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CC6D-B519-8436-491D-4C5AB002B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BAF6F-A987-7821-DE30-5E100A6D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05CF-F251-6455-03A5-D1E7CFE1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2DA4-A44E-6706-03BB-5F86ABA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168D-36BD-435B-24D5-54066AC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9E47-86B7-9217-895B-EA999B5A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75FF4-15EC-2C7C-7898-5F299A4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1BAA-B7FC-ED5B-9447-126C930D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9816-BB3D-C60A-E9A2-366756B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310D-7BC1-302C-531D-98329E12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4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BE00-59B9-40B6-426E-5DFF99444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3324-9D04-CB7C-3092-41E331D6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E137-C284-AE7B-FB2C-7D556496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E9CD-91E3-FF29-74C2-3EC05CFF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3DE4-5EEB-7F6E-1698-A2CC739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2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9A4-1A0C-3F52-721B-87A0A09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E735-D9FA-57C5-FAA0-BCB153AF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82E7-B81C-49C3-6D79-CEBC306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02E9-3C80-B35E-E308-39D49743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B68-B5C8-8F92-BE36-50F690F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4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028-091F-BA62-F969-14E7E53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8ECC-B962-A3F3-C9D0-B74E1196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5248-1961-8873-E0E8-582E0832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5C2C-6EA0-3C80-96F7-2D8F5C7A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253-4A77-0FCB-3E00-3527C4F8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7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A94-668D-8027-8A8B-8827701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758E-5B9C-213B-E707-3FE4AF517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6AFC-8A2F-A479-0CFD-48E06B6E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39CE-4BBD-F163-0814-2769EB9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60F7-627F-DE9E-14D8-2916061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7E78-B2C0-0A24-851F-3540E835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5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E630-3C07-8E28-9F50-ABFD14F9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7E19-5BA8-F6DB-1450-26570D2B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629A-3E7A-51B7-6A3C-ECB3A46B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834B5-19FB-0D91-D830-A2C17571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5B77-77CF-D808-161D-2EFE01D4E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7780B-ED1A-EE6E-497D-25A7C7D9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EE931-1E0B-BEC2-5579-E7699EEE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5F40-B045-1D1A-50F9-5CCD0E5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6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D4D-6F89-7AC4-E6DA-EBC60906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39F67-A42E-5DA6-E173-938D524E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4777-A8DA-AF54-5A03-28F17A1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4265-00B3-E110-8777-6652592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9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F0859-B68D-0E54-F756-FD0A97D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81E8-495B-348F-1CD6-186C367D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D2E3-6EBA-56E0-F8B9-056AEEE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5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3F6B-8D0B-385B-D6FC-6674026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4E0E-35C1-E48E-AD34-2186A765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4E314-0D83-6558-6389-3E4294DB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F1CF-EF05-52B5-C9F2-ECE24B1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3AAC-D833-4233-D147-57407299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B97F-EFEB-054E-ABC2-464B5EC8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67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B3A4-B754-365E-29A3-180C581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D0A24-F465-77EA-282C-E367E3FD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1A3A-CE45-E655-5229-F162F8A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47AC0-7287-A40B-A6DD-136C8AF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DF2D-134E-1EF4-D18F-6DD7474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82B2-0797-169D-5C86-BAED205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5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877D-2C5F-0913-9E47-367CB03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7510-AE05-83AD-3F0E-5B2E4E0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45AD-8535-F0B7-E348-D13FE99A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AF9B5-9879-4BEF-BD41-9C82B9AE8844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50A-B248-7E30-AA00-0193E819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FF2-FB2E-82A4-816E-C1986FFE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6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jpeg"/><Relationship Id="rId10" Type="http://schemas.openxmlformats.org/officeDocument/2006/relationships/image" Target="../media/image4.png"/><Relationship Id="rId9" Type="http://schemas.microsoft.com/office/2007/relationships/hdphoto" Target="../media/hdphoto1.wdp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0"/>
          <p:cNvSpPr/>
          <p:nvPr/>
        </p:nvSpPr>
        <p:spPr>
          <a:xfrm rot="8002392">
            <a:off x="4945329" y="4621539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0" name="Freeform 10"/>
          <p:cNvSpPr/>
          <p:nvPr/>
        </p:nvSpPr>
        <p:spPr>
          <a:xfrm rot="8002392">
            <a:off x="2721627" y="271848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4118256" y="4670649"/>
            <a:ext cx="3861379" cy="171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0"/>
          <p:cNvSpPr/>
          <p:nvPr/>
        </p:nvSpPr>
        <p:spPr>
          <a:xfrm rot="8002392">
            <a:off x="-210981" y="252756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10"/>
          <p:cNvSpPr/>
          <p:nvPr/>
        </p:nvSpPr>
        <p:spPr>
          <a:xfrm rot="8002392">
            <a:off x="-58581" y="4149376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10"/>
          <p:cNvSpPr/>
          <p:nvPr/>
        </p:nvSpPr>
        <p:spPr>
          <a:xfrm rot="8002392">
            <a:off x="5501835" y="1287594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2"/>
          <p:cNvGrpSpPr/>
          <p:nvPr/>
        </p:nvGrpSpPr>
        <p:grpSpPr>
          <a:xfrm>
            <a:off x="-3457231" y="-3363479"/>
            <a:ext cx="11754808" cy="4404552"/>
            <a:chOff x="0" y="0"/>
            <a:chExt cx="904928" cy="446411"/>
          </a:xfrm>
        </p:grpSpPr>
        <p:sp>
          <p:nvSpPr>
            <p:cNvPr id="14" name="Freeform 3"/>
            <p:cNvSpPr/>
            <p:nvPr/>
          </p:nvSpPr>
          <p:spPr>
            <a:xfrm>
              <a:off x="25126" y="0"/>
              <a:ext cx="854676" cy="432302"/>
            </a:xfrm>
            <a:custGeom>
              <a:avLst/>
              <a:gdLst/>
              <a:ahLst/>
              <a:cxnLst/>
              <a:rect l="l" t="t" r="r" b="b"/>
              <a:pathLst>
                <a:path w="854676" h="432302">
                  <a:moveTo>
                    <a:pt x="459435" y="414744"/>
                  </a:moveTo>
                  <a:lnTo>
                    <a:pt x="847705" y="31667"/>
                  </a:lnTo>
                  <a:cubicBezTo>
                    <a:pt x="853048" y="26397"/>
                    <a:pt x="854676" y="18420"/>
                    <a:pt x="851828" y="11477"/>
                  </a:cubicBezTo>
                  <a:cubicBezTo>
                    <a:pt x="848979" y="4534"/>
                    <a:pt x="842218" y="0"/>
                    <a:pt x="834713" y="0"/>
                  </a:cubicBezTo>
                  <a:lnTo>
                    <a:pt x="19963" y="0"/>
                  </a:lnTo>
                  <a:cubicBezTo>
                    <a:pt x="12458" y="0"/>
                    <a:pt x="5697" y="4534"/>
                    <a:pt x="2849" y="11477"/>
                  </a:cubicBezTo>
                  <a:cubicBezTo>
                    <a:pt x="0" y="18420"/>
                    <a:pt x="1628" y="26397"/>
                    <a:pt x="6971" y="31667"/>
                  </a:cubicBezTo>
                  <a:lnTo>
                    <a:pt x="395241" y="414744"/>
                  </a:lnTo>
                  <a:cubicBezTo>
                    <a:pt x="413037" y="432302"/>
                    <a:pt x="441639" y="432302"/>
                    <a:pt x="459435" y="414744"/>
                  </a:cubicBezTo>
                  <a:close/>
                </a:path>
              </a:pathLst>
            </a:custGeom>
            <a:blipFill>
              <a:blip r:embed="rId7"/>
              <a:stretch>
                <a:fillRect l="353" t="-16083" r="353" b="-15593"/>
              </a:stretch>
            </a:blipFill>
          </p:spPr>
        </p:sp>
      </p:grpSp>
      <p:sp>
        <p:nvSpPr>
          <p:cNvPr id="11" name="Rectangle 10"/>
          <p:cNvSpPr/>
          <p:nvPr/>
        </p:nvSpPr>
        <p:spPr>
          <a:xfrm>
            <a:off x="492910" y="2496461"/>
            <a:ext cx="4543551" cy="972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054" y="2336805"/>
            <a:ext cx="3141268" cy="1325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83" b="81917" l="3250" r="90000">
                        <a14:foregroundMark x1="8083" y1="55583" x2="11667" y2="60250"/>
                        <a14:foregroundMark x1="49417" y1="76667" x2="49417" y2="70583"/>
                        <a14:foregroundMark x1="70583" y1="66083" x2="72750" y2="69083"/>
                        <a14:foregroundMark x1="72750" y1="69083" x2="72583" y2="74250"/>
                        <a14:foregroundMark x1="7833" y1="54167" x2="8167" y2="58250"/>
                        <a14:foregroundMark x1="81750" y1="56500" x2="86917" y2="64333"/>
                        <a14:foregroundMark x1="86833" y1="63083" x2="86167" y2="67167"/>
                        <a14:foregroundMark x1="72667" y1="61583" x2="75000" y2="66667"/>
                        <a14:backgroundMark x1="71500" y1="64667" x2="74750" y2="6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154" y="2554449"/>
            <a:ext cx="3854893" cy="3854893"/>
          </a:xfrm>
          <a:prstGeom prst="rect">
            <a:avLst/>
          </a:prstGeom>
        </p:spPr>
      </p:pic>
      <p:sp>
        <p:nvSpPr>
          <p:cNvPr id="18" name="Freeform 9"/>
          <p:cNvSpPr/>
          <p:nvPr/>
        </p:nvSpPr>
        <p:spPr>
          <a:xfrm rot="16200001">
            <a:off x="11083310" y="224519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11"/>
          <p:cNvGrpSpPr/>
          <p:nvPr/>
        </p:nvGrpSpPr>
        <p:grpSpPr>
          <a:xfrm>
            <a:off x="8662737" y="5540072"/>
            <a:ext cx="528080" cy="528080"/>
            <a:chOff x="0" y="0"/>
            <a:chExt cx="195585" cy="195585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5" y="3556609"/>
            <a:ext cx="3111287" cy="3111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908" y="992744"/>
            <a:ext cx="135859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JAWABAN  </a:t>
            </a:r>
            <a:r>
              <a:rPr lang="en-US" sz="1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NO 1  &amp; 2: </a:t>
            </a:r>
            <a:endParaRPr lang="en-US" sz="14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di C++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keputusan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situasi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. Kita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if, else if,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else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mengontrol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program.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Statement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dalamnya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dijalankan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18;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usia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&gt;= 18) 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bikin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SIM." &lt;&lt;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86144" lvl="7" indent="-285744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else Statement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mengeksekusi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65;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&gt;= 90) {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A." &lt;&lt;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&gt;= 75) {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B." &lt;&lt;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bawahnya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." &lt;&lt;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8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memahami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if, else if,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else,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program yang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dinamis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responsif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situasi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2054" y="1446177"/>
            <a:ext cx="62344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else if Statement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tambahan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25;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&gt; 30) 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Cuaca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panas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." &lt;&lt;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suhu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&gt; 20) 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Cuaca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panas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." &lt;&lt;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855" y="226340"/>
            <a:ext cx="42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	: Reza </a:t>
            </a:r>
            <a:r>
              <a:rPr lang="en-US" dirty="0" err="1"/>
              <a:t>Husen</a:t>
            </a:r>
            <a:r>
              <a:rPr lang="en-US" dirty="0"/>
              <a:t> </a:t>
            </a:r>
            <a:r>
              <a:rPr lang="en-US" dirty="0" err="1"/>
              <a:t>Anugrah</a:t>
            </a:r>
            <a:endParaRPr lang="en-US" dirty="0"/>
          </a:p>
          <a:p>
            <a:r>
              <a:rPr lang="en-US" dirty="0"/>
              <a:t>NIM	: 23171072007</a:t>
            </a:r>
          </a:p>
        </p:txBody>
      </p:sp>
      <p:grpSp>
        <p:nvGrpSpPr>
          <p:cNvPr id="64" name="Group 11"/>
          <p:cNvGrpSpPr/>
          <p:nvPr/>
        </p:nvGrpSpPr>
        <p:grpSpPr>
          <a:xfrm>
            <a:off x="8815137" y="5692472"/>
            <a:ext cx="528080" cy="528080"/>
            <a:chOff x="0" y="0"/>
            <a:chExt cx="195585" cy="195585"/>
          </a:xfrm>
        </p:grpSpPr>
        <p:sp>
          <p:nvSpPr>
            <p:cNvPr id="65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66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7" name="Group 11"/>
          <p:cNvGrpSpPr/>
          <p:nvPr/>
        </p:nvGrpSpPr>
        <p:grpSpPr>
          <a:xfrm>
            <a:off x="8967537" y="5844872"/>
            <a:ext cx="528080" cy="528080"/>
            <a:chOff x="0" y="0"/>
            <a:chExt cx="195585" cy="195585"/>
          </a:xfrm>
        </p:grpSpPr>
        <p:sp>
          <p:nvSpPr>
            <p:cNvPr id="68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69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0" name="Group 11"/>
          <p:cNvGrpSpPr/>
          <p:nvPr/>
        </p:nvGrpSpPr>
        <p:grpSpPr>
          <a:xfrm>
            <a:off x="9291937" y="5651712"/>
            <a:ext cx="528080" cy="528080"/>
            <a:chOff x="0" y="0"/>
            <a:chExt cx="195585" cy="195585"/>
          </a:xfrm>
        </p:grpSpPr>
        <p:sp>
          <p:nvSpPr>
            <p:cNvPr id="71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72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3" name="Group 11"/>
          <p:cNvGrpSpPr/>
          <p:nvPr/>
        </p:nvGrpSpPr>
        <p:grpSpPr>
          <a:xfrm>
            <a:off x="9444337" y="5804112"/>
            <a:ext cx="528080" cy="528080"/>
            <a:chOff x="0" y="0"/>
            <a:chExt cx="195585" cy="195585"/>
          </a:xfrm>
        </p:grpSpPr>
        <p:sp>
          <p:nvSpPr>
            <p:cNvPr id="74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75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6" name="Group 11"/>
          <p:cNvGrpSpPr/>
          <p:nvPr/>
        </p:nvGrpSpPr>
        <p:grpSpPr>
          <a:xfrm>
            <a:off x="9596737" y="5956512"/>
            <a:ext cx="528080" cy="528080"/>
            <a:chOff x="0" y="0"/>
            <a:chExt cx="195585" cy="195585"/>
          </a:xfrm>
        </p:grpSpPr>
        <p:sp>
          <p:nvSpPr>
            <p:cNvPr id="77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78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9" name="Group 11"/>
          <p:cNvGrpSpPr/>
          <p:nvPr/>
        </p:nvGrpSpPr>
        <p:grpSpPr>
          <a:xfrm>
            <a:off x="9948582" y="5763352"/>
            <a:ext cx="528080" cy="528080"/>
            <a:chOff x="0" y="0"/>
            <a:chExt cx="195585" cy="195585"/>
          </a:xfrm>
        </p:grpSpPr>
        <p:sp>
          <p:nvSpPr>
            <p:cNvPr id="80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1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2" name="Group 11"/>
          <p:cNvGrpSpPr/>
          <p:nvPr/>
        </p:nvGrpSpPr>
        <p:grpSpPr>
          <a:xfrm>
            <a:off x="10100982" y="5915752"/>
            <a:ext cx="528080" cy="528080"/>
            <a:chOff x="0" y="0"/>
            <a:chExt cx="195585" cy="195585"/>
          </a:xfrm>
        </p:grpSpPr>
        <p:sp>
          <p:nvSpPr>
            <p:cNvPr id="83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4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5" name="Group 11"/>
          <p:cNvGrpSpPr/>
          <p:nvPr/>
        </p:nvGrpSpPr>
        <p:grpSpPr>
          <a:xfrm>
            <a:off x="10253382" y="6068152"/>
            <a:ext cx="528080" cy="528080"/>
            <a:chOff x="0" y="0"/>
            <a:chExt cx="195585" cy="195585"/>
          </a:xfrm>
        </p:grpSpPr>
        <p:sp>
          <p:nvSpPr>
            <p:cNvPr id="86" name="Freeform 12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7" name="TextBox 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2908" y="223492"/>
            <a:ext cx="111475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: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PROGRAM  </a:t>
            </a:r>
            <a:r>
              <a:rPr lang="en-US" sz="1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33161" y="851365"/>
            <a:ext cx="3498521" cy="1872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 KODE PADA DEV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56532" y="4315854"/>
            <a:ext cx="3498521" cy="1872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30628" y="849360"/>
            <a:ext cx="119803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	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mengimpor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pustaka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iostream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melakukan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input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output,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seperti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menggunakan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cin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memasukkan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data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dari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pengguna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cout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untuk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mencetak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output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layar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.)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using namespace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pustaka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menuliskan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kali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mendeklarasikan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main,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eksekusi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program.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program C++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main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mendeklarasikan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"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Masukkan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bulat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: ";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mencetak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Masukkan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bulat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"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layar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meminta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memasukkan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&gt;&gt;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menyimpannya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num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if (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% 2 == 0) {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1400" dirty="0">
                <a:latin typeface="Calibri" panose="020F0502020204030204" pitchFamily="34" charset="0"/>
                <a:cs typeface="Calibri" panose="020F0502020204030204" pitchFamily="34" charset="0"/>
              </a:rPr>
              <a:t>memeriksa apakah sisa pembagian num dengan 2 adalah </a:t>
            </a:r>
            <a:r>
              <a:rPr lang="sv-S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sv-SE" sz="1400" dirty="0">
                <a:latin typeface="Calibri" panose="020F0502020204030204" pitchFamily="34" charset="0"/>
                <a:cs typeface="Calibri" panose="020F0502020204030204" pitchFamily="34" charset="0"/>
              </a:rPr>
              <a:t>. Jika ya, maka num adalah bilangan </a:t>
            </a:r>
            <a:r>
              <a:rPr lang="sv-S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genap.)</a:t>
            </a:r>
            <a:endParaRPr lang="sv-SE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cout &lt;&lt; num &lt;&lt; " adalah bilangan genap." &lt;&lt; endl;</a:t>
            </a:r>
            <a:endParaRPr lang="sv-SE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mencetak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memberitahu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genap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terpenuhi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baris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dieksekusi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terpenuhi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"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ganjil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." &lt;&lt;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mencetak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memberitahu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ganjil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terpenuhi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Baris ini menutup blok kode if-else</a:t>
            </a:r>
            <a:r>
              <a:rPr lang="da-DK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return 0;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mengembalikan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sukses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baris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menutup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main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611" y="365137"/>
            <a:ext cx="235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PENJELASAN PROGRAM </a:t>
            </a:r>
            <a:r>
              <a:rPr lang="en-US" sz="1400" b="1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20" y="-4664537"/>
            <a:ext cx="711616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573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</dc:title>
  <dc:creator>Atang Supena</dc:creator>
  <cp:lastModifiedBy>Dmia Dx Development (DMIA)</cp:lastModifiedBy>
  <cp:revision>20</cp:revision>
  <dcterms:created xsi:type="dcterms:W3CDTF">2025-02-27T12:45:40Z</dcterms:created>
  <dcterms:modified xsi:type="dcterms:W3CDTF">2025-03-07T07:45:51Z</dcterms:modified>
</cp:coreProperties>
</file>