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307" r:id="rId2"/>
    <p:sldId id="256" r:id="rId3"/>
    <p:sldId id="257" r:id="rId4"/>
    <p:sldId id="260" r:id="rId5"/>
    <p:sldId id="311" r:id="rId6"/>
    <p:sldId id="310" r:id="rId7"/>
    <p:sldId id="259" r:id="rId8"/>
    <p:sldId id="263" r:id="rId9"/>
    <p:sldId id="262" r:id="rId10"/>
    <p:sldId id="309" r:id="rId11"/>
    <p:sldId id="258" r:id="rId12"/>
    <p:sldId id="312" r:id="rId13"/>
    <p:sldId id="266" r:id="rId14"/>
    <p:sldId id="313" r:id="rId15"/>
    <p:sldId id="272" r:id="rId16"/>
    <p:sldId id="314" r:id="rId17"/>
    <p:sldId id="265" r:id="rId18"/>
    <p:sldId id="268" r:id="rId19"/>
    <p:sldId id="273" r:id="rId20"/>
    <p:sldId id="274" r:id="rId21"/>
    <p:sldId id="275" r:id="rId22"/>
    <p:sldId id="315" r:id="rId23"/>
    <p:sldId id="277" r:id="rId24"/>
    <p:sldId id="270" r:id="rId25"/>
  </p:sldIdLst>
  <p:sldSz cx="9144000" cy="5143500" type="screen16x9"/>
  <p:notesSz cx="6858000" cy="9144000"/>
  <p:embeddedFontLst>
    <p:embeddedFont>
      <p:font typeface="Source Code Pro" panose="020B0604020202020204" charset="0"/>
      <p:regular r:id="rId27"/>
      <p:bold r:id="rId28"/>
      <p:italic r:id="rId29"/>
      <p:boldItalic r:id="rId30"/>
    </p:embeddedFont>
    <p:embeddedFont>
      <p:font typeface="Open Sans" panose="020B0604020202020204" charset="0"/>
      <p:regular r:id="rId31"/>
      <p:bold r:id="rId32"/>
      <p:italic r:id="rId33"/>
      <p:boldItalic r:id="rId34"/>
    </p:embeddedFont>
    <p:embeddedFont>
      <p:font typeface="Meiryo UI" panose="020B0604030504040204" pitchFamily="34" charset="-128"/>
      <p:regular r:id="rId35"/>
      <p:bold r:id="rId36"/>
      <p:italic r:id="rId37"/>
      <p:boldItalic r:id="rId38"/>
    </p:embeddedFont>
    <p:embeddedFont>
      <p:font typeface="Roboto Condensed Light" panose="020B0604020202020204" charset="0"/>
      <p:regular r:id="rId39"/>
      <p:italic r:id="rId40"/>
    </p:embeddedFont>
    <p:embeddedFont>
      <p:font typeface="IBM Plex Mono" panose="020B0604020202020204" charset="0"/>
      <p:regular r:id="rId41"/>
      <p:bold r:id="rId42"/>
      <p:italic r:id="rId43"/>
      <p:boldItalic r:id="rId44"/>
    </p:embeddedFont>
    <p:embeddedFont>
      <p:font typeface="Libre Baskerville" panose="020B0604020202020204" charset="0"/>
      <p:regular r:id="rId45"/>
      <p:bold r:id="rId46"/>
      <p:italic r:id="rId47"/>
    </p:embeddedFont>
    <p:embeddedFont>
      <p:font typeface="Poppins"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249805-CA12-47DC-95B8-0083629F896D}">
  <a:tblStyle styleId="{C0249805-CA12-47DC-95B8-0083629F89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3" autoAdjust="0"/>
  </p:normalViewPr>
  <p:slideViewPr>
    <p:cSldViewPr snapToGrid="0">
      <p:cViewPr>
        <p:scale>
          <a:sx n="100" d="100"/>
          <a:sy n="100" d="100"/>
        </p:scale>
        <p:origin x="1914"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font" Target="fonts/font2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a:extLst>
            <a:ext uri="{FF2B5EF4-FFF2-40B4-BE49-F238E27FC236}">
              <a16:creationId xmlns:a16="http://schemas.microsoft.com/office/drawing/2014/main" id="{9C3CF0B9-1E81-AEEE-DD71-E20DAC7C6C8B}"/>
            </a:ext>
          </a:extLst>
        </p:cNvPr>
        <p:cNvGrpSpPr/>
        <p:nvPr/>
      </p:nvGrpSpPr>
      <p:grpSpPr>
        <a:xfrm>
          <a:off x="0" y="0"/>
          <a:ext cx="0" cy="0"/>
          <a:chOff x="0" y="0"/>
          <a:chExt cx="0" cy="0"/>
        </a:xfrm>
      </p:grpSpPr>
      <p:sp>
        <p:nvSpPr>
          <p:cNvPr id="1428" name="Google Shape;1428;gd1bf8d60a4_0_0:notes">
            <a:extLst>
              <a:ext uri="{FF2B5EF4-FFF2-40B4-BE49-F238E27FC236}">
                <a16:creationId xmlns:a16="http://schemas.microsoft.com/office/drawing/2014/main" id="{B620CFAB-B605-63D6-1A66-624B921168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a:extLst>
              <a:ext uri="{FF2B5EF4-FFF2-40B4-BE49-F238E27FC236}">
                <a16:creationId xmlns:a16="http://schemas.microsoft.com/office/drawing/2014/main" id="{F21AEB20-7BA4-EC85-F25D-82C255DAAC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2752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a:extLst>
            <a:ext uri="{FF2B5EF4-FFF2-40B4-BE49-F238E27FC236}">
              <a16:creationId xmlns:a16="http://schemas.microsoft.com/office/drawing/2014/main" id="{B0B0DFB5-E9DD-0D57-68EE-51191925D20D}"/>
            </a:ext>
          </a:extLst>
        </p:cNvPr>
        <p:cNvGrpSpPr/>
        <p:nvPr/>
      </p:nvGrpSpPr>
      <p:grpSpPr>
        <a:xfrm>
          <a:off x="0" y="0"/>
          <a:ext cx="0" cy="0"/>
          <a:chOff x="0" y="0"/>
          <a:chExt cx="0" cy="0"/>
        </a:xfrm>
      </p:grpSpPr>
      <p:sp>
        <p:nvSpPr>
          <p:cNvPr id="1455" name="Google Shape;1455;g24ed99bf1a4_0_0:notes">
            <a:extLst>
              <a:ext uri="{FF2B5EF4-FFF2-40B4-BE49-F238E27FC236}">
                <a16:creationId xmlns:a16="http://schemas.microsoft.com/office/drawing/2014/main" id="{746AA072-C540-1E16-8627-0B11248E1D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a:extLst>
              <a:ext uri="{FF2B5EF4-FFF2-40B4-BE49-F238E27FC236}">
                <a16:creationId xmlns:a16="http://schemas.microsoft.com/office/drawing/2014/main" id="{0C9A7701-36EB-58DA-E21C-FA929B872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6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560C93E7-9EE7-A497-FF93-41B1C6CCD29F}"/>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428B6A7C-6D5B-ED74-EE38-75A921D6FA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21E7F55F-8C8E-2BF9-FCFC-365A1AFAA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49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a:extLst>
            <a:ext uri="{FF2B5EF4-FFF2-40B4-BE49-F238E27FC236}">
              <a16:creationId xmlns:a16="http://schemas.microsoft.com/office/drawing/2014/main" id="{E97B65A0-7719-31AD-AF23-FAC4DF8769DE}"/>
            </a:ext>
          </a:extLst>
        </p:cNvPr>
        <p:cNvGrpSpPr/>
        <p:nvPr/>
      </p:nvGrpSpPr>
      <p:grpSpPr>
        <a:xfrm>
          <a:off x="0" y="0"/>
          <a:ext cx="0" cy="0"/>
          <a:chOff x="0" y="0"/>
          <a:chExt cx="0" cy="0"/>
        </a:xfrm>
      </p:grpSpPr>
      <p:sp>
        <p:nvSpPr>
          <p:cNvPr id="1757" name="Google Shape;1757;g24ed99bf1a4_0_763:notes">
            <a:extLst>
              <a:ext uri="{FF2B5EF4-FFF2-40B4-BE49-F238E27FC236}">
                <a16:creationId xmlns:a16="http://schemas.microsoft.com/office/drawing/2014/main" id="{68A416E2-2364-EF9F-2F40-42E676589D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a:extLst>
              <a:ext uri="{FF2B5EF4-FFF2-40B4-BE49-F238E27FC236}">
                <a16:creationId xmlns:a16="http://schemas.microsoft.com/office/drawing/2014/main" id="{13287D7C-44CC-9A4D-920F-4BCCE76B3C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05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967B1CA5-BFB1-CBEC-5915-3F8AA4ED6DE3}"/>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F5600981-0C9A-6BC1-0BF9-E20B86415B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682421A6-F8E8-C34B-6830-A650FF9D78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2274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24e6b4d5c31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24e6b4d5c3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24ef22aa1ac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24ef22aa1ac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a:extLst>
            <a:ext uri="{FF2B5EF4-FFF2-40B4-BE49-F238E27FC236}">
              <a16:creationId xmlns:a16="http://schemas.microsoft.com/office/drawing/2014/main" id="{D6BAEB97-743F-DA74-A272-5373A6D8ED4B}"/>
            </a:ext>
          </a:extLst>
        </p:cNvPr>
        <p:cNvGrpSpPr/>
        <p:nvPr/>
      </p:nvGrpSpPr>
      <p:grpSpPr>
        <a:xfrm>
          <a:off x="0" y="0"/>
          <a:ext cx="0" cy="0"/>
          <a:chOff x="0" y="0"/>
          <a:chExt cx="0" cy="0"/>
        </a:xfrm>
      </p:grpSpPr>
      <p:sp>
        <p:nvSpPr>
          <p:cNvPr id="1455" name="Google Shape;1455;g24ed99bf1a4_0_0:notes">
            <a:extLst>
              <a:ext uri="{FF2B5EF4-FFF2-40B4-BE49-F238E27FC236}">
                <a16:creationId xmlns:a16="http://schemas.microsoft.com/office/drawing/2014/main" id="{1B814916-F262-CCD0-4CE1-72D419FA0C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a:extLst>
              <a:ext uri="{FF2B5EF4-FFF2-40B4-BE49-F238E27FC236}">
                <a16:creationId xmlns:a16="http://schemas.microsoft.com/office/drawing/2014/main" id="{6ACC0B5D-2F8B-6C5F-290D-92040EC08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74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a:extLst>
            <a:ext uri="{FF2B5EF4-FFF2-40B4-BE49-F238E27FC236}">
              <a16:creationId xmlns:a16="http://schemas.microsoft.com/office/drawing/2014/main" id="{C375D908-2702-6DB0-27F4-F60FBB4C63A6}"/>
            </a:ext>
          </a:extLst>
        </p:cNvPr>
        <p:cNvGrpSpPr/>
        <p:nvPr/>
      </p:nvGrpSpPr>
      <p:grpSpPr>
        <a:xfrm>
          <a:off x="0" y="0"/>
          <a:ext cx="0" cy="0"/>
          <a:chOff x="0" y="0"/>
          <a:chExt cx="0" cy="0"/>
        </a:xfrm>
      </p:grpSpPr>
      <p:sp>
        <p:nvSpPr>
          <p:cNvPr id="1455" name="Google Shape;1455;g24ed99bf1a4_0_0:notes">
            <a:extLst>
              <a:ext uri="{FF2B5EF4-FFF2-40B4-BE49-F238E27FC236}">
                <a16:creationId xmlns:a16="http://schemas.microsoft.com/office/drawing/2014/main" id="{7983DCC1-FB73-8348-A7D5-03173D3E86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a:extLst>
              <a:ext uri="{FF2B5EF4-FFF2-40B4-BE49-F238E27FC236}">
                <a16:creationId xmlns:a16="http://schemas.microsoft.com/office/drawing/2014/main" id="{C7A61590-F454-CE79-FBB9-84822A902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43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1" r:id="rId11"/>
    <p:sldLayoutId id="2147483662" r:id="rId12"/>
    <p:sldLayoutId id="2147483664" r:id="rId13"/>
    <p:sldLayoutId id="2147483665" r:id="rId14"/>
    <p:sldLayoutId id="2147483670" r:id="rId15"/>
    <p:sldLayoutId id="2147483671" r:id="rId16"/>
    <p:sldLayoutId id="2147483673"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0">
          <a:extLst>
            <a:ext uri="{FF2B5EF4-FFF2-40B4-BE49-F238E27FC236}">
              <a16:creationId xmlns:a16="http://schemas.microsoft.com/office/drawing/2014/main" id="{503FDAF0-53BE-7D80-9B2A-1DE54E9CB70E}"/>
            </a:ext>
          </a:extLst>
        </p:cNvPr>
        <p:cNvGrpSpPr/>
        <p:nvPr/>
      </p:nvGrpSpPr>
      <p:grpSpPr>
        <a:xfrm>
          <a:off x="0" y="0"/>
          <a:ext cx="0" cy="0"/>
          <a:chOff x="0" y="0"/>
          <a:chExt cx="0" cy="0"/>
        </a:xfrm>
      </p:grpSpPr>
      <p:sp>
        <p:nvSpPr>
          <p:cNvPr id="1432" name="Google Shape;1432;p35">
            <a:extLst>
              <a:ext uri="{FF2B5EF4-FFF2-40B4-BE49-F238E27FC236}">
                <a16:creationId xmlns:a16="http://schemas.microsoft.com/office/drawing/2014/main" id="{CDD30998-9DD7-1FCA-1FEC-C192A4E63D41}"/>
              </a:ext>
            </a:extLst>
          </p:cNvPr>
          <p:cNvSpPr txBox="1">
            <a:spLocks noGrp="1"/>
          </p:cNvSpPr>
          <p:nvPr>
            <p:ph type="ctrTitle"/>
          </p:nvPr>
        </p:nvSpPr>
        <p:spPr>
          <a:xfrm>
            <a:off x="1096850" y="1547348"/>
            <a:ext cx="6974700" cy="1595475"/>
          </a:xfrm>
          <a:prstGeom prst="rect">
            <a:avLst/>
          </a:prstGeom>
        </p:spPr>
        <p:txBody>
          <a:bodyPr spcFirstLastPara="1" wrap="square" lIns="91425" tIns="91425" rIns="91425" bIns="91425" anchor="b" anchorCtr="0">
            <a:noAutofit/>
          </a:bodyPr>
          <a:lstStyle/>
          <a:p>
            <a:pPr>
              <a:lnSpc>
                <a:spcPct val="107000"/>
              </a:lnSpc>
              <a:spcAft>
                <a:spcPts val="800"/>
              </a:spcAft>
            </a:pP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Reza Husen </a:t>
            </a:r>
            <a:r>
              <a:rPr lang="en-ID" sz="1800" kern="100" dirty="0" err="1">
                <a:effectLst/>
                <a:latin typeface="Meiryo UI" panose="020B0604030504040204" pitchFamily="34" charset="-128"/>
                <a:ea typeface="Meiryo UI" panose="020B0604030504040204" pitchFamily="34" charset="-128"/>
                <a:cs typeface="Meiryo UI" panose="020B0604030504040204" pitchFamily="34" charset="-128"/>
              </a:rPr>
              <a:t>Anugrah</a:t>
            </a: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	: 23171072007</a:t>
            </a:r>
            <a:b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b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⁠Talitha Safa </a:t>
            </a:r>
            <a:r>
              <a:rPr lang="en-ID" sz="1800" kern="100" dirty="0" err="1">
                <a:effectLst/>
                <a:latin typeface="Meiryo UI" panose="020B0604030504040204" pitchFamily="34" charset="-128"/>
                <a:ea typeface="Meiryo UI" panose="020B0604030504040204" pitchFamily="34" charset="-128"/>
                <a:cs typeface="Meiryo UI" panose="020B0604030504040204" pitchFamily="34" charset="-128"/>
              </a:rPr>
              <a:t>Oktaviani</a:t>
            </a: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 	: 23171072003</a:t>
            </a:r>
            <a:b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b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Nur </a:t>
            </a:r>
            <a:r>
              <a:rPr lang="en-ID" sz="1800" kern="100" dirty="0" err="1">
                <a:effectLst/>
                <a:latin typeface="Meiryo UI" panose="020B0604030504040204" pitchFamily="34" charset="-128"/>
                <a:ea typeface="Meiryo UI" panose="020B0604030504040204" pitchFamily="34" charset="-128"/>
                <a:cs typeface="Meiryo UI" panose="020B0604030504040204" pitchFamily="34" charset="-128"/>
              </a:rPr>
              <a:t>Lailatul</a:t>
            </a: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 Jannah	: 23271072001</a:t>
            </a:r>
            <a:b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br>
            <a:r>
              <a:rPr lang="en-ID" sz="1800" kern="100" dirty="0" err="1">
                <a:effectLst/>
                <a:latin typeface="Meiryo UI" panose="020B0604030504040204" pitchFamily="34" charset="-128"/>
                <a:ea typeface="Meiryo UI" panose="020B0604030504040204" pitchFamily="34" charset="-128"/>
                <a:cs typeface="Meiryo UI" panose="020B0604030504040204" pitchFamily="34" charset="-128"/>
              </a:rPr>
              <a:t>Sriatul</a:t>
            </a: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 </a:t>
            </a:r>
            <a:r>
              <a:rPr lang="en-ID" sz="1800" kern="100" dirty="0" err="1">
                <a:effectLst/>
                <a:latin typeface="Meiryo UI" panose="020B0604030504040204" pitchFamily="34" charset="-128"/>
                <a:ea typeface="Meiryo UI" panose="020B0604030504040204" pitchFamily="34" charset="-128"/>
                <a:cs typeface="Meiryo UI" panose="020B0604030504040204" pitchFamily="34" charset="-128"/>
              </a:rPr>
              <a:t>Mukhoniah</a:t>
            </a:r>
            <a:r>
              <a:rPr lang="en-ID" sz="1800" kern="100" dirty="0">
                <a:effectLst/>
                <a:latin typeface="Meiryo UI" panose="020B0604030504040204" pitchFamily="34" charset="-128"/>
                <a:ea typeface="Meiryo UI" panose="020B0604030504040204" pitchFamily="34" charset="-128"/>
                <a:cs typeface="Meiryo UI" panose="020B0604030504040204" pitchFamily="34" charset="-128"/>
              </a:rPr>
              <a:t>	: 23171072004</a:t>
            </a:r>
            <a:endParaRPr sz="1800" dirty="0">
              <a:solidFill>
                <a:schemeClr val="dk1"/>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433" name="Google Shape;1433;p35">
            <a:extLst>
              <a:ext uri="{FF2B5EF4-FFF2-40B4-BE49-F238E27FC236}">
                <a16:creationId xmlns:a16="http://schemas.microsoft.com/office/drawing/2014/main" id="{9D24CA0A-EC9A-925A-9846-8480C162EB2B}"/>
              </a:ext>
            </a:extLst>
          </p:cNvPr>
          <p:cNvGrpSpPr/>
          <p:nvPr/>
        </p:nvGrpSpPr>
        <p:grpSpPr>
          <a:xfrm>
            <a:off x="1195910" y="3072734"/>
            <a:ext cx="3936683" cy="134070"/>
            <a:chOff x="1096850" y="3242811"/>
            <a:chExt cx="3936683" cy="134070"/>
          </a:xfrm>
        </p:grpSpPr>
        <p:cxnSp>
          <p:nvCxnSpPr>
            <p:cNvPr id="1434" name="Google Shape;1434;p35">
              <a:extLst>
                <a:ext uri="{FF2B5EF4-FFF2-40B4-BE49-F238E27FC236}">
                  <a16:creationId xmlns:a16="http://schemas.microsoft.com/office/drawing/2014/main" id="{F7CB6248-D4F1-423F-7FFF-96545B43CB82}"/>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a:extLst>
                <a:ext uri="{FF2B5EF4-FFF2-40B4-BE49-F238E27FC236}">
                  <a16:creationId xmlns:a16="http://schemas.microsoft.com/office/drawing/2014/main" id="{DAD28C13-D59E-5E52-D171-AF9069A75906}"/>
                </a:ext>
              </a:extLst>
            </p:cNvPr>
            <p:cNvGrpSpPr/>
            <p:nvPr/>
          </p:nvGrpSpPr>
          <p:grpSpPr>
            <a:xfrm>
              <a:off x="4899464" y="3242811"/>
              <a:ext cx="134070" cy="134070"/>
              <a:chOff x="8382514" y="1084976"/>
              <a:chExt cx="265800" cy="265800"/>
            </a:xfrm>
          </p:grpSpPr>
          <p:sp>
            <p:nvSpPr>
              <p:cNvPr id="1436" name="Google Shape;1436;p35">
                <a:extLst>
                  <a:ext uri="{FF2B5EF4-FFF2-40B4-BE49-F238E27FC236}">
                    <a16:creationId xmlns:a16="http://schemas.microsoft.com/office/drawing/2014/main" id="{A2B80E88-AAB4-5805-5559-365B91EFB60F}"/>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a:extLst>
                  <a:ext uri="{FF2B5EF4-FFF2-40B4-BE49-F238E27FC236}">
                    <a16:creationId xmlns:a16="http://schemas.microsoft.com/office/drawing/2014/main" id="{C9057249-42A6-ACC7-3A1C-66322709DD03}"/>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a:extLst>
              <a:ext uri="{FF2B5EF4-FFF2-40B4-BE49-F238E27FC236}">
                <a16:creationId xmlns:a16="http://schemas.microsoft.com/office/drawing/2014/main" id="{8A94A2F3-5CB3-BA42-D2E8-080F334E4576}"/>
              </a:ext>
            </a:extLst>
          </p:cNvPr>
          <p:cNvGrpSpPr/>
          <p:nvPr/>
        </p:nvGrpSpPr>
        <p:grpSpPr>
          <a:xfrm>
            <a:off x="8017432" y="-313900"/>
            <a:ext cx="134070" cy="1891362"/>
            <a:chOff x="8017432" y="-313900"/>
            <a:chExt cx="134070" cy="1891362"/>
          </a:xfrm>
        </p:grpSpPr>
        <p:sp>
          <p:nvSpPr>
            <p:cNvPr id="1439" name="Google Shape;1439;p35">
              <a:extLst>
                <a:ext uri="{FF2B5EF4-FFF2-40B4-BE49-F238E27FC236}">
                  <a16:creationId xmlns:a16="http://schemas.microsoft.com/office/drawing/2014/main" id="{FA067548-2B9E-28F3-C16F-68410EBC43AE}"/>
                </a:ext>
              </a:extLst>
            </p:cNvPr>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a:extLst>
                <a:ext uri="{FF2B5EF4-FFF2-40B4-BE49-F238E27FC236}">
                  <a16:creationId xmlns:a16="http://schemas.microsoft.com/office/drawing/2014/main" id="{926A16FD-AFD6-6BB4-E8B6-B7CEEDECBEC5}"/>
                </a:ext>
              </a:extLst>
            </p:cNvPr>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a:extLst>
                <a:ext uri="{FF2B5EF4-FFF2-40B4-BE49-F238E27FC236}">
                  <a16:creationId xmlns:a16="http://schemas.microsoft.com/office/drawing/2014/main" id="{A4386F4E-8A63-654E-CA6E-F2D1B77B3D0D}"/>
                </a:ext>
              </a:extLst>
            </p:cNvPr>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a:extLst>
              <a:ext uri="{FF2B5EF4-FFF2-40B4-BE49-F238E27FC236}">
                <a16:creationId xmlns:a16="http://schemas.microsoft.com/office/drawing/2014/main" id="{28817498-29C9-D602-5E23-6A70AE3F103F}"/>
              </a:ext>
            </a:extLst>
          </p:cNvPr>
          <p:cNvGrpSpPr/>
          <p:nvPr/>
        </p:nvGrpSpPr>
        <p:grpSpPr>
          <a:xfrm>
            <a:off x="6309526" y="957475"/>
            <a:ext cx="3504715" cy="5119205"/>
            <a:chOff x="6309526" y="836950"/>
            <a:chExt cx="3504715" cy="5119205"/>
          </a:xfrm>
        </p:grpSpPr>
        <p:sp>
          <p:nvSpPr>
            <p:cNvPr id="1443" name="Google Shape;1443;p35">
              <a:extLst>
                <a:ext uri="{FF2B5EF4-FFF2-40B4-BE49-F238E27FC236}">
                  <a16:creationId xmlns:a16="http://schemas.microsoft.com/office/drawing/2014/main" id="{0B51B1B6-BC8F-9910-6FF2-0ADADF3ECEAD}"/>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a:extLst>
                <a:ext uri="{FF2B5EF4-FFF2-40B4-BE49-F238E27FC236}">
                  <a16:creationId xmlns:a16="http://schemas.microsoft.com/office/drawing/2014/main" id="{72268880-5BBD-EF5B-683C-6CC89FA86F6E}"/>
                </a:ext>
              </a:extLst>
            </p:cNvPr>
            <p:cNvGrpSpPr/>
            <p:nvPr/>
          </p:nvGrpSpPr>
          <p:grpSpPr>
            <a:xfrm>
              <a:off x="7728436" y="3524084"/>
              <a:ext cx="134004" cy="134004"/>
              <a:chOff x="8356813" y="1074288"/>
              <a:chExt cx="351900" cy="351900"/>
            </a:xfrm>
          </p:grpSpPr>
          <p:sp>
            <p:nvSpPr>
              <p:cNvPr id="1445" name="Google Shape;1445;p35">
                <a:extLst>
                  <a:ext uri="{FF2B5EF4-FFF2-40B4-BE49-F238E27FC236}">
                    <a16:creationId xmlns:a16="http://schemas.microsoft.com/office/drawing/2014/main" id="{4B697B0F-7237-10E7-6B25-6C03B4BAA11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a:extLst>
                  <a:ext uri="{FF2B5EF4-FFF2-40B4-BE49-F238E27FC236}">
                    <a16:creationId xmlns:a16="http://schemas.microsoft.com/office/drawing/2014/main" id="{A177FA7B-6B7D-F4F3-891A-97609F350023}"/>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a:extLst>
                <a:ext uri="{FF2B5EF4-FFF2-40B4-BE49-F238E27FC236}">
                  <a16:creationId xmlns:a16="http://schemas.microsoft.com/office/drawing/2014/main" id="{A535D227-3A83-BCB5-EB5A-D8D48CE02805}"/>
                </a:ext>
              </a:extLst>
            </p:cNvPr>
            <p:cNvGrpSpPr/>
            <p:nvPr/>
          </p:nvGrpSpPr>
          <p:grpSpPr>
            <a:xfrm>
              <a:off x="7344361" y="3150259"/>
              <a:ext cx="134004" cy="134004"/>
              <a:chOff x="8356813" y="1074288"/>
              <a:chExt cx="351900" cy="351900"/>
            </a:xfrm>
          </p:grpSpPr>
          <p:sp>
            <p:nvSpPr>
              <p:cNvPr id="1448" name="Google Shape;1448;p35">
                <a:extLst>
                  <a:ext uri="{FF2B5EF4-FFF2-40B4-BE49-F238E27FC236}">
                    <a16:creationId xmlns:a16="http://schemas.microsoft.com/office/drawing/2014/main" id="{2586D0BB-A949-63AA-F48D-50986BCA5000}"/>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a:extLst>
                  <a:ext uri="{FF2B5EF4-FFF2-40B4-BE49-F238E27FC236}">
                    <a16:creationId xmlns:a16="http://schemas.microsoft.com/office/drawing/2014/main" id="{72891F0F-48F7-C9BC-95E6-058CF22842A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a:extLst>
                <a:ext uri="{FF2B5EF4-FFF2-40B4-BE49-F238E27FC236}">
                  <a16:creationId xmlns:a16="http://schemas.microsoft.com/office/drawing/2014/main" id="{9ABEBE70-4715-DE0E-0DA0-718E4A3DBBF9}"/>
                </a:ext>
              </a:extLst>
            </p:cNvPr>
            <p:cNvGrpSpPr/>
            <p:nvPr/>
          </p:nvGrpSpPr>
          <p:grpSpPr>
            <a:xfrm>
              <a:off x="8337811" y="2464059"/>
              <a:ext cx="134004" cy="134004"/>
              <a:chOff x="8356813" y="1074288"/>
              <a:chExt cx="351900" cy="351900"/>
            </a:xfrm>
          </p:grpSpPr>
          <p:sp>
            <p:nvSpPr>
              <p:cNvPr id="1451" name="Google Shape;1451;p35">
                <a:extLst>
                  <a:ext uri="{FF2B5EF4-FFF2-40B4-BE49-F238E27FC236}">
                    <a16:creationId xmlns:a16="http://schemas.microsoft.com/office/drawing/2014/main" id="{4FA7A29F-FC85-4A0A-8EC6-01BE5FC37C9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a:extLst>
                  <a:ext uri="{FF2B5EF4-FFF2-40B4-BE49-F238E27FC236}">
                    <a16:creationId xmlns:a16="http://schemas.microsoft.com/office/drawing/2014/main" id="{A4B9E278-413E-DB0A-E828-6A463553E63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a:extLst>
                <a:ext uri="{FF2B5EF4-FFF2-40B4-BE49-F238E27FC236}">
                  <a16:creationId xmlns:a16="http://schemas.microsoft.com/office/drawing/2014/main" id="{4D02E5AB-547F-02AD-89D4-583B3630F107}"/>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424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7">
          <a:extLst>
            <a:ext uri="{FF2B5EF4-FFF2-40B4-BE49-F238E27FC236}">
              <a16:creationId xmlns:a16="http://schemas.microsoft.com/office/drawing/2014/main" id="{ACA9716A-92A0-7BAE-AC72-F68316C50C6A}"/>
            </a:ext>
          </a:extLst>
        </p:cNvPr>
        <p:cNvGrpSpPr/>
        <p:nvPr/>
      </p:nvGrpSpPr>
      <p:grpSpPr>
        <a:xfrm>
          <a:off x="0" y="0"/>
          <a:ext cx="0" cy="0"/>
          <a:chOff x="0" y="0"/>
          <a:chExt cx="0" cy="0"/>
        </a:xfrm>
      </p:grpSpPr>
      <p:sp>
        <p:nvSpPr>
          <p:cNvPr id="1458" name="Google Shape;1458;p36">
            <a:extLst>
              <a:ext uri="{FF2B5EF4-FFF2-40B4-BE49-F238E27FC236}">
                <a16:creationId xmlns:a16="http://schemas.microsoft.com/office/drawing/2014/main" id="{B9E80F65-7C8F-957C-3837-F3A2FA30E5F4}"/>
              </a:ext>
            </a:extLst>
          </p:cNvPr>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latin typeface="Meiryo UI" panose="020B0604030504040204" pitchFamily="34" charset="-128"/>
                <a:ea typeface="Meiryo UI" panose="020B0604030504040204" pitchFamily="34" charset="-128"/>
                <a:cs typeface="Meiryo UI" panose="020B0604030504040204" pitchFamily="34" charset="-128"/>
              </a:rPr>
              <a:t>Pengaruh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pada </a:t>
            </a:r>
            <a:r>
              <a:rPr lang="en-ID" dirty="0" err="1">
                <a:latin typeface="Meiryo UI" panose="020B0604030504040204" pitchFamily="34" charset="-128"/>
                <a:ea typeface="Meiryo UI" panose="020B0604030504040204" pitchFamily="34" charset="-128"/>
                <a:cs typeface="Meiryo UI" panose="020B0604030504040204" pitchFamily="34" charset="-128"/>
              </a:rPr>
              <a:t>Kehidupan</a:t>
            </a:r>
            <a:r>
              <a:rPr lang="en-ID" dirty="0">
                <a:latin typeface="Meiryo UI" panose="020B0604030504040204" pitchFamily="34" charset="-128"/>
                <a:ea typeface="Meiryo UI" panose="020B0604030504040204" pitchFamily="34" charset="-128"/>
                <a:cs typeface="Meiryo UI" panose="020B0604030504040204" pitchFamily="34" charset="-128"/>
              </a:rPr>
              <a:t> Sosial</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Text 1">
            <a:extLst>
              <a:ext uri="{FF2B5EF4-FFF2-40B4-BE49-F238E27FC236}">
                <a16:creationId xmlns:a16="http://schemas.microsoft.com/office/drawing/2014/main" id="{B4DAD843-F7B8-38EF-F30D-23754A0DAE43}"/>
              </a:ext>
            </a:extLst>
          </p:cNvPr>
          <p:cNvSpPr/>
          <p:nvPr/>
        </p:nvSpPr>
        <p:spPr>
          <a:xfrm>
            <a:off x="1206017" y="1355645"/>
            <a:ext cx="2181696" cy="374047"/>
          </a:xfrm>
          <a:prstGeom prst="rect">
            <a:avLst/>
          </a:prstGeom>
          <a:noFill/>
          <a:ln/>
        </p:spPr>
        <p:txBody>
          <a:bodyPr wrap="none" lIns="0" tIns="0" rIns="0" bIns="0" rtlCol="0" anchor="t"/>
          <a:lstStyle/>
          <a:p>
            <a:pPr marL="0" indent="0">
              <a:lnSpc>
                <a:spcPts val="2750"/>
              </a:lnSpc>
              <a:buNone/>
            </a:pPr>
            <a:r>
              <a:rPr lang="en-US" sz="1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Dampak</a:t>
            </a:r>
            <a:r>
              <a:rPr lang="en-US" sz="1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1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Negatif</a:t>
            </a:r>
            <a:r>
              <a:rPr lang="en-US" sz="1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endParaRPr lang="en-US" sz="18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Text 3">
            <a:extLst>
              <a:ext uri="{FF2B5EF4-FFF2-40B4-BE49-F238E27FC236}">
                <a16:creationId xmlns:a16="http://schemas.microsoft.com/office/drawing/2014/main" id="{BDF79F8F-24D0-BA08-DAE9-C5783E2DD758}"/>
              </a:ext>
            </a:extLst>
          </p:cNvPr>
          <p:cNvSpPr/>
          <p:nvPr/>
        </p:nvSpPr>
        <p:spPr>
          <a:xfrm>
            <a:off x="5756289" y="1355645"/>
            <a:ext cx="2012876" cy="374047"/>
          </a:xfrm>
          <a:prstGeom prst="rect">
            <a:avLst/>
          </a:prstGeom>
          <a:noFill/>
          <a:ln/>
        </p:spPr>
        <p:txBody>
          <a:bodyPr wrap="none" lIns="0" tIns="0" rIns="0" bIns="0" rtlCol="0" anchor="t"/>
          <a:lstStyle/>
          <a:p>
            <a:pPr marL="0" indent="0">
              <a:lnSpc>
                <a:spcPts val="2750"/>
              </a:lnSpc>
              <a:buNone/>
            </a:pPr>
            <a:r>
              <a:rPr lang="en-US" sz="1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Dampak</a:t>
            </a:r>
            <a:r>
              <a:rPr lang="en-US" sz="1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1800" dirty="0" err="1" smtClean="0">
                <a:solidFill>
                  <a:srgbClr val="403CCF"/>
                </a:solidFill>
                <a:latin typeface="Meiryo UI" panose="020B0604030504040204" pitchFamily="34" charset="-128"/>
                <a:ea typeface="Meiryo UI" panose="020B0604030504040204" pitchFamily="34" charset="-128"/>
                <a:cs typeface="Meiryo UI" panose="020B0604030504040204" pitchFamily="34" charset="-128"/>
              </a:rPr>
              <a:t>Positif</a:t>
            </a:r>
            <a:endParaRPr lang="en-US" sz="1800" dirty="0">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8" name="Google Shape;1433;p35">
            <a:extLst>
              <a:ext uri="{FF2B5EF4-FFF2-40B4-BE49-F238E27FC236}">
                <a16:creationId xmlns:a16="http://schemas.microsoft.com/office/drawing/2014/main" id="{30B16D36-4A08-D285-362A-13C65CED896B}"/>
              </a:ext>
            </a:extLst>
          </p:cNvPr>
          <p:cNvGrpSpPr/>
          <p:nvPr/>
        </p:nvGrpSpPr>
        <p:grpSpPr>
          <a:xfrm rot="5400000">
            <a:off x="2671814" y="3140974"/>
            <a:ext cx="2981347" cy="158047"/>
            <a:chOff x="1096850" y="3242811"/>
            <a:chExt cx="3936683" cy="134070"/>
          </a:xfrm>
        </p:grpSpPr>
        <p:cxnSp>
          <p:nvCxnSpPr>
            <p:cNvPr id="9" name="Google Shape;1434;p35">
              <a:extLst>
                <a:ext uri="{FF2B5EF4-FFF2-40B4-BE49-F238E27FC236}">
                  <a16:creationId xmlns:a16="http://schemas.microsoft.com/office/drawing/2014/main" id="{049896A1-13CF-57DD-BDBA-DA17E2FF3B51}"/>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1435;p35">
              <a:extLst>
                <a:ext uri="{FF2B5EF4-FFF2-40B4-BE49-F238E27FC236}">
                  <a16:creationId xmlns:a16="http://schemas.microsoft.com/office/drawing/2014/main" id="{45CDB19B-6393-1D4C-A40C-99D0FE0D280C}"/>
                </a:ext>
              </a:extLst>
            </p:cNvPr>
            <p:cNvGrpSpPr/>
            <p:nvPr/>
          </p:nvGrpSpPr>
          <p:grpSpPr>
            <a:xfrm>
              <a:off x="4899464" y="3242811"/>
              <a:ext cx="134070" cy="134070"/>
              <a:chOff x="8382514" y="1084976"/>
              <a:chExt cx="265800" cy="265800"/>
            </a:xfrm>
          </p:grpSpPr>
          <p:sp>
            <p:nvSpPr>
              <p:cNvPr id="11" name="Google Shape;1436;p35">
                <a:extLst>
                  <a:ext uri="{FF2B5EF4-FFF2-40B4-BE49-F238E27FC236}">
                    <a16:creationId xmlns:a16="http://schemas.microsoft.com/office/drawing/2014/main" id="{FCED3B37-8457-04EC-B87A-F45252166B72}"/>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sp>
            <p:nvSpPr>
              <p:cNvPr id="12" name="Google Shape;1437;p35">
                <a:extLst>
                  <a:ext uri="{FF2B5EF4-FFF2-40B4-BE49-F238E27FC236}">
                    <a16:creationId xmlns:a16="http://schemas.microsoft.com/office/drawing/2014/main" id="{BE922D48-46B2-D92B-BD3D-EF6FD706AAB8}"/>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grpSp>
      </p:grpSp>
      <p:sp>
        <p:nvSpPr>
          <p:cNvPr id="15" name="TextBox 14">
            <a:extLst>
              <a:ext uri="{FF2B5EF4-FFF2-40B4-BE49-F238E27FC236}">
                <a16:creationId xmlns:a16="http://schemas.microsoft.com/office/drawing/2014/main" id="{7D529EF6-61B8-99C2-53DF-BDDA86768B99}"/>
              </a:ext>
            </a:extLst>
          </p:cNvPr>
          <p:cNvSpPr txBox="1"/>
          <p:nvPr/>
        </p:nvSpPr>
        <p:spPr>
          <a:xfrm>
            <a:off x="4276974" y="1767279"/>
            <a:ext cx="5064246" cy="3000821"/>
          </a:xfrm>
          <a:prstGeom prst="rect">
            <a:avLst/>
          </a:prstGeom>
          <a:noFill/>
        </p:spPr>
        <p:txBody>
          <a:bodyPr wrap="square">
            <a:spAutoFit/>
          </a:body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Komunikasi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yang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Lebih</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Mudah</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dan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Cepat</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Munculnya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media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sosial</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seperti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WhatsApp, Instagram,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dll</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Kolaborasi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Global</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Kolaborasi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pekerjaan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lintas</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negara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melalui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jaringan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Akses</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Pendidikan</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Platform e-learning (Coursera, Khan Academy).</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Konektivitas</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Sosial</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Reuni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pertemanan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baru</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komunitas</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online.</a:t>
            </a:r>
          </a:p>
        </p:txBody>
      </p:sp>
      <p:sp>
        <p:nvSpPr>
          <p:cNvPr id="5" name="TextBox 4">
            <a:extLst>
              <a:ext uri="{FF2B5EF4-FFF2-40B4-BE49-F238E27FC236}">
                <a16:creationId xmlns:a16="http://schemas.microsoft.com/office/drawing/2014/main" id="{2B8FEA64-5CA3-65C0-AEEE-A4E980D94C1C}"/>
              </a:ext>
            </a:extLst>
          </p:cNvPr>
          <p:cNvSpPr txBox="1"/>
          <p:nvPr/>
        </p:nvSpPr>
        <p:spPr>
          <a:xfrm>
            <a:off x="128583" y="1767279"/>
            <a:ext cx="4112928" cy="3000821"/>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Ketergantungan</a:t>
            </a:r>
            <a:r>
              <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Teknologi</a:t>
            </a:r>
            <a:endPar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Penggunaan</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berlebihan</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berujung</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pada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kecanduan</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Alienasi</a:t>
            </a:r>
            <a:r>
              <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Sosial</a:t>
            </a:r>
            <a:endPar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Menurunnya</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interaksi</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tatap</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muka</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Keamanan</a:t>
            </a:r>
            <a:r>
              <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dan </a:t>
            </a: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Privasi</a:t>
            </a:r>
            <a:endPar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Kasus</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pencurian</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peretasan</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Penyebaran</a:t>
            </a:r>
            <a:r>
              <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Informasi</a:t>
            </a:r>
            <a:r>
              <a:rPr kumimoji="0" lang="en-US" altLang="en-US"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Salah (Hoaks)</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Berita</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palsu</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cepat</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sz="140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menyebar</a:t>
            </a:r>
            <a:r>
              <a:rPr kumimoji="0" lang="en-US" altLang="en-US" sz="140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p:txBody>
      </p:sp>
    </p:spTree>
    <p:extLst>
      <p:ext uri="{BB962C8B-B14F-4D97-AF65-F5344CB8AC3E}">
        <p14:creationId xmlns:p14="http://schemas.microsoft.com/office/powerpoint/2010/main" val="18593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37" name="Shape 7">
            <a:extLst>
              <a:ext uri="{FF2B5EF4-FFF2-40B4-BE49-F238E27FC236}">
                <a16:creationId xmlns:a16="http://schemas.microsoft.com/office/drawing/2014/main" id="{6F79430A-7C90-0A17-4943-648E39319D00}"/>
              </a:ext>
            </a:extLst>
          </p:cNvPr>
          <p:cNvSpPr/>
          <p:nvPr/>
        </p:nvSpPr>
        <p:spPr>
          <a:xfrm>
            <a:off x="6290184" y="1329367"/>
            <a:ext cx="2581090" cy="3586825"/>
          </a:xfrm>
          <a:prstGeom prst="roundRect">
            <a:avLst>
              <a:gd name="adj" fmla="val 885"/>
            </a:avLst>
          </a:prstGeom>
          <a:solidFill>
            <a:srgbClr val="EAE8F3"/>
          </a:solidFill>
          <a:ln/>
        </p:spPr>
      </p:sp>
      <p:sp>
        <p:nvSpPr>
          <p:cNvPr id="36" name="Shape 7">
            <a:extLst>
              <a:ext uri="{FF2B5EF4-FFF2-40B4-BE49-F238E27FC236}">
                <a16:creationId xmlns:a16="http://schemas.microsoft.com/office/drawing/2014/main" id="{E78174DF-C9D4-45EB-37DD-CE43D2E24976}"/>
              </a:ext>
            </a:extLst>
          </p:cNvPr>
          <p:cNvSpPr/>
          <p:nvPr/>
        </p:nvSpPr>
        <p:spPr>
          <a:xfrm>
            <a:off x="3384422" y="1314079"/>
            <a:ext cx="2851280" cy="3586825"/>
          </a:xfrm>
          <a:prstGeom prst="roundRect">
            <a:avLst>
              <a:gd name="adj" fmla="val 885"/>
            </a:avLst>
          </a:prstGeom>
          <a:solidFill>
            <a:srgbClr val="EAE8F3"/>
          </a:solidFill>
          <a:ln/>
        </p:spPr>
      </p:sp>
      <p:sp>
        <p:nvSpPr>
          <p:cNvPr id="35" name="Shape 7">
            <a:extLst>
              <a:ext uri="{FF2B5EF4-FFF2-40B4-BE49-F238E27FC236}">
                <a16:creationId xmlns:a16="http://schemas.microsoft.com/office/drawing/2014/main" id="{431D5819-EFBE-2E7E-9B5B-AD88C646D9BC}"/>
              </a:ext>
            </a:extLst>
          </p:cNvPr>
          <p:cNvSpPr/>
          <p:nvPr/>
        </p:nvSpPr>
        <p:spPr>
          <a:xfrm>
            <a:off x="247329" y="1314079"/>
            <a:ext cx="3082612" cy="3586825"/>
          </a:xfrm>
          <a:prstGeom prst="roundRect">
            <a:avLst>
              <a:gd name="adj" fmla="val 885"/>
            </a:avLst>
          </a:prstGeom>
          <a:solidFill>
            <a:srgbClr val="EAE8F3"/>
          </a:solidFill>
          <a:ln/>
        </p:spPr>
      </p:sp>
      <p:sp>
        <p:nvSpPr>
          <p:cNvPr id="1467" name="Google Shape;1467;p37"/>
          <p:cNvSpPr txBox="1">
            <a:spLocks noGrp="1"/>
          </p:cNvSpPr>
          <p:nvPr>
            <p:ph type="title"/>
          </p:nvPr>
        </p:nvSpPr>
        <p:spPr>
          <a:xfrm>
            <a:off x="426271" y="192076"/>
            <a:ext cx="8424000" cy="758711"/>
          </a:xfrm>
          <a:prstGeom prst="rect">
            <a:avLst/>
          </a:prstGeom>
        </p:spPr>
        <p:txBody>
          <a:bodyPr spcFirstLastPara="1" wrap="square" lIns="91425" tIns="91425" rIns="91425" bIns="91425" anchor="t" anchorCtr="0">
            <a:noAutofit/>
          </a:bodyPr>
          <a:lstStyle/>
          <a:p>
            <a:pPr marL="0" indent="0">
              <a:lnSpc>
                <a:spcPts val="4800"/>
              </a:lnSpc>
              <a:buNone/>
            </a:pPr>
            <a:r>
              <a:rPr lang="en-US" sz="2200" dirty="0" err="1">
                <a:solidFill>
                  <a:srgbClr val="403CCF"/>
                </a:solidFill>
                <a:latin typeface="Libre Baskerville" pitchFamily="34" charset="0"/>
                <a:ea typeface="Libre Baskerville" pitchFamily="34" charset="-122"/>
                <a:cs typeface="Libre Baskerville" pitchFamily="34" charset="-120"/>
              </a:rPr>
              <a:t>Dampak</a:t>
            </a:r>
            <a:r>
              <a:rPr lang="en-US" sz="2200" dirty="0">
                <a:solidFill>
                  <a:srgbClr val="403CCF"/>
                </a:solidFill>
                <a:latin typeface="Libre Baskerville" pitchFamily="34" charset="0"/>
                <a:ea typeface="Libre Baskerville" pitchFamily="34" charset="-122"/>
                <a:cs typeface="Libre Baskerville" pitchFamily="34" charset="-120"/>
              </a:rPr>
              <a:t> </a:t>
            </a:r>
            <a:r>
              <a:rPr lang="en-US" sz="2200" dirty="0" err="1">
                <a:solidFill>
                  <a:srgbClr val="403CCF"/>
                </a:solidFill>
                <a:latin typeface="Libre Baskerville" pitchFamily="34" charset="0"/>
                <a:ea typeface="Libre Baskerville" pitchFamily="34" charset="-122"/>
                <a:cs typeface="Libre Baskerville" pitchFamily="34" charset="-120"/>
              </a:rPr>
              <a:t>Jaringan</a:t>
            </a:r>
            <a:r>
              <a:rPr lang="en-US" sz="2200" dirty="0">
                <a:solidFill>
                  <a:srgbClr val="403CCF"/>
                </a:solidFill>
                <a:latin typeface="Libre Baskerville" pitchFamily="34" charset="0"/>
                <a:ea typeface="Libre Baskerville" pitchFamily="34" charset="-122"/>
                <a:cs typeface="Libre Baskerville" pitchFamily="34" charset="-120"/>
              </a:rPr>
              <a:t> </a:t>
            </a:r>
            <a:r>
              <a:rPr lang="en-US" sz="22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Komputer</a:t>
            </a:r>
            <a:r>
              <a:rPr lang="en-US" sz="2200" dirty="0">
                <a:solidFill>
                  <a:srgbClr val="403CCF"/>
                </a:solidFill>
                <a:latin typeface="Libre Baskerville" pitchFamily="34" charset="0"/>
                <a:ea typeface="Libre Baskerville" pitchFamily="34" charset="-122"/>
                <a:cs typeface="Libre Baskerville" pitchFamily="34" charset="-120"/>
              </a:rPr>
              <a:t> pada </a:t>
            </a:r>
            <a:r>
              <a:rPr lang="en-US" sz="2200" dirty="0" err="1">
                <a:solidFill>
                  <a:srgbClr val="403CCF"/>
                </a:solidFill>
                <a:latin typeface="Libre Baskerville" pitchFamily="34" charset="0"/>
                <a:ea typeface="Libre Baskerville" pitchFamily="34" charset="-122"/>
                <a:cs typeface="Libre Baskerville" pitchFamily="34" charset="-120"/>
              </a:rPr>
              <a:t>Kehidupan</a:t>
            </a:r>
            <a:r>
              <a:rPr lang="en-US" sz="2200" dirty="0">
                <a:solidFill>
                  <a:srgbClr val="403CCF"/>
                </a:solidFill>
                <a:latin typeface="Libre Baskerville" pitchFamily="34" charset="0"/>
                <a:ea typeface="Libre Baskerville" pitchFamily="34" charset="-122"/>
                <a:cs typeface="Libre Baskerville" pitchFamily="34" charset="-120"/>
              </a:rPr>
              <a:t> </a:t>
            </a:r>
            <a:r>
              <a:rPr lang="en-US" sz="2200" dirty="0" err="1">
                <a:solidFill>
                  <a:srgbClr val="403CCF"/>
                </a:solidFill>
                <a:latin typeface="Libre Baskerville" pitchFamily="34" charset="0"/>
                <a:ea typeface="Libre Baskerville" pitchFamily="34" charset="-122"/>
                <a:cs typeface="Libre Baskerville" pitchFamily="34" charset="-120"/>
              </a:rPr>
              <a:t>Sosial</a:t>
            </a:r>
            <a:endParaRPr lang="en-US" sz="2200" dirty="0"/>
          </a:p>
        </p:txBody>
      </p:sp>
      <p:sp>
        <p:nvSpPr>
          <p:cNvPr id="28" name="Text 2">
            <a:extLst>
              <a:ext uri="{FF2B5EF4-FFF2-40B4-BE49-F238E27FC236}">
                <a16:creationId xmlns:a16="http://schemas.microsoft.com/office/drawing/2014/main" id="{509ACD92-8B2C-3F22-5F64-13CE04886044}"/>
              </a:ext>
            </a:extLst>
          </p:cNvPr>
          <p:cNvSpPr/>
          <p:nvPr/>
        </p:nvSpPr>
        <p:spPr>
          <a:xfrm>
            <a:off x="525331" y="1322944"/>
            <a:ext cx="1109175" cy="358979"/>
          </a:xfrm>
          <a:prstGeom prst="rect">
            <a:avLst/>
          </a:prstGeom>
          <a:noFill/>
          <a:ln/>
        </p:spPr>
        <p:txBody>
          <a:bodyPr wrap="none" lIns="0" tIns="0" rIns="0" bIns="0" rtlCol="0" anchor="t"/>
          <a:lstStyle/>
          <a:p>
            <a:pPr marL="0" indent="0">
              <a:lnSpc>
                <a:spcPts val="2400"/>
              </a:lnSpc>
              <a:buNone/>
            </a:pPr>
            <a:r>
              <a:rPr lang="en-US" sz="1200"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Komunikasi</a:t>
            </a:r>
            <a:endParaRPr lang="en-US" sz="12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9" name="Text 3">
            <a:extLst>
              <a:ext uri="{FF2B5EF4-FFF2-40B4-BE49-F238E27FC236}">
                <a16:creationId xmlns:a16="http://schemas.microsoft.com/office/drawing/2014/main" id="{1B12115F-301A-392F-2FFD-FF5FCD3055B0}"/>
              </a:ext>
            </a:extLst>
          </p:cNvPr>
          <p:cNvSpPr/>
          <p:nvPr/>
        </p:nvSpPr>
        <p:spPr>
          <a:xfrm>
            <a:off x="498090" y="1625744"/>
            <a:ext cx="2581089" cy="3169021"/>
          </a:xfrm>
          <a:prstGeom prst="rect">
            <a:avLst/>
          </a:prstGeom>
          <a:noFill/>
          <a:ln/>
        </p:spPr>
        <p:txBody>
          <a:bodyPr wrap="square" lIns="0" tIns="0" rIns="0" bIns="0" rtlCol="0" anchor="t"/>
          <a:lstStyle/>
          <a:p>
            <a:pPr marL="0" indent="0" algn="just">
              <a:lnSpc>
                <a:spcPts val="2450"/>
              </a:lnSpc>
              <a:buNone/>
            </a:pPr>
            <a:r>
              <a:rPr lang="en-US" sz="12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 Komputer telah merevolusi komunikasi. Kita dapat berkomunikasi dengan orang di seluruh dunia secara instan dan mudah melalui email, panggilan video, dan media sosial. Ini telah mempererat hubungan dan membuka peluang baru untuk berkolaborasi dan berbagi informasi.</a:t>
            </a:r>
            <a:endParaRPr lang="en-US" sz="12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0" name="Shape 4">
            <a:extLst>
              <a:ext uri="{FF2B5EF4-FFF2-40B4-BE49-F238E27FC236}">
                <a16:creationId xmlns:a16="http://schemas.microsoft.com/office/drawing/2014/main" id="{E832454F-5A4A-113C-3B70-AD674478BFC7}"/>
              </a:ext>
            </a:extLst>
          </p:cNvPr>
          <p:cNvSpPr/>
          <p:nvPr/>
        </p:nvSpPr>
        <p:spPr>
          <a:xfrm>
            <a:off x="-5265276" y="-6813975"/>
            <a:ext cx="4185204" cy="3895347"/>
          </a:xfrm>
          <a:prstGeom prst="roundRect">
            <a:avLst>
              <a:gd name="adj" fmla="val 885"/>
            </a:avLst>
          </a:prstGeom>
          <a:solidFill>
            <a:srgbClr val="EAE8F3"/>
          </a:solidFill>
          <a:ln/>
        </p:spPr>
      </p:sp>
      <p:sp>
        <p:nvSpPr>
          <p:cNvPr id="31" name="Text 5">
            <a:extLst>
              <a:ext uri="{FF2B5EF4-FFF2-40B4-BE49-F238E27FC236}">
                <a16:creationId xmlns:a16="http://schemas.microsoft.com/office/drawing/2014/main" id="{CF40FCF2-A72F-986C-37BC-5CD3006141E5}"/>
              </a:ext>
            </a:extLst>
          </p:cNvPr>
          <p:cNvSpPr/>
          <p:nvPr/>
        </p:nvSpPr>
        <p:spPr>
          <a:xfrm>
            <a:off x="3547286" y="1314583"/>
            <a:ext cx="1362489" cy="358979"/>
          </a:xfrm>
          <a:prstGeom prst="rect">
            <a:avLst/>
          </a:prstGeom>
          <a:noFill/>
          <a:ln/>
        </p:spPr>
        <p:txBody>
          <a:bodyPr wrap="none" lIns="0" tIns="0" rIns="0" bIns="0" rtlCol="0" anchor="t"/>
          <a:lstStyle/>
          <a:p>
            <a:pPr marL="0" indent="0">
              <a:lnSpc>
                <a:spcPts val="2400"/>
              </a:lnSpc>
              <a:buNone/>
            </a:pPr>
            <a:r>
              <a:rPr lang="en-US" sz="1200"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Akses Informasi</a:t>
            </a:r>
            <a:endParaRPr lang="en-US" sz="12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2" name="Text 6">
            <a:extLst>
              <a:ext uri="{FF2B5EF4-FFF2-40B4-BE49-F238E27FC236}">
                <a16:creationId xmlns:a16="http://schemas.microsoft.com/office/drawing/2014/main" id="{60BF9DC6-7FD6-2933-2585-12F625997F50}"/>
              </a:ext>
            </a:extLst>
          </p:cNvPr>
          <p:cNvSpPr/>
          <p:nvPr/>
        </p:nvSpPr>
        <p:spPr>
          <a:xfrm>
            <a:off x="3514046" y="1821616"/>
            <a:ext cx="2533914" cy="2571750"/>
          </a:xfrm>
          <a:prstGeom prst="rect">
            <a:avLst/>
          </a:prstGeom>
          <a:noFill/>
          <a:ln/>
        </p:spPr>
        <p:txBody>
          <a:bodyPr wrap="square" lIns="0" tIns="0" rIns="0" bIns="0" rtlCol="0" anchor="t"/>
          <a:lstStyle/>
          <a:p>
            <a:pPr marL="0" indent="0" algn="just">
              <a:lnSpc>
                <a:spcPts val="2450"/>
              </a:lnSpc>
              <a:buNone/>
            </a:pPr>
            <a:r>
              <a:rPr lang="en-US" sz="12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 Komputer memberikan akses yang belum pernah ada sebelumnya kepada informasi. Kita dapat mencari, membaca, dan mempelajari berbagai topik dengan mudah. Ini telah mendorong pendidikan, penelitian, dan pertumbuhan pengetahuan secara keseluruhan.</a:t>
            </a:r>
            <a:endParaRPr lang="en-US" sz="12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3" name="Text 8">
            <a:extLst>
              <a:ext uri="{FF2B5EF4-FFF2-40B4-BE49-F238E27FC236}">
                <a16:creationId xmlns:a16="http://schemas.microsoft.com/office/drawing/2014/main" id="{54FD62EB-66F1-C14E-98DF-8531B43157A6}"/>
              </a:ext>
            </a:extLst>
          </p:cNvPr>
          <p:cNvSpPr/>
          <p:nvPr/>
        </p:nvSpPr>
        <p:spPr>
          <a:xfrm>
            <a:off x="6465751" y="1314582"/>
            <a:ext cx="1047095" cy="358979"/>
          </a:xfrm>
          <a:prstGeom prst="rect">
            <a:avLst/>
          </a:prstGeom>
          <a:noFill/>
          <a:ln/>
        </p:spPr>
        <p:txBody>
          <a:bodyPr wrap="none" lIns="0" tIns="0" rIns="0" bIns="0" rtlCol="0" anchor="t"/>
          <a:lstStyle/>
          <a:p>
            <a:pPr marL="0" indent="0">
              <a:lnSpc>
                <a:spcPts val="2400"/>
              </a:lnSpc>
              <a:buNone/>
            </a:pPr>
            <a:r>
              <a:rPr lang="en-US" sz="1200"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E-commerce</a:t>
            </a:r>
            <a:endParaRPr lang="en-US" sz="12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4" name="Text 9">
            <a:extLst>
              <a:ext uri="{FF2B5EF4-FFF2-40B4-BE49-F238E27FC236}">
                <a16:creationId xmlns:a16="http://schemas.microsoft.com/office/drawing/2014/main" id="{4DE44873-211C-CFE6-36B7-CBA39D962367}"/>
              </a:ext>
            </a:extLst>
          </p:cNvPr>
          <p:cNvSpPr/>
          <p:nvPr/>
        </p:nvSpPr>
        <p:spPr>
          <a:xfrm>
            <a:off x="6465751" y="1673561"/>
            <a:ext cx="2198189" cy="2898439"/>
          </a:xfrm>
          <a:prstGeom prst="rect">
            <a:avLst/>
          </a:prstGeom>
          <a:noFill/>
          <a:ln/>
        </p:spPr>
        <p:txBody>
          <a:bodyPr wrap="square" lIns="0" tIns="0" rIns="0" bIns="0" rtlCol="0" anchor="t"/>
          <a:lstStyle/>
          <a:p>
            <a:pPr marL="0" indent="0" algn="just">
              <a:lnSpc>
                <a:spcPts val="2450"/>
              </a:lnSpc>
              <a:buNone/>
            </a:pPr>
            <a:r>
              <a:rPr lang="en-US" sz="12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 Komputer telah memungkinkan pertumbuhan e-commerce, memungkinkan orang untuk membeli dan menjual barang dan jasa secara online. Ini telah memberikan kenyamanan dan pilihan yang lebih luas bagi konsumen serta peluang baru bagi bisnis.</a:t>
            </a:r>
            <a:endParaRPr lang="en-US" sz="1200"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7BFF3793-0182-77FB-5A2B-194F35A98489}"/>
            </a:ext>
          </a:extLst>
        </p:cNvPr>
        <p:cNvGrpSpPr/>
        <p:nvPr/>
      </p:nvGrpSpPr>
      <p:grpSpPr>
        <a:xfrm>
          <a:off x="0" y="0"/>
          <a:ext cx="0" cy="0"/>
          <a:chOff x="0" y="0"/>
          <a:chExt cx="0" cy="0"/>
        </a:xfrm>
      </p:grpSpPr>
      <p:grpSp>
        <p:nvGrpSpPr>
          <p:cNvPr id="1486" name="Google Shape;1486;p38">
            <a:extLst>
              <a:ext uri="{FF2B5EF4-FFF2-40B4-BE49-F238E27FC236}">
                <a16:creationId xmlns:a16="http://schemas.microsoft.com/office/drawing/2014/main" id="{68D70A4B-5456-4379-A10D-5EEBB4D22337}"/>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53514881-8412-9644-E993-D0F8B9F89E0C}"/>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A0D8E5F7-0E79-8806-9D5B-854198DACA19}"/>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19DABC2F-19BC-0740-F310-88BC0D3ABBAD}"/>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4FBDB01F-4863-512D-496D-6041C0D97E26}"/>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FBB55E2C-46B0-C661-E54C-5173C0F515C4}"/>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a:extLst>
              <a:ext uri="{FF2B5EF4-FFF2-40B4-BE49-F238E27FC236}">
                <a16:creationId xmlns:a16="http://schemas.microsoft.com/office/drawing/2014/main" id="{C7E86DE2-C1DC-B198-3E8F-EEE8A6F9C958}"/>
              </a:ext>
            </a:extLst>
          </p:cNvPr>
          <p:cNvGrpSpPr/>
          <p:nvPr/>
        </p:nvGrpSpPr>
        <p:grpSpPr>
          <a:xfrm>
            <a:off x="6539414" y="-1160646"/>
            <a:ext cx="4268216" cy="6666030"/>
            <a:chOff x="6128138" y="-1301175"/>
            <a:chExt cx="4268216" cy="6666030"/>
          </a:xfrm>
        </p:grpSpPr>
        <p:sp>
          <p:nvSpPr>
            <p:cNvPr id="1494" name="Google Shape;1494;p38">
              <a:extLst>
                <a:ext uri="{FF2B5EF4-FFF2-40B4-BE49-F238E27FC236}">
                  <a16:creationId xmlns:a16="http://schemas.microsoft.com/office/drawing/2014/main" id="{D0E8F464-BC7C-5CE0-4F6A-A3CFD5C93514}"/>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05080DE9-A400-227D-4D49-02EC2079E46E}"/>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2B97D5E8-7664-1B07-807C-6221ADFACCE4}"/>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E1888FFF-4F78-FC7A-BBBA-C88A18A07FD6}"/>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5F085BEA-D291-62D1-5F0E-2C2ACB598E2D}"/>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18A89136-80C1-9436-C5DA-27AB322C72B2}"/>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1AEC9F77-84B4-A13A-7026-877B4A67DF9B}"/>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220A1CE4-256D-8E7D-5DAE-13A1C5B51C03}"/>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BCEFEEF2-A572-FE50-D0B0-1871623C6FFE}"/>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283D712C-A98C-D026-49C3-61C9D9D5C6BA}"/>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1EDC1A28-4CF9-9106-30B1-834CFF57D412}"/>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06CD088F-3779-4BBE-6688-659D33ED5EA5}"/>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F6E6E8C8-0910-567B-ED57-3F69E470F902}"/>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E2C3BC09-3C9C-86BC-1FEA-8ABEA12548B1}"/>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E71CDB5A-3D2B-33BB-52FF-77B55DD6F9A9}"/>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0C5856E0-E5C8-CCA2-6A32-7D2372979E7B}"/>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B3424D44-6C47-06F8-0B95-4BDC74393941}"/>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FB036922-F5A0-8CDB-E164-ECDE9201DC19}"/>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93763E12-C20E-51ED-5816-66C3BA1F6197}"/>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23245FD2-6818-022B-4C75-A95A9496423D}"/>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2F3737C0-AA3E-9347-A5D2-ED569260045C}"/>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4F7241B7-EEE2-5C50-5B89-7326160D7CEB}"/>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77DDF346-D2DC-FE5F-56DF-14FA8658E672}"/>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C28226E5-E94B-03D4-4197-07B7ADFB6E6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5529A00E-3011-744F-C72E-EEB175BD3997}"/>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5C6FDC18-BA2B-B21F-EF40-52F21BA7946A}"/>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747C9B04-7BD3-366D-42DC-D127FA9E44B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B1B43D71-792B-4BC3-F2E3-58CA61190D34}"/>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E12A46D0-58A9-52EE-7774-DEEEEA6E3860}"/>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36206EEE-C5F3-7D3F-331F-12A99B35CA10}"/>
              </a:ext>
            </a:extLst>
          </p:cNvPr>
          <p:cNvGrpSpPr/>
          <p:nvPr/>
        </p:nvGrpSpPr>
        <p:grpSpPr>
          <a:xfrm>
            <a:off x="828594" y="3508580"/>
            <a:ext cx="4558967" cy="134100"/>
            <a:chOff x="796100" y="3019701"/>
            <a:chExt cx="4558967" cy="134100"/>
          </a:xfrm>
        </p:grpSpPr>
        <p:sp>
          <p:nvSpPr>
            <p:cNvPr id="1524" name="Google Shape;1524;p38">
              <a:extLst>
                <a:ext uri="{FF2B5EF4-FFF2-40B4-BE49-F238E27FC236}">
                  <a16:creationId xmlns:a16="http://schemas.microsoft.com/office/drawing/2014/main" id="{36EE756E-71F4-BFF2-A531-F832DC9BC59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2EDE2A67-C5D2-D7B5-A059-3B69E09FD7B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80276216-7DD0-39BA-1760-289EBE3489C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64DBAB5F-0D47-1D73-081C-DB01A7BE057E}"/>
              </a:ext>
            </a:extLst>
          </p:cNvPr>
          <p:cNvSpPr>
            <a:spLocks noGrp="1"/>
          </p:cNvSpPr>
          <p:nvPr>
            <p:ph type="title"/>
          </p:nvPr>
        </p:nvSpPr>
        <p:spPr>
          <a:xfrm>
            <a:off x="675453" y="1293379"/>
            <a:ext cx="7810277" cy="1860407"/>
          </a:xfrm>
        </p:spPr>
        <p:txBody>
          <a:bodyPr/>
          <a:lstStyle/>
          <a:p>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a:r>
            <a:b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b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Pengaruh</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a:t>
            </a: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Berkembangannya</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a:t>
            </a: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Teknologi</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FMC </a:t>
            </a: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terhadap</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a:t>
            </a: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Jaringan</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a:t>
            </a: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Komputer</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a:t>
            </a:r>
            <a:endParaRPr lang="en-ID" sz="3600"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36024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52188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latin typeface="Meiryo UI" panose="020B0604030504040204" pitchFamily="34" charset="-128"/>
                <a:ea typeface="Meiryo UI" panose="020B0604030504040204" pitchFamily="34" charset="-128"/>
                <a:cs typeface="Meiryo UI" panose="020B0604030504040204" pitchFamily="34" charset="-128"/>
              </a:rPr>
              <a:t>Definisi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FMC</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Google Shape;1637;p41">
            <a:extLst>
              <a:ext uri="{FF2B5EF4-FFF2-40B4-BE49-F238E27FC236}">
                <a16:creationId xmlns:a16="http://schemas.microsoft.com/office/drawing/2014/main" id="{8DF36E95-4E3D-D5C6-8C0D-8715FA67056A}"/>
              </a:ext>
            </a:extLst>
          </p:cNvPr>
          <p:cNvSpPr txBox="1">
            <a:spLocks/>
          </p:cNvSpPr>
          <p:nvPr/>
        </p:nvSpPr>
        <p:spPr>
          <a:xfrm>
            <a:off x="521880" y="1380349"/>
            <a:ext cx="7704000" cy="23828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lnSpc>
                <a:spcPct val="150000"/>
              </a:lnSpc>
            </a:pP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FMC (Fixed Mobile Convergence</a:t>
            </a:r>
            <a:r>
              <a:rPr lang="en-ID" b="1" dirty="0">
                <a:latin typeface="Meiryo UI" panose="020B0604030504040204" pitchFamily="34" charset="-128"/>
                <a:ea typeface="Meiryo UI" panose="020B0604030504040204" pitchFamily="34" charset="-128"/>
                <a:cs typeface="Meiryo UI" panose="020B0604030504040204" pitchFamily="34" charset="-128"/>
              </a:rPr>
              <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adalah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konsep</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mengintegrasikan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layanan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tetap</a:t>
            </a:r>
            <a:r>
              <a:rPr lang="en-ID" dirty="0">
                <a:latin typeface="Meiryo UI" panose="020B0604030504040204" pitchFamily="34" charset="-128"/>
                <a:ea typeface="Meiryo UI" panose="020B0604030504040204" pitchFamily="34" charset="-128"/>
                <a:cs typeface="Meiryo UI" panose="020B0604030504040204" pitchFamily="34" charset="-128"/>
              </a:rPr>
              <a:t> (fixed-line)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telepon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rumah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atau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kabel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dengan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layanan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bergerak</a:t>
            </a:r>
            <a:r>
              <a:rPr lang="en-ID" dirty="0">
                <a:latin typeface="Meiryo UI" panose="020B0604030504040204" pitchFamily="34" charset="-128"/>
                <a:ea typeface="Meiryo UI" panose="020B0604030504040204" pitchFamily="34" charset="-128"/>
                <a:cs typeface="Meiryo UI" panose="020B0604030504040204" pitchFamily="34" charset="-128"/>
              </a:rPr>
              <a:t> (mobile)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seluler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satu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sistem</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komunikasi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terpadu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Tujuannya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adalah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menciptakan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pengalaman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komunikasi</a:t>
            </a:r>
            <a:r>
              <a:rPr lang="en-ID" dirty="0">
                <a:latin typeface="Meiryo UI" panose="020B0604030504040204" pitchFamily="34" charset="-128"/>
                <a:ea typeface="Meiryo UI" panose="020B0604030504040204" pitchFamily="34" charset="-128"/>
                <a:cs typeface="Meiryo UI" panose="020B0604030504040204" pitchFamily="34" charset="-128"/>
              </a:rPr>
              <a:t> yang seamless (</a:t>
            </a:r>
            <a:r>
              <a:rPr lang="en-ID" dirty="0" err="1">
                <a:latin typeface="Meiryo UI" panose="020B0604030504040204" pitchFamily="34" charset="-128"/>
                <a:ea typeface="Meiryo UI" panose="020B0604030504040204" pitchFamily="34" charset="-128"/>
                <a:cs typeface="Meiryo UI" panose="020B0604030504040204" pitchFamily="34" charset="-128"/>
              </a:rPr>
              <a:t>tanpa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gangguan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bagi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pengguna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saat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berpindah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antara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tetap</a:t>
            </a:r>
            <a:r>
              <a:rPr lang="en-ID" dirty="0">
                <a:latin typeface="Meiryo UI" panose="020B0604030504040204" pitchFamily="34" charset="-128"/>
                <a:ea typeface="Meiryo UI" panose="020B0604030504040204" pitchFamily="34" charset="-128"/>
                <a:cs typeface="Meiryo UI" panose="020B0604030504040204" pitchFamily="34" charset="-128"/>
              </a:rPr>
              <a:t> dan mobile.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9">
          <a:extLst>
            <a:ext uri="{FF2B5EF4-FFF2-40B4-BE49-F238E27FC236}">
              <a16:creationId xmlns:a16="http://schemas.microsoft.com/office/drawing/2014/main" id="{FE542568-BBEB-808E-6650-9F6872ACDBDB}"/>
            </a:ext>
          </a:extLst>
        </p:cNvPr>
        <p:cNvGrpSpPr/>
        <p:nvPr/>
      </p:nvGrpSpPr>
      <p:grpSpPr>
        <a:xfrm>
          <a:off x="0" y="0"/>
          <a:ext cx="0" cy="0"/>
          <a:chOff x="0" y="0"/>
          <a:chExt cx="0" cy="0"/>
        </a:xfrm>
      </p:grpSpPr>
      <p:sp>
        <p:nvSpPr>
          <p:cNvPr id="1763" name="Google Shape;1763;p45">
            <a:extLst>
              <a:ext uri="{FF2B5EF4-FFF2-40B4-BE49-F238E27FC236}">
                <a16:creationId xmlns:a16="http://schemas.microsoft.com/office/drawing/2014/main" id="{07278F84-1BC3-D69B-BE91-B992EB842EB3}"/>
              </a:ext>
            </a:extLst>
          </p:cNvPr>
          <p:cNvSpPr txBox="1">
            <a:spLocks noGrp="1"/>
          </p:cNvSpPr>
          <p:nvPr>
            <p:ph type="title"/>
          </p:nvPr>
        </p:nvSpPr>
        <p:spPr>
          <a:xfrm>
            <a:off x="474300" y="32310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latin typeface="Meiryo UI" panose="020B0604030504040204" pitchFamily="34" charset="-128"/>
                <a:ea typeface="Meiryo UI" panose="020B0604030504040204" pitchFamily="34" charset="-128"/>
                <a:cs typeface="Meiryo UI" panose="020B0604030504040204" pitchFamily="34" charset="-128"/>
              </a:rPr>
              <a:t>Karakteristik</a:t>
            </a:r>
            <a:r>
              <a:rPr lang="en-ID" dirty="0">
                <a:latin typeface="Meiryo UI" panose="020B0604030504040204" pitchFamily="34" charset="-128"/>
                <a:ea typeface="Meiryo UI" panose="020B0604030504040204" pitchFamily="34" charset="-128"/>
                <a:cs typeface="Meiryo UI" panose="020B0604030504040204" pitchFamily="34" charset="-128"/>
              </a:rPr>
              <a:t> Utama FMC</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Google Shape;1637;p41">
            <a:extLst>
              <a:ext uri="{FF2B5EF4-FFF2-40B4-BE49-F238E27FC236}">
                <a16:creationId xmlns:a16="http://schemas.microsoft.com/office/drawing/2014/main" id="{97EB4543-4F4C-4E65-CA38-473496688105}"/>
              </a:ext>
            </a:extLst>
          </p:cNvPr>
          <p:cNvSpPr txBox="1">
            <a:spLocks/>
          </p:cNvSpPr>
          <p:nvPr/>
        </p:nvSpPr>
        <p:spPr>
          <a:xfrm>
            <a:off x="228600" y="895805"/>
            <a:ext cx="8778240" cy="3680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Konvergensi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Layanan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Layanan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komunikasi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suara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 dan video)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dapat</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diakses</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menggunakan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perangkat</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apa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pun dan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melalui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jaringan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mana pun.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Handover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Mulus</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Memungkinkan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perpindahan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pengguna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antara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jaringan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fixed dan mobile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tanpa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terputusnya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koneksi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contoh</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dari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WiFi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LTE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atau</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sebaliknya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Efisiensi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Operasional</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Mengurangi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infrastruktur</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terpisah</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untuk</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jaringan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fixed dan mobile,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sehingga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lebih</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hemat</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biaya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Pengalaman</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Pengguna</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yang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Konsisten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Pengguna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dapat</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mengakses</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layanan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yang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sama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di mana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saja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baik</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menggunakan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perangkat</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tetap</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seperti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komputer</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atau</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bergerak</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(smartphone).</a:t>
            </a:r>
          </a:p>
        </p:txBody>
      </p:sp>
    </p:spTree>
    <p:extLst>
      <p:ext uri="{BB962C8B-B14F-4D97-AF65-F5344CB8AC3E}">
        <p14:creationId xmlns:p14="http://schemas.microsoft.com/office/powerpoint/2010/main" val="206600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4" name="Text 1">
            <a:extLst>
              <a:ext uri="{FF2B5EF4-FFF2-40B4-BE49-F238E27FC236}">
                <a16:creationId xmlns:a16="http://schemas.microsoft.com/office/drawing/2014/main" id="{07F359DC-C091-E23B-308E-4590B58B39A1}"/>
              </a:ext>
            </a:extLst>
          </p:cNvPr>
          <p:cNvSpPr/>
          <p:nvPr/>
        </p:nvSpPr>
        <p:spPr>
          <a:xfrm>
            <a:off x="157328" y="855907"/>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Dampak</a:t>
            </a: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Positif</a:t>
            </a:r>
            <a:endParaRPr lang="en-US"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Google Shape;2074;p51">
            <a:extLst>
              <a:ext uri="{FF2B5EF4-FFF2-40B4-BE49-F238E27FC236}">
                <a16:creationId xmlns:a16="http://schemas.microsoft.com/office/drawing/2014/main" id="{F1E9FF2C-5861-62FA-AC5C-F6D98B07DA86}"/>
              </a:ext>
            </a:extLst>
          </p:cNvPr>
          <p:cNvSpPr txBox="1">
            <a:spLocks/>
          </p:cNvSpPr>
          <p:nvPr/>
        </p:nvSpPr>
        <p:spPr>
          <a:xfrm>
            <a:off x="703414" y="0"/>
            <a:ext cx="7704000" cy="10637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ctr"/>
            <a:r>
              <a:rPr lang="en-ID" sz="2900" smtClean="0">
                <a:latin typeface="Meiryo UI" panose="020B0604030504040204" pitchFamily="34" charset="-128"/>
                <a:ea typeface="Meiryo UI" panose="020B0604030504040204" pitchFamily="34" charset="-128"/>
                <a:cs typeface="Meiryo UI" panose="020B0604030504040204" pitchFamily="34" charset="-128"/>
              </a:rPr>
              <a:t>Dampak FMC terhadap Jaringan Komputer</a:t>
            </a:r>
            <a:endParaRPr lang="en-ID" sz="29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TextBox 4">
            <a:extLst>
              <a:ext uri="{FF2B5EF4-FFF2-40B4-BE49-F238E27FC236}">
                <a16:creationId xmlns:a16="http://schemas.microsoft.com/office/drawing/2014/main" id="{C4BBA7C7-188F-C916-CD17-64B85EAAE2A2}"/>
              </a:ext>
            </a:extLst>
          </p:cNvPr>
          <p:cNvSpPr txBox="1"/>
          <p:nvPr/>
        </p:nvSpPr>
        <p:spPr>
          <a:xfrm>
            <a:off x="62078" y="1229954"/>
            <a:ext cx="9158122" cy="332398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Peningkatan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Konektivitas</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a:lnSpc>
                <a:spcPct val="150000"/>
              </a:lnSpc>
            </a:pP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menjadi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lebih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fleksibel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dengan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lebih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luas</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melalui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perangkat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seluler</a:t>
            </a:r>
            <a:r>
              <a:rPr lang="en-ID" dirty="0">
                <a:latin typeface="Meiryo UI" panose="020B0604030504040204" pitchFamily="34" charset="-128"/>
                <a:ea typeface="Meiryo UI" panose="020B0604030504040204" pitchFamily="34" charset="-128"/>
                <a:cs typeface="Meiryo UI" panose="020B0604030504040204" pitchFamily="34" charset="-128"/>
              </a:rPr>
              <a:t> dan fixed-line. </a:t>
            </a:r>
            <a:r>
              <a:rPr lang="en-ID" dirty="0" err="1">
                <a:latin typeface="Meiryo UI" panose="020B0604030504040204" pitchFamily="34" charset="-128"/>
                <a:ea typeface="Meiryo UI" panose="020B0604030504040204" pitchFamily="34" charset="-128"/>
                <a:cs typeface="Meiryo UI" panose="020B0604030504040204" pitchFamily="34" charset="-128"/>
              </a:rPr>
              <a:t>Mendukung</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b="1" dirty="0">
                <a:latin typeface="Meiryo UI" panose="020B0604030504040204" pitchFamily="34" charset="-128"/>
                <a:ea typeface="Meiryo UI" panose="020B0604030504040204" pitchFamily="34" charset="-128"/>
                <a:cs typeface="Meiryo UI" panose="020B0604030504040204" pitchFamily="34" charset="-128"/>
              </a:rPr>
              <a:t>IoT</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aplikasi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berbasis</a:t>
            </a:r>
            <a:r>
              <a:rPr lang="en-ID" dirty="0">
                <a:latin typeface="Meiryo UI" panose="020B0604030504040204" pitchFamily="34" charset="-128"/>
                <a:ea typeface="Meiryo UI" panose="020B0604030504040204" pitchFamily="34" charset="-128"/>
                <a:cs typeface="Meiryo UI" panose="020B0604030504040204" pitchFamily="34" charset="-128"/>
              </a:rPr>
              <a:t> cloud.</a:t>
            </a:r>
          </a:p>
          <a:p>
            <a:pPr marL="285750" indent="-285750">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Pengalaman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Pengguna</a:t>
            </a:r>
            <a:r>
              <a:rPr lang="en-ID" b="1" dirty="0">
                <a:latin typeface="Meiryo UI" panose="020B0604030504040204" pitchFamily="34" charset="-128"/>
                <a:ea typeface="Meiryo UI" panose="020B0604030504040204" pitchFamily="34" charset="-128"/>
                <a:cs typeface="Meiryo UI" panose="020B0604030504040204" pitchFamily="34" charset="-128"/>
              </a:rPr>
              <a:t> yang </a:t>
            </a:r>
            <a:r>
              <a:rPr lang="en-ID" b="1" dirty="0" err="1">
                <a:latin typeface="Meiryo UI" panose="020B0604030504040204" pitchFamily="34" charset="-128"/>
                <a:ea typeface="Meiryo UI" panose="020B0604030504040204" pitchFamily="34" charset="-128"/>
                <a:cs typeface="Meiryo UI" panose="020B0604030504040204" pitchFamily="34" charset="-128"/>
              </a:rPr>
              <a:t>Lebih</a:t>
            </a:r>
            <a:r>
              <a:rPr lang="en-ID" b="1" dirty="0">
                <a:latin typeface="Meiryo UI" panose="020B0604030504040204" pitchFamily="34" charset="-128"/>
                <a:ea typeface="Meiryo UI" panose="020B0604030504040204" pitchFamily="34" charset="-128"/>
                <a:cs typeface="Meiryo UI" panose="020B0604030504040204" pitchFamily="34" charset="-128"/>
              </a:rPr>
              <a:t> Baik</a:t>
            </a:r>
          </a:p>
          <a:p>
            <a:pPr>
              <a:lnSpc>
                <a:spcPct val="150000"/>
              </a:lnSpc>
            </a:pPr>
            <a:r>
              <a:rPr lang="en-ID" dirty="0" err="1">
                <a:latin typeface="Meiryo UI" panose="020B0604030504040204" pitchFamily="34" charset="-128"/>
                <a:ea typeface="Meiryo UI" panose="020B0604030504040204" pitchFamily="34" charset="-128"/>
                <a:cs typeface="Meiryo UI" panose="020B0604030504040204" pitchFamily="34" charset="-128"/>
              </a:rPr>
              <a:t>Pengguna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mendapatkan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tanpa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gangguan</a:t>
            </a:r>
            <a:r>
              <a:rPr lang="en-ID" dirty="0">
                <a:latin typeface="Meiryo UI" panose="020B0604030504040204" pitchFamily="34" charset="-128"/>
                <a:ea typeface="Meiryo UI" panose="020B0604030504040204" pitchFamily="34" charset="-128"/>
                <a:cs typeface="Meiryo UI" panose="020B0604030504040204" pitchFamily="34" charset="-128"/>
              </a:rPr>
              <a:t> (seamless handover) </a:t>
            </a:r>
            <a:r>
              <a:rPr lang="en-ID" dirty="0" err="1">
                <a:latin typeface="Meiryo UI" panose="020B0604030504040204" pitchFamily="34" charset="-128"/>
                <a:ea typeface="Meiryo UI" panose="020B0604030504040204" pitchFamily="34" charset="-128"/>
                <a:cs typeface="Meiryo UI" panose="020B0604030504040204" pitchFamily="34" charset="-128"/>
              </a:rPr>
              <a:t>saat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berpindah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dari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WiFi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seluler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atau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sebaliknya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Contoh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Panggilan</a:t>
            </a:r>
            <a:r>
              <a:rPr lang="en-ID" dirty="0">
                <a:latin typeface="Meiryo UI" panose="020B0604030504040204" pitchFamily="34" charset="-128"/>
                <a:ea typeface="Meiryo UI" panose="020B0604030504040204" pitchFamily="34" charset="-128"/>
                <a:cs typeface="Meiryo UI" panose="020B0604030504040204" pitchFamily="34" charset="-128"/>
              </a:rPr>
              <a:t> VoWiFi </a:t>
            </a:r>
            <a:r>
              <a:rPr lang="en-ID" dirty="0" err="1">
                <a:latin typeface="Meiryo UI" panose="020B0604030504040204" pitchFamily="34" charset="-128"/>
                <a:ea typeface="Meiryo UI" panose="020B0604030504040204" pitchFamily="34" charset="-128"/>
                <a:cs typeface="Meiryo UI" panose="020B0604030504040204" pitchFamily="34" charset="-128"/>
              </a:rPr>
              <a:t>dapat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beralih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LTE </a:t>
            </a:r>
            <a:r>
              <a:rPr lang="en-ID" dirty="0" err="1">
                <a:latin typeface="Meiryo UI" panose="020B0604030504040204" pitchFamily="34" charset="-128"/>
                <a:ea typeface="Meiryo UI" panose="020B0604030504040204" pitchFamily="34" charset="-128"/>
                <a:cs typeface="Meiryo UI" panose="020B0604030504040204" pitchFamily="34" charset="-128"/>
              </a:rPr>
              <a:t>tanpa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terputus</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285750" indent="-285750">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Mendukung</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Teknologi</a:t>
            </a:r>
            <a:r>
              <a:rPr lang="en-ID" b="1" dirty="0">
                <a:latin typeface="Meiryo UI" panose="020B0604030504040204" pitchFamily="34" charset="-128"/>
                <a:ea typeface="Meiryo UI" panose="020B0604030504040204" pitchFamily="34" charset="-128"/>
                <a:cs typeface="Meiryo UI" panose="020B0604030504040204" pitchFamily="34" charset="-128"/>
              </a:rPr>
              <a:t> Masa </a:t>
            </a:r>
            <a:r>
              <a:rPr lang="en-ID" b="1" dirty="0" err="1">
                <a:latin typeface="Meiryo UI" panose="020B0604030504040204" pitchFamily="34" charset="-128"/>
                <a:ea typeface="Meiryo UI" panose="020B0604030504040204" pitchFamily="34" charset="-128"/>
                <a:cs typeface="Meiryo UI" panose="020B0604030504040204" pitchFamily="34" charset="-128"/>
              </a:rPr>
              <a:t>Depan</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a:lnSpc>
                <a:spcPct val="150000"/>
              </a:lnSpc>
            </a:pPr>
            <a:r>
              <a:rPr lang="en-ID" dirty="0">
                <a:latin typeface="Meiryo UI" panose="020B0604030504040204" pitchFamily="34" charset="-128"/>
                <a:ea typeface="Meiryo UI" panose="020B0604030504040204" pitchFamily="34" charset="-128"/>
                <a:cs typeface="Meiryo UI" panose="020B0604030504040204" pitchFamily="34" charset="-128"/>
              </a:rPr>
              <a:t>FMC </a:t>
            </a:r>
            <a:r>
              <a:rPr lang="en-ID" dirty="0" err="1">
                <a:latin typeface="Meiryo UI" panose="020B0604030504040204" pitchFamily="34" charset="-128"/>
                <a:ea typeface="Meiryo UI" panose="020B0604030504040204" pitchFamily="34" charset="-128"/>
                <a:cs typeface="Meiryo UI" panose="020B0604030504040204" pitchFamily="34" charset="-128"/>
              </a:rPr>
              <a:t>mempercepat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adopsi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5G, edge computing, dan </a:t>
            </a:r>
            <a:r>
              <a:rPr lang="en-ID" dirty="0" err="1">
                <a:latin typeface="Meiryo UI" panose="020B0604030504040204" pitchFamily="34" charset="-128"/>
                <a:ea typeface="Meiryo UI" panose="020B0604030504040204" pitchFamily="34" charset="-128"/>
                <a:cs typeface="Meiryo UI" panose="020B0604030504040204" pitchFamily="34" charset="-128"/>
              </a:rPr>
              <a:t>layanan</a:t>
            </a:r>
            <a:r>
              <a:rPr lang="en-ID" dirty="0">
                <a:latin typeface="Meiryo UI" panose="020B0604030504040204" pitchFamily="34" charset="-128"/>
                <a:ea typeface="Meiryo UI" panose="020B0604030504040204" pitchFamily="34" charset="-128"/>
                <a:cs typeface="Meiryo UI" panose="020B0604030504040204" pitchFamily="34" charset="-128"/>
              </a:rPr>
              <a:t> cloud yang </a:t>
            </a:r>
            <a:r>
              <a:rPr lang="en-ID" dirty="0" err="1">
                <a:latin typeface="Meiryo UI" panose="020B0604030504040204" pitchFamily="34" charset="-128"/>
                <a:ea typeface="Meiryo UI" panose="020B0604030504040204" pitchFamily="34" charset="-128"/>
                <a:cs typeface="Meiryo UI" panose="020B0604030504040204" pitchFamily="34" charset="-128"/>
              </a:rPr>
              <a:t>memerlukan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latensi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rendah</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kecepatan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tinggi</a:t>
            </a:r>
            <a:r>
              <a:rPr lang="en-ID" dirty="0">
                <a:latin typeface="Meiryo UI" panose="020B0604030504040204" pitchFamily="34" charset="-128"/>
                <a:ea typeface="Meiryo UI" panose="020B0604030504040204" pitchFamily="34" charset="-128"/>
                <a:cs typeface="Meiryo UI" panose="020B0604030504040204" pitchFamily="34" charset="-128"/>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516071E9-584D-B78D-E59F-6576C8426FD1}"/>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E9FF2C-5861-62FA-AC5C-F6D98B07DA86}"/>
              </a:ext>
            </a:extLst>
          </p:cNvPr>
          <p:cNvSpPr txBox="1">
            <a:spLocks noGrp="1"/>
          </p:cNvSpPr>
          <p:nvPr>
            <p:ph type="title"/>
          </p:nvPr>
        </p:nvSpPr>
        <p:spPr>
          <a:xfrm>
            <a:off x="703414" y="0"/>
            <a:ext cx="7704000" cy="10637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900" dirty="0" err="1">
                <a:latin typeface="Meiryo UI" panose="020B0604030504040204" pitchFamily="34" charset="-128"/>
                <a:ea typeface="Meiryo UI" panose="020B0604030504040204" pitchFamily="34" charset="-128"/>
                <a:cs typeface="Meiryo UI" panose="020B0604030504040204" pitchFamily="34" charset="-128"/>
              </a:rPr>
              <a:t>Dampak</a:t>
            </a:r>
            <a:r>
              <a:rPr lang="en-ID" sz="2900" dirty="0">
                <a:latin typeface="Meiryo UI" panose="020B0604030504040204" pitchFamily="34" charset="-128"/>
                <a:ea typeface="Meiryo UI" panose="020B0604030504040204" pitchFamily="34" charset="-128"/>
                <a:cs typeface="Meiryo UI" panose="020B0604030504040204" pitchFamily="34" charset="-128"/>
              </a:rPr>
              <a:t> FMC </a:t>
            </a:r>
            <a:r>
              <a:rPr lang="en-ID" sz="2900" dirty="0" err="1">
                <a:latin typeface="Meiryo UI" panose="020B0604030504040204" pitchFamily="34" charset="-128"/>
                <a:ea typeface="Meiryo UI" panose="020B0604030504040204" pitchFamily="34" charset="-128"/>
                <a:cs typeface="Meiryo UI" panose="020B0604030504040204" pitchFamily="34" charset="-128"/>
              </a:rPr>
              <a:t>terhadap</a:t>
            </a:r>
            <a:r>
              <a:rPr lang="en-ID" sz="2900" dirty="0">
                <a:latin typeface="Meiryo UI" panose="020B0604030504040204" pitchFamily="34" charset="-128"/>
                <a:ea typeface="Meiryo UI" panose="020B0604030504040204" pitchFamily="34" charset="-128"/>
                <a:cs typeface="Meiryo UI" panose="020B0604030504040204" pitchFamily="34" charset="-128"/>
              </a:rPr>
              <a:t> </a:t>
            </a:r>
            <a:r>
              <a:rPr lang="en-ID" sz="2900" dirty="0" err="1">
                <a:latin typeface="Meiryo UI" panose="020B0604030504040204" pitchFamily="34" charset="-128"/>
                <a:ea typeface="Meiryo UI" panose="020B0604030504040204" pitchFamily="34" charset="-128"/>
                <a:cs typeface="Meiryo UI" panose="020B0604030504040204" pitchFamily="34" charset="-128"/>
              </a:rPr>
              <a:t>Jaringan</a:t>
            </a:r>
            <a:r>
              <a:rPr lang="en-ID" sz="2900" dirty="0">
                <a:latin typeface="Meiryo UI" panose="020B0604030504040204" pitchFamily="34" charset="-128"/>
                <a:ea typeface="Meiryo UI" panose="020B0604030504040204" pitchFamily="34" charset="-128"/>
                <a:cs typeface="Meiryo UI" panose="020B0604030504040204" pitchFamily="34" charset="-128"/>
              </a:rPr>
              <a:t> </a:t>
            </a:r>
            <a:r>
              <a:rPr lang="en-ID" sz="2900" dirty="0" err="1">
                <a:latin typeface="Meiryo UI" panose="020B0604030504040204" pitchFamily="34" charset="-128"/>
                <a:ea typeface="Meiryo UI" panose="020B0604030504040204" pitchFamily="34" charset="-128"/>
                <a:cs typeface="Meiryo UI" panose="020B0604030504040204" pitchFamily="34" charset="-128"/>
              </a:rPr>
              <a:t>Komputer</a:t>
            </a:r>
            <a:endParaRPr sz="29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Text 1">
            <a:extLst>
              <a:ext uri="{FF2B5EF4-FFF2-40B4-BE49-F238E27FC236}">
                <a16:creationId xmlns:a16="http://schemas.microsoft.com/office/drawing/2014/main" id="{B841F05A-CAA9-DBF8-6785-77A5A1CC7D94}"/>
              </a:ext>
            </a:extLst>
          </p:cNvPr>
          <p:cNvSpPr/>
          <p:nvPr/>
        </p:nvSpPr>
        <p:spPr>
          <a:xfrm>
            <a:off x="157328" y="855907"/>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Dampak</a:t>
            </a: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Negatif</a:t>
            </a:r>
            <a:endParaRPr lang="en-US"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TextBox 4">
            <a:extLst>
              <a:ext uri="{FF2B5EF4-FFF2-40B4-BE49-F238E27FC236}">
                <a16:creationId xmlns:a16="http://schemas.microsoft.com/office/drawing/2014/main" id="{9EB7E4C8-4F89-173A-0E93-0D40F7131931}"/>
              </a:ext>
            </a:extLst>
          </p:cNvPr>
          <p:cNvSpPr txBox="1"/>
          <p:nvPr/>
        </p:nvSpPr>
        <p:spPr>
          <a:xfrm>
            <a:off x="62078" y="1229954"/>
            <a:ext cx="8986672" cy="397031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Kompleksitas</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Sistem</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algn="just">
              <a:lnSpc>
                <a:spcPct val="150000"/>
              </a:lnSpc>
            </a:pPr>
            <a:r>
              <a:rPr lang="en-ID" dirty="0" err="1">
                <a:latin typeface="Meiryo UI" panose="020B0604030504040204" pitchFamily="34" charset="-128"/>
                <a:ea typeface="Meiryo UI" panose="020B0604030504040204" pitchFamily="34" charset="-128"/>
                <a:cs typeface="Meiryo UI" panose="020B0604030504040204" pitchFamily="34" charset="-128"/>
              </a:rPr>
              <a:t>Mengintegrasikan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fixed dan mobile </a:t>
            </a:r>
            <a:r>
              <a:rPr lang="en-ID" dirty="0" err="1">
                <a:latin typeface="Meiryo UI" panose="020B0604030504040204" pitchFamily="34" charset="-128"/>
                <a:ea typeface="Meiryo UI" panose="020B0604030504040204" pitchFamily="34" charset="-128"/>
                <a:cs typeface="Meiryo UI" panose="020B0604030504040204" pitchFamily="34" charset="-128"/>
              </a:rPr>
              <a:t>memerlukan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arsitektur</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kompleks</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bisa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meningkatkan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biaya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awal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implementasi</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285750" indent="-285750" algn="just">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Keamanan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Jaringan</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algn="just">
              <a:lnSpc>
                <a:spcPct val="150000"/>
              </a:lnSpc>
            </a:pPr>
            <a:r>
              <a:rPr lang="en-ID" dirty="0" err="1">
                <a:latin typeface="Meiryo UI" panose="020B0604030504040204" pitchFamily="34" charset="-128"/>
                <a:ea typeface="Meiryo UI" panose="020B0604030504040204" pitchFamily="34" charset="-128"/>
                <a:cs typeface="Meiryo UI" panose="020B0604030504040204" pitchFamily="34" charset="-128"/>
              </a:rPr>
              <a:t>Konvergensi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meningkatkan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potensi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risiko</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serangan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siber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karena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lebih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banyak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titik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pada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285750" indent="-285750" algn="just">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Keterbatasan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Infrastruktur</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algn="just">
              <a:lnSpc>
                <a:spcPct val="150000"/>
              </a:lnSpc>
            </a:pPr>
            <a:r>
              <a:rPr lang="en-ID" dirty="0" err="1">
                <a:latin typeface="Meiryo UI" panose="020B0604030504040204" pitchFamily="34" charset="-128"/>
                <a:ea typeface="Meiryo UI" panose="020B0604030504040204" pitchFamily="34" charset="-128"/>
                <a:cs typeface="Meiryo UI" panose="020B0604030504040204" pitchFamily="34" charset="-128"/>
              </a:rPr>
              <a:t>Tidak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semua</a:t>
            </a:r>
            <a:r>
              <a:rPr lang="en-ID" dirty="0">
                <a:latin typeface="Meiryo UI" panose="020B0604030504040204" pitchFamily="34" charset="-128"/>
                <a:ea typeface="Meiryo UI" panose="020B0604030504040204" pitchFamily="34" charset="-128"/>
                <a:cs typeface="Meiryo UI" panose="020B0604030504040204" pitchFamily="34" charset="-128"/>
              </a:rPr>
              <a:t> wilayah </a:t>
            </a:r>
            <a:r>
              <a:rPr lang="en-ID" dirty="0" err="1">
                <a:latin typeface="Meiryo UI" panose="020B0604030504040204" pitchFamily="34" charset="-128"/>
                <a:ea typeface="Meiryo UI" panose="020B0604030504040204" pitchFamily="34" charset="-128"/>
                <a:cs typeface="Meiryo UI" panose="020B0604030504040204" pitchFamily="34" charset="-128"/>
              </a:rPr>
              <a:t>memiliki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infrastruktur</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cukup</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untuk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mendukung</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FMC, </a:t>
            </a:r>
            <a:r>
              <a:rPr lang="en-ID" dirty="0" err="1">
                <a:latin typeface="Meiryo UI" panose="020B0604030504040204" pitchFamily="34" charset="-128"/>
                <a:ea typeface="Meiryo UI" panose="020B0604030504040204" pitchFamily="34" charset="-128"/>
                <a:cs typeface="Meiryo UI" panose="020B0604030504040204" pitchFamily="34" charset="-128"/>
              </a:rPr>
              <a:t>terutama</a:t>
            </a:r>
            <a:r>
              <a:rPr lang="en-ID" dirty="0">
                <a:latin typeface="Meiryo UI" panose="020B0604030504040204" pitchFamily="34" charset="-128"/>
                <a:ea typeface="Meiryo UI" panose="020B0604030504040204" pitchFamily="34" charset="-128"/>
                <a:cs typeface="Meiryo UI" panose="020B0604030504040204" pitchFamily="34" charset="-128"/>
              </a:rPr>
              <a:t> di </a:t>
            </a:r>
            <a:r>
              <a:rPr lang="en-ID" dirty="0" err="1">
                <a:latin typeface="Meiryo UI" panose="020B0604030504040204" pitchFamily="34" charset="-128"/>
                <a:ea typeface="Meiryo UI" panose="020B0604030504040204" pitchFamily="34" charset="-128"/>
                <a:cs typeface="Meiryo UI" panose="020B0604030504040204" pitchFamily="34" charset="-128"/>
              </a:rPr>
              <a:t>daerah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terpencil</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285750" indent="-285750" algn="just">
              <a:lnSpc>
                <a:spcPct val="150000"/>
              </a:lnSpc>
              <a:buFont typeface="Arial" panose="020B0604020202020204" pitchFamily="34" charset="0"/>
              <a:buChar char="•"/>
            </a:pPr>
            <a:r>
              <a:rPr lang="en-ID" b="1" dirty="0" err="1">
                <a:latin typeface="Meiryo UI" panose="020B0604030504040204" pitchFamily="34" charset="-128"/>
                <a:ea typeface="Meiryo UI" panose="020B0604030504040204" pitchFamily="34" charset="-128"/>
                <a:cs typeface="Meiryo UI" panose="020B0604030504040204" pitchFamily="34" charset="-128"/>
              </a:rPr>
              <a:t>Kapasitas</a:t>
            </a:r>
            <a:r>
              <a:rPr lang="en-ID" b="1" dirty="0">
                <a:latin typeface="Meiryo UI" panose="020B0604030504040204" pitchFamily="34" charset="-128"/>
                <a:ea typeface="Meiryo UI" panose="020B0604030504040204" pitchFamily="34" charset="-128"/>
                <a:cs typeface="Meiryo UI" panose="020B0604030504040204" pitchFamily="34" charset="-128"/>
              </a:rPr>
              <a:t> dan </a:t>
            </a:r>
            <a:r>
              <a:rPr lang="en-ID" b="1" dirty="0" err="1">
                <a:latin typeface="Meiryo UI" panose="020B0604030504040204" pitchFamily="34" charset="-128"/>
                <a:ea typeface="Meiryo UI" panose="020B0604030504040204" pitchFamily="34" charset="-128"/>
                <a:cs typeface="Meiryo UI" panose="020B0604030504040204" pitchFamily="34" charset="-128"/>
              </a:rPr>
              <a:t>Kesesuaian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Jaringan</a:t>
            </a:r>
            <a:r>
              <a:rPr lang="en-ID" b="1" dirty="0">
                <a:latin typeface="Meiryo UI" panose="020B0604030504040204" pitchFamily="34" charset="-128"/>
                <a:ea typeface="Meiryo UI" panose="020B0604030504040204" pitchFamily="34" charset="-128"/>
                <a:cs typeface="Meiryo UI" panose="020B0604030504040204" pitchFamily="34" charset="-128"/>
              </a:rPr>
              <a:t> Lama</a:t>
            </a:r>
          </a:p>
          <a:p>
            <a:pPr algn="just">
              <a:lnSpc>
                <a:spcPct val="150000"/>
              </a:lnSpc>
            </a:pP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sudah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usang</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mungkin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tidak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kompatibel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dengan</a:t>
            </a:r>
            <a:r>
              <a:rPr lang="en-ID" dirty="0">
                <a:latin typeface="Meiryo UI" panose="020B0604030504040204" pitchFamily="34" charset="-128"/>
                <a:ea typeface="Meiryo UI" panose="020B0604030504040204" pitchFamily="34" charset="-128"/>
                <a:cs typeface="Meiryo UI" panose="020B0604030504040204" pitchFamily="34" charset="-128"/>
              </a:rPr>
              <a:t> FMC </a:t>
            </a:r>
            <a:r>
              <a:rPr lang="en-ID" dirty="0" err="1">
                <a:latin typeface="Meiryo UI" panose="020B0604030504040204" pitchFamily="34" charset="-128"/>
                <a:ea typeface="Meiryo UI" panose="020B0604030504040204" pitchFamily="34" charset="-128"/>
                <a:cs typeface="Meiryo UI" panose="020B0604030504040204" pitchFamily="34" charset="-128"/>
              </a:rPr>
              <a:t>tanpa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pembaruan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besar-besaran</a:t>
            </a:r>
            <a:r>
              <a:rPr lang="en-ID" dirty="0">
                <a:latin typeface="Meiryo UI" panose="020B0604030504040204" pitchFamily="34" charset="-128"/>
                <a:ea typeface="Meiryo UI" panose="020B0604030504040204" pitchFamily="34" charset="-128"/>
                <a:cs typeface="Meiryo UI" panose="020B0604030504040204" pitchFamily="34" charset="-128"/>
              </a:rPr>
              <a:t>.</a:t>
            </a:r>
          </a:p>
        </p:txBody>
      </p:sp>
    </p:spTree>
    <p:extLst>
      <p:ext uri="{BB962C8B-B14F-4D97-AF65-F5344CB8AC3E}">
        <p14:creationId xmlns:p14="http://schemas.microsoft.com/office/powerpoint/2010/main" val="18777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399960" y="155465"/>
            <a:ext cx="8744040" cy="572700"/>
          </a:xfrm>
          <a:prstGeom prst="rect">
            <a:avLst/>
          </a:prstGeom>
        </p:spPr>
        <p:txBody>
          <a:bodyPr spcFirstLastPara="1" wrap="square" lIns="91425" tIns="91425" rIns="91425" bIns="91425" anchor="t" anchorCtr="0">
            <a:noAutofit/>
          </a:bodyPr>
          <a:lstStyle/>
          <a:p>
            <a:pPr marL="0" indent="0">
              <a:lnSpc>
                <a:spcPts val="5300"/>
              </a:lnSpc>
              <a:buNone/>
            </a:pP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Pengaruh</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FMC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terhadap</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Jaringan</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Komputer</a:t>
            </a:r>
            <a:endParaRPr lang="en-US" sz="2800" dirty="0">
              <a:latin typeface="Meiryo UI" panose="020B0604030504040204" pitchFamily="34" charset="-128"/>
              <a:ea typeface="Meiryo UI" panose="020B0604030504040204" pitchFamily="34" charset="-128"/>
              <a:cs typeface="Meiryo UI" panose="020B0604030504040204" pitchFamily="34" charset="-128"/>
            </a:endParaRPr>
          </a:p>
        </p:txBody>
      </p:sp>
      <p:pic>
        <p:nvPicPr>
          <p:cNvPr id="28" name="Image 2">
            <a:extLst>
              <a:ext uri="{FF2B5EF4-FFF2-40B4-BE49-F238E27FC236}">
                <a16:creationId xmlns:a16="http://schemas.microsoft.com/office/drawing/2014/main" id="{0EDBE008-C690-3D77-CFF8-7CDE2ABEB899}"/>
              </a:ext>
            </a:extLst>
          </p:cNvPr>
          <p:cNvPicPr>
            <a:picLocks noChangeAspect="1"/>
          </p:cNvPicPr>
          <p:nvPr/>
        </p:nvPicPr>
        <p:blipFill>
          <a:blip r:embed="rId3"/>
          <a:stretch>
            <a:fillRect/>
          </a:stretch>
        </p:blipFill>
        <p:spPr>
          <a:xfrm>
            <a:off x="259997" y="3473601"/>
            <a:ext cx="3364320" cy="1257259"/>
          </a:xfrm>
          <a:prstGeom prst="rect">
            <a:avLst/>
          </a:prstGeom>
        </p:spPr>
      </p:pic>
      <p:pic>
        <p:nvPicPr>
          <p:cNvPr id="29" name="Image 1">
            <a:extLst>
              <a:ext uri="{FF2B5EF4-FFF2-40B4-BE49-F238E27FC236}">
                <a16:creationId xmlns:a16="http://schemas.microsoft.com/office/drawing/2014/main" id="{4B7081F4-98BD-594C-CE3E-F40B4C672B66}"/>
              </a:ext>
            </a:extLst>
          </p:cNvPr>
          <p:cNvPicPr>
            <a:picLocks noChangeAspect="1"/>
          </p:cNvPicPr>
          <p:nvPr/>
        </p:nvPicPr>
        <p:blipFill>
          <a:blip r:embed="rId4"/>
          <a:stretch>
            <a:fillRect/>
          </a:stretch>
        </p:blipFill>
        <p:spPr>
          <a:xfrm>
            <a:off x="837546" y="2403815"/>
            <a:ext cx="2209221" cy="1005865"/>
          </a:xfrm>
          <a:prstGeom prst="rect">
            <a:avLst/>
          </a:prstGeom>
        </p:spPr>
      </p:pic>
      <p:pic>
        <p:nvPicPr>
          <p:cNvPr id="30" name="Image 0" descr="A white triangle on a black background&#10;&#10;Description automatically generated">
            <a:extLst>
              <a:ext uri="{FF2B5EF4-FFF2-40B4-BE49-F238E27FC236}">
                <a16:creationId xmlns:a16="http://schemas.microsoft.com/office/drawing/2014/main" id="{8E9F2ED4-517F-8781-B15B-5E3A22A0343C}"/>
              </a:ext>
            </a:extLst>
          </p:cNvPr>
          <p:cNvPicPr>
            <a:picLocks noChangeAspect="1"/>
          </p:cNvPicPr>
          <p:nvPr/>
        </p:nvPicPr>
        <p:blipFill>
          <a:blip r:embed="rId5"/>
          <a:stretch>
            <a:fillRect/>
          </a:stretch>
        </p:blipFill>
        <p:spPr>
          <a:xfrm>
            <a:off x="1376321" y="1220727"/>
            <a:ext cx="1122744" cy="1119167"/>
          </a:xfrm>
          <a:prstGeom prst="rect">
            <a:avLst/>
          </a:prstGeom>
        </p:spPr>
      </p:pic>
      <p:sp>
        <p:nvSpPr>
          <p:cNvPr id="31" name="TextBox 30">
            <a:extLst>
              <a:ext uri="{FF2B5EF4-FFF2-40B4-BE49-F238E27FC236}">
                <a16:creationId xmlns:a16="http://schemas.microsoft.com/office/drawing/2014/main" id="{84BE06ED-4352-01E9-5643-C0B2D8301B90}"/>
              </a:ext>
            </a:extLst>
          </p:cNvPr>
          <p:cNvSpPr txBox="1"/>
          <p:nvPr/>
        </p:nvSpPr>
        <p:spPr>
          <a:xfrm>
            <a:off x="1769860" y="1793426"/>
            <a:ext cx="335666" cy="307777"/>
          </a:xfrm>
          <a:prstGeom prst="rect">
            <a:avLst/>
          </a:prstGeom>
          <a:noFill/>
        </p:spPr>
        <p:txBody>
          <a:bodyPr wrap="square" rtlCol="0">
            <a:spAutoFit/>
          </a:bodyPr>
          <a:lstStyle/>
          <a:p>
            <a:r>
              <a:rPr lang="en-US" dirty="0"/>
              <a:t>1</a:t>
            </a:r>
            <a:endParaRPr lang="en-ID" dirty="0"/>
          </a:p>
        </p:txBody>
      </p:sp>
      <p:sp>
        <p:nvSpPr>
          <p:cNvPr id="33" name="TextBox 32">
            <a:extLst>
              <a:ext uri="{FF2B5EF4-FFF2-40B4-BE49-F238E27FC236}">
                <a16:creationId xmlns:a16="http://schemas.microsoft.com/office/drawing/2014/main" id="{D9143D52-6FAE-A1FA-5520-949FCE3B555E}"/>
              </a:ext>
            </a:extLst>
          </p:cNvPr>
          <p:cNvSpPr txBox="1"/>
          <p:nvPr/>
        </p:nvSpPr>
        <p:spPr>
          <a:xfrm>
            <a:off x="1769860" y="2777179"/>
            <a:ext cx="335666" cy="307777"/>
          </a:xfrm>
          <a:prstGeom prst="rect">
            <a:avLst/>
          </a:prstGeom>
          <a:noFill/>
        </p:spPr>
        <p:txBody>
          <a:bodyPr wrap="square" rtlCol="0">
            <a:spAutoFit/>
          </a:bodyPr>
          <a:lstStyle/>
          <a:p>
            <a:r>
              <a:rPr lang="en-US" dirty="0"/>
              <a:t>2</a:t>
            </a:r>
            <a:endParaRPr lang="en-ID" dirty="0"/>
          </a:p>
        </p:txBody>
      </p:sp>
      <p:sp>
        <p:nvSpPr>
          <p:cNvPr id="34" name="TextBox 33">
            <a:extLst>
              <a:ext uri="{FF2B5EF4-FFF2-40B4-BE49-F238E27FC236}">
                <a16:creationId xmlns:a16="http://schemas.microsoft.com/office/drawing/2014/main" id="{699F6C36-5A41-F794-F6FE-0F4A28B1CC6C}"/>
              </a:ext>
            </a:extLst>
          </p:cNvPr>
          <p:cNvSpPr txBox="1"/>
          <p:nvPr/>
        </p:nvSpPr>
        <p:spPr>
          <a:xfrm>
            <a:off x="1769860" y="3977611"/>
            <a:ext cx="335666" cy="307777"/>
          </a:xfrm>
          <a:prstGeom prst="rect">
            <a:avLst/>
          </a:prstGeom>
          <a:noFill/>
        </p:spPr>
        <p:txBody>
          <a:bodyPr wrap="square" rtlCol="0">
            <a:spAutoFit/>
          </a:bodyPr>
          <a:lstStyle/>
          <a:p>
            <a:r>
              <a:rPr lang="en-US" dirty="0"/>
              <a:t>3</a:t>
            </a:r>
            <a:endParaRPr lang="en-ID" dirty="0"/>
          </a:p>
        </p:txBody>
      </p:sp>
      <p:cxnSp>
        <p:nvCxnSpPr>
          <p:cNvPr id="38" name="Straight Connector 37">
            <a:extLst>
              <a:ext uri="{FF2B5EF4-FFF2-40B4-BE49-F238E27FC236}">
                <a16:creationId xmlns:a16="http://schemas.microsoft.com/office/drawing/2014/main" id="{4F9953F8-CB42-1423-08E2-3650A0860BDF}"/>
              </a:ext>
            </a:extLst>
          </p:cNvPr>
          <p:cNvCxnSpPr>
            <a:cxnSpLocks/>
          </p:cNvCxnSpPr>
          <p:nvPr/>
        </p:nvCxnSpPr>
        <p:spPr>
          <a:xfrm flipV="1">
            <a:off x="2664197" y="2314575"/>
            <a:ext cx="5949696" cy="25319"/>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1FEC1-4087-D4FB-5617-4A873199917C}"/>
              </a:ext>
            </a:extLst>
          </p:cNvPr>
          <p:cNvCxnSpPr>
            <a:cxnSpLocks/>
          </p:cNvCxnSpPr>
          <p:nvPr/>
        </p:nvCxnSpPr>
        <p:spPr>
          <a:xfrm flipV="1">
            <a:off x="3121397" y="3428981"/>
            <a:ext cx="5679440" cy="6018"/>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C7F2ED-F220-04DF-DA96-B1062C2447A8}"/>
              </a:ext>
            </a:extLst>
          </p:cNvPr>
          <p:cNvSpPr txBox="1"/>
          <p:nvPr/>
        </p:nvSpPr>
        <p:spPr>
          <a:xfrm>
            <a:off x="2759842" y="1501899"/>
            <a:ext cx="6384157" cy="784830"/>
          </a:xfrm>
          <a:prstGeom prst="rect">
            <a:avLst/>
          </a:prstGeom>
          <a:noFill/>
        </p:spPr>
        <p:txBody>
          <a:bodyPr wrap="square">
            <a:spAutoFit/>
          </a:bodyPr>
          <a:lstStyle/>
          <a:p>
            <a:pPr marL="0" indent="0" algn="just">
              <a:lnSpc>
                <a:spcPts val="2700"/>
              </a:lnSpc>
              <a:buNone/>
            </a:pP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FMC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meningkatkan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kecepatan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transfer data,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memungkinkan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akses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cepat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responsif</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data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aplikasi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berbasis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cloud.</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4" name="TextBox 43">
            <a:extLst>
              <a:ext uri="{FF2B5EF4-FFF2-40B4-BE49-F238E27FC236}">
                <a16:creationId xmlns:a16="http://schemas.microsoft.com/office/drawing/2014/main" id="{D2F57863-04FC-5ADB-786F-FE66485EFEE9}"/>
              </a:ext>
            </a:extLst>
          </p:cNvPr>
          <p:cNvSpPr txBox="1"/>
          <p:nvPr/>
        </p:nvSpPr>
        <p:spPr>
          <a:xfrm>
            <a:off x="2531315" y="1177517"/>
            <a:ext cx="1493520" cy="387670"/>
          </a:xfrm>
          <a:prstGeom prst="rect">
            <a:avLst/>
          </a:prstGeom>
          <a:noFill/>
        </p:spPr>
        <p:txBody>
          <a:bodyPr wrap="square">
            <a:spAutoFit/>
          </a:bodyPr>
          <a:lstStyle/>
          <a:p>
            <a:pPr marL="0" indent="0" algn="l">
              <a:lnSpc>
                <a:spcPts val="2650"/>
              </a:lnSpc>
              <a:buNone/>
            </a:pPr>
            <a:r>
              <a:rPr lang="en-US" b="1"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Kecepatan</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6" name="TextBox 45">
            <a:extLst>
              <a:ext uri="{FF2B5EF4-FFF2-40B4-BE49-F238E27FC236}">
                <a16:creationId xmlns:a16="http://schemas.microsoft.com/office/drawing/2014/main" id="{E066A8BA-BD7D-6D9E-C2CD-459B0E8E4E35}"/>
              </a:ext>
            </a:extLst>
          </p:cNvPr>
          <p:cNvSpPr txBox="1"/>
          <p:nvPr/>
        </p:nvSpPr>
        <p:spPr>
          <a:xfrm>
            <a:off x="2664197" y="2310659"/>
            <a:ext cx="1310640" cy="387670"/>
          </a:xfrm>
          <a:prstGeom prst="rect">
            <a:avLst/>
          </a:prstGeom>
          <a:noFill/>
        </p:spPr>
        <p:txBody>
          <a:bodyPr wrap="square">
            <a:spAutoFit/>
          </a:bodyPr>
          <a:lstStyle/>
          <a:p>
            <a:pPr marL="0" indent="0" algn="l">
              <a:lnSpc>
                <a:spcPts val="2650"/>
              </a:lnSpc>
              <a:buNone/>
            </a:pPr>
            <a:r>
              <a:rPr lang="en-US"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Bandwidth</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9" name="TextBox 48">
            <a:extLst>
              <a:ext uri="{FF2B5EF4-FFF2-40B4-BE49-F238E27FC236}">
                <a16:creationId xmlns:a16="http://schemas.microsoft.com/office/drawing/2014/main" id="{B261FF06-ADA3-5A89-9F65-42C340AC7B18}"/>
              </a:ext>
            </a:extLst>
          </p:cNvPr>
          <p:cNvSpPr txBox="1"/>
          <p:nvPr/>
        </p:nvSpPr>
        <p:spPr>
          <a:xfrm>
            <a:off x="3037839" y="2590986"/>
            <a:ext cx="6106161" cy="784830"/>
          </a:xfrm>
          <a:prstGeom prst="rect">
            <a:avLst/>
          </a:prstGeom>
          <a:noFill/>
        </p:spPr>
        <p:txBody>
          <a:bodyPr wrap="square">
            <a:spAutoFit/>
          </a:bodyPr>
          <a:lstStyle/>
          <a:p>
            <a:pPr marL="0" indent="0" algn="l">
              <a:lnSpc>
                <a:spcPts val="2700"/>
              </a:lnSpc>
              <a:buNone/>
            </a:pP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FMC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memberikan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bandwidth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besar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memungkinkan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penggunaan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aplikasi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data-</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intensif</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seperti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smtClean="0">
                <a:solidFill>
                  <a:srgbClr val="49495A"/>
                </a:solidFill>
                <a:latin typeface="Meiryo UI" panose="020B0604030504040204" pitchFamily="34" charset="-128"/>
                <a:ea typeface="Meiryo UI" panose="020B0604030504040204" pitchFamily="34" charset="-128"/>
                <a:cs typeface="Meiryo UI" panose="020B0604030504040204" pitchFamily="34" charset="-128"/>
              </a:rPr>
              <a:t>streaming </a:t>
            </a:r>
            <a:r>
              <a:rPr lang="en-US" dirty="0" err="1" smtClean="0">
                <a:solidFill>
                  <a:srgbClr val="49495A"/>
                </a:solidFill>
                <a:latin typeface="Meiryo UI" panose="020B0604030504040204" pitchFamily="34" charset="-128"/>
                <a:ea typeface="Meiryo UI" panose="020B0604030504040204" pitchFamily="34" charset="-128"/>
                <a:cs typeface="Meiryo UI" panose="020B0604030504040204" pitchFamily="34" charset="-128"/>
              </a:rPr>
              <a:t>dll</a:t>
            </a:r>
            <a:r>
              <a:rPr lang="en-US" dirty="0" smtClean="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1" name="TextBox 50">
            <a:extLst>
              <a:ext uri="{FF2B5EF4-FFF2-40B4-BE49-F238E27FC236}">
                <a16:creationId xmlns:a16="http://schemas.microsoft.com/office/drawing/2014/main" id="{50AC0859-BB4B-01D8-175B-84F836153CEA}"/>
              </a:ext>
            </a:extLst>
          </p:cNvPr>
          <p:cNvSpPr txBox="1"/>
          <p:nvPr/>
        </p:nvSpPr>
        <p:spPr>
          <a:xfrm>
            <a:off x="3372440" y="3418775"/>
            <a:ext cx="1399540" cy="387670"/>
          </a:xfrm>
          <a:prstGeom prst="rect">
            <a:avLst/>
          </a:prstGeom>
          <a:noFill/>
        </p:spPr>
        <p:txBody>
          <a:bodyPr wrap="square">
            <a:spAutoFit/>
          </a:bodyPr>
          <a:lstStyle/>
          <a:p>
            <a:pPr marL="0" indent="0" algn="l">
              <a:lnSpc>
                <a:spcPts val="2650"/>
              </a:lnSpc>
              <a:buNone/>
            </a:pPr>
            <a:r>
              <a:rPr lang="en-US" b="1"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Interkoneksi</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3" name="TextBox 52">
            <a:extLst>
              <a:ext uri="{FF2B5EF4-FFF2-40B4-BE49-F238E27FC236}">
                <a16:creationId xmlns:a16="http://schemas.microsoft.com/office/drawing/2014/main" id="{393C24A9-5DF8-B80C-6A5F-377A10E8B88E}"/>
              </a:ext>
            </a:extLst>
          </p:cNvPr>
          <p:cNvSpPr txBox="1"/>
          <p:nvPr/>
        </p:nvSpPr>
        <p:spPr>
          <a:xfrm>
            <a:off x="3676900" y="3695186"/>
            <a:ext cx="5467099" cy="1131079"/>
          </a:xfrm>
          <a:prstGeom prst="rect">
            <a:avLst/>
          </a:prstGeom>
          <a:noFill/>
        </p:spPr>
        <p:txBody>
          <a:bodyPr wrap="square">
            <a:spAutoFit/>
          </a:bodyPr>
          <a:lstStyle/>
          <a:p>
            <a:pPr marL="0" indent="0" algn="just">
              <a:lnSpc>
                <a:spcPts val="2700"/>
              </a:lnSpc>
              <a:buNone/>
            </a:pP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FMC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menghubungkan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seluler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tetap</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memungkinkan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interkoneksi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seamless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antara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berbagai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perangkat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title"/>
          </p:nvPr>
        </p:nvSpPr>
        <p:spPr>
          <a:xfrm>
            <a:off x="713225" y="1479198"/>
            <a:ext cx="6576000" cy="1704722"/>
          </a:xfrm>
          <a:prstGeom prst="rect">
            <a:avLst/>
          </a:prstGeom>
        </p:spPr>
        <p:txBody>
          <a:bodyPr spcFirstLastPara="1" wrap="square" lIns="91425" tIns="91425" rIns="91425" bIns="91425" anchor="b" anchorCtr="0">
            <a:noAutofit/>
          </a:bodyPr>
          <a:lstStyle/>
          <a:p>
            <a:pPr algn="l"/>
            <a:r>
              <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rPr>
              <a:t/>
            </a:r>
            <a:br>
              <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rPr>
            </a:br>
            <a:r>
              <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rPr>
              <a:t> </a:t>
            </a:r>
            <a:br>
              <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rPr>
            </a:br>
            <a:r>
              <a:rPr lang="en-ID" sz="360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P</a:t>
            </a:r>
            <a:r>
              <a:rPr lang="en-ID" sz="3600" i="0" u="none" strike="noStrike" baseline="0" dirty="0" err="1" smtClean="0">
                <a:solidFill>
                  <a:schemeClr val="bg2"/>
                </a:solidFill>
                <a:latin typeface="Meiryo UI" panose="020B0604030504040204" pitchFamily="34" charset="-128"/>
                <a:ea typeface="Meiryo UI" panose="020B0604030504040204" pitchFamily="34" charset="-128"/>
                <a:cs typeface="Meiryo UI" panose="020B0604030504040204" pitchFamily="34" charset="-128"/>
              </a:rPr>
              <a:t>engaruh</a:t>
            </a:r>
            <a:r>
              <a:rPr lang="en-ID" sz="3600" i="0" u="none" strike="noStrike" baseline="0" dirty="0" smtClean="0">
                <a:solidFill>
                  <a:schemeClr val="bg2"/>
                </a:solidFill>
                <a:latin typeface="Meiryo UI" panose="020B0604030504040204" pitchFamily="34" charset="-128"/>
                <a:ea typeface="Meiryo UI" panose="020B0604030504040204" pitchFamily="34" charset="-128"/>
                <a:cs typeface="Meiryo UI" panose="020B0604030504040204" pitchFamily="34" charset="-128"/>
              </a:rPr>
              <a:t> </a:t>
            </a:r>
            <a:r>
              <a:rPr lang="en-ID" sz="3600" i="0" u="none" strike="noStrike" baseline="0" dirty="0" err="1">
                <a:solidFill>
                  <a:schemeClr val="bg2"/>
                </a:solidFill>
                <a:latin typeface="Meiryo UI" panose="020B0604030504040204" pitchFamily="34" charset="-128"/>
                <a:ea typeface="Meiryo UI" panose="020B0604030504040204" pitchFamily="34" charset="-128"/>
                <a:cs typeface="Meiryo UI" panose="020B0604030504040204" pitchFamily="34" charset="-128"/>
              </a:rPr>
              <a:t>munculnya</a:t>
            </a:r>
            <a:r>
              <a:rPr lang="en-ID" sz="3600" i="0" u="none" strike="noStrike" baseline="0" dirty="0">
                <a:solidFill>
                  <a:schemeClr val="bg2"/>
                </a:solidFill>
                <a:latin typeface="Meiryo UI" panose="020B0604030504040204" pitchFamily="34" charset="-128"/>
                <a:ea typeface="Meiryo UI" panose="020B0604030504040204" pitchFamily="34" charset="-128"/>
                <a:cs typeface="Meiryo UI" panose="020B0604030504040204" pitchFamily="34" charset="-128"/>
              </a:rPr>
              <a:t> Starlink </a:t>
            </a:r>
            <a:r>
              <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rPr>
              <a:t/>
            </a:r>
            <a:br>
              <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rPr>
            </a:br>
            <a:endParaRPr lang="en-ID" sz="1800" b="0" i="0" u="none" strike="noStrike" baseline="0" dirty="0">
              <a:solidFill>
                <a:srgbClr val="000000"/>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3">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4">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7"/>
          <p:cNvGrpSpPr/>
          <p:nvPr/>
        </p:nvGrpSpPr>
        <p:grpSpPr>
          <a:xfrm>
            <a:off x="741975" y="2893476"/>
            <a:ext cx="5132617" cy="134100"/>
            <a:chOff x="741975" y="2893476"/>
            <a:chExt cx="5132617" cy="134100"/>
          </a:xfrm>
        </p:grpSpPr>
        <p:sp>
          <p:nvSpPr>
            <p:cNvPr id="1910" name="Google Shape;1910;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1" name="Google Shape;1911;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2" name="Google Shape;1912;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52"/>
          <p:cNvSpPr txBox="1">
            <a:spLocks noGrp="1"/>
          </p:cNvSpPr>
          <p:nvPr>
            <p:ph type="title"/>
          </p:nvPr>
        </p:nvSpPr>
        <p:spPr>
          <a:xfrm>
            <a:off x="720000" y="6560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eiryo UI" panose="020B0604030504040204" pitchFamily="34" charset="-128"/>
                <a:ea typeface="Meiryo UI" panose="020B0604030504040204" pitchFamily="34" charset="-128"/>
                <a:cs typeface="Meiryo UI" panose="020B0604030504040204" pitchFamily="34" charset="-128"/>
              </a:rPr>
              <a:t>Definisi starlink </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083" name="Google Shape;2083;p52"/>
          <p:cNvSpPr txBox="1"/>
          <p:nvPr/>
        </p:nvSpPr>
        <p:spPr>
          <a:xfrm>
            <a:off x="720000" y="1510095"/>
            <a:ext cx="7704000" cy="1427254"/>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D" sz="1300" b="1" dirty="0">
                <a:latin typeface="Meiryo UI" panose="020B0604030504040204" pitchFamily="34" charset="-128"/>
                <a:ea typeface="Meiryo UI" panose="020B0604030504040204" pitchFamily="34" charset="-128"/>
                <a:cs typeface="Meiryo UI" panose="020B0604030504040204" pitchFamily="34" charset="-128"/>
              </a:rPr>
              <a:t>	</a:t>
            </a:r>
            <a:r>
              <a:rPr lang="en-ID" b="1" dirty="0">
                <a:latin typeface="Meiryo UI" panose="020B0604030504040204" pitchFamily="34" charset="-128"/>
                <a:ea typeface="Meiryo UI" panose="020B0604030504040204" pitchFamily="34" charset="-128"/>
                <a:cs typeface="Meiryo UI" panose="020B0604030504040204" pitchFamily="34" charset="-128"/>
              </a:rPr>
              <a:t>Starlink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adalah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proyek</a:t>
            </a:r>
            <a:r>
              <a:rPr lang="en-ID" dirty="0">
                <a:latin typeface="Meiryo UI" panose="020B0604030504040204" pitchFamily="34" charset="-128"/>
                <a:ea typeface="Meiryo UI" panose="020B0604030504040204" pitchFamily="34" charset="-128"/>
                <a:cs typeface="Meiryo UI" panose="020B0604030504040204" pitchFamily="34" charset="-128"/>
              </a:rPr>
              <a:t> internet </a:t>
            </a:r>
            <a:r>
              <a:rPr lang="en-ID" dirty="0" err="1">
                <a:latin typeface="Meiryo UI" panose="020B0604030504040204" pitchFamily="34" charset="-128"/>
                <a:ea typeface="Meiryo UI" panose="020B0604030504040204" pitchFamily="34" charset="-128"/>
                <a:cs typeface="Meiryo UI" panose="020B0604030504040204" pitchFamily="34" charset="-128"/>
              </a:rPr>
              <a:t>satelit</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dikembangkan</a:t>
            </a:r>
            <a:r>
              <a:rPr lang="en-ID" dirty="0">
                <a:latin typeface="Meiryo UI" panose="020B0604030504040204" pitchFamily="34" charset="-128"/>
                <a:ea typeface="Meiryo UI" panose="020B0604030504040204" pitchFamily="34" charset="-128"/>
                <a:cs typeface="Meiryo UI" panose="020B0604030504040204" pitchFamily="34" charset="-128"/>
              </a:rPr>
              <a:t> oleh SpaceX, </a:t>
            </a:r>
            <a:r>
              <a:rPr lang="en-ID" dirty="0" err="1">
                <a:latin typeface="Meiryo UI" panose="020B0604030504040204" pitchFamily="34" charset="-128"/>
                <a:ea typeface="Meiryo UI" panose="020B0604030504040204" pitchFamily="34" charset="-128"/>
                <a:cs typeface="Meiryo UI" panose="020B0604030504040204" pitchFamily="34" charset="-128"/>
              </a:rPr>
              <a:t>perusahaan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luar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angkasa</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didirikan</a:t>
            </a:r>
            <a:r>
              <a:rPr lang="en-ID" dirty="0">
                <a:latin typeface="Meiryo UI" panose="020B0604030504040204" pitchFamily="34" charset="-128"/>
                <a:ea typeface="Meiryo UI" panose="020B0604030504040204" pitchFamily="34" charset="-128"/>
                <a:cs typeface="Meiryo UI" panose="020B0604030504040204" pitchFamily="34" charset="-128"/>
              </a:rPr>
              <a:t> oleh Elon Musk. Starlink </a:t>
            </a:r>
            <a:r>
              <a:rPr lang="en-ID" dirty="0" err="1">
                <a:latin typeface="Meiryo UI" panose="020B0604030504040204" pitchFamily="34" charset="-128"/>
                <a:ea typeface="Meiryo UI" panose="020B0604030504040204" pitchFamily="34" charset="-128"/>
                <a:cs typeface="Meiryo UI" panose="020B0604030504040204" pitchFamily="34" charset="-128"/>
              </a:rPr>
              <a:t>bertujuan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untuk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menyediakan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internet </a:t>
            </a:r>
            <a:r>
              <a:rPr lang="en-ID" dirty="0" err="1">
                <a:latin typeface="Meiryo UI" panose="020B0604030504040204" pitchFamily="34" charset="-128"/>
                <a:ea typeface="Meiryo UI" panose="020B0604030504040204" pitchFamily="34" charset="-128"/>
                <a:cs typeface="Meiryo UI" panose="020B0604030504040204" pitchFamily="34" charset="-128"/>
              </a:rPr>
              <a:t>cepat</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stabil</a:t>
            </a:r>
            <a:r>
              <a:rPr lang="en-ID" dirty="0">
                <a:latin typeface="Meiryo UI" panose="020B0604030504040204" pitchFamily="34" charset="-128"/>
                <a:ea typeface="Meiryo UI" panose="020B0604030504040204" pitchFamily="34" charset="-128"/>
                <a:cs typeface="Meiryo UI" panose="020B0604030504040204" pitchFamily="34" charset="-128"/>
              </a:rPr>
              <a:t> di </a:t>
            </a:r>
            <a:r>
              <a:rPr lang="en-ID" dirty="0" err="1">
                <a:latin typeface="Meiryo UI" panose="020B0604030504040204" pitchFamily="34" charset="-128"/>
                <a:ea typeface="Meiryo UI" panose="020B0604030504040204" pitchFamily="34" charset="-128"/>
                <a:cs typeface="Meiryo UI" panose="020B0604030504040204" pitchFamily="34" charset="-128"/>
              </a:rPr>
              <a:t>seluruh</a:t>
            </a:r>
            <a:r>
              <a:rPr lang="en-ID" dirty="0">
                <a:latin typeface="Meiryo UI" panose="020B0604030504040204" pitchFamily="34" charset="-128"/>
                <a:ea typeface="Meiryo UI" panose="020B0604030504040204" pitchFamily="34" charset="-128"/>
                <a:cs typeface="Meiryo UI" panose="020B0604030504040204" pitchFamily="34" charset="-128"/>
              </a:rPr>
              <a:t> dunia, </a:t>
            </a:r>
            <a:r>
              <a:rPr lang="en-ID" dirty="0" err="1">
                <a:latin typeface="Meiryo UI" panose="020B0604030504040204" pitchFamily="34" charset="-128"/>
                <a:ea typeface="Meiryo UI" panose="020B0604030504040204" pitchFamily="34" charset="-128"/>
                <a:cs typeface="Meiryo UI" panose="020B0604030504040204" pitchFamily="34" charset="-128"/>
              </a:rPr>
              <a:t>terutama</a:t>
            </a:r>
            <a:r>
              <a:rPr lang="en-ID" dirty="0">
                <a:latin typeface="Meiryo UI" panose="020B0604030504040204" pitchFamily="34" charset="-128"/>
                <a:ea typeface="Meiryo UI" panose="020B0604030504040204" pitchFamily="34" charset="-128"/>
                <a:cs typeface="Meiryo UI" panose="020B0604030504040204" pitchFamily="34" charset="-128"/>
              </a:rPr>
              <a:t> di </a:t>
            </a:r>
            <a:r>
              <a:rPr lang="en-ID" dirty="0" err="1">
                <a:latin typeface="Meiryo UI" panose="020B0604030504040204" pitchFamily="34" charset="-128"/>
                <a:ea typeface="Meiryo UI" panose="020B0604030504040204" pitchFamily="34" charset="-128"/>
                <a:cs typeface="Meiryo UI" panose="020B0604030504040204" pitchFamily="34" charset="-128"/>
              </a:rPr>
              <a:t>daerah</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sebelumnya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tidak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terjangkau</a:t>
            </a:r>
            <a:r>
              <a:rPr lang="en-ID" dirty="0">
                <a:latin typeface="Meiryo UI" panose="020B0604030504040204" pitchFamily="34" charset="-128"/>
                <a:ea typeface="Meiryo UI" panose="020B0604030504040204" pitchFamily="34" charset="-128"/>
                <a:cs typeface="Meiryo UI" panose="020B0604030504040204" pitchFamily="34" charset="-128"/>
              </a:rPr>
              <a:t> oleh </a:t>
            </a:r>
            <a:r>
              <a:rPr lang="en-ID" dirty="0" err="1">
                <a:latin typeface="Meiryo UI" panose="020B0604030504040204" pitchFamily="34" charset="-128"/>
                <a:ea typeface="Meiryo UI" panose="020B0604030504040204" pitchFamily="34" charset="-128"/>
                <a:cs typeface="Meiryo UI" panose="020B0604030504040204" pitchFamily="34" charset="-128"/>
              </a:rPr>
              <a:t>infrastruktur</a:t>
            </a:r>
            <a:r>
              <a:rPr lang="en-ID" dirty="0">
                <a:latin typeface="Meiryo UI" panose="020B0604030504040204" pitchFamily="34" charset="-128"/>
                <a:ea typeface="Meiryo UI" panose="020B0604030504040204" pitchFamily="34" charset="-128"/>
                <a:cs typeface="Meiryo UI" panose="020B0604030504040204" pitchFamily="34" charset="-128"/>
              </a:rPr>
              <a:t> internet </a:t>
            </a:r>
            <a:r>
              <a:rPr lang="en-ID" dirty="0" err="1">
                <a:latin typeface="Meiryo UI" panose="020B0604030504040204" pitchFamily="34" charset="-128"/>
                <a:ea typeface="Meiryo UI" panose="020B0604030504040204" pitchFamily="34" charset="-128"/>
                <a:cs typeface="Meiryo UI" panose="020B0604030504040204" pitchFamily="34" charset="-128"/>
              </a:rPr>
              <a:t>tradisional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kabel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serat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optik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atau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4G/5G.</a:t>
            </a:r>
            <a:endParaRPr dirty="0">
              <a:solidFill>
                <a:schemeClr val="dk1"/>
              </a:solidFill>
              <a:latin typeface="Meiryo UI" panose="020B0604030504040204" pitchFamily="34" charset="-128"/>
              <a:ea typeface="Meiryo UI" panose="020B0604030504040204" pitchFamily="34" charset="-128"/>
              <a:cs typeface="Meiryo UI" panose="020B0604030504040204" pitchFamily="34" charset="-128"/>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42672" y="142133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4000" dirty="0">
                <a:latin typeface="Meiryo UI" panose="020B0604030504040204" pitchFamily="34" charset="-128"/>
                <a:ea typeface="Meiryo UI" panose="020B0604030504040204" pitchFamily="34" charset="-128"/>
                <a:cs typeface="Meiryo UI" panose="020B0604030504040204" pitchFamily="34" charset="-128"/>
              </a:rPr>
              <a:t>Peran </a:t>
            </a:r>
            <a:r>
              <a:rPr lang="en-ID" sz="4000" dirty="0" err="1">
                <a:latin typeface="Meiryo UI" panose="020B0604030504040204" pitchFamily="34" charset="-128"/>
                <a:ea typeface="Meiryo UI" panose="020B0604030504040204" pitchFamily="34" charset="-128"/>
                <a:cs typeface="Meiryo UI" panose="020B0604030504040204" pitchFamily="34" charset="-128"/>
              </a:rPr>
              <a:t>Jaringan</a:t>
            </a:r>
            <a:r>
              <a:rPr lang="en-ID" sz="4000" dirty="0">
                <a:latin typeface="Meiryo UI" panose="020B0604030504040204" pitchFamily="34" charset="-128"/>
                <a:ea typeface="Meiryo UI" panose="020B0604030504040204" pitchFamily="34" charset="-128"/>
                <a:cs typeface="Meiryo UI" panose="020B0604030504040204" pitchFamily="34" charset="-128"/>
              </a:rPr>
              <a:t> </a:t>
            </a:r>
            <a:r>
              <a:rPr lang="en-ID" sz="4000" dirty="0" err="1">
                <a:latin typeface="Meiryo UI" panose="020B0604030504040204" pitchFamily="34" charset="-128"/>
                <a:ea typeface="Meiryo UI" panose="020B0604030504040204" pitchFamily="34" charset="-128"/>
                <a:cs typeface="Meiryo UI" panose="020B0604030504040204" pitchFamily="34" charset="-128"/>
              </a:rPr>
              <a:t>Komputer</a:t>
            </a:r>
            <a:r>
              <a:rPr lang="en-ID" sz="4000" dirty="0">
                <a:latin typeface="Meiryo UI" panose="020B0604030504040204" pitchFamily="34" charset="-128"/>
                <a:ea typeface="Meiryo UI" panose="020B0604030504040204" pitchFamily="34" charset="-128"/>
                <a:cs typeface="Meiryo UI" panose="020B0604030504040204" pitchFamily="34" charset="-128"/>
              </a:rPr>
              <a:t> </a:t>
            </a:r>
            <a:r>
              <a:rPr lang="en-ID" sz="4000" dirty="0" err="1">
                <a:latin typeface="Meiryo UI" panose="020B0604030504040204" pitchFamily="34" charset="-128"/>
                <a:ea typeface="Meiryo UI" panose="020B0604030504040204" pitchFamily="34" charset="-128"/>
                <a:cs typeface="Meiryo UI" panose="020B0604030504040204" pitchFamily="34" charset="-128"/>
              </a:rPr>
              <a:t>dalam</a:t>
            </a:r>
            <a:r>
              <a:rPr lang="en-ID" sz="4000" dirty="0">
                <a:latin typeface="Meiryo UI" panose="020B0604030504040204" pitchFamily="34" charset="-128"/>
                <a:ea typeface="Meiryo UI" panose="020B0604030504040204" pitchFamily="34" charset="-128"/>
                <a:cs typeface="Meiryo UI" panose="020B0604030504040204" pitchFamily="34" charset="-128"/>
              </a:rPr>
              <a:t> Era Big Data</a:t>
            </a:r>
            <a:endParaRPr sz="4000" dirty="0">
              <a:solidFill>
                <a:schemeClr val="dk1"/>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433" name="Google Shape;1433;p35"/>
          <p:cNvGrpSpPr/>
          <p:nvPr/>
        </p:nvGrpSpPr>
        <p:grpSpPr>
          <a:xfrm>
            <a:off x="1219558" y="3900424"/>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p:nvPr>
        </p:nvSpPr>
        <p:spPr>
          <a:xfrm>
            <a:off x="720000" y="434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Meiryo UI" panose="020B0604030504040204" pitchFamily="34" charset="-128"/>
                <a:ea typeface="Meiryo UI" panose="020B0604030504040204" pitchFamily="34" charset="-128"/>
                <a:cs typeface="Meiryo UI" panose="020B0604030504040204" pitchFamily="34" charset="-128"/>
              </a:rPr>
              <a:t>Dampak Starlink pada perkembangan jaringan komputer</a:t>
            </a:r>
            <a:endParaRPr sz="28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 name="Shape 1">
            <a:extLst>
              <a:ext uri="{FF2B5EF4-FFF2-40B4-BE49-F238E27FC236}">
                <a16:creationId xmlns:a16="http://schemas.microsoft.com/office/drawing/2014/main" id="{3DF60E9B-BB5E-4158-AE73-D2B9B07A0372}"/>
              </a:ext>
            </a:extLst>
          </p:cNvPr>
          <p:cNvSpPr/>
          <p:nvPr/>
        </p:nvSpPr>
        <p:spPr>
          <a:xfrm>
            <a:off x="233829" y="1683272"/>
            <a:ext cx="1271827" cy="904119"/>
          </a:xfrm>
          <a:prstGeom prst="roundRect">
            <a:avLst>
              <a:gd name="adj" fmla="val 2603"/>
            </a:avLst>
          </a:prstGeom>
          <a:solidFill>
            <a:srgbClr val="EAE8F3"/>
          </a:solidFill>
          <a:ln/>
        </p:spPr>
        <p:txBody>
          <a:bodyPr/>
          <a:lstStyle/>
          <a:p>
            <a:endParaRPr lang="en-ID"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Shape 1">
            <a:extLst>
              <a:ext uri="{FF2B5EF4-FFF2-40B4-BE49-F238E27FC236}">
                <a16:creationId xmlns:a16="http://schemas.microsoft.com/office/drawing/2014/main" id="{5791892D-A1B8-B79F-B00A-2B5D5EE573B6}"/>
              </a:ext>
            </a:extLst>
          </p:cNvPr>
          <p:cNvSpPr/>
          <p:nvPr/>
        </p:nvSpPr>
        <p:spPr>
          <a:xfrm>
            <a:off x="218397" y="2624130"/>
            <a:ext cx="1858053" cy="972883"/>
          </a:xfrm>
          <a:prstGeom prst="roundRect">
            <a:avLst>
              <a:gd name="adj" fmla="val 2603"/>
            </a:avLst>
          </a:prstGeom>
          <a:solidFill>
            <a:srgbClr val="EAE8F3"/>
          </a:solidFill>
          <a:ln/>
        </p:spPr>
        <p:txBody>
          <a:bodyPr/>
          <a:lstStyle/>
          <a:p>
            <a:endParaRPr lang="en-ID">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Shape 1">
            <a:extLst>
              <a:ext uri="{FF2B5EF4-FFF2-40B4-BE49-F238E27FC236}">
                <a16:creationId xmlns:a16="http://schemas.microsoft.com/office/drawing/2014/main" id="{A7EA45E2-478D-E3C2-BFC2-732FC169799E}"/>
              </a:ext>
            </a:extLst>
          </p:cNvPr>
          <p:cNvSpPr/>
          <p:nvPr/>
        </p:nvSpPr>
        <p:spPr>
          <a:xfrm>
            <a:off x="218397" y="3633754"/>
            <a:ext cx="2177553" cy="1067551"/>
          </a:xfrm>
          <a:prstGeom prst="roundRect">
            <a:avLst>
              <a:gd name="adj" fmla="val 2603"/>
            </a:avLst>
          </a:prstGeom>
          <a:solidFill>
            <a:srgbClr val="EAE8F3"/>
          </a:solidFill>
          <a:ln/>
        </p:spPr>
        <p:txBody>
          <a:bodyPr/>
          <a:lstStyle/>
          <a:p>
            <a:endParaRPr lang="en-ID">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6" name="Straight Connector 5">
            <a:extLst>
              <a:ext uri="{FF2B5EF4-FFF2-40B4-BE49-F238E27FC236}">
                <a16:creationId xmlns:a16="http://schemas.microsoft.com/office/drawing/2014/main" id="{E5ACCE42-A178-6311-C43D-55F18B2DB392}"/>
              </a:ext>
            </a:extLst>
          </p:cNvPr>
          <p:cNvCxnSpPr>
            <a:cxnSpLocks/>
          </p:cNvCxnSpPr>
          <p:nvPr/>
        </p:nvCxnSpPr>
        <p:spPr>
          <a:xfrm>
            <a:off x="1569887" y="2587391"/>
            <a:ext cx="6909986" cy="36740"/>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6A27B-B14D-9FB4-2B6C-C1AB818429CB}"/>
              </a:ext>
            </a:extLst>
          </p:cNvPr>
          <p:cNvCxnSpPr>
            <a:cxnSpLocks/>
          </p:cNvCxnSpPr>
          <p:nvPr/>
        </p:nvCxnSpPr>
        <p:spPr>
          <a:xfrm>
            <a:off x="2380015" y="3633755"/>
            <a:ext cx="6099858" cy="0"/>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0A2EDE-3241-4EAD-DE50-6EE705C3D025}"/>
              </a:ext>
            </a:extLst>
          </p:cNvPr>
          <p:cNvSpPr txBox="1"/>
          <p:nvPr/>
        </p:nvSpPr>
        <p:spPr>
          <a:xfrm>
            <a:off x="1417512" y="1570574"/>
            <a:ext cx="2154363" cy="425758"/>
          </a:xfrm>
          <a:prstGeom prst="rect">
            <a:avLst/>
          </a:prstGeom>
          <a:noFill/>
        </p:spPr>
        <p:txBody>
          <a:bodyPr wrap="square">
            <a:spAutoFit/>
          </a:bodyPr>
          <a:lstStyle/>
          <a:p>
            <a:pPr marL="0" indent="0" algn="l">
              <a:lnSpc>
                <a:spcPts val="2600"/>
              </a:lnSpc>
              <a:buNone/>
            </a:pPr>
            <a:r>
              <a:rPr lang="en-US"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Internet </a:t>
            </a:r>
            <a:r>
              <a:rPr lang="en-US" b="1"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Satelit</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0" name="TextBox 19">
            <a:extLst>
              <a:ext uri="{FF2B5EF4-FFF2-40B4-BE49-F238E27FC236}">
                <a16:creationId xmlns:a16="http://schemas.microsoft.com/office/drawing/2014/main" id="{7F9658B9-2ED2-0E6A-8864-ADDD00F61DF3}"/>
              </a:ext>
            </a:extLst>
          </p:cNvPr>
          <p:cNvSpPr txBox="1"/>
          <p:nvPr/>
        </p:nvSpPr>
        <p:spPr>
          <a:xfrm>
            <a:off x="1605962" y="1851940"/>
            <a:ext cx="6856509" cy="784830"/>
          </a:xfrm>
          <a:prstGeom prst="rect">
            <a:avLst/>
          </a:prstGeom>
          <a:noFill/>
        </p:spPr>
        <p:txBody>
          <a:bodyPr wrap="square">
            <a:spAutoFit/>
          </a:bodyPr>
          <a:lstStyle/>
          <a:p>
            <a:pPr marL="0" indent="0" algn="l">
              <a:lnSpc>
                <a:spcPts val="2650"/>
              </a:lnSpc>
              <a:buNone/>
            </a:pP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Starlink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memperluas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akses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internet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daerah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terpencil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pedesaan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sebelumnya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tidak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terlayani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TextBox 21">
            <a:extLst>
              <a:ext uri="{FF2B5EF4-FFF2-40B4-BE49-F238E27FC236}">
                <a16:creationId xmlns:a16="http://schemas.microsoft.com/office/drawing/2014/main" id="{6A38CF23-83A6-CB5D-867E-7B59E219A14A}"/>
              </a:ext>
            </a:extLst>
          </p:cNvPr>
          <p:cNvSpPr txBox="1"/>
          <p:nvPr/>
        </p:nvSpPr>
        <p:spPr>
          <a:xfrm>
            <a:off x="2092560" y="2522434"/>
            <a:ext cx="2564808" cy="378052"/>
          </a:xfrm>
          <a:prstGeom prst="rect">
            <a:avLst/>
          </a:prstGeom>
          <a:noFill/>
        </p:spPr>
        <p:txBody>
          <a:bodyPr wrap="square">
            <a:spAutoFit/>
          </a:bodyPr>
          <a:lstStyle/>
          <a:p>
            <a:pPr marL="0" indent="0" algn="l">
              <a:lnSpc>
                <a:spcPts val="2600"/>
              </a:lnSpc>
              <a:buNone/>
            </a:pPr>
            <a:r>
              <a:rPr lang="en-US" b="1"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Peningkatan</a:t>
            </a:r>
            <a:r>
              <a:rPr lang="en-US"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Bandwidth</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4" name="TextBox 23">
            <a:extLst>
              <a:ext uri="{FF2B5EF4-FFF2-40B4-BE49-F238E27FC236}">
                <a16:creationId xmlns:a16="http://schemas.microsoft.com/office/drawing/2014/main" id="{38EE08E5-93CE-9CEA-E6B1-3E2FCFE44C7D}"/>
              </a:ext>
            </a:extLst>
          </p:cNvPr>
          <p:cNvSpPr txBox="1"/>
          <p:nvPr/>
        </p:nvSpPr>
        <p:spPr>
          <a:xfrm>
            <a:off x="2264011" y="2766043"/>
            <a:ext cx="6879989" cy="784830"/>
          </a:xfrm>
          <a:prstGeom prst="rect">
            <a:avLst/>
          </a:prstGeom>
          <a:noFill/>
        </p:spPr>
        <p:txBody>
          <a:bodyPr wrap="square">
            <a:spAutoFit/>
          </a:bodyPr>
          <a:lstStyle/>
          <a:p>
            <a:pPr marL="0" indent="0" algn="l">
              <a:lnSpc>
                <a:spcPts val="2650"/>
              </a:lnSpc>
              <a:buNone/>
            </a:pP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Starlink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menawarkan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bandwidth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tinggi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kecepatan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internet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cepat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dibandingkan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dengan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koneksi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internet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satelit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tradisional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TextBox 25">
            <a:extLst>
              <a:ext uri="{FF2B5EF4-FFF2-40B4-BE49-F238E27FC236}">
                <a16:creationId xmlns:a16="http://schemas.microsoft.com/office/drawing/2014/main" id="{232A2194-E9B3-B805-A433-2799498B4FA9}"/>
              </a:ext>
            </a:extLst>
          </p:cNvPr>
          <p:cNvSpPr txBox="1"/>
          <p:nvPr/>
        </p:nvSpPr>
        <p:spPr>
          <a:xfrm>
            <a:off x="2468880" y="3569779"/>
            <a:ext cx="1911072" cy="378052"/>
          </a:xfrm>
          <a:prstGeom prst="rect">
            <a:avLst/>
          </a:prstGeom>
          <a:noFill/>
        </p:spPr>
        <p:txBody>
          <a:bodyPr wrap="square">
            <a:spAutoFit/>
          </a:bodyPr>
          <a:lstStyle/>
          <a:p>
            <a:pPr marL="0" indent="0" algn="l">
              <a:lnSpc>
                <a:spcPts val="2600"/>
              </a:lnSpc>
              <a:buNone/>
            </a:pPr>
            <a:r>
              <a:rPr lang="en-US" b="1"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Kompetisi</a:t>
            </a:r>
            <a:endParaRPr lang="en-US"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8" name="TextBox 27">
            <a:extLst>
              <a:ext uri="{FF2B5EF4-FFF2-40B4-BE49-F238E27FC236}">
                <a16:creationId xmlns:a16="http://schemas.microsoft.com/office/drawing/2014/main" id="{F8CDDEBB-E7E4-BC8F-B1E7-5F5FD9085B64}"/>
              </a:ext>
            </a:extLst>
          </p:cNvPr>
          <p:cNvSpPr txBox="1"/>
          <p:nvPr/>
        </p:nvSpPr>
        <p:spPr>
          <a:xfrm>
            <a:off x="2640330" y="3957834"/>
            <a:ext cx="5822141" cy="784830"/>
          </a:xfrm>
          <a:prstGeom prst="rect">
            <a:avLst/>
          </a:prstGeom>
          <a:noFill/>
        </p:spPr>
        <p:txBody>
          <a:bodyPr wrap="square">
            <a:spAutoFit/>
          </a:bodyPr>
          <a:lstStyle/>
          <a:p>
            <a:pPr marL="0" indent="0" algn="l">
              <a:lnSpc>
                <a:spcPts val="2650"/>
              </a:lnSpc>
              <a:buNone/>
            </a:pP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Starlink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menciptakan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persaingan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di pasar internet,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mendorong</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inovasi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peningkatan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layanan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oleh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penyedia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internet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lainnya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9" name="TextBox 28">
            <a:extLst>
              <a:ext uri="{FF2B5EF4-FFF2-40B4-BE49-F238E27FC236}">
                <a16:creationId xmlns:a16="http://schemas.microsoft.com/office/drawing/2014/main" id="{6AB315CA-F360-7859-8A33-C51A3AB96C19}"/>
              </a:ext>
            </a:extLst>
          </p:cNvPr>
          <p:cNvSpPr txBox="1"/>
          <p:nvPr/>
        </p:nvSpPr>
        <p:spPr>
          <a:xfrm>
            <a:off x="333092" y="1981442"/>
            <a:ext cx="335666" cy="307777"/>
          </a:xfrm>
          <a:prstGeom prst="rect">
            <a:avLst/>
          </a:prstGeom>
          <a:noFill/>
        </p:spPr>
        <p:txBody>
          <a:bodyPr wrap="square" rtlCol="0">
            <a:spAutoFit/>
          </a:bodyPr>
          <a:lstStyle/>
          <a:p>
            <a:r>
              <a:rPr lang="en-US" dirty="0">
                <a:latin typeface="Meiryo UI" panose="020B0604030504040204" pitchFamily="34" charset="-128"/>
                <a:ea typeface="Meiryo UI" panose="020B0604030504040204" pitchFamily="34" charset="-128"/>
                <a:cs typeface="Meiryo UI" panose="020B0604030504040204" pitchFamily="34" charset="-128"/>
              </a:rPr>
              <a:t>1</a:t>
            </a:r>
            <a:endParaRPr lang="en-ID"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0" name="TextBox 29">
            <a:extLst>
              <a:ext uri="{FF2B5EF4-FFF2-40B4-BE49-F238E27FC236}">
                <a16:creationId xmlns:a16="http://schemas.microsoft.com/office/drawing/2014/main" id="{F105ACE9-9022-725C-1620-793C1A47A808}"/>
              </a:ext>
            </a:extLst>
          </p:cNvPr>
          <p:cNvSpPr txBox="1"/>
          <p:nvPr/>
        </p:nvSpPr>
        <p:spPr>
          <a:xfrm>
            <a:off x="333092" y="2922302"/>
            <a:ext cx="335666" cy="307777"/>
          </a:xfrm>
          <a:prstGeom prst="rect">
            <a:avLst/>
          </a:prstGeom>
          <a:noFill/>
        </p:spPr>
        <p:txBody>
          <a:bodyPr wrap="square" rtlCol="0">
            <a:spAutoFit/>
          </a:bodyPr>
          <a:lstStyle/>
          <a:p>
            <a:r>
              <a:rPr lang="en-US" dirty="0">
                <a:latin typeface="Meiryo UI" panose="020B0604030504040204" pitchFamily="34" charset="-128"/>
                <a:ea typeface="Meiryo UI" panose="020B0604030504040204" pitchFamily="34" charset="-128"/>
                <a:cs typeface="Meiryo UI" panose="020B0604030504040204" pitchFamily="34" charset="-128"/>
              </a:rPr>
              <a:t>2</a:t>
            </a:r>
            <a:endParaRPr lang="en-ID"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1" name="TextBox 30">
            <a:extLst>
              <a:ext uri="{FF2B5EF4-FFF2-40B4-BE49-F238E27FC236}">
                <a16:creationId xmlns:a16="http://schemas.microsoft.com/office/drawing/2014/main" id="{0C723388-35AB-96EF-8714-B080AE225DBE}"/>
              </a:ext>
            </a:extLst>
          </p:cNvPr>
          <p:cNvSpPr txBox="1"/>
          <p:nvPr/>
        </p:nvSpPr>
        <p:spPr>
          <a:xfrm>
            <a:off x="333092" y="4021793"/>
            <a:ext cx="335666" cy="307777"/>
          </a:xfrm>
          <a:prstGeom prst="rect">
            <a:avLst/>
          </a:prstGeom>
          <a:noFill/>
        </p:spPr>
        <p:txBody>
          <a:bodyPr wrap="square" rtlCol="0">
            <a:spAutoFit/>
          </a:bodyPr>
          <a:lstStyle/>
          <a:p>
            <a:r>
              <a:rPr lang="en-US" dirty="0">
                <a:latin typeface="Meiryo UI" panose="020B0604030504040204" pitchFamily="34" charset="-128"/>
                <a:ea typeface="Meiryo UI" panose="020B0604030504040204" pitchFamily="34" charset="-128"/>
                <a:cs typeface="Meiryo UI" panose="020B0604030504040204" pitchFamily="34" charset="-128"/>
              </a:rPr>
              <a:t>3</a:t>
            </a:r>
            <a:endParaRPr lang="en-ID"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eiryo UI" panose="020B0604030504040204" pitchFamily="34" charset="-128"/>
                <a:ea typeface="Meiryo UI" panose="020B0604030504040204" pitchFamily="34" charset="-128"/>
                <a:cs typeface="Meiryo UI" panose="020B0604030504040204" pitchFamily="34" charset="-128"/>
              </a:rPr>
              <a:t>Dampak Starlink pada Operator Telepon</a:t>
            </a:r>
            <a:endParaRPr dirty="0">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2" name="Google Shape;1523;p38">
            <a:extLst>
              <a:ext uri="{FF2B5EF4-FFF2-40B4-BE49-F238E27FC236}">
                <a16:creationId xmlns:a16="http://schemas.microsoft.com/office/drawing/2014/main" id="{0B604B98-216A-2C7B-4585-DEE1E277A481}"/>
              </a:ext>
            </a:extLst>
          </p:cNvPr>
          <p:cNvGrpSpPr/>
          <p:nvPr/>
        </p:nvGrpSpPr>
        <p:grpSpPr>
          <a:xfrm rot="5400000">
            <a:off x="3025731" y="3152208"/>
            <a:ext cx="2959511" cy="133026"/>
            <a:chOff x="796100" y="3019701"/>
            <a:chExt cx="4558967" cy="134100"/>
          </a:xfrm>
        </p:grpSpPr>
        <p:sp>
          <p:nvSpPr>
            <p:cNvPr id="3" name="Google Shape;1524;p38">
              <a:extLst>
                <a:ext uri="{FF2B5EF4-FFF2-40B4-BE49-F238E27FC236}">
                  <a16:creationId xmlns:a16="http://schemas.microsoft.com/office/drawing/2014/main" id="{DD485A8E-918A-A234-1D5E-6CF0FABEF6D0}"/>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4" name="Google Shape;1525;p38">
              <a:extLst>
                <a:ext uri="{FF2B5EF4-FFF2-40B4-BE49-F238E27FC236}">
                  <a16:creationId xmlns:a16="http://schemas.microsoft.com/office/drawing/2014/main" id="{4C29882D-1B39-9B68-655A-68D64D0F8AA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5" name="Google Shape;1526;p38">
              <a:extLst>
                <a:ext uri="{FF2B5EF4-FFF2-40B4-BE49-F238E27FC236}">
                  <a16:creationId xmlns:a16="http://schemas.microsoft.com/office/drawing/2014/main" id="{AE1683E5-C892-F5C2-59FB-126E22A3890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grpSp>
      <p:sp>
        <p:nvSpPr>
          <p:cNvPr id="7" name="TextBox 6">
            <a:extLst>
              <a:ext uri="{FF2B5EF4-FFF2-40B4-BE49-F238E27FC236}">
                <a16:creationId xmlns:a16="http://schemas.microsoft.com/office/drawing/2014/main" id="{F49205EE-F63D-A03E-D7FB-347D91026CD1}"/>
              </a:ext>
            </a:extLst>
          </p:cNvPr>
          <p:cNvSpPr txBox="1"/>
          <p:nvPr/>
        </p:nvSpPr>
        <p:spPr>
          <a:xfrm>
            <a:off x="586740" y="1694850"/>
            <a:ext cx="1607820" cy="338554"/>
          </a:xfrm>
          <a:prstGeom prst="rect">
            <a:avLst/>
          </a:prstGeom>
          <a:noFill/>
        </p:spPr>
        <p:txBody>
          <a:bodyPr wrap="square">
            <a:spAutoFit/>
          </a:bodyPr>
          <a:lstStyle/>
          <a:p>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Persaingan</a:t>
            </a:r>
            <a:endParaRPr lang="en-ID"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8" name="TextBox 7">
            <a:extLst>
              <a:ext uri="{FF2B5EF4-FFF2-40B4-BE49-F238E27FC236}">
                <a16:creationId xmlns:a16="http://schemas.microsoft.com/office/drawing/2014/main" id="{90777ADB-7E39-163C-E6ED-FCE8639906EE}"/>
              </a:ext>
            </a:extLst>
          </p:cNvPr>
          <p:cNvSpPr txBox="1"/>
          <p:nvPr/>
        </p:nvSpPr>
        <p:spPr>
          <a:xfrm>
            <a:off x="4792980" y="1694850"/>
            <a:ext cx="1607820" cy="338554"/>
          </a:xfrm>
          <a:prstGeom prst="rect">
            <a:avLst/>
          </a:prstGeom>
          <a:noFill/>
        </p:spPr>
        <p:txBody>
          <a:bodyPr wrap="square">
            <a:spAutoFit/>
          </a:bodyPr>
          <a:lstStyle/>
          <a:p>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Peluang</a:t>
            </a: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Baru </a:t>
            </a:r>
            <a:endParaRPr lang="en-ID"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TextBox 9">
            <a:extLst>
              <a:ext uri="{FF2B5EF4-FFF2-40B4-BE49-F238E27FC236}">
                <a16:creationId xmlns:a16="http://schemas.microsoft.com/office/drawing/2014/main" id="{CCE4E313-6D58-A698-FB99-666B283797AC}"/>
              </a:ext>
            </a:extLst>
          </p:cNvPr>
          <p:cNvSpPr txBox="1"/>
          <p:nvPr/>
        </p:nvSpPr>
        <p:spPr>
          <a:xfrm>
            <a:off x="544838" y="2158073"/>
            <a:ext cx="3673157" cy="1904047"/>
          </a:xfrm>
          <a:prstGeom prst="rect">
            <a:avLst/>
          </a:prstGeom>
          <a:noFill/>
        </p:spPr>
        <p:txBody>
          <a:bodyPr wrap="square">
            <a:spAutoFit/>
          </a:bodyPr>
          <a:lstStyle/>
          <a:p>
            <a:pPr marL="0" indent="0">
              <a:lnSpc>
                <a:spcPts val="2850"/>
              </a:lnSpc>
              <a:buNone/>
            </a:pP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Operator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telepon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seluler</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dapat</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berkolaborasi</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dengan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Starlink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menawarkan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layanan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internet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satelit</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sebagai</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tambahan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seluler</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mereka</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sz="14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2" name="TextBox 11">
            <a:extLst>
              <a:ext uri="{FF2B5EF4-FFF2-40B4-BE49-F238E27FC236}">
                <a16:creationId xmlns:a16="http://schemas.microsoft.com/office/drawing/2014/main" id="{6D67F2F7-BFAF-CFDA-479F-0BAD9878233D}"/>
              </a:ext>
            </a:extLst>
          </p:cNvPr>
          <p:cNvSpPr txBox="1"/>
          <p:nvPr/>
        </p:nvSpPr>
        <p:spPr>
          <a:xfrm>
            <a:off x="4792980" y="2158072"/>
            <a:ext cx="3770157" cy="1904047"/>
          </a:xfrm>
          <a:prstGeom prst="rect">
            <a:avLst/>
          </a:prstGeom>
          <a:noFill/>
        </p:spPr>
        <p:txBody>
          <a:bodyPr wrap="square">
            <a:spAutoFit/>
          </a:bodyPr>
          <a:lstStyle/>
          <a:p>
            <a:pPr marL="0" indent="0" algn="just">
              <a:lnSpc>
                <a:spcPts val="2850"/>
              </a:lnSpc>
              <a:buNone/>
            </a:pP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Operator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telepon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seluler</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dapat</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berkolaborasi</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dengan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Starlink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menawarkan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layanan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internet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satelit</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sebagai</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tambahan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seluler</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sz="1400"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mereka</a:t>
            </a: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sz="1400"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82975" y="1871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Maraknya</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Jaringan</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Komputer</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RT/RW Net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Ilegal</a:t>
            </a:r>
            <a:endParaRPr sz="28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124" name="Google Shape;2124;p54"/>
          <p:cNvSpPr txBox="1"/>
          <p:nvPr/>
        </p:nvSpPr>
        <p:spPr>
          <a:xfrm>
            <a:off x="3194701" y="1233489"/>
            <a:ext cx="5577824" cy="613737"/>
          </a:xfrm>
          <a:prstGeom prst="rect">
            <a:avLst/>
          </a:prstGeom>
          <a:noFill/>
          <a:ln>
            <a:noFill/>
          </a:ln>
        </p:spPr>
        <p:txBody>
          <a:bodyPr spcFirstLastPara="1" wrap="square" lIns="91425" tIns="91425" rIns="91425" bIns="91425" anchor="t" anchorCtr="0">
            <a:noAutofit/>
          </a:bodyPr>
          <a:lstStyle/>
          <a:p>
            <a:pPr marL="0" indent="0" algn="just">
              <a:lnSpc>
                <a:spcPct val="15000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RT/RW Net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ilegal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dapat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menjadi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pintu</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masuk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bagi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ancaman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keamanan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seperti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serangan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siber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pencurian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data,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penipuan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online.</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125" name="Google Shape;2125;p54"/>
          <p:cNvSpPr txBox="1"/>
          <p:nvPr/>
        </p:nvSpPr>
        <p:spPr>
          <a:xfrm>
            <a:off x="1513160" y="1508654"/>
            <a:ext cx="1198200" cy="572701"/>
          </a:xfrm>
          <a:prstGeom prst="rect">
            <a:avLst/>
          </a:prstGeom>
          <a:noFill/>
          <a:ln>
            <a:noFill/>
          </a:ln>
        </p:spPr>
        <p:txBody>
          <a:bodyPr spcFirstLastPara="1" wrap="square" lIns="91425" tIns="91425" rIns="91425" bIns="91425" anchor="ctr" anchorCtr="0">
            <a:noAutofit/>
          </a:bodyPr>
          <a:lstStyle/>
          <a:p>
            <a:pPr algn="ctr">
              <a:lnSpc>
                <a:spcPct val="115000"/>
              </a:lnSpc>
            </a:pPr>
            <a:endParaRPr lang="en-US" b="1" dirty="0">
              <a:solidFill>
                <a:srgbClr val="49495A"/>
              </a:solidFill>
              <a:latin typeface="Meiryo UI" panose="020B0604030504040204" pitchFamily="34" charset="-128"/>
              <a:ea typeface="Meiryo UI" panose="020B0604030504040204" pitchFamily="34" charset="-128"/>
              <a:cs typeface="Meiryo UI" panose="020B0604030504040204" pitchFamily="34" charset="-128"/>
            </a:endParaRPr>
          </a:p>
          <a:p>
            <a:pPr algn="ctr">
              <a:lnSpc>
                <a:spcPct val="115000"/>
              </a:lnSpc>
            </a:pPr>
            <a:r>
              <a:rPr lang="en-US" b="1" dirty="0" err="1">
                <a:solidFill>
                  <a:schemeClr val="tx1"/>
                </a:solidFill>
                <a:latin typeface="Meiryo UI" panose="020B0604030504040204" pitchFamily="34" charset="-128"/>
                <a:ea typeface="Meiryo UI" panose="020B0604030504040204" pitchFamily="34" charset="-128"/>
                <a:cs typeface="Meiryo UI" panose="020B0604030504040204" pitchFamily="34" charset="-128"/>
              </a:rPr>
              <a:t>Ancaman</a:t>
            </a:r>
            <a:r>
              <a:rPr lang="en-US" b="1"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 </a:t>
            </a:r>
            <a:r>
              <a:rPr lang="en-US" b="1" dirty="0" err="1">
                <a:solidFill>
                  <a:schemeClr val="tx1"/>
                </a:solidFill>
                <a:latin typeface="Meiryo UI" panose="020B0604030504040204" pitchFamily="34" charset="-128"/>
                <a:ea typeface="Meiryo UI" panose="020B0604030504040204" pitchFamily="34" charset="-128"/>
                <a:cs typeface="Meiryo UI" panose="020B0604030504040204" pitchFamily="34" charset="-128"/>
              </a:rPr>
              <a:t>Keamanan</a:t>
            </a:r>
            <a:endParaRPr lang="en-US" b="1"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a:p>
            <a:pPr marL="0" lvl="0" indent="0" algn="ctr" rtl="0">
              <a:lnSpc>
                <a:spcPct val="115000"/>
              </a:lnSpc>
              <a:spcBef>
                <a:spcPts val="0"/>
              </a:spcBef>
              <a:spcAft>
                <a:spcPts val="0"/>
              </a:spcAft>
              <a:buNone/>
            </a:pPr>
            <a:endParaRPr sz="2400" b="1" dirty="0">
              <a:solidFill>
                <a:schemeClr val="dk1"/>
              </a:solidFill>
              <a:latin typeface="Meiryo UI" panose="020B0604030504040204" pitchFamily="34" charset="-128"/>
              <a:ea typeface="Meiryo UI" panose="020B0604030504040204" pitchFamily="34" charset="-128"/>
              <a:cs typeface="Meiryo UI" panose="020B0604030504040204" pitchFamily="34" charset="-128"/>
              <a:sym typeface="IBM Plex Mono"/>
            </a:endParaRPr>
          </a:p>
        </p:txBody>
      </p:sp>
      <p:sp>
        <p:nvSpPr>
          <p:cNvPr id="2126" name="Google Shape;2126;p54"/>
          <p:cNvSpPr txBox="1"/>
          <p:nvPr/>
        </p:nvSpPr>
        <p:spPr>
          <a:xfrm>
            <a:off x="273215" y="1512427"/>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Meiryo UI" panose="020B0604030504040204" pitchFamily="34" charset="-128"/>
                <a:ea typeface="Meiryo UI" panose="020B0604030504040204" pitchFamily="34" charset="-128"/>
                <a:cs typeface="Meiryo UI" panose="020B0604030504040204" pitchFamily="34" charset="-128"/>
                <a:sym typeface="Poppins"/>
              </a:rPr>
              <a:t>01</a:t>
            </a:r>
            <a:endParaRPr sz="3000" b="1" dirty="0">
              <a:solidFill>
                <a:schemeClr val="dk2"/>
              </a:solidFill>
              <a:latin typeface="Meiryo UI" panose="020B0604030504040204" pitchFamily="34" charset="-128"/>
              <a:ea typeface="Meiryo UI" panose="020B0604030504040204" pitchFamily="34" charset="-128"/>
              <a:cs typeface="Meiryo UI" panose="020B0604030504040204" pitchFamily="34" charset="-128"/>
              <a:sym typeface="Poppins"/>
            </a:endParaRPr>
          </a:p>
        </p:txBody>
      </p:sp>
      <p:sp>
        <p:nvSpPr>
          <p:cNvPr id="2127" name="Google Shape;2127;p54"/>
          <p:cNvSpPr txBox="1"/>
          <p:nvPr/>
        </p:nvSpPr>
        <p:spPr>
          <a:xfrm>
            <a:off x="3750137" y="2398608"/>
            <a:ext cx="5022387" cy="572700"/>
          </a:xfrm>
          <a:prstGeom prst="rect">
            <a:avLst/>
          </a:prstGeom>
          <a:noFill/>
          <a:ln>
            <a:noFill/>
          </a:ln>
        </p:spPr>
        <p:txBody>
          <a:bodyPr spcFirstLastPara="1" wrap="square" lIns="91425" tIns="91425" rIns="91425" bIns="91425" anchor="t" anchorCtr="0">
            <a:noAutofit/>
          </a:bodyPr>
          <a:lstStyle/>
          <a:p>
            <a:pPr marL="0" indent="0" algn="just">
              <a:lnSpc>
                <a:spcPct val="15000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Penggunaan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ilegal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mengakses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konten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digital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dilindungi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hak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cipta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dapat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mengakibatkan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pelanggaran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hukum</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konsekuensi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hukum</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2128" name="Google Shape;2128;p54"/>
          <p:cNvSpPr txBox="1"/>
          <p:nvPr/>
        </p:nvSpPr>
        <p:spPr>
          <a:xfrm>
            <a:off x="1513159" y="2733617"/>
            <a:ext cx="1506265" cy="576000"/>
          </a:xfrm>
          <a:prstGeom prst="rect">
            <a:avLst/>
          </a:prstGeom>
          <a:noFill/>
          <a:ln>
            <a:noFill/>
          </a:ln>
        </p:spPr>
        <p:txBody>
          <a:bodyPr spcFirstLastPara="1" wrap="square" lIns="91425" tIns="91425" rIns="91425" bIns="91425" anchor="ctr" anchorCtr="0">
            <a:noAutofit/>
          </a:bodyPr>
          <a:lstStyle/>
          <a:p>
            <a:pPr marL="0" indent="0" algn="ctr">
              <a:lnSpc>
                <a:spcPts val="2150"/>
              </a:lnSpc>
              <a:buNone/>
            </a:pPr>
            <a:r>
              <a:rPr lang="en-US" b="1" dirty="0" err="1">
                <a:solidFill>
                  <a:schemeClr val="tx1"/>
                </a:solidFill>
                <a:latin typeface="Meiryo UI" panose="020B0604030504040204" pitchFamily="34" charset="-128"/>
                <a:ea typeface="Meiryo UI" panose="020B0604030504040204" pitchFamily="34" charset="-128"/>
                <a:cs typeface="Meiryo UI" panose="020B0604030504040204" pitchFamily="34" charset="-128"/>
              </a:rPr>
              <a:t>Pelanggaran</a:t>
            </a:r>
            <a:r>
              <a:rPr lang="en-US" b="1"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 Hak </a:t>
            </a:r>
            <a:r>
              <a:rPr lang="en-US" b="1" dirty="0" err="1">
                <a:solidFill>
                  <a:schemeClr val="tx1"/>
                </a:solidFill>
                <a:latin typeface="Meiryo UI" panose="020B0604030504040204" pitchFamily="34" charset="-128"/>
                <a:ea typeface="Meiryo UI" panose="020B0604030504040204" pitchFamily="34" charset="-128"/>
                <a:cs typeface="Meiryo UI" panose="020B0604030504040204" pitchFamily="34" charset="-128"/>
              </a:rPr>
              <a:t>Cipta</a:t>
            </a:r>
            <a:endParaRPr lang="en-US" b="1" dirty="0">
              <a:solidFill>
                <a:schemeClr val="tx1"/>
              </a:solidFill>
              <a:latin typeface="Meiryo UI" panose="020B0604030504040204" pitchFamily="34" charset="-128"/>
              <a:ea typeface="Meiryo UI" panose="020B0604030504040204" pitchFamily="34" charset="-128"/>
              <a:cs typeface="Meiryo UI" panose="020B0604030504040204" pitchFamily="34" charset="-128"/>
            </a:endParaRPr>
          </a:p>
        </p:txBody>
      </p:sp>
      <p:sp>
        <p:nvSpPr>
          <p:cNvPr id="2129" name="Google Shape;2129;p54"/>
          <p:cNvSpPr txBox="1"/>
          <p:nvPr/>
        </p:nvSpPr>
        <p:spPr>
          <a:xfrm>
            <a:off x="306270" y="2658581"/>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Meiryo UI" panose="020B0604030504040204" pitchFamily="34" charset="-128"/>
                <a:ea typeface="Meiryo UI" panose="020B0604030504040204" pitchFamily="34" charset="-128"/>
                <a:cs typeface="Meiryo UI" panose="020B0604030504040204" pitchFamily="34" charset="-128"/>
                <a:sym typeface="Poppins"/>
              </a:rPr>
              <a:t>02</a:t>
            </a:r>
            <a:endParaRPr sz="3000" b="1" dirty="0">
              <a:solidFill>
                <a:schemeClr val="dk2"/>
              </a:solidFill>
              <a:latin typeface="Meiryo UI" panose="020B0604030504040204" pitchFamily="34" charset="-128"/>
              <a:ea typeface="Meiryo UI" panose="020B0604030504040204" pitchFamily="34" charset="-128"/>
              <a:cs typeface="Meiryo UI" panose="020B0604030504040204" pitchFamily="34" charset="-128"/>
              <a:sym typeface="Poppins"/>
            </a:endParaRPr>
          </a:p>
        </p:txBody>
      </p:sp>
      <p:sp>
        <p:nvSpPr>
          <p:cNvPr id="2131" name="Google Shape;2131;p54"/>
          <p:cNvSpPr txBox="1"/>
          <p:nvPr/>
        </p:nvSpPr>
        <p:spPr>
          <a:xfrm>
            <a:off x="1706025" y="3772371"/>
            <a:ext cx="1313399" cy="580207"/>
          </a:xfrm>
          <a:prstGeom prst="rect">
            <a:avLst/>
          </a:prstGeom>
          <a:noFill/>
          <a:ln>
            <a:noFill/>
          </a:ln>
        </p:spPr>
        <p:txBody>
          <a:bodyPr spcFirstLastPara="1" wrap="square" lIns="91425" tIns="91425" rIns="91425" bIns="91425" anchor="ctr" anchorCtr="0">
            <a:noAutofit/>
          </a:bodyPr>
          <a:lstStyle/>
          <a:p>
            <a:pPr algn="ctr">
              <a:lnSpc>
                <a:spcPct val="115000"/>
              </a:lnSpc>
            </a:pPr>
            <a:r>
              <a:rPr lang="en-US" b="1" dirty="0" err="1"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Kehilangan</a:t>
            </a:r>
            <a:r>
              <a:rPr lang="en-US" b="1" dirty="0"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 </a:t>
            </a:r>
            <a:r>
              <a:rPr lang="en-US" b="1" dirty="0" err="1" smtClean="0">
                <a:solidFill>
                  <a:schemeClr val="tx1"/>
                </a:solidFill>
                <a:latin typeface="Meiryo UI" panose="020B0604030504040204" pitchFamily="34" charset="-128"/>
                <a:ea typeface="Meiryo UI" panose="020B0604030504040204" pitchFamily="34" charset="-128"/>
                <a:cs typeface="Meiryo UI" panose="020B0604030504040204" pitchFamily="34" charset="-128"/>
              </a:rPr>
              <a:t>Pendapatan</a:t>
            </a:r>
            <a:endParaRPr sz="2400" b="1" dirty="0">
              <a:solidFill>
                <a:schemeClr val="dk1"/>
              </a:solidFill>
              <a:latin typeface="Meiryo UI" panose="020B0604030504040204" pitchFamily="34" charset="-128"/>
              <a:ea typeface="Meiryo UI" panose="020B0604030504040204" pitchFamily="34" charset="-128"/>
              <a:cs typeface="Meiryo UI" panose="020B0604030504040204" pitchFamily="34" charset="-128"/>
              <a:sym typeface="IBM Plex Mono"/>
            </a:endParaRPr>
          </a:p>
        </p:txBody>
      </p:sp>
      <p:sp>
        <p:nvSpPr>
          <p:cNvPr id="2132" name="Google Shape;2132;p54"/>
          <p:cNvSpPr txBox="1"/>
          <p:nvPr/>
        </p:nvSpPr>
        <p:spPr>
          <a:xfrm>
            <a:off x="351561" y="3772371"/>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Meiryo UI" panose="020B0604030504040204" pitchFamily="34" charset="-128"/>
                <a:ea typeface="Meiryo UI" panose="020B0604030504040204" pitchFamily="34" charset="-128"/>
                <a:cs typeface="Meiryo UI" panose="020B0604030504040204" pitchFamily="34" charset="-128"/>
                <a:sym typeface="Poppins"/>
              </a:rPr>
              <a:t>03</a:t>
            </a:r>
            <a:endParaRPr sz="3000" b="1" dirty="0">
              <a:solidFill>
                <a:schemeClr val="dk2"/>
              </a:solidFill>
              <a:latin typeface="Meiryo UI" panose="020B0604030504040204" pitchFamily="34" charset="-128"/>
              <a:ea typeface="Meiryo UI" panose="020B0604030504040204" pitchFamily="34" charset="-128"/>
              <a:cs typeface="Meiryo UI" panose="020B0604030504040204" pitchFamily="34" charset="-128"/>
              <a:sym typeface="Poppins"/>
            </a:endParaRPr>
          </a:p>
        </p:txBody>
      </p:sp>
      <p:cxnSp>
        <p:nvCxnSpPr>
          <p:cNvPr id="2136" name="Google Shape;2136;p54"/>
          <p:cNvCxnSpPr>
            <a:cxnSpLocks/>
            <a:endCxn id="2125" idx="1"/>
          </p:cNvCxnSpPr>
          <p:nvPr/>
        </p:nvCxnSpPr>
        <p:spPr>
          <a:xfrm flipV="1">
            <a:off x="1075200" y="1795005"/>
            <a:ext cx="437960" cy="1649"/>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7" name="Google Shape;2137;p54"/>
          <p:cNvCxnSpPr>
            <a:cxnSpLocks/>
          </p:cNvCxnSpPr>
          <p:nvPr/>
        </p:nvCxnSpPr>
        <p:spPr>
          <a:xfrm>
            <a:off x="2680515" y="1789147"/>
            <a:ext cx="486700" cy="3298"/>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38" name="Google Shape;2138;p54"/>
          <p:cNvCxnSpPr>
            <a:cxnSpLocks/>
          </p:cNvCxnSpPr>
          <p:nvPr/>
        </p:nvCxnSpPr>
        <p:spPr>
          <a:xfrm>
            <a:off x="2923865" y="2947723"/>
            <a:ext cx="714550" cy="105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39" name="Google Shape;2139;p54"/>
          <p:cNvCxnSpPr>
            <a:cxnSpLocks/>
            <a:stCxn id="2131" idx="3"/>
          </p:cNvCxnSpPr>
          <p:nvPr/>
        </p:nvCxnSpPr>
        <p:spPr>
          <a:xfrm>
            <a:off x="3019424" y="4062475"/>
            <a:ext cx="624377" cy="454"/>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41" name="Google Shape;2141;p54"/>
          <p:cNvCxnSpPr>
            <a:cxnSpLocks/>
          </p:cNvCxnSpPr>
          <p:nvPr/>
        </p:nvCxnSpPr>
        <p:spPr>
          <a:xfrm flipV="1">
            <a:off x="1035485" y="2945531"/>
            <a:ext cx="486700" cy="105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42" name="Google Shape;2142;p54"/>
          <p:cNvCxnSpPr>
            <a:cxnSpLocks/>
            <a:stCxn id="2132" idx="3"/>
            <a:endCxn id="2131" idx="1"/>
          </p:cNvCxnSpPr>
          <p:nvPr/>
        </p:nvCxnSpPr>
        <p:spPr>
          <a:xfrm>
            <a:off x="1073961" y="4060371"/>
            <a:ext cx="632064" cy="2104"/>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49" name="TextBox 48">
            <a:extLst>
              <a:ext uri="{FF2B5EF4-FFF2-40B4-BE49-F238E27FC236}">
                <a16:creationId xmlns:a16="http://schemas.microsoft.com/office/drawing/2014/main" id="{76D1117B-431F-3BB3-5AC2-9BFD3068A9AC}"/>
              </a:ext>
            </a:extLst>
          </p:cNvPr>
          <p:cNvSpPr txBox="1"/>
          <p:nvPr/>
        </p:nvSpPr>
        <p:spPr>
          <a:xfrm>
            <a:off x="3750137" y="3522690"/>
            <a:ext cx="4878829" cy="1061829"/>
          </a:xfrm>
          <a:prstGeom prst="rect">
            <a:avLst/>
          </a:prstGeom>
          <a:noFill/>
        </p:spPr>
        <p:txBody>
          <a:bodyPr wrap="square">
            <a:spAutoFit/>
          </a:bodyPr>
          <a:lstStyle/>
          <a:p>
            <a:pPr marL="0" indent="0" algn="just">
              <a:lnSpc>
                <a:spcPct val="15000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RT/RW Net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ilegal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mengurangi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pendapatan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operator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telekomunikasi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resmi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menghalangi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investasi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dalam</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infrastruktur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lebih</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baik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6"/>
          <p:cNvSpPr txBox="1">
            <a:spLocks noGrp="1"/>
          </p:cNvSpPr>
          <p:nvPr>
            <p:ph type="title"/>
          </p:nvPr>
        </p:nvSpPr>
        <p:spPr>
          <a:xfrm>
            <a:off x="720000" y="445025"/>
            <a:ext cx="7704000" cy="1002776"/>
          </a:xfrm>
          <a:prstGeom prst="rect">
            <a:avLst/>
          </a:prstGeom>
        </p:spPr>
        <p:txBody>
          <a:bodyPr spcFirstLastPara="1" wrap="square" lIns="91425" tIns="91425" rIns="91425" bIns="91425" anchor="t" anchorCtr="0">
            <a:noAutofit/>
          </a:bodyPr>
          <a:lstStyle/>
          <a:p>
            <a:pPr algn="ct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Solusi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Mencegah</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Jaringan</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Komputer</a:t>
            </a:r>
            <a:r>
              <a:rPr lang="en-US" sz="2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RT/RW Net </a:t>
            </a:r>
            <a:r>
              <a:rPr lang="en-US" sz="28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Ilegal</a:t>
            </a:r>
            <a:r>
              <a:rPr lang="en-US" sz="2800" dirty="0">
                <a:latin typeface="Meiryo UI" panose="020B0604030504040204" pitchFamily="34" charset="-128"/>
                <a:ea typeface="Meiryo UI" panose="020B0604030504040204" pitchFamily="34" charset="-128"/>
                <a:cs typeface="Meiryo UI" panose="020B0604030504040204" pitchFamily="34" charset="-128"/>
              </a:rPr>
              <a:t/>
            </a:r>
            <a:br>
              <a:rPr lang="en-US" sz="2800" dirty="0">
                <a:latin typeface="Meiryo UI" panose="020B0604030504040204" pitchFamily="34" charset="-128"/>
                <a:ea typeface="Meiryo UI" panose="020B0604030504040204" pitchFamily="34" charset="-128"/>
                <a:cs typeface="Meiryo UI" panose="020B0604030504040204" pitchFamily="34" charset="-128"/>
              </a:rPr>
            </a:b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Text 2">
            <a:extLst>
              <a:ext uri="{FF2B5EF4-FFF2-40B4-BE49-F238E27FC236}">
                <a16:creationId xmlns:a16="http://schemas.microsoft.com/office/drawing/2014/main" id="{44498296-6776-D897-C282-3FF587083E5B}"/>
              </a:ext>
            </a:extLst>
          </p:cNvPr>
          <p:cNvSpPr/>
          <p:nvPr/>
        </p:nvSpPr>
        <p:spPr>
          <a:xfrm>
            <a:off x="3341845" y="1731921"/>
            <a:ext cx="2460188" cy="2547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1400"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Peningkatan Keamanan</a:t>
            </a:r>
            <a:endParaRPr lang="en-US" sz="14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Text 3">
            <a:extLst>
              <a:ext uri="{FF2B5EF4-FFF2-40B4-BE49-F238E27FC236}">
                <a16:creationId xmlns:a16="http://schemas.microsoft.com/office/drawing/2014/main" id="{E1ECC3ED-225E-9477-08F6-E525975332E4}"/>
              </a:ext>
            </a:extLst>
          </p:cNvPr>
          <p:cNvSpPr/>
          <p:nvPr/>
        </p:nvSpPr>
        <p:spPr>
          <a:xfrm>
            <a:off x="570606" y="2069895"/>
            <a:ext cx="8002667" cy="52197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50"/>
              </a:lnSpc>
              <a:buNone/>
            </a:pPr>
            <a:r>
              <a:rPr lang="en-US" sz="1400"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Pemerintah dan operator telekomunikasi harus meningkatkan keamanan jaringan untuk mencegah akses ilegal dan mengidentifikasi aktivitas yang mencurigakan.</a:t>
            </a:r>
            <a:endParaRPr lang="en-US" sz="14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Text 5">
            <a:extLst>
              <a:ext uri="{FF2B5EF4-FFF2-40B4-BE49-F238E27FC236}">
                <a16:creationId xmlns:a16="http://schemas.microsoft.com/office/drawing/2014/main" id="{C32C70C0-ABEE-0F3F-AF45-4C2706240215}"/>
              </a:ext>
            </a:extLst>
          </p:cNvPr>
          <p:cNvSpPr/>
          <p:nvPr/>
        </p:nvSpPr>
        <p:spPr>
          <a:xfrm>
            <a:off x="3552706" y="2866710"/>
            <a:ext cx="2038469" cy="2547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1400"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Sosialisasi</a:t>
            </a:r>
            <a:endParaRPr lang="en-US" sz="14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Text 8">
            <a:extLst>
              <a:ext uri="{FF2B5EF4-FFF2-40B4-BE49-F238E27FC236}">
                <a16:creationId xmlns:a16="http://schemas.microsoft.com/office/drawing/2014/main" id="{817D6A20-297F-46A1-3585-A8F29A509334}"/>
              </a:ext>
            </a:extLst>
          </p:cNvPr>
          <p:cNvSpPr/>
          <p:nvPr/>
        </p:nvSpPr>
        <p:spPr>
          <a:xfrm>
            <a:off x="3552706" y="3989581"/>
            <a:ext cx="2038469" cy="2547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1400" b="1"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Penegakan Hukum</a:t>
            </a:r>
            <a:endParaRPr lang="en-US" sz="1400" b="1"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0" name="TextBox 9">
            <a:extLst>
              <a:ext uri="{FF2B5EF4-FFF2-40B4-BE49-F238E27FC236}">
                <a16:creationId xmlns:a16="http://schemas.microsoft.com/office/drawing/2014/main" id="{45A131A1-A6ED-225C-278B-2AC02F718648}"/>
              </a:ext>
            </a:extLst>
          </p:cNvPr>
          <p:cNvSpPr txBox="1"/>
          <p:nvPr/>
        </p:nvSpPr>
        <p:spPr>
          <a:xfrm>
            <a:off x="1120079" y="3130779"/>
            <a:ext cx="6903720" cy="608821"/>
          </a:xfrm>
          <a:prstGeom prst="rect">
            <a:avLst/>
          </a:prstGeom>
          <a:noFill/>
        </p:spPr>
        <p:txBody>
          <a:bodyPr wrap="square">
            <a:spAutoFit/>
          </a:bodyPr>
          <a:lstStyle/>
          <a:p>
            <a:pPr marL="0" indent="0" algn="ctr">
              <a:lnSpc>
                <a:spcPts val="205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Sosialisasi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tentang</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risiko</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bahaya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komputer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ilegal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harus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ditingkatkan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meningkatkan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kesadaran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masyarakat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4" name="TextBox 13">
            <a:extLst>
              <a:ext uri="{FF2B5EF4-FFF2-40B4-BE49-F238E27FC236}">
                <a16:creationId xmlns:a16="http://schemas.microsoft.com/office/drawing/2014/main" id="{5644ECD2-1FDA-9D93-85FB-D325FAD23985}"/>
              </a:ext>
            </a:extLst>
          </p:cNvPr>
          <p:cNvSpPr txBox="1"/>
          <p:nvPr/>
        </p:nvSpPr>
        <p:spPr>
          <a:xfrm>
            <a:off x="570606" y="4278514"/>
            <a:ext cx="8573394" cy="599267"/>
          </a:xfrm>
          <a:prstGeom prst="rect">
            <a:avLst/>
          </a:prstGeom>
          <a:noFill/>
        </p:spPr>
        <p:txBody>
          <a:bodyPr wrap="square">
            <a:spAutoFit/>
          </a:bodyPr>
          <a:lstStyle/>
          <a:p>
            <a:pPr marL="0" indent="0" algn="ctr">
              <a:lnSpc>
                <a:spcPts val="205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Penegakan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hukum</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harus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tegas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terhadap</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aktivitas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komputer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ilegal</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memberikan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efek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jera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eiryo UI" panose="020B0604030504040204" pitchFamily="34" charset="-128"/>
                <a:ea typeface="Meiryo UI" panose="020B0604030504040204" pitchFamily="34" charset="-128"/>
                <a:cs typeface="Meiryo UI" panose="020B0604030504040204" pitchFamily="34" charset="-128"/>
              </a:rPr>
              <a:t>Terima Kasih </a:t>
            </a:r>
            <a:r>
              <a:rPr lang="en" dirty="0">
                <a:latin typeface="Meiryo UI" panose="020B0604030504040204" pitchFamily="34" charset="-128"/>
                <a:ea typeface="Meiryo UI" panose="020B0604030504040204" pitchFamily="34" charset="-128"/>
                <a:cs typeface="Meiryo UI" panose="020B0604030504040204" pitchFamily="34" charset="-128"/>
                <a:sym typeface="Wingdings" panose="05000000000000000000" pitchFamily="2" charset="2"/>
              </a:rPr>
              <a:t></a:t>
            </a:r>
            <a:endParaRPr dirty="0">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eiryo UI" panose="020B0604030504040204" pitchFamily="34" charset="-128"/>
                <a:ea typeface="Meiryo UI" panose="020B0604030504040204" pitchFamily="34" charset="-128"/>
                <a:cs typeface="Meiryo UI" panose="020B0604030504040204" pitchFamily="34" charset="-128"/>
              </a:rPr>
              <a:t>Jaringan Komputer dalam era Big Data</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Text 1">
            <a:extLst>
              <a:ext uri="{FF2B5EF4-FFF2-40B4-BE49-F238E27FC236}">
                <a16:creationId xmlns:a16="http://schemas.microsoft.com/office/drawing/2014/main" id="{36603757-1DD5-007B-DFBA-75E6DAE34D87}"/>
              </a:ext>
            </a:extLst>
          </p:cNvPr>
          <p:cNvSpPr/>
          <p:nvPr/>
        </p:nvSpPr>
        <p:spPr>
          <a:xfrm>
            <a:off x="1206017" y="1423316"/>
            <a:ext cx="2181696" cy="374047"/>
          </a:xfrm>
          <a:prstGeom prst="rect">
            <a:avLst/>
          </a:prstGeom>
          <a:noFill/>
          <a:ln/>
        </p:spPr>
        <p:txBody>
          <a:bodyPr wrap="none" lIns="0" tIns="0" rIns="0" bIns="0" rtlCol="0" anchor="t"/>
          <a:lstStyle/>
          <a:p>
            <a:pPr marL="0" indent="0">
              <a:lnSpc>
                <a:spcPts val="2750"/>
              </a:lnSpc>
              <a:buNone/>
            </a:pP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Infrastruktur Kunci</a:t>
            </a:r>
            <a:endParaRPr lang="en-US"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7" name="Text 3">
            <a:extLst>
              <a:ext uri="{FF2B5EF4-FFF2-40B4-BE49-F238E27FC236}">
                <a16:creationId xmlns:a16="http://schemas.microsoft.com/office/drawing/2014/main" id="{FF20980F-6615-B391-D921-A51ECBD478C7}"/>
              </a:ext>
            </a:extLst>
          </p:cNvPr>
          <p:cNvSpPr/>
          <p:nvPr/>
        </p:nvSpPr>
        <p:spPr>
          <a:xfrm>
            <a:off x="5087563" y="1469827"/>
            <a:ext cx="3584972" cy="354330"/>
          </a:xfrm>
          <a:prstGeom prst="rect">
            <a:avLst/>
          </a:prstGeom>
          <a:noFill/>
          <a:ln/>
        </p:spPr>
        <p:txBody>
          <a:bodyPr wrap="none" lIns="0" tIns="0" rIns="0" bIns="0" rtlCol="0" anchor="t"/>
          <a:lstStyle/>
          <a:p>
            <a:pPr marL="0" indent="0" algn="ctr">
              <a:lnSpc>
                <a:spcPts val="2750"/>
              </a:lnSpc>
              <a:buNone/>
            </a:pPr>
            <a:r>
              <a:rPr lang="en-US" sz="18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Analisis Data Skala Besar</a:t>
            </a:r>
            <a:endParaRPr lang="en-US" sz="1800" dirty="0">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8" name="Google Shape;1433;p35">
            <a:extLst>
              <a:ext uri="{FF2B5EF4-FFF2-40B4-BE49-F238E27FC236}">
                <a16:creationId xmlns:a16="http://schemas.microsoft.com/office/drawing/2014/main" id="{ADCC3539-DA77-3CB8-47E2-8A2181407E1F}"/>
              </a:ext>
            </a:extLst>
          </p:cNvPr>
          <p:cNvGrpSpPr/>
          <p:nvPr/>
        </p:nvGrpSpPr>
        <p:grpSpPr>
          <a:xfrm rot="5400000">
            <a:off x="3181200" y="3114909"/>
            <a:ext cx="2981347" cy="158047"/>
            <a:chOff x="1096850" y="3242811"/>
            <a:chExt cx="3936683" cy="134070"/>
          </a:xfrm>
        </p:grpSpPr>
        <p:cxnSp>
          <p:nvCxnSpPr>
            <p:cNvPr id="9" name="Google Shape;1434;p35">
              <a:extLst>
                <a:ext uri="{FF2B5EF4-FFF2-40B4-BE49-F238E27FC236}">
                  <a16:creationId xmlns:a16="http://schemas.microsoft.com/office/drawing/2014/main" id="{0C1D8CE9-85A5-A30F-C840-6143215A062C}"/>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1435;p35">
              <a:extLst>
                <a:ext uri="{FF2B5EF4-FFF2-40B4-BE49-F238E27FC236}">
                  <a16:creationId xmlns:a16="http://schemas.microsoft.com/office/drawing/2014/main" id="{B3AA8401-9758-5851-6437-D6C307A4BEFA}"/>
                </a:ext>
              </a:extLst>
            </p:cNvPr>
            <p:cNvGrpSpPr/>
            <p:nvPr/>
          </p:nvGrpSpPr>
          <p:grpSpPr>
            <a:xfrm>
              <a:off x="4899464" y="3242811"/>
              <a:ext cx="134070" cy="134070"/>
              <a:chOff x="8382514" y="1084976"/>
              <a:chExt cx="265800" cy="265800"/>
            </a:xfrm>
          </p:grpSpPr>
          <p:sp>
            <p:nvSpPr>
              <p:cNvPr id="11" name="Google Shape;1436;p35">
                <a:extLst>
                  <a:ext uri="{FF2B5EF4-FFF2-40B4-BE49-F238E27FC236}">
                    <a16:creationId xmlns:a16="http://schemas.microsoft.com/office/drawing/2014/main" id="{BE10412E-3959-629D-FE64-7FD88691A0F3}"/>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sp>
            <p:nvSpPr>
              <p:cNvPr id="12" name="Google Shape;1437;p35">
                <a:extLst>
                  <a:ext uri="{FF2B5EF4-FFF2-40B4-BE49-F238E27FC236}">
                    <a16:creationId xmlns:a16="http://schemas.microsoft.com/office/drawing/2014/main" id="{2745EEF2-00CD-19FB-7ECE-D9E7932D87D6}"/>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eiryo UI" panose="020B0604030504040204" pitchFamily="34" charset="-128"/>
                  <a:ea typeface="Meiryo UI" panose="020B0604030504040204" pitchFamily="34" charset="-128"/>
                  <a:cs typeface="Meiryo UI" panose="020B0604030504040204" pitchFamily="34" charset="-128"/>
                </a:endParaRPr>
              </a:p>
            </p:txBody>
          </p:sp>
        </p:grpSp>
      </p:grpSp>
      <p:sp>
        <p:nvSpPr>
          <p:cNvPr id="13" name="Text 2">
            <a:extLst>
              <a:ext uri="{FF2B5EF4-FFF2-40B4-BE49-F238E27FC236}">
                <a16:creationId xmlns:a16="http://schemas.microsoft.com/office/drawing/2014/main" id="{2B37BEF5-BCAA-10BC-D369-3627924E239A}"/>
              </a:ext>
            </a:extLst>
          </p:cNvPr>
          <p:cNvSpPr/>
          <p:nvPr/>
        </p:nvSpPr>
        <p:spPr>
          <a:xfrm>
            <a:off x="369559" y="1824157"/>
            <a:ext cx="4094323" cy="2567561"/>
          </a:xfrm>
          <a:prstGeom prst="rect">
            <a:avLst/>
          </a:prstGeom>
          <a:noFill/>
          <a:ln/>
        </p:spPr>
        <p:txBody>
          <a:bodyPr wrap="square" lIns="0" tIns="0" rIns="0" bIns="0" rtlCol="0" anchor="t"/>
          <a:lstStyle/>
          <a:p>
            <a:pPr marL="0" indent="0" algn="ctr">
              <a:lnSpc>
                <a:spcPts val="285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Komputer berperan sebagai tulang punggung dalam era Big Data, menghubungkan pusat data, server, dan perangkat yang memproses dan menyimpan data dalam skala besar. Kecepatan, reliabilitas, dan keamanan jaringan sangat penting dalam memastikan aliran data yang efisien dan terhindar dari kehilangan data.</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5" name="TextBox 14">
            <a:extLst>
              <a:ext uri="{FF2B5EF4-FFF2-40B4-BE49-F238E27FC236}">
                <a16:creationId xmlns:a16="http://schemas.microsoft.com/office/drawing/2014/main" id="{DF965DA6-A046-A071-0068-C3E690AB852C}"/>
              </a:ext>
            </a:extLst>
          </p:cNvPr>
          <p:cNvSpPr txBox="1"/>
          <p:nvPr/>
        </p:nvSpPr>
        <p:spPr>
          <a:xfrm>
            <a:off x="4958883" y="1769569"/>
            <a:ext cx="3842331" cy="3010183"/>
          </a:xfrm>
          <a:prstGeom prst="rect">
            <a:avLst/>
          </a:prstGeom>
          <a:noFill/>
        </p:spPr>
        <p:txBody>
          <a:bodyPr wrap="square">
            <a:spAutoFit/>
          </a:bodyPr>
          <a:lstStyle/>
          <a:p>
            <a:pPr marL="0" indent="0" algn="ctr">
              <a:lnSpc>
                <a:spcPts val="2850"/>
              </a:lnSpc>
              <a:buNone/>
            </a:pP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Jaringan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Komputer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memungkinkan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analisis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data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skala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besar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dengan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menghubungkan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sistem</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komputasi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kuat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Dengan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kemampuan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pemrosesan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data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terdistribusi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berbagai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algoritma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dan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teknik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analisis</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dapat</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diterapkan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untuk</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mengungkap</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wawasan</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berharga</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dari</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 data yang </a:t>
            </a:r>
            <a:r>
              <a:rPr lang="en-US" dirty="0" err="1">
                <a:solidFill>
                  <a:srgbClr val="49495A"/>
                </a:solidFill>
                <a:latin typeface="Meiryo UI" panose="020B0604030504040204" pitchFamily="34" charset="-128"/>
                <a:ea typeface="Meiryo UI" panose="020B0604030504040204" pitchFamily="34" charset="-128"/>
                <a:cs typeface="Meiryo UI" panose="020B0604030504040204" pitchFamily="34" charset="-128"/>
              </a:rPr>
              <a:t>besar</a:t>
            </a:r>
            <a:r>
              <a:rPr lang="en-US" dirty="0">
                <a:solidFill>
                  <a:srgbClr val="49495A"/>
                </a:solidFill>
                <a:latin typeface="Meiryo UI" panose="020B0604030504040204" pitchFamily="34" charset="-128"/>
                <a:ea typeface="Meiryo UI" panose="020B0604030504040204" pitchFamily="34" charset="-128"/>
                <a:cs typeface="Meiryo UI" panose="020B0604030504040204" pitchFamily="34" charset="-128"/>
              </a:rPr>
              <a:t>.</a:t>
            </a:r>
            <a:endParaRPr lang="en-US"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3236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D" dirty="0">
                <a:latin typeface="Meiryo UI" panose="020B0604030504040204" pitchFamily="34" charset="-128"/>
                <a:ea typeface="Meiryo UI" panose="020B0604030504040204" pitchFamily="34" charset="-128"/>
                <a:cs typeface="Meiryo UI" panose="020B0604030504040204" pitchFamily="34" charset="-128"/>
              </a:rPr>
              <a:t>Peran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Era Big Data</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533" name="Google Shape;1533;p39"/>
          <p:cNvSpPr txBox="1">
            <a:spLocks noGrp="1"/>
          </p:cNvSpPr>
          <p:nvPr>
            <p:ph type="subTitle" idx="2"/>
          </p:nvPr>
        </p:nvSpPr>
        <p:spPr>
          <a:xfrm>
            <a:off x="106558" y="1121626"/>
            <a:ext cx="7372103" cy="3709981"/>
          </a:xfrm>
          <a:prstGeom prst="rect">
            <a:avLst/>
          </a:prstGeom>
        </p:spPr>
        <p:txBody>
          <a:bodyPr spcFirstLastPara="1" wrap="square" lIns="91425" tIns="91425" rIns="91425" bIns="91425" anchor="t" anchorCtr="0">
            <a:no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Transportasi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Menghubungkan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perangkat</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(IoT, media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sosial</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database).</a:t>
            </a:r>
          </a:p>
          <a:p>
            <a:pPr marL="0" marR="0" lvl="0" indent="0" algn="just" defTabSz="914400" rtl="0" eaLnBrk="0" fontAlgn="base" latinLnBrk="0" hangingPunct="0">
              <a:lnSpc>
                <a:spcPct val="150000"/>
              </a:lnSpc>
              <a:spcBef>
                <a:spcPct val="0"/>
              </a:spcBef>
              <a:spcAft>
                <a:spcPct val="0"/>
              </a:spcAft>
              <a:buClrTx/>
              <a:buSzTx/>
              <a:tabLst/>
            </a:pPr>
            <a:r>
              <a:rPr lang="en-US" altLang="en-US" dirty="0">
                <a:solidFill>
                  <a:schemeClr val="tx1"/>
                </a:solidFill>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Percepatan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transfer data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dengan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teknologi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seperti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5G dan fiber optic.</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Komputasi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Terdistribusi</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Penggunaan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sistem</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cloud (AWS, Google Cloud).</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Pemrosesan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secara</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paralel</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melalui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jaringan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global.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Penyimpanan</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dan </a:t>
            </a: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Keamanan</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Mendukung</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 center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besar</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untuk</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penyimpanan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Implementasi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keamanan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jaringan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(firewall,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enkripsi</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Analisis</a:t>
            </a:r>
            <a:r>
              <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Data Real-Time:</a:t>
            </a:r>
            <a:endPar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Mendukung</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Big Data Analytics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untuk</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mengambil</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keputusan</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bisnis</a:t>
            </a:r>
            <a:r>
              <a:rPr kumimoji="0" lang="en-US" altLang="en-US"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 dan </a:t>
            </a:r>
            <a:r>
              <a:rPr kumimoji="0" lang="en-US" altLang="en-US"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rPr>
              <a:t>penelitian</a:t>
            </a:r>
            <a:endParaRPr dirty="0">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534" name="Google Shape;1534;p39"/>
          <p:cNvGrpSpPr/>
          <p:nvPr/>
        </p:nvGrpSpPr>
        <p:grpSpPr>
          <a:xfrm>
            <a:off x="369480" y="4493901"/>
            <a:ext cx="5409528" cy="785035"/>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EFAD5618-E31B-A537-8261-5EA763BF7806}"/>
              </a:ext>
            </a:extLst>
          </p:cNvPr>
          <p:cNvPicPr>
            <a:picLocks noChangeAspect="1"/>
          </p:cNvPicPr>
          <p:nvPr/>
        </p:nvPicPr>
        <p:blipFill>
          <a:blip r:embed="rId3"/>
          <a:stretch>
            <a:fillRect/>
          </a:stretch>
        </p:blipFill>
        <p:spPr>
          <a:xfrm>
            <a:off x="6392599" y="1384750"/>
            <a:ext cx="2669711" cy="291213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7">
          <a:extLst>
            <a:ext uri="{FF2B5EF4-FFF2-40B4-BE49-F238E27FC236}">
              <a16:creationId xmlns:a16="http://schemas.microsoft.com/office/drawing/2014/main" id="{459F13D4-C434-24F3-24E9-465F66650503}"/>
            </a:ext>
          </a:extLst>
        </p:cNvPr>
        <p:cNvGrpSpPr/>
        <p:nvPr/>
      </p:nvGrpSpPr>
      <p:grpSpPr>
        <a:xfrm>
          <a:off x="0" y="0"/>
          <a:ext cx="0" cy="0"/>
          <a:chOff x="0" y="0"/>
          <a:chExt cx="0" cy="0"/>
        </a:xfrm>
      </p:grpSpPr>
      <p:sp>
        <p:nvSpPr>
          <p:cNvPr id="1458" name="Google Shape;1458;p36">
            <a:extLst>
              <a:ext uri="{FF2B5EF4-FFF2-40B4-BE49-F238E27FC236}">
                <a16:creationId xmlns:a16="http://schemas.microsoft.com/office/drawing/2014/main" id="{E0066539-4379-2DE3-DDB5-7A6E8741C4DF}"/>
              </a:ext>
            </a:extLst>
          </p:cNvPr>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latin typeface="Meiryo UI" panose="020B0604030504040204" pitchFamily="34" charset="-128"/>
                <a:ea typeface="Meiryo UI" panose="020B0604030504040204" pitchFamily="34" charset="-128"/>
                <a:cs typeface="Meiryo UI" panose="020B0604030504040204" pitchFamily="34" charset="-128"/>
              </a:rPr>
              <a:t>Dampak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Era Big Data</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Text 1">
            <a:extLst>
              <a:ext uri="{FF2B5EF4-FFF2-40B4-BE49-F238E27FC236}">
                <a16:creationId xmlns:a16="http://schemas.microsoft.com/office/drawing/2014/main" id="{A8941789-B6AE-B301-17A1-F417A8229C57}"/>
              </a:ext>
            </a:extLst>
          </p:cNvPr>
          <p:cNvSpPr/>
          <p:nvPr/>
        </p:nvSpPr>
        <p:spPr>
          <a:xfrm>
            <a:off x="383057" y="1462681"/>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Dampak</a:t>
            </a: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Positif</a:t>
            </a:r>
            <a:endParaRPr lang="en-US"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TextBox 4">
            <a:extLst>
              <a:ext uri="{FF2B5EF4-FFF2-40B4-BE49-F238E27FC236}">
                <a16:creationId xmlns:a16="http://schemas.microsoft.com/office/drawing/2014/main" id="{8CDC21BB-BD4B-3155-E941-797C10F4EE35}"/>
              </a:ext>
            </a:extLst>
          </p:cNvPr>
          <p:cNvSpPr txBox="1"/>
          <p:nvPr/>
        </p:nvSpPr>
        <p:spPr>
          <a:xfrm>
            <a:off x="144932" y="1836728"/>
            <a:ext cx="8503768" cy="3000821"/>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b="1" dirty="0" err="1">
                <a:latin typeface="Meiryo UI" panose="020B0604030504040204" pitchFamily="34" charset="-128"/>
                <a:ea typeface="Meiryo UI" panose="020B0604030504040204" pitchFamily="34" charset="-128"/>
                <a:cs typeface="Meiryo UI" panose="020B0604030504040204" pitchFamily="34" charset="-128"/>
              </a:rPr>
              <a:t>Kemajuan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Inovasi</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Teknologi</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marR="0" lvl="0" algn="just" defTabSz="914400" rtl="0" eaLnBrk="0" fontAlgn="base" latinLnBrk="0" hangingPunct="0">
              <a:lnSpc>
                <a:spcPct val="150000"/>
              </a:lnSpc>
              <a:spcBef>
                <a:spcPct val="0"/>
              </a:spcBef>
              <a:spcAft>
                <a:spcPct val="0"/>
              </a:spcAft>
              <a:buClrTx/>
              <a:buSzTx/>
              <a:tabLst/>
            </a:pPr>
            <a:r>
              <a:rPr lang="en-ID" dirty="0">
                <a:latin typeface="Meiryo UI" panose="020B0604030504040204" pitchFamily="34" charset="-128"/>
                <a:ea typeface="Meiryo UI" panose="020B0604030504040204" pitchFamily="34" charset="-128"/>
                <a:cs typeface="Meiryo UI" panose="020B0604030504040204" pitchFamily="34" charset="-128"/>
              </a:rPr>
              <a:t>Big Data </a:t>
            </a:r>
            <a:r>
              <a:rPr lang="en-ID" dirty="0" err="1">
                <a:latin typeface="Meiryo UI" panose="020B0604030504040204" pitchFamily="34" charset="-128"/>
                <a:ea typeface="Meiryo UI" panose="020B0604030504040204" pitchFamily="34" charset="-128"/>
                <a:cs typeface="Meiryo UI" panose="020B0604030504040204" pitchFamily="34" charset="-128"/>
              </a:rPr>
              <a:t>memanfaatkan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untuk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mengumpulkan</a:t>
            </a:r>
            <a:r>
              <a:rPr lang="en-ID" dirty="0">
                <a:latin typeface="Meiryo UI" panose="020B0604030504040204" pitchFamily="34" charset="-128"/>
                <a:ea typeface="Meiryo UI" panose="020B0604030504040204" pitchFamily="34" charset="-128"/>
                <a:cs typeface="Meiryo UI" panose="020B0604030504040204" pitchFamily="34" charset="-128"/>
              </a:rPr>
              <a:t> data </a:t>
            </a:r>
            <a:r>
              <a:rPr lang="en-ID" dirty="0" err="1">
                <a:latin typeface="Meiryo UI" panose="020B0604030504040204" pitchFamily="34" charset="-128"/>
                <a:ea typeface="Meiryo UI" panose="020B0604030504040204" pitchFamily="34" charset="-128"/>
                <a:cs typeface="Meiryo UI" panose="020B0604030504040204" pitchFamily="34" charset="-128"/>
              </a:rPr>
              <a:t>dari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berbagai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sumber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media </a:t>
            </a:r>
            <a:r>
              <a:rPr lang="en-ID" dirty="0" err="1">
                <a:latin typeface="Meiryo UI" panose="020B0604030504040204" pitchFamily="34" charset="-128"/>
                <a:ea typeface="Meiryo UI" panose="020B0604030504040204" pitchFamily="34" charset="-128"/>
                <a:cs typeface="Meiryo UI" panose="020B0604030504040204" pitchFamily="34" charset="-128"/>
              </a:rPr>
              <a:t>sosial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perangkat</a:t>
            </a:r>
            <a:r>
              <a:rPr lang="en-ID" dirty="0">
                <a:latin typeface="Meiryo UI" panose="020B0604030504040204" pitchFamily="34" charset="-128"/>
                <a:ea typeface="Meiryo UI" panose="020B0604030504040204" pitchFamily="34" charset="-128"/>
                <a:cs typeface="Meiryo UI" panose="020B0604030504040204" pitchFamily="34" charset="-128"/>
              </a:rPr>
              <a:t> IoT (Internet of Things), dan </a:t>
            </a:r>
            <a:r>
              <a:rPr lang="en-ID" dirty="0" err="1">
                <a:latin typeface="Meiryo UI" panose="020B0604030504040204" pitchFamily="34" charset="-128"/>
                <a:ea typeface="Meiryo UI" panose="020B0604030504040204" pitchFamily="34" charset="-128"/>
                <a:cs typeface="Meiryo UI" panose="020B0604030504040204" pitchFamily="34" charset="-128"/>
              </a:rPr>
              <a:t>transaksi</a:t>
            </a:r>
            <a:r>
              <a:rPr lang="en-ID" dirty="0">
                <a:latin typeface="Meiryo UI" panose="020B0604030504040204" pitchFamily="34" charset="-128"/>
                <a:ea typeface="Meiryo UI" panose="020B0604030504040204" pitchFamily="34" charset="-128"/>
                <a:cs typeface="Meiryo UI" panose="020B0604030504040204" pitchFamily="34" charset="-128"/>
              </a:rPr>
              <a:t> digital.</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b="1" dirty="0" err="1">
                <a:latin typeface="Meiryo UI" panose="020B0604030504040204" pitchFamily="34" charset="-128"/>
                <a:ea typeface="Meiryo UI" panose="020B0604030504040204" pitchFamily="34" charset="-128"/>
                <a:cs typeface="Meiryo UI" panose="020B0604030504040204" pitchFamily="34" charset="-128"/>
              </a:rPr>
              <a:t>Pengambilan</a:t>
            </a:r>
            <a:r>
              <a:rPr lang="en-ID" b="1" dirty="0">
                <a:latin typeface="Meiryo UI" panose="020B0604030504040204" pitchFamily="34" charset="-128"/>
                <a:ea typeface="Meiryo UI" panose="020B0604030504040204" pitchFamily="34" charset="-128"/>
                <a:cs typeface="Meiryo UI" panose="020B0604030504040204" pitchFamily="34" charset="-128"/>
              </a:rPr>
              <a:t> Keputusan yang </a:t>
            </a:r>
            <a:r>
              <a:rPr lang="en-ID" b="1" dirty="0" err="1">
                <a:latin typeface="Meiryo UI" panose="020B0604030504040204" pitchFamily="34" charset="-128"/>
                <a:ea typeface="Meiryo UI" panose="020B0604030504040204" pitchFamily="34" charset="-128"/>
                <a:cs typeface="Meiryo UI" panose="020B0604030504040204" pitchFamily="34" charset="-128"/>
              </a:rPr>
              <a:t>Lebih</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Cepat</a:t>
            </a:r>
            <a:r>
              <a:rPr lang="en-ID" b="1" dirty="0">
                <a:latin typeface="Meiryo UI" panose="020B0604030504040204" pitchFamily="34" charset="-128"/>
                <a:ea typeface="Meiryo UI" panose="020B0604030504040204" pitchFamily="34" charset="-128"/>
                <a:cs typeface="Meiryo UI" panose="020B0604030504040204" pitchFamily="34" charset="-128"/>
              </a:rPr>
              <a:t> dan </a:t>
            </a:r>
            <a:r>
              <a:rPr lang="en-ID" b="1" dirty="0" err="1">
                <a:latin typeface="Meiryo UI" panose="020B0604030504040204" pitchFamily="34" charset="-128"/>
                <a:ea typeface="Meiryo UI" panose="020B0604030504040204" pitchFamily="34" charset="-128"/>
                <a:cs typeface="Meiryo UI" panose="020B0604030504040204" pitchFamily="34" charset="-128"/>
              </a:rPr>
              <a:t>Akurat</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marR="0" lvl="0" algn="l" defTabSz="914400" rtl="0" eaLnBrk="0" fontAlgn="base" latinLnBrk="0" hangingPunct="0">
              <a:lnSpc>
                <a:spcPct val="150000"/>
              </a:lnSpc>
              <a:spcBef>
                <a:spcPct val="0"/>
              </a:spcBef>
              <a:spcAft>
                <a:spcPct val="0"/>
              </a:spcAft>
              <a:buClrTx/>
              <a:buSzTx/>
              <a:tabLst/>
            </a:pPr>
            <a:r>
              <a:rPr lang="en-ID" dirty="0" err="1">
                <a:latin typeface="Meiryo UI" panose="020B0604030504040204" pitchFamily="34" charset="-128"/>
                <a:ea typeface="Meiryo UI" panose="020B0604030504040204" pitchFamily="34" charset="-128"/>
                <a:cs typeface="Meiryo UI" panose="020B0604030504040204" pitchFamily="34" charset="-128"/>
              </a:rPr>
              <a:t>Melalui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data </a:t>
            </a:r>
            <a:r>
              <a:rPr lang="en-ID" dirty="0" err="1">
                <a:latin typeface="Meiryo UI" panose="020B0604030504040204" pitchFamily="34" charset="-128"/>
                <a:ea typeface="Meiryo UI" panose="020B0604030504040204" pitchFamily="34" charset="-128"/>
                <a:cs typeface="Meiryo UI" panose="020B0604030504040204" pitchFamily="34" charset="-128"/>
              </a:rPr>
              <a:t>dianalisis</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secara</a:t>
            </a:r>
            <a:r>
              <a:rPr lang="en-ID" dirty="0">
                <a:latin typeface="Meiryo UI" panose="020B0604030504040204" pitchFamily="34" charset="-128"/>
                <a:ea typeface="Meiryo UI" panose="020B0604030504040204" pitchFamily="34" charset="-128"/>
                <a:cs typeface="Meiryo UI" panose="020B0604030504040204" pitchFamily="34" charset="-128"/>
              </a:rPr>
              <a:t> real-time. </a:t>
            </a:r>
            <a:r>
              <a:rPr lang="en-ID" dirty="0" err="1">
                <a:latin typeface="Meiryo UI" panose="020B0604030504040204" pitchFamily="34" charset="-128"/>
                <a:ea typeface="Meiryo UI" panose="020B0604030504040204" pitchFamily="34" charset="-128"/>
                <a:cs typeface="Meiryo UI" panose="020B0604030504040204" pitchFamily="34" charset="-128"/>
              </a:rPr>
              <a:t>Ini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membantu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organisasi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membuat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keputusan</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lebih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cepat</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berdasarkan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bukti</a:t>
            </a:r>
            <a:r>
              <a:rPr lang="en-ID" dirty="0">
                <a:latin typeface="Meiryo UI" panose="020B0604030504040204" pitchFamily="34" charset="-128"/>
                <a:ea typeface="Meiryo UI" panose="020B0604030504040204" pitchFamily="34" charset="-128"/>
                <a:cs typeface="Meiryo UI" panose="020B0604030504040204" pitchFamily="34" charset="-128"/>
              </a:rPr>
              <a:t> (evidence-based decision making).</a:t>
            </a:r>
            <a:r>
              <a:rPr lang="en-ID" b="1" dirty="0">
                <a:latin typeface="Meiryo UI" panose="020B0604030504040204" pitchFamily="34" charset="-128"/>
                <a:ea typeface="Meiryo UI" panose="020B0604030504040204" pitchFamily="34" charset="-128"/>
                <a:cs typeface="Meiryo UI" panose="020B0604030504040204" pitchFamily="34" charset="-128"/>
              </a:rPr>
              <a:t> </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b="1" dirty="0" err="1">
                <a:latin typeface="Meiryo UI" panose="020B0604030504040204" pitchFamily="34" charset="-128"/>
                <a:ea typeface="Meiryo UI" panose="020B0604030504040204" pitchFamily="34" charset="-128"/>
                <a:cs typeface="Meiryo UI" panose="020B0604030504040204" pitchFamily="34" charset="-128"/>
              </a:rPr>
              <a:t>Efisiensi</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Operasional</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marR="0" lvl="0" algn="l" defTabSz="914400" rtl="0" eaLnBrk="0" fontAlgn="base" latinLnBrk="0" hangingPunct="0">
              <a:lnSpc>
                <a:spcPct val="150000"/>
              </a:lnSpc>
              <a:spcBef>
                <a:spcPct val="0"/>
              </a:spcBef>
              <a:spcAft>
                <a:spcPct val="0"/>
              </a:spcAft>
              <a:buClrTx/>
              <a:buSzTx/>
              <a:tabLst/>
            </a:pPr>
            <a:r>
              <a:rPr lang="en-ID" dirty="0" err="1">
                <a:latin typeface="Meiryo UI" panose="020B0604030504040204" pitchFamily="34" charset="-128"/>
                <a:ea typeface="Meiryo UI" panose="020B0604030504040204" pitchFamily="34" charset="-128"/>
                <a:cs typeface="Meiryo UI" panose="020B0604030504040204" pitchFamily="34" charset="-128"/>
              </a:rPr>
              <a:t>Dengan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koneksi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kuat</a:t>
            </a:r>
            <a:r>
              <a:rPr lang="en-ID" dirty="0">
                <a:latin typeface="Meiryo UI" panose="020B0604030504040204" pitchFamily="34" charset="-128"/>
                <a:ea typeface="Meiryo UI" panose="020B0604030504040204" pitchFamily="34" charset="-128"/>
                <a:cs typeface="Meiryo UI" panose="020B0604030504040204" pitchFamily="34" charset="-128"/>
              </a:rPr>
              <a:t>, Big Data </a:t>
            </a:r>
            <a:r>
              <a:rPr lang="en-ID" dirty="0" err="1">
                <a:latin typeface="Meiryo UI" panose="020B0604030504040204" pitchFamily="34" charset="-128"/>
                <a:ea typeface="Meiryo UI" panose="020B0604030504040204" pitchFamily="34" charset="-128"/>
                <a:cs typeface="Meiryo UI" panose="020B0604030504040204" pitchFamily="34" charset="-128"/>
              </a:rPr>
              <a:t>memungkinkan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otomatisasi</a:t>
            </a:r>
            <a:r>
              <a:rPr lang="en-ID" dirty="0">
                <a:latin typeface="Meiryo UI" panose="020B0604030504040204" pitchFamily="34" charset="-128"/>
                <a:ea typeface="Meiryo UI" panose="020B0604030504040204" pitchFamily="34" charset="-128"/>
                <a:cs typeface="Meiryo UI" panose="020B0604030504040204" pitchFamily="34" charset="-128"/>
              </a:rPr>
              <a:t> proses </a:t>
            </a:r>
            <a:r>
              <a:rPr lang="en-ID" dirty="0" err="1">
                <a:latin typeface="Meiryo UI" panose="020B0604030504040204" pitchFamily="34" charset="-128"/>
                <a:ea typeface="Meiryo UI" panose="020B0604030504040204" pitchFamily="34" charset="-128"/>
                <a:cs typeface="Meiryo UI" panose="020B0604030504040204" pitchFamily="34" charset="-128"/>
              </a:rPr>
              <a:t>bisnis</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efisiensi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waktu</a:t>
            </a:r>
            <a:r>
              <a:rPr lang="en-ID" dirty="0">
                <a:latin typeface="Meiryo UI" panose="020B0604030504040204" pitchFamily="34" charset="-128"/>
                <a:ea typeface="Meiryo UI" panose="020B0604030504040204" pitchFamily="34" charset="-128"/>
                <a:cs typeface="Meiryo UI" panose="020B0604030504040204" pitchFamily="34" charset="-128"/>
              </a:rPr>
              <a:t>. </a:t>
            </a:r>
          </a:p>
        </p:txBody>
      </p:sp>
    </p:spTree>
    <p:extLst>
      <p:ext uri="{BB962C8B-B14F-4D97-AF65-F5344CB8AC3E}">
        <p14:creationId xmlns:p14="http://schemas.microsoft.com/office/powerpoint/2010/main" val="38341225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7">
          <a:extLst>
            <a:ext uri="{FF2B5EF4-FFF2-40B4-BE49-F238E27FC236}">
              <a16:creationId xmlns:a16="http://schemas.microsoft.com/office/drawing/2014/main" id="{ECBBCB58-C9AA-9404-EE0D-359D227560D7}"/>
            </a:ext>
          </a:extLst>
        </p:cNvPr>
        <p:cNvGrpSpPr/>
        <p:nvPr/>
      </p:nvGrpSpPr>
      <p:grpSpPr>
        <a:xfrm>
          <a:off x="0" y="0"/>
          <a:ext cx="0" cy="0"/>
          <a:chOff x="0" y="0"/>
          <a:chExt cx="0" cy="0"/>
        </a:xfrm>
      </p:grpSpPr>
      <p:sp>
        <p:nvSpPr>
          <p:cNvPr id="1458" name="Google Shape;1458;p36">
            <a:extLst>
              <a:ext uri="{FF2B5EF4-FFF2-40B4-BE49-F238E27FC236}">
                <a16:creationId xmlns:a16="http://schemas.microsoft.com/office/drawing/2014/main" id="{8C9957C6-C766-423A-F9CF-54C9CD6CAEED}"/>
              </a:ext>
            </a:extLst>
          </p:cNvPr>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latin typeface="Meiryo UI" panose="020B0604030504040204" pitchFamily="34" charset="-128"/>
                <a:ea typeface="Meiryo UI" panose="020B0604030504040204" pitchFamily="34" charset="-128"/>
                <a:cs typeface="Meiryo UI" panose="020B0604030504040204" pitchFamily="34" charset="-128"/>
              </a:rPr>
              <a:t>Dampak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Era Big Data</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6" name="Text 1">
            <a:extLst>
              <a:ext uri="{FF2B5EF4-FFF2-40B4-BE49-F238E27FC236}">
                <a16:creationId xmlns:a16="http://schemas.microsoft.com/office/drawing/2014/main" id="{57EFECA1-3AB8-6AB3-F159-D17793A8D7C0}"/>
              </a:ext>
            </a:extLst>
          </p:cNvPr>
          <p:cNvSpPr/>
          <p:nvPr/>
        </p:nvSpPr>
        <p:spPr>
          <a:xfrm>
            <a:off x="383057" y="1462681"/>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Dampak</a:t>
            </a: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r>
              <a:rPr lang="en-US" sz="1600" dirty="0" err="1">
                <a:solidFill>
                  <a:srgbClr val="403CCF"/>
                </a:solidFill>
                <a:latin typeface="Meiryo UI" panose="020B0604030504040204" pitchFamily="34" charset="-128"/>
                <a:ea typeface="Meiryo UI" panose="020B0604030504040204" pitchFamily="34" charset="-128"/>
                <a:cs typeface="Meiryo UI" panose="020B0604030504040204" pitchFamily="34" charset="-128"/>
              </a:rPr>
              <a:t>Negatif</a:t>
            </a:r>
            <a:r>
              <a:rPr lang="en-US" sz="1600" dirty="0">
                <a:solidFill>
                  <a:srgbClr val="403CCF"/>
                </a:solidFill>
                <a:latin typeface="Meiryo UI" panose="020B0604030504040204" pitchFamily="34" charset="-128"/>
                <a:ea typeface="Meiryo UI" panose="020B0604030504040204" pitchFamily="34" charset="-128"/>
                <a:cs typeface="Meiryo UI" panose="020B0604030504040204" pitchFamily="34" charset="-128"/>
              </a:rPr>
              <a:t> </a:t>
            </a:r>
            <a:endParaRPr lang="en-US" sz="16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5" name="TextBox 4">
            <a:extLst>
              <a:ext uri="{FF2B5EF4-FFF2-40B4-BE49-F238E27FC236}">
                <a16:creationId xmlns:a16="http://schemas.microsoft.com/office/drawing/2014/main" id="{28A5222A-BE6B-1463-700A-0C2964718B91}"/>
              </a:ext>
            </a:extLst>
          </p:cNvPr>
          <p:cNvSpPr txBox="1"/>
          <p:nvPr/>
        </p:nvSpPr>
        <p:spPr>
          <a:xfrm>
            <a:off x="143170" y="1836728"/>
            <a:ext cx="8786595" cy="3647152"/>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b="1" dirty="0" err="1">
                <a:latin typeface="Meiryo UI" panose="020B0604030504040204" pitchFamily="34" charset="-128"/>
                <a:ea typeface="Meiryo UI" panose="020B0604030504040204" pitchFamily="34" charset="-128"/>
                <a:cs typeface="Meiryo UI" panose="020B0604030504040204" pitchFamily="34" charset="-128"/>
              </a:rPr>
              <a:t>Tantangan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Keamanan</a:t>
            </a:r>
            <a:r>
              <a:rPr lang="en-ID" b="1" dirty="0">
                <a:latin typeface="Meiryo UI" panose="020B0604030504040204" pitchFamily="34" charset="-128"/>
                <a:ea typeface="Meiryo UI" panose="020B0604030504040204" pitchFamily="34" charset="-128"/>
                <a:cs typeface="Meiryo UI" panose="020B0604030504040204" pitchFamily="34" charset="-128"/>
              </a:rPr>
              <a:t> Data</a:t>
            </a:r>
          </a:p>
          <a:p>
            <a:pPr marR="0" lvl="0" algn="just" defTabSz="914400" rtl="0" eaLnBrk="0" fontAlgn="base" latinLnBrk="0" hangingPunct="0">
              <a:lnSpc>
                <a:spcPct val="150000"/>
              </a:lnSpc>
              <a:spcBef>
                <a:spcPct val="0"/>
              </a:spcBef>
              <a:spcAft>
                <a:spcPct val="0"/>
              </a:spcAft>
              <a:buClrTx/>
              <a:buSzTx/>
              <a:tabLst/>
            </a:pPr>
            <a:r>
              <a:rPr lang="en-ID" dirty="0" err="1">
                <a:latin typeface="Meiryo UI" panose="020B0604030504040204" pitchFamily="34" charset="-128"/>
                <a:ea typeface="Meiryo UI" panose="020B0604030504040204" pitchFamily="34" charset="-128"/>
                <a:cs typeface="Meiryo UI" panose="020B0604030504040204" pitchFamily="34" charset="-128"/>
              </a:rPr>
              <a:t>Dengan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meningkatnya</a:t>
            </a:r>
            <a:r>
              <a:rPr lang="en-ID" dirty="0">
                <a:latin typeface="Meiryo UI" panose="020B0604030504040204" pitchFamily="34" charset="-128"/>
                <a:ea typeface="Meiryo UI" panose="020B0604030504040204" pitchFamily="34" charset="-128"/>
                <a:cs typeface="Meiryo UI" panose="020B0604030504040204" pitchFamily="34" charset="-128"/>
              </a:rPr>
              <a:t> volume data yang </a:t>
            </a:r>
            <a:r>
              <a:rPr lang="en-ID" dirty="0" err="1">
                <a:latin typeface="Meiryo UI" panose="020B0604030504040204" pitchFamily="34" charset="-128"/>
                <a:ea typeface="Meiryo UI" panose="020B0604030504040204" pitchFamily="34" charset="-128"/>
                <a:cs typeface="Meiryo UI" panose="020B0604030504040204" pitchFamily="34" charset="-128"/>
              </a:rPr>
              <a:t>dikumpulkan</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ditransfer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melalui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risiko</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kebocoran</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pencurian</a:t>
            </a:r>
            <a:r>
              <a:rPr lang="en-ID" dirty="0">
                <a:latin typeface="Meiryo UI" panose="020B0604030504040204" pitchFamily="34" charset="-128"/>
                <a:ea typeface="Meiryo UI" panose="020B0604030504040204" pitchFamily="34" charset="-128"/>
                <a:cs typeface="Meiryo UI" panose="020B0604030504040204" pitchFamily="34" charset="-128"/>
              </a:rPr>
              <a:t> data juga </a:t>
            </a:r>
            <a:r>
              <a:rPr lang="en-ID" dirty="0" err="1">
                <a:latin typeface="Meiryo UI" panose="020B0604030504040204" pitchFamily="34" charset="-128"/>
                <a:ea typeface="Meiryo UI" panose="020B0604030504040204" pitchFamily="34" charset="-128"/>
                <a:cs typeface="Meiryo UI" panose="020B0604030504040204" pitchFamily="34" charset="-128"/>
              </a:rPr>
              <a:t>meningkat</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b="1" dirty="0" err="1">
                <a:latin typeface="Meiryo UI" panose="020B0604030504040204" pitchFamily="34" charset="-128"/>
                <a:ea typeface="Meiryo UI" panose="020B0604030504040204" pitchFamily="34" charset="-128"/>
                <a:cs typeface="Meiryo UI" panose="020B0604030504040204" pitchFamily="34" charset="-128"/>
              </a:rPr>
              <a:t>Ketimpangan</a:t>
            </a:r>
            <a:r>
              <a:rPr lang="en-ID" b="1" dirty="0">
                <a:latin typeface="Meiryo UI" panose="020B0604030504040204" pitchFamily="34" charset="-128"/>
                <a:ea typeface="Meiryo UI" panose="020B0604030504040204" pitchFamily="34" charset="-128"/>
                <a:cs typeface="Meiryo UI" panose="020B0604030504040204" pitchFamily="34" charset="-128"/>
              </a:rPr>
              <a:t> Digital</a:t>
            </a:r>
          </a:p>
          <a:p>
            <a:pPr marR="0" lvl="0" algn="just" defTabSz="914400" rtl="0" eaLnBrk="0" fontAlgn="base" latinLnBrk="0" hangingPunct="0">
              <a:lnSpc>
                <a:spcPct val="150000"/>
              </a:lnSpc>
              <a:spcBef>
                <a:spcPct val="0"/>
              </a:spcBef>
              <a:spcAft>
                <a:spcPct val="0"/>
              </a:spcAft>
              <a:buClrTx/>
              <a:buSzTx/>
              <a:tabLst/>
            </a:pPr>
            <a:r>
              <a:rPr lang="en-ID" dirty="0" err="1">
                <a:latin typeface="Meiryo UI" panose="020B0604030504040204" pitchFamily="34" charset="-128"/>
                <a:ea typeface="Meiryo UI" panose="020B0604030504040204" pitchFamily="34" charset="-128"/>
                <a:cs typeface="Meiryo UI" panose="020B0604030504040204" pitchFamily="34" charset="-128"/>
              </a:rPr>
              <a:t>Tidak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semua</a:t>
            </a:r>
            <a:r>
              <a:rPr lang="en-ID" dirty="0">
                <a:latin typeface="Meiryo UI" panose="020B0604030504040204" pitchFamily="34" charset="-128"/>
                <a:ea typeface="Meiryo UI" panose="020B0604030504040204" pitchFamily="34" charset="-128"/>
                <a:cs typeface="Meiryo UI" panose="020B0604030504040204" pitchFamily="34" charset="-128"/>
              </a:rPr>
              <a:t> wilayah </a:t>
            </a:r>
            <a:r>
              <a:rPr lang="en-ID" dirty="0" err="1">
                <a:latin typeface="Meiryo UI" panose="020B0604030504040204" pitchFamily="34" charset="-128"/>
                <a:ea typeface="Meiryo UI" panose="020B0604030504040204" pitchFamily="34" charset="-128"/>
                <a:cs typeface="Meiryo UI" panose="020B0604030504040204" pitchFamily="34" charset="-128"/>
              </a:rPr>
              <a:t>atau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individu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memiliki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infrastruktur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mendukung</a:t>
            </a:r>
            <a:r>
              <a:rPr lang="en-ID" dirty="0">
                <a:latin typeface="Meiryo UI" panose="020B0604030504040204" pitchFamily="34" charset="-128"/>
                <a:ea typeface="Meiryo UI" panose="020B0604030504040204" pitchFamily="34" charset="-128"/>
                <a:cs typeface="Meiryo UI" panose="020B0604030504040204" pitchFamily="34" charset="-128"/>
              </a:rPr>
              <a:t> Big Data.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b="1" dirty="0" err="1">
                <a:latin typeface="Meiryo UI" panose="020B0604030504040204" pitchFamily="34" charset="-128"/>
                <a:ea typeface="Meiryo UI" panose="020B0604030504040204" pitchFamily="34" charset="-128"/>
                <a:cs typeface="Meiryo UI" panose="020B0604030504040204" pitchFamily="34" charset="-128"/>
              </a:rPr>
              <a:t>Ketergantungan</a:t>
            </a:r>
            <a:r>
              <a:rPr lang="en-ID" b="1" dirty="0">
                <a:latin typeface="Meiryo UI" panose="020B0604030504040204" pitchFamily="34" charset="-128"/>
                <a:ea typeface="Meiryo UI" panose="020B0604030504040204" pitchFamily="34" charset="-128"/>
                <a:cs typeface="Meiryo UI" panose="020B0604030504040204" pitchFamily="34" charset="-128"/>
              </a:rPr>
              <a:t> pada </a:t>
            </a:r>
            <a:r>
              <a:rPr lang="en-ID" b="1" dirty="0" err="1">
                <a:latin typeface="Meiryo UI" panose="020B0604030504040204" pitchFamily="34" charset="-128"/>
                <a:ea typeface="Meiryo UI" panose="020B0604030504040204" pitchFamily="34" charset="-128"/>
                <a:cs typeface="Meiryo UI" panose="020B0604030504040204" pitchFamily="34" charset="-128"/>
              </a:rPr>
              <a:t>Teknologi</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marR="0" lvl="0" algn="just" defTabSz="914400" rtl="0" eaLnBrk="0" fontAlgn="base" latinLnBrk="0" hangingPunct="0">
              <a:lnSpc>
                <a:spcPct val="150000"/>
              </a:lnSpc>
              <a:spcBef>
                <a:spcPct val="0"/>
              </a:spcBef>
              <a:spcAft>
                <a:spcPct val="0"/>
              </a:spcAft>
              <a:buClrTx/>
              <a:buSzTx/>
              <a:tabLst/>
            </a:pPr>
            <a:r>
              <a:rPr lang="en-ID" dirty="0" err="1">
                <a:latin typeface="Meiryo UI" panose="020B0604030504040204" pitchFamily="34" charset="-128"/>
                <a:ea typeface="Meiryo UI" panose="020B0604030504040204" pitchFamily="34" charset="-128"/>
                <a:cs typeface="Meiryo UI" panose="020B0604030504040204" pitchFamily="34" charset="-128"/>
              </a:rPr>
              <a:t>Penggunaan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untuk</a:t>
            </a:r>
            <a:r>
              <a:rPr lang="en-ID" dirty="0">
                <a:latin typeface="Meiryo UI" panose="020B0604030504040204" pitchFamily="34" charset="-128"/>
                <a:ea typeface="Meiryo UI" panose="020B0604030504040204" pitchFamily="34" charset="-128"/>
                <a:cs typeface="Meiryo UI" panose="020B0604030504040204" pitchFamily="34" charset="-128"/>
              </a:rPr>
              <a:t> Big Data </a:t>
            </a:r>
            <a:r>
              <a:rPr lang="en-ID" dirty="0" err="1">
                <a:latin typeface="Meiryo UI" panose="020B0604030504040204" pitchFamily="34" charset="-128"/>
                <a:ea typeface="Meiryo UI" panose="020B0604030504040204" pitchFamily="34" charset="-128"/>
                <a:cs typeface="Meiryo UI" panose="020B0604030504040204" pitchFamily="34" charset="-128"/>
              </a:rPr>
              <a:t>menciptakan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ketergantungan</a:t>
            </a:r>
            <a:r>
              <a:rPr lang="en-ID" dirty="0">
                <a:latin typeface="Meiryo UI" panose="020B0604030504040204" pitchFamily="34" charset="-128"/>
                <a:ea typeface="Meiryo UI" panose="020B0604030504040204" pitchFamily="34" charset="-128"/>
                <a:cs typeface="Meiryo UI" panose="020B0604030504040204" pitchFamily="34" charset="-128"/>
              </a:rPr>
              <a:t> yang </a:t>
            </a:r>
            <a:r>
              <a:rPr lang="en-ID" dirty="0" err="1">
                <a:latin typeface="Meiryo UI" panose="020B0604030504040204" pitchFamily="34" charset="-128"/>
                <a:ea typeface="Meiryo UI" panose="020B0604030504040204" pitchFamily="34" charset="-128"/>
                <a:cs typeface="Meiryo UI" panose="020B0604030504040204" pitchFamily="34" charset="-128"/>
              </a:rPr>
              <a:t>tinggi</a:t>
            </a:r>
            <a:r>
              <a:rPr lang="en-ID" dirty="0">
                <a:latin typeface="Meiryo UI" panose="020B0604030504040204" pitchFamily="34" charset="-128"/>
                <a:ea typeface="Meiryo UI" panose="020B0604030504040204" pitchFamily="34" charset="-128"/>
                <a:cs typeface="Meiryo UI" panose="020B0604030504040204" pitchFamily="34" charset="-128"/>
              </a:rPr>
              <a:t> pada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Gangguan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atau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kerusakan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sistem</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dapat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berdampak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besar</a:t>
            </a:r>
            <a:r>
              <a:rPr lang="en-ID" dirty="0">
                <a:latin typeface="Meiryo UI" panose="020B0604030504040204" pitchFamily="34" charset="-128"/>
                <a:ea typeface="Meiryo UI" panose="020B0604030504040204" pitchFamily="34" charset="-128"/>
                <a:cs typeface="Meiryo UI" panose="020B0604030504040204" pitchFamily="34" charset="-128"/>
              </a:rPr>
              <a:t> pada </a:t>
            </a:r>
            <a:r>
              <a:rPr lang="en-ID" dirty="0" err="1">
                <a:latin typeface="Meiryo UI" panose="020B0604030504040204" pitchFamily="34" charset="-128"/>
                <a:ea typeface="Meiryo UI" panose="020B0604030504040204" pitchFamily="34" charset="-128"/>
                <a:cs typeface="Meiryo UI" panose="020B0604030504040204" pitchFamily="34" charset="-128"/>
              </a:rPr>
              <a:t>operasional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bisnis</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kehidupan</a:t>
            </a:r>
            <a:r>
              <a:rPr lang="en-ID" dirty="0">
                <a:latin typeface="Meiryo UI" panose="020B0604030504040204" pitchFamily="34" charset="-128"/>
                <a:ea typeface="Meiryo UI" panose="020B0604030504040204" pitchFamily="34" charset="-128"/>
                <a:cs typeface="Meiryo UI" panose="020B0604030504040204" pitchFamily="34" charset="-128"/>
              </a:rPr>
              <a:t> Masyarakat</a:t>
            </a:r>
          </a:p>
          <a:p>
            <a:pPr marR="0" lvl="0" algn="l" defTabSz="914400" rtl="0" eaLnBrk="0" fontAlgn="base" latinLnBrk="0" hangingPunct="0">
              <a:lnSpc>
                <a:spcPct val="150000"/>
              </a:lnSpc>
              <a:spcBef>
                <a:spcPct val="0"/>
              </a:spcBef>
              <a:spcAft>
                <a:spcPct val="0"/>
              </a:spcAft>
              <a:buClrTx/>
              <a:buSzTx/>
              <a:tabLst/>
            </a:pPr>
            <a:endParaRPr kumimoji="0" lang="en-US" altLang="en-US"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416975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7437" y="1692955"/>
            <a:ext cx="7448598" cy="158476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3200" dirty="0" err="1">
                <a:latin typeface="Meiryo UI" panose="020B0604030504040204" pitchFamily="34" charset="-128"/>
                <a:ea typeface="Meiryo UI" panose="020B0604030504040204" pitchFamily="34" charset="-128"/>
                <a:cs typeface="Meiryo UI" panose="020B0604030504040204" pitchFamily="34" charset="-128"/>
              </a:rPr>
              <a:t>Pengaruh</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Berkembangannya</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Jaringan</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Komputer</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terhadap</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kehidupan</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sosial</a:t>
            </a:r>
            <a:r>
              <a:rPr lang="en-ID" sz="3200" dirty="0">
                <a:latin typeface="Meiryo UI" panose="020B0604030504040204" pitchFamily="34" charset="-128"/>
                <a:ea typeface="Meiryo UI" panose="020B0604030504040204" pitchFamily="34" charset="-128"/>
                <a:cs typeface="Meiryo UI" panose="020B0604030504040204" pitchFamily="34" charset="-128"/>
              </a:rPr>
              <a:t> </a:t>
            </a:r>
            <a:r>
              <a:rPr lang="en-ID" sz="3200" dirty="0" err="1">
                <a:latin typeface="Meiryo UI" panose="020B0604030504040204" pitchFamily="34" charset="-128"/>
                <a:ea typeface="Meiryo UI" panose="020B0604030504040204" pitchFamily="34" charset="-128"/>
                <a:cs typeface="Meiryo UI" panose="020B0604030504040204" pitchFamily="34" charset="-128"/>
              </a:rPr>
              <a:t>manusia</a:t>
            </a:r>
            <a:endParaRPr sz="3200" dirty="0">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42644" y="338601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2069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eiryo UI" panose="020B0604030504040204" pitchFamily="34" charset="-128"/>
                <a:ea typeface="Meiryo UI" panose="020B0604030504040204" pitchFamily="34" charset="-128"/>
                <a:cs typeface="Meiryo UI" panose="020B0604030504040204" pitchFamily="34" charset="-128"/>
              </a:rPr>
              <a:t>Jaringan Komputer </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669" name="Google Shape;1669;p42"/>
          <p:cNvSpPr txBox="1">
            <a:spLocks noGrp="1"/>
          </p:cNvSpPr>
          <p:nvPr>
            <p:ph type="subTitle" idx="1"/>
          </p:nvPr>
        </p:nvSpPr>
        <p:spPr>
          <a:xfrm>
            <a:off x="720000" y="693875"/>
            <a:ext cx="7837260" cy="3774194"/>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adalah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kumpulan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perangkat</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keras</a:t>
            </a:r>
            <a:r>
              <a:rPr lang="en-ID" b="1" dirty="0">
                <a:latin typeface="Meiryo UI" panose="020B0604030504040204" pitchFamily="34" charset="-128"/>
                <a:ea typeface="Meiryo UI" panose="020B0604030504040204" pitchFamily="34" charset="-128"/>
                <a:cs typeface="Meiryo UI" panose="020B0604030504040204" pitchFamily="34" charset="-128"/>
              </a:rPr>
              <a:t> dan </a:t>
            </a:r>
            <a:r>
              <a:rPr lang="en-ID" b="1" dirty="0" err="1">
                <a:latin typeface="Meiryo UI" panose="020B0604030504040204" pitchFamily="34" charset="-128"/>
                <a:ea typeface="Meiryo UI" panose="020B0604030504040204" pitchFamily="34" charset="-128"/>
                <a:cs typeface="Meiryo UI" panose="020B0604030504040204" pitchFamily="34" charset="-128"/>
              </a:rPr>
              <a:t>lunak</a:t>
            </a:r>
            <a:r>
              <a:rPr lang="en-ID" b="1" dirty="0">
                <a:latin typeface="Meiryo UI" panose="020B0604030504040204" pitchFamily="34" charset="-128"/>
                <a:ea typeface="Meiryo UI" panose="020B0604030504040204" pitchFamily="34" charset="-128"/>
                <a:cs typeface="Meiryo UI" panose="020B0604030504040204" pitchFamily="34" charset="-128"/>
              </a:rPr>
              <a:t> yang </a:t>
            </a:r>
            <a:r>
              <a:rPr lang="en-ID" b="1" dirty="0" err="1">
                <a:latin typeface="Meiryo UI" panose="020B0604030504040204" pitchFamily="34" charset="-128"/>
                <a:ea typeface="Meiryo UI" panose="020B0604030504040204" pitchFamily="34" charset="-128"/>
                <a:cs typeface="Meiryo UI" panose="020B0604030504040204" pitchFamily="34" charset="-128"/>
              </a:rPr>
              <a:t>saling</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terhubung</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untuk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memungkinkan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komunikasi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berbagi</a:t>
            </a:r>
            <a:r>
              <a:rPr lang="en-ID" dirty="0">
                <a:latin typeface="Meiryo UI" panose="020B0604030504040204" pitchFamily="34" charset="-128"/>
                <a:ea typeface="Meiryo UI" panose="020B0604030504040204" pitchFamily="34" charset="-128"/>
                <a:cs typeface="Meiryo UI" panose="020B0604030504040204" pitchFamily="34" charset="-128"/>
              </a:rPr>
              <a:t> data, dan </a:t>
            </a:r>
            <a:r>
              <a:rPr lang="en-ID" dirty="0" err="1">
                <a:latin typeface="Meiryo UI" panose="020B0604030504040204" pitchFamily="34" charset="-128"/>
                <a:ea typeface="Meiryo UI" panose="020B0604030504040204" pitchFamily="34" charset="-128"/>
                <a:cs typeface="Meiryo UI" panose="020B0604030504040204" pitchFamily="34" charset="-128"/>
              </a:rPr>
              <a:t>penggunaan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sumber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secara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bersama-sama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memungkinkan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berbagai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perangkat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server, printer, dan </a:t>
            </a:r>
            <a:r>
              <a:rPr lang="en-ID" dirty="0" err="1">
                <a:latin typeface="Meiryo UI" panose="020B0604030504040204" pitchFamily="34" charset="-128"/>
                <a:ea typeface="Meiryo UI" panose="020B0604030504040204" pitchFamily="34" charset="-128"/>
                <a:cs typeface="Meiryo UI" panose="020B0604030504040204" pitchFamily="34" charset="-128"/>
              </a:rPr>
              <a:t>perangkat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lainnya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untuk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saling</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berinteraksi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suatu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sistem</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0" lvl="0" indent="0" algn="l" rtl="0">
              <a:lnSpc>
                <a:spcPct val="150000"/>
              </a:lnSpc>
              <a:spcBef>
                <a:spcPts val="0"/>
              </a:spcBef>
              <a:spcAft>
                <a:spcPts val="0"/>
              </a:spcAft>
              <a:buNone/>
            </a:pPr>
            <a:endParaRPr lang="en-ID" sz="1300" dirty="0"/>
          </a:p>
          <a:p>
            <a:pPr>
              <a:lnSpc>
                <a:spcPct val="150000"/>
              </a:lnSpc>
            </a:pPr>
            <a:r>
              <a:rPr lang="en-ID" b="1" dirty="0" err="1">
                <a:latin typeface="Meiryo UI" panose="020B0604030504040204" pitchFamily="34" charset="-128"/>
                <a:ea typeface="Meiryo UI" panose="020B0604030504040204" pitchFamily="34" charset="-128"/>
                <a:cs typeface="Meiryo UI" panose="020B0604030504040204" pitchFamily="34" charset="-128"/>
              </a:rPr>
              <a:t>Fungsi</a:t>
            </a:r>
            <a:r>
              <a:rPr lang="en-ID" b="1" dirty="0">
                <a:latin typeface="Meiryo UI" panose="020B0604030504040204" pitchFamily="34" charset="-128"/>
                <a:ea typeface="Meiryo UI" panose="020B0604030504040204" pitchFamily="34" charset="-128"/>
                <a:cs typeface="Meiryo UI" panose="020B0604030504040204" pitchFamily="34" charset="-128"/>
              </a:rPr>
              <a:t> Utama </a:t>
            </a:r>
            <a:r>
              <a:rPr lang="en-ID" b="1" dirty="0" err="1">
                <a:latin typeface="Meiryo UI" panose="020B0604030504040204" pitchFamily="34" charset="-128"/>
                <a:ea typeface="Meiryo UI" panose="020B0604030504040204" pitchFamily="34" charset="-128"/>
                <a:cs typeface="Meiryo UI" panose="020B0604030504040204" pitchFamily="34" charset="-128"/>
              </a:rPr>
              <a:t>Jaringan</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Komputer</a:t>
            </a:r>
            <a:r>
              <a:rPr lang="en-ID" b="1" dirty="0">
                <a:latin typeface="Meiryo UI" panose="020B0604030504040204" pitchFamily="34" charset="-128"/>
                <a:ea typeface="Meiryo UI" panose="020B0604030504040204" pitchFamily="34" charset="-128"/>
                <a:cs typeface="Meiryo UI" panose="020B0604030504040204" pitchFamily="34" charset="-128"/>
              </a:rPr>
              <a:t>:</a:t>
            </a:r>
          </a:p>
          <a:p>
            <a:pPr>
              <a:lnSpc>
                <a:spcPct val="150000"/>
              </a:lnSpc>
              <a:buFont typeface="+mj-lt"/>
              <a:buAutoNum type="arabicPeriod"/>
            </a:pPr>
            <a:r>
              <a:rPr lang="en-ID" b="1" dirty="0" err="1">
                <a:latin typeface="Meiryo UI" panose="020B0604030504040204" pitchFamily="34" charset="-128"/>
                <a:ea typeface="Meiryo UI" panose="020B0604030504040204" pitchFamily="34" charset="-128"/>
                <a:cs typeface="Meiryo UI" panose="020B0604030504040204" pitchFamily="34" charset="-128"/>
              </a:rPr>
              <a:t>Berbagi</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Sumber</a:t>
            </a:r>
            <a:r>
              <a:rPr lang="en-ID" b="1" dirty="0">
                <a:latin typeface="Meiryo UI" panose="020B0604030504040204" pitchFamily="34" charset="-128"/>
                <a:ea typeface="Meiryo UI" panose="020B0604030504040204" pitchFamily="34" charset="-128"/>
                <a:cs typeface="Meiryo UI" panose="020B0604030504040204" pitchFamily="34" charset="-128"/>
              </a:rPr>
              <a:t> Daya</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139700" indent="0">
              <a:lnSpc>
                <a:spcPct val="150000"/>
              </a:lnSpc>
            </a:pP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Contoh</a:t>
            </a:r>
            <a:r>
              <a:rPr lang="en-ID" dirty="0">
                <a:latin typeface="Meiryo UI" panose="020B0604030504040204" pitchFamily="34" charset="-128"/>
                <a:ea typeface="Meiryo UI" panose="020B0604030504040204" pitchFamily="34" charset="-128"/>
                <a:cs typeface="Meiryo UI" panose="020B0604030504040204" pitchFamily="34" charset="-128"/>
              </a:rPr>
              <a:t> : printer </a:t>
            </a:r>
            <a:r>
              <a:rPr lang="en-ID" dirty="0" err="1">
                <a:latin typeface="Meiryo UI" panose="020B0604030504040204" pitchFamily="34" charset="-128"/>
                <a:ea typeface="Meiryo UI" panose="020B0604030504040204" pitchFamily="34" charset="-128"/>
                <a:cs typeface="Meiryo UI" panose="020B0604030504040204" pitchFamily="34" charset="-128"/>
              </a:rPr>
              <a:t>atau</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penyimpanan</a:t>
            </a:r>
            <a:r>
              <a:rPr lang="en-ID" dirty="0">
                <a:latin typeface="Meiryo UI" panose="020B0604030504040204" pitchFamily="34" charset="-128"/>
                <a:ea typeface="Meiryo UI" panose="020B0604030504040204" pitchFamily="34" charset="-128"/>
                <a:cs typeface="Meiryo UI" panose="020B0604030504040204" pitchFamily="34" charset="-128"/>
              </a:rPr>
              <a:t> data </a:t>
            </a:r>
            <a:r>
              <a:rPr lang="en-ID" dirty="0" err="1">
                <a:latin typeface="Meiryo UI" panose="020B0604030504040204" pitchFamily="34" charset="-128"/>
                <a:ea typeface="Meiryo UI" panose="020B0604030504040204" pitchFamily="34" charset="-128"/>
                <a:cs typeface="Meiryo UI" panose="020B0604030504040204" pitchFamily="34" charset="-128"/>
              </a:rPr>
              <a:t>bersama</a:t>
            </a:r>
            <a:r>
              <a:rPr lang="en-ID" dirty="0">
                <a:latin typeface="Meiryo UI" panose="020B0604030504040204" pitchFamily="34" charset="-128"/>
                <a:ea typeface="Meiryo UI" panose="020B0604030504040204" pitchFamily="34" charset="-128"/>
                <a:cs typeface="Meiryo UI" panose="020B0604030504040204" pitchFamily="34" charset="-128"/>
              </a:rPr>
              <a:t>.</a:t>
            </a:r>
          </a:p>
          <a:p>
            <a:pPr marL="482600" indent="-342900">
              <a:lnSpc>
                <a:spcPct val="150000"/>
              </a:lnSpc>
              <a:buFont typeface="+mj-lt"/>
              <a:buAutoNum type="arabicPeriod" startAt="2"/>
            </a:pPr>
            <a:r>
              <a:rPr lang="en-ID" b="1" dirty="0" err="1">
                <a:latin typeface="Meiryo UI" panose="020B0604030504040204" pitchFamily="34" charset="-128"/>
                <a:ea typeface="Meiryo UI" panose="020B0604030504040204" pitchFamily="34" charset="-128"/>
                <a:cs typeface="Meiryo UI" panose="020B0604030504040204" pitchFamily="34" charset="-128"/>
              </a:rPr>
              <a:t>Komunikasi</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Efisien</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marL="139700" indent="0">
              <a:lnSpc>
                <a:spcPct val="150000"/>
              </a:lnSpc>
            </a:pP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Contoh</a:t>
            </a:r>
            <a:r>
              <a:rPr lang="en-ID" dirty="0">
                <a:latin typeface="Meiryo UI" panose="020B0604030504040204" pitchFamily="34" charset="-128"/>
                <a:ea typeface="Meiryo UI" panose="020B0604030504040204" pitchFamily="34" charset="-128"/>
                <a:cs typeface="Meiryo UI" panose="020B0604030504040204" pitchFamily="34" charset="-128"/>
              </a:rPr>
              <a:t> : Email, </a:t>
            </a:r>
            <a:r>
              <a:rPr lang="en-ID" dirty="0" err="1">
                <a:latin typeface="Meiryo UI" panose="020B0604030504040204" pitchFamily="34" charset="-128"/>
                <a:ea typeface="Meiryo UI" panose="020B0604030504040204" pitchFamily="34" charset="-128"/>
                <a:cs typeface="Meiryo UI" panose="020B0604030504040204" pitchFamily="34" charset="-128"/>
              </a:rPr>
              <a:t>pesan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instan</a:t>
            </a:r>
            <a:r>
              <a:rPr lang="en-ID" dirty="0">
                <a:latin typeface="Meiryo UI" panose="020B0604030504040204" pitchFamily="34" charset="-128"/>
                <a:ea typeface="Meiryo UI" panose="020B0604030504040204" pitchFamily="34" charset="-128"/>
                <a:cs typeface="Meiryo UI" panose="020B0604030504040204" pitchFamily="34" charset="-128"/>
              </a:rPr>
              <a:t>, video conference.</a:t>
            </a:r>
          </a:p>
          <a:p>
            <a:pPr marL="482600" indent="-342900">
              <a:lnSpc>
                <a:spcPct val="150000"/>
              </a:lnSpc>
              <a:buFont typeface="+mj-lt"/>
              <a:buAutoNum type="arabicPeriod" startAt="3"/>
            </a:pPr>
            <a:r>
              <a:rPr lang="en-ID" b="1" dirty="0" err="1">
                <a:latin typeface="Meiryo UI" panose="020B0604030504040204" pitchFamily="34" charset="-128"/>
                <a:ea typeface="Meiryo UI" panose="020B0604030504040204" pitchFamily="34" charset="-128"/>
                <a:cs typeface="Meiryo UI" panose="020B0604030504040204" pitchFamily="34" charset="-128"/>
              </a:rPr>
              <a:t>Akses</a:t>
            </a: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b="1" dirty="0" err="1">
                <a:latin typeface="Meiryo UI" panose="020B0604030504040204" pitchFamily="34" charset="-128"/>
                <a:ea typeface="Meiryo UI" panose="020B0604030504040204" pitchFamily="34" charset="-128"/>
                <a:cs typeface="Meiryo UI" panose="020B0604030504040204" pitchFamily="34" charset="-128"/>
              </a:rPr>
              <a:t>Informasi</a:t>
            </a:r>
            <a:endParaRPr lang="en-ID" b="1" dirty="0">
              <a:latin typeface="Meiryo UI" panose="020B0604030504040204" pitchFamily="34" charset="-128"/>
              <a:ea typeface="Meiryo UI" panose="020B0604030504040204" pitchFamily="34" charset="-128"/>
              <a:cs typeface="Meiryo UI" panose="020B0604030504040204" pitchFamily="34" charset="-128"/>
            </a:endParaRPr>
          </a:p>
          <a:p>
            <a:pPr marL="139700" indent="0">
              <a:lnSpc>
                <a:spcPct val="150000"/>
              </a:lnSpc>
            </a:pPr>
            <a:r>
              <a:rPr lang="en-ID" b="1"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Contoh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data dan internet </a:t>
            </a:r>
            <a:r>
              <a:rPr lang="en-ID" dirty="0" err="1">
                <a:latin typeface="Meiryo UI" panose="020B0604030504040204" pitchFamily="34" charset="-128"/>
                <a:ea typeface="Meiryo UI" panose="020B0604030504040204" pitchFamily="34" charset="-128"/>
                <a:cs typeface="Meiryo UI" panose="020B0604030504040204" pitchFamily="34" charset="-128"/>
              </a:rPr>
              <a:t>secara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cepat</a:t>
            </a:r>
            <a:r>
              <a:rPr lang="en-ID" dirty="0">
                <a:latin typeface="Meiryo UI" panose="020B0604030504040204" pitchFamily="34" charset="-128"/>
                <a:ea typeface="Meiryo UI" panose="020B0604030504040204" pitchFamily="34" charset="-128"/>
                <a:cs typeface="Meiryo UI" panose="020B0604030504040204" pitchFamily="34" charset="-128"/>
              </a:rPr>
              <a:t> dan global.</a:t>
            </a: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400" dirty="0" err="1">
                <a:latin typeface="Meiryo UI" panose="020B0604030504040204" pitchFamily="34" charset="-128"/>
                <a:ea typeface="Meiryo UI" panose="020B0604030504040204" pitchFamily="34" charset="-128"/>
                <a:cs typeface="Meiryo UI" panose="020B0604030504040204" pitchFamily="34" charset="-128"/>
              </a:rPr>
              <a:t>Perkembangan</a:t>
            </a:r>
            <a:r>
              <a:rPr lang="en-ID" sz="2400" dirty="0">
                <a:latin typeface="Meiryo UI" panose="020B0604030504040204" pitchFamily="34" charset="-128"/>
                <a:ea typeface="Meiryo UI" panose="020B0604030504040204" pitchFamily="34" charset="-128"/>
                <a:cs typeface="Meiryo UI" panose="020B0604030504040204" pitchFamily="34" charset="-128"/>
              </a:rPr>
              <a:t> </a:t>
            </a:r>
            <a:r>
              <a:rPr lang="en-ID" sz="2400" dirty="0" err="1">
                <a:latin typeface="Meiryo UI" panose="020B0604030504040204" pitchFamily="34" charset="-128"/>
                <a:ea typeface="Meiryo UI" panose="020B0604030504040204" pitchFamily="34" charset="-128"/>
                <a:cs typeface="Meiryo UI" panose="020B0604030504040204" pitchFamily="34" charset="-128"/>
              </a:rPr>
              <a:t>Jaringan</a:t>
            </a:r>
            <a:r>
              <a:rPr lang="en-ID" sz="2400" dirty="0">
                <a:latin typeface="Meiryo UI" panose="020B0604030504040204" pitchFamily="34" charset="-128"/>
                <a:ea typeface="Meiryo UI" panose="020B0604030504040204" pitchFamily="34" charset="-128"/>
                <a:cs typeface="Meiryo UI" panose="020B0604030504040204" pitchFamily="34" charset="-128"/>
              </a:rPr>
              <a:t> </a:t>
            </a:r>
            <a:r>
              <a:rPr lang="en-ID" sz="2400" dirty="0" err="1">
                <a:latin typeface="Meiryo UI" panose="020B0604030504040204" pitchFamily="34" charset="-128"/>
                <a:ea typeface="Meiryo UI" panose="020B0604030504040204" pitchFamily="34" charset="-128"/>
                <a:cs typeface="Meiryo UI" panose="020B0604030504040204" pitchFamily="34" charset="-128"/>
              </a:rPr>
              <a:t>Komputer</a:t>
            </a:r>
            <a:r>
              <a:rPr lang="en-ID" sz="2400" dirty="0">
                <a:latin typeface="Meiryo UI" panose="020B0604030504040204" pitchFamily="34" charset="-128"/>
                <a:ea typeface="Meiryo UI" panose="020B0604030504040204" pitchFamily="34" charset="-128"/>
                <a:cs typeface="Meiryo UI" panose="020B0604030504040204" pitchFamily="34" charset="-128"/>
              </a:rPr>
              <a:t> </a:t>
            </a:r>
            <a:r>
              <a:rPr lang="en-ID" sz="2400" dirty="0" err="1">
                <a:latin typeface="Meiryo UI" panose="020B0604030504040204" pitchFamily="34" charset="-128"/>
                <a:ea typeface="Meiryo UI" panose="020B0604030504040204" pitchFamily="34" charset="-128"/>
                <a:cs typeface="Meiryo UI" panose="020B0604030504040204" pitchFamily="34" charset="-128"/>
              </a:rPr>
              <a:t>terhadap</a:t>
            </a:r>
            <a:r>
              <a:rPr lang="en-ID" sz="2400" dirty="0">
                <a:latin typeface="Meiryo UI" panose="020B0604030504040204" pitchFamily="34" charset="-128"/>
                <a:ea typeface="Meiryo UI" panose="020B0604030504040204" pitchFamily="34" charset="-128"/>
                <a:cs typeface="Meiryo UI" panose="020B0604030504040204" pitchFamily="34" charset="-128"/>
              </a:rPr>
              <a:t> </a:t>
            </a:r>
            <a:r>
              <a:rPr lang="en-ID" sz="2400" dirty="0" err="1">
                <a:latin typeface="Meiryo UI" panose="020B0604030504040204" pitchFamily="34" charset="-128"/>
                <a:ea typeface="Meiryo UI" panose="020B0604030504040204" pitchFamily="34" charset="-128"/>
                <a:cs typeface="Meiryo UI" panose="020B0604030504040204" pitchFamily="34" charset="-128"/>
              </a:rPr>
              <a:t>Kehidupan</a:t>
            </a:r>
            <a:r>
              <a:rPr lang="en-ID" sz="2400" dirty="0">
                <a:latin typeface="Meiryo UI" panose="020B0604030504040204" pitchFamily="34" charset="-128"/>
                <a:ea typeface="Meiryo UI" panose="020B0604030504040204" pitchFamily="34" charset="-128"/>
                <a:cs typeface="Meiryo UI" panose="020B0604030504040204" pitchFamily="34" charset="-128"/>
              </a:rPr>
              <a:t> Sosial </a:t>
            </a:r>
            <a:r>
              <a:rPr lang="en-ID" sz="2400" dirty="0" err="1">
                <a:latin typeface="Meiryo UI" panose="020B0604030504040204" pitchFamily="34" charset="-128"/>
                <a:ea typeface="Meiryo UI" panose="020B0604030504040204" pitchFamily="34" charset="-128"/>
                <a:cs typeface="Meiryo UI" panose="020B0604030504040204" pitchFamily="34" charset="-128"/>
              </a:rPr>
              <a:t>Manusia</a:t>
            </a:r>
            <a:endParaRPr sz="24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1637" name="Google Shape;1637;p41"/>
          <p:cNvSpPr txBox="1">
            <a:spLocks noGrp="1"/>
          </p:cNvSpPr>
          <p:nvPr>
            <p:ph type="subTitle" idx="2"/>
          </p:nvPr>
        </p:nvSpPr>
        <p:spPr>
          <a:xfrm>
            <a:off x="720000" y="1527046"/>
            <a:ext cx="7555320" cy="2382802"/>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Perkembangan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terutama</a:t>
            </a:r>
            <a:r>
              <a:rPr lang="en-ID" dirty="0">
                <a:latin typeface="Meiryo UI" panose="020B0604030504040204" pitchFamily="34" charset="-128"/>
                <a:ea typeface="Meiryo UI" panose="020B0604030504040204" pitchFamily="34" charset="-128"/>
                <a:cs typeface="Meiryo UI" panose="020B0604030504040204" pitchFamily="34" charset="-128"/>
              </a:rPr>
              <a:t> internet, </a:t>
            </a:r>
            <a:r>
              <a:rPr lang="en-ID" dirty="0" err="1">
                <a:latin typeface="Meiryo UI" panose="020B0604030504040204" pitchFamily="34" charset="-128"/>
                <a:ea typeface="Meiryo UI" panose="020B0604030504040204" pitchFamily="34" charset="-128"/>
                <a:cs typeface="Meiryo UI" panose="020B0604030504040204" pitchFamily="34" charset="-128"/>
              </a:rPr>
              <a:t>telah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membawa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perubahan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besar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pola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interaksi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sosial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manusia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Pengaruhnya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bisa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dirasakan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dalam</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berbagai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aspek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kehidupan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sosial</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baik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secara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positif</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maupun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negatif</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komputer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mempercepat</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pertukaran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informasi</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memudahkan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komunikasi</a:t>
            </a:r>
            <a:r>
              <a:rPr lang="en-ID" dirty="0">
                <a:latin typeface="Meiryo UI" panose="020B0604030504040204" pitchFamily="34" charset="-128"/>
                <a:ea typeface="Meiryo UI" panose="020B0604030504040204" pitchFamily="34" charset="-128"/>
                <a:cs typeface="Meiryo UI" panose="020B0604030504040204" pitchFamily="34" charset="-128"/>
              </a:rPr>
              <a:t> global, </a:t>
            </a:r>
            <a:r>
              <a:rPr lang="en-ID" dirty="0" err="1">
                <a:latin typeface="Meiryo UI" panose="020B0604030504040204" pitchFamily="34" charset="-128"/>
                <a:ea typeface="Meiryo UI" panose="020B0604030504040204" pitchFamily="34" charset="-128"/>
                <a:cs typeface="Meiryo UI" panose="020B0604030504040204" pitchFamily="34" charset="-128"/>
              </a:rPr>
              <a:t>sehingga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menciptakan</a:t>
            </a:r>
            <a:r>
              <a:rPr lang="en-ID" dirty="0">
                <a:latin typeface="Meiryo UI" panose="020B0604030504040204" pitchFamily="34" charset="-128"/>
                <a:ea typeface="Meiryo UI" panose="020B0604030504040204" pitchFamily="34" charset="-128"/>
                <a:cs typeface="Meiryo UI" panose="020B0604030504040204" pitchFamily="34" charset="-128"/>
              </a:rPr>
              <a:t> dunia yang </a:t>
            </a:r>
            <a:r>
              <a:rPr lang="en-ID" dirty="0" err="1">
                <a:latin typeface="Meiryo UI" panose="020B0604030504040204" pitchFamily="34" charset="-128"/>
                <a:ea typeface="Meiryo UI" panose="020B0604030504040204" pitchFamily="34" charset="-128"/>
                <a:cs typeface="Meiryo UI" panose="020B0604030504040204" pitchFamily="34" charset="-128"/>
              </a:rPr>
              <a:t>semakin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terhubung</a:t>
            </a:r>
            <a:r>
              <a:rPr lang="en-ID" dirty="0">
                <a:latin typeface="Meiryo UI" panose="020B0604030504040204" pitchFamily="34" charset="-128"/>
                <a:ea typeface="Meiryo UI" panose="020B0604030504040204" pitchFamily="34" charset="-128"/>
                <a:cs typeface="Meiryo UI" panose="020B0604030504040204" pitchFamily="34" charset="-128"/>
              </a:rPr>
              <a:t>. Hal </a:t>
            </a:r>
            <a:r>
              <a:rPr lang="en-ID" dirty="0" err="1">
                <a:latin typeface="Meiryo UI" panose="020B0604030504040204" pitchFamily="34" charset="-128"/>
                <a:ea typeface="Meiryo UI" panose="020B0604030504040204" pitchFamily="34" charset="-128"/>
                <a:cs typeface="Meiryo UI" panose="020B0604030504040204" pitchFamily="34" charset="-128"/>
              </a:rPr>
              <a:t>ini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memungkinkan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kolaborasi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lintas</a:t>
            </a:r>
            <a:r>
              <a:rPr lang="en-ID" dirty="0">
                <a:latin typeface="Meiryo UI" panose="020B0604030504040204" pitchFamily="34" charset="-128"/>
                <a:ea typeface="Meiryo UI" panose="020B0604030504040204" pitchFamily="34" charset="-128"/>
                <a:cs typeface="Meiryo UI" panose="020B0604030504040204" pitchFamily="34" charset="-128"/>
              </a:rPr>
              <a:t> negara dan </a:t>
            </a:r>
            <a:r>
              <a:rPr lang="en-ID" dirty="0" err="1">
                <a:latin typeface="Meiryo UI" panose="020B0604030504040204" pitchFamily="34" charset="-128"/>
                <a:ea typeface="Meiryo UI" panose="020B0604030504040204" pitchFamily="34" charset="-128"/>
                <a:cs typeface="Meiryo UI" panose="020B0604030504040204" pitchFamily="34" charset="-128"/>
              </a:rPr>
              <a:t>memajukan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inovasi</a:t>
            </a:r>
            <a:r>
              <a:rPr lang="en-ID" dirty="0">
                <a:latin typeface="Meiryo UI" panose="020B0604030504040204" pitchFamily="34" charset="-128"/>
                <a:ea typeface="Meiryo UI" panose="020B0604030504040204" pitchFamily="34" charset="-128"/>
                <a:cs typeface="Meiryo UI" panose="020B0604030504040204" pitchFamily="34" charset="-128"/>
              </a:rPr>
              <a:t> di </a:t>
            </a:r>
            <a:r>
              <a:rPr lang="en-ID" dirty="0" err="1">
                <a:latin typeface="Meiryo UI" panose="020B0604030504040204" pitchFamily="34" charset="-128"/>
                <a:ea typeface="Meiryo UI" panose="020B0604030504040204" pitchFamily="34" charset="-128"/>
                <a:cs typeface="Meiryo UI" panose="020B0604030504040204" pitchFamily="34" charset="-128"/>
              </a:rPr>
              <a:t>berbagai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sektor</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pendidikan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bisnis</a:t>
            </a:r>
            <a:r>
              <a:rPr lang="en-ID" dirty="0">
                <a:latin typeface="Meiryo UI" panose="020B0604030504040204" pitchFamily="34" charset="-128"/>
                <a:ea typeface="Meiryo UI" panose="020B0604030504040204" pitchFamily="34" charset="-128"/>
                <a:cs typeface="Meiryo UI" panose="020B0604030504040204" pitchFamily="34" charset="-128"/>
              </a:rPr>
              <a:t>, dan </a:t>
            </a:r>
            <a:r>
              <a:rPr lang="en-ID" dirty="0" err="1">
                <a:latin typeface="Meiryo UI" panose="020B0604030504040204" pitchFamily="34" charset="-128"/>
                <a:ea typeface="Meiryo UI" panose="020B0604030504040204" pitchFamily="34" charset="-128"/>
                <a:cs typeface="Meiryo UI" panose="020B0604030504040204" pitchFamily="34" charset="-128"/>
              </a:rPr>
              <a:t>industri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Jaringan</a:t>
            </a:r>
            <a:r>
              <a:rPr lang="en-ID" dirty="0">
                <a:latin typeface="Meiryo UI" panose="020B0604030504040204" pitchFamily="34" charset="-128"/>
                <a:ea typeface="Meiryo UI" panose="020B0604030504040204" pitchFamily="34" charset="-128"/>
                <a:cs typeface="Meiryo UI" panose="020B0604030504040204" pitchFamily="34" charset="-128"/>
              </a:rPr>
              <a:t> juga </a:t>
            </a:r>
            <a:r>
              <a:rPr lang="en-ID" dirty="0" err="1">
                <a:latin typeface="Meiryo UI" panose="020B0604030504040204" pitchFamily="34" charset="-128"/>
                <a:ea typeface="Meiryo UI" panose="020B0604030504040204" pitchFamily="34" charset="-128"/>
                <a:cs typeface="Meiryo UI" panose="020B0604030504040204" pitchFamily="34" charset="-128"/>
              </a:rPr>
              <a:t>mendukung</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fleksibilitas</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kerja</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dengan</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akses</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jarak</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jauh</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melalui</a:t>
            </a:r>
            <a:r>
              <a:rPr lang="en-ID" dirty="0">
                <a:latin typeface="Meiryo UI" panose="020B0604030504040204" pitchFamily="34" charset="-128"/>
                <a:ea typeface="Meiryo UI" panose="020B0604030504040204" pitchFamily="34" charset="-128"/>
                <a:cs typeface="Meiryo UI" panose="020B0604030504040204" pitchFamily="34" charset="-128"/>
              </a:rPr>
              <a:t> </a:t>
            </a:r>
            <a:r>
              <a:rPr lang="en-ID" dirty="0" err="1">
                <a:latin typeface="Meiryo UI" panose="020B0604030504040204" pitchFamily="34" charset="-128"/>
                <a:ea typeface="Meiryo UI" panose="020B0604030504040204" pitchFamily="34" charset="-128"/>
                <a:cs typeface="Meiryo UI" panose="020B0604030504040204" pitchFamily="34" charset="-128"/>
              </a:rPr>
              <a:t>teknologi</a:t>
            </a:r>
            <a:r>
              <a:rPr lang="en-ID" dirty="0">
                <a:latin typeface="Meiryo UI" panose="020B0604030504040204" pitchFamily="34" charset="-128"/>
                <a:ea typeface="Meiryo UI" panose="020B0604030504040204" pitchFamily="34" charset="-128"/>
                <a:cs typeface="Meiryo UI" panose="020B0604030504040204" pitchFamily="34" charset="-128"/>
              </a:rPr>
              <a:t> digital </a:t>
            </a:r>
            <a:r>
              <a:rPr lang="en-ID" dirty="0" err="1">
                <a:latin typeface="Meiryo UI" panose="020B0604030504040204" pitchFamily="34" charset="-128"/>
                <a:ea typeface="Meiryo UI" panose="020B0604030504040204" pitchFamily="34" charset="-128"/>
                <a:cs typeface="Meiryo UI" panose="020B0604030504040204" pitchFamily="34" charset="-128"/>
              </a:rPr>
              <a:t>seperti</a:t>
            </a:r>
            <a:r>
              <a:rPr lang="en-ID" dirty="0">
                <a:latin typeface="Meiryo UI" panose="020B0604030504040204" pitchFamily="34" charset="-128"/>
                <a:ea typeface="Meiryo UI" panose="020B0604030504040204" pitchFamily="34" charset="-128"/>
                <a:cs typeface="Meiryo UI" panose="020B0604030504040204" pitchFamily="34" charset="-128"/>
              </a:rPr>
              <a:t> internet dan cloud computing.</a:t>
            </a:r>
            <a:endParaRPr dirty="0">
              <a:latin typeface="Meiryo UI" panose="020B0604030504040204" pitchFamily="34" charset="-128"/>
              <a:ea typeface="Meiryo UI" panose="020B0604030504040204" pitchFamily="34" charset="-128"/>
              <a:cs typeface="Meiryo UI" panose="020B0604030504040204" pitchFamily="34" charset="-128"/>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1528</Words>
  <Application>Microsoft Office PowerPoint</Application>
  <PresentationFormat>On-screen Show (16:9)</PresentationFormat>
  <Paragraphs>151</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Wingdings</vt:lpstr>
      <vt:lpstr>Source Code Pro</vt:lpstr>
      <vt:lpstr>Open Sans</vt:lpstr>
      <vt:lpstr>Meiryo UI</vt:lpstr>
      <vt:lpstr>Roboto Condensed Light</vt:lpstr>
      <vt:lpstr>IBM Plex Mono</vt:lpstr>
      <vt:lpstr>Libre Baskerville</vt:lpstr>
      <vt:lpstr>Arial</vt:lpstr>
      <vt:lpstr>Poppins</vt:lpstr>
      <vt:lpstr>Introduction to Coding Workshop by Slidesgo</vt:lpstr>
      <vt:lpstr>Reza Husen Anugrah : 23171072007 ⁠Talitha Safa Oktaviani  : 23171072003 Nur Lailatul Jannah : 23271072001 Sriatul Mukhoniah : 23171072004</vt:lpstr>
      <vt:lpstr>Peran Jaringan Komputer dalam Era Big Data</vt:lpstr>
      <vt:lpstr>Jaringan Komputer dalam era Big Data</vt:lpstr>
      <vt:lpstr>Peran Jaringan Komputer dalam Era Big Data</vt:lpstr>
      <vt:lpstr>Dampak Jaringan Komputer dalam Era Big Data</vt:lpstr>
      <vt:lpstr>Dampak Jaringan Komputer dalam Era Big Data</vt:lpstr>
      <vt:lpstr>Pengaruh Berkembangannya Jaringan Komputer terhadap kehidupan sosial manusia</vt:lpstr>
      <vt:lpstr>Jaringan Komputer </vt:lpstr>
      <vt:lpstr>Perkembangan Jaringan Komputer terhadap Kehidupan Sosial Manusia</vt:lpstr>
      <vt:lpstr>Pengaruh Jaringan Komputer pada Kehidupan Sosial</vt:lpstr>
      <vt:lpstr>Dampak Jaringan Komputer pada Kehidupan Sosial</vt:lpstr>
      <vt:lpstr> Pengaruh Berkembangannya Teknologi FMC terhadap Jaringan Komputer </vt:lpstr>
      <vt:lpstr>Definisi Teknologi FMC</vt:lpstr>
      <vt:lpstr>Karakteristik Utama FMC</vt:lpstr>
      <vt:lpstr>PowerPoint Presentation</vt:lpstr>
      <vt:lpstr>Dampak FMC terhadap Jaringan Komputer</vt:lpstr>
      <vt:lpstr>Pengaruh FMC terhadap Jaringan Komputer</vt:lpstr>
      <vt:lpstr>   Pengaruh munculnya Starlink  </vt:lpstr>
      <vt:lpstr>Definisi starlink </vt:lpstr>
      <vt:lpstr>Dampak Starlink pada perkembangan jaringan komputer</vt:lpstr>
      <vt:lpstr>Dampak Starlink pada Operator Telepon</vt:lpstr>
      <vt:lpstr>Maraknya Jaringan Komputer RT/RW Net Ilegal</vt:lpstr>
      <vt:lpstr>Solusi Mencegah Jaringan Komputer RT/RW Net Ilegal </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Reza Husen Anugrah : 23171072007 ⁠Talitha Safa Oktaviani  : 23171072003 Nur Lailatul Jannah : 23271072001 Sriatul Mukhoniah : 23171072004</dc:title>
  <dc:creator>JAJA</dc:creator>
  <cp:lastModifiedBy>Dmia Dx Development (DMIA)</cp:lastModifiedBy>
  <cp:revision>15</cp:revision>
  <dcterms:modified xsi:type="dcterms:W3CDTF">2024-11-28T08:24:55Z</dcterms:modified>
</cp:coreProperties>
</file>