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jpg" ContentType="image/jpg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17597" y="646252"/>
            <a:ext cx="695680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799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5642" y="646252"/>
            <a:ext cx="776071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7404" y="2159635"/>
            <a:ext cx="10537190" cy="356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79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2D52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1885" y="826770"/>
            <a:ext cx="24326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>
                <a:solidFill>
                  <a:srgbClr val="585858"/>
                </a:solidFill>
                <a:latin typeface="Microsoft Sans Serif"/>
                <a:cs typeface="Microsoft Sans Serif"/>
              </a:rPr>
              <a:t>Pertemuan</a:t>
            </a:r>
            <a:r>
              <a:rPr dirty="0" spc="-114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pc="-994">
                <a:solidFill>
                  <a:srgbClr val="585858"/>
                </a:solidFill>
                <a:latin typeface="Microsoft Sans Serif"/>
                <a:cs typeface="Microsoft Sans Serif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06445" y="2763469"/>
            <a:ext cx="8757920" cy="324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54">
                <a:solidFill>
                  <a:srgbClr val="178DBA"/>
                </a:solidFill>
                <a:latin typeface="Verdana"/>
                <a:cs typeface="Verdana"/>
              </a:rPr>
              <a:t>Analisis</a:t>
            </a:r>
            <a:r>
              <a:rPr dirty="0" sz="5400" spc="-420">
                <a:solidFill>
                  <a:srgbClr val="178DBA"/>
                </a:solidFill>
                <a:latin typeface="Verdana"/>
                <a:cs typeface="Verdana"/>
              </a:rPr>
              <a:t> </a:t>
            </a:r>
            <a:r>
              <a:rPr dirty="0" sz="5400" spc="-190">
                <a:solidFill>
                  <a:srgbClr val="178DBA"/>
                </a:solidFill>
                <a:latin typeface="Verdana"/>
                <a:cs typeface="Verdana"/>
              </a:rPr>
              <a:t>Kin</a:t>
            </a:r>
            <a:r>
              <a:rPr dirty="0" sz="5400" spc="-235">
                <a:solidFill>
                  <a:srgbClr val="178DBA"/>
                </a:solidFill>
                <a:latin typeface="Verdana"/>
                <a:cs typeface="Verdana"/>
              </a:rPr>
              <a:t>e</a:t>
            </a:r>
            <a:r>
              <a:rPr dirty="0" sz="5400" spc="-335">
                <a:solidFill>
                  <a:srgbClr val="178DBA"/>
                </a:solidFill>
                <a:latin typeface="Verdana"/>
                <a:cs typeface="Verdana"/>
              </a:rPr>
              <a:t>rja</a:t>
            </a:r>
            <a:r>
              <a:rPr dirty="0" sz="5400" spc="-400">
                <a:solidFill>
                  <a:srgbClr val="178DBA"/>
                </a:solidFill>
                <a:latin typeface="Verdana"/>
                <a:cs typeface="Verdana"/>
              </a:rPr>
              <a:t> </a:t>
            </a:r>
            <a:r>
              <a:rPr dirty="0" sz="5400" spc="-390">
                <a:solidFill>
                  <a:srgbClr val="178DBA"/>
                </a:solidFill>
                <a:latin typeface="Verdana"/>
                <a:cs typeface="Verdana"/>
              </a:rPr>
              <a:t>Sistem</a:t>
            </a:r>
            <a:endParaRPr sz="5400">
              <a:latin typeface="Verdana"/>
              <a:cs typeface="Verdana"/>
            </a:endParaRPr>
          </a:p>
          <a:p>
            <a:pPr marL="193675" marR="5080" indent="4340860">
              <a:lnSpc>
                <a:spcPct val="125200"/>
              </a:lnSpc>
              <a:spcBef>
                <a:spcPts val="3975"/>
              </a:spcBef>
            </a:pPr>
            <a:r>
              <a:rPr dirty="0" sz="3300" spc="-229">
                <a:solidFill>
                  <a:srgbClr val="585858"/>
                </a:solidFill>
                <a:latin typeface="Microsoft Sans Serif"/>
                <a:cs typeface="Microsoft Sans Serif"/>
              </a:rPr>
              <a:t>Jurusa</a:t>
            </a:r>
            <a:r>
              <a:rPr dirty="0" sz="3300" spc="-250">
                <a:solidFill>
                  <a:srgbClr val="585858"/>
                </a:solidFill>
                <a:latin typeface="Microsoft Sans Serif"/>
                <a:cs typeface="Microsoft Sans Serif"/>
              </a:rPr>
              <a:t>n</a:t>
            </a:r>
            <a:r>
              <a:rPr dirty="0" sz="3300" spc="-4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-229">
                <a:solidFill>
                  <a:srgbClr val="585858"/>
                </a:solidFill>
                <a:latin typeface="Microsoft Sans Serif"/>
                <a:cs typeface="Microsoft Sans Serif"/>
              </a:rPr>
              <a:t>Sistem</a:t>
            </a:r>
            <a:r>
              <a:rPr dirty="0" sz="3300" spc="-65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-75">
                <a:solidFill>
                  <a:srgbClr val="585858"/>
                </a:solidFill>
                <a:latin typeface="Microsoft Sans Serif"/>
                <a:cs typeface="Microsoft Sans Serif"/>
              </a:rPr>
              <a:t>Info</a:t>
            </a:r>
            <a:r>
              <a:rPr dirty="0" sz="3300" spc="-50">
                <a:solidFill>
                  <a:srgbClr val="585858"/>
                </a:solidFill>
                <a:latin typeface="Microsoft Sans Serif"/>
                <a:cs typeface="Microsoft Sans Serif"/>
              </a:rPr>
              <a:t>r</a:t>
            </a:r>
            <a:r>
              <a:rPr dirty="0" sz="3300" spc="-145">
                <a:solidFill>
                  <a:srgbClr val="585858"/>
                </a:solidFill>
                <a:latin typeface="Microsoft Sans Serif"/>
                <a:cs typeface="Microsoft Sans Serif"/>
              </a:rPr>
              <a:t>masi  </a:t>
            </a:r>
            <a:r>
              <a:rPr dirty="0" sz="3300" spc="-85">
                <a:solidFill>
                  <a:srgbClr val="585858"/>
                </a:solidFill>
                <a:latin typeface="Microsoft Sans Serif"/>
                <a:cs typeface="Microsoft Sans Serif"/>
              </a:rPr>
              <a:t>Fakultas</a:t>
            </a:r>
            <a:r>
              <a:rPr dirty="0" sz="3300" spc="-7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-40">
                <a:solidFill>
                  <a:srgbClr val="585858"/>
                </a:solidFill>
                <a:latin typeface="Microsoft Sans Serif"/>
                <a:cs typeface="Microsoft Sans Serif"/>
              </a:rPr>
              <a:t>Ilmu</a:t>
            </a:r>
            <a:r>
              <a:rPr dirty="0" sz="3300" spc="-55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-50">
                <a:solidFill>
                  <a:srgbClr val="585858"/>
                </a:solidFill>
                <a:latin typeface="Microsoft Sans Serif"/>
                <a:cs typeface="Microsoft Sans Serif"/>
              </a:rPr>
              <a:t>Komputer</a:t>
            </a:r>
            <a:r>
              <a:rPr dirty="0" sz="3300" spc="-65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-45">
                <a:solidFill>
                  <a:srgbClr val="585858"/>
                </a:solidFill>
                <a:latin typeface="Microsoft Sans Serif"/>
                <a:cs typeface="Microsoft Sans Serif"/>
              </a:rPr>
              <a:t>dan</a:t>
            </a:r>
            <a:r>
              <a:rPr dirty="0" sz="3300" spc="-65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-114">
                <a:solidFill>
                  <a:srgbClr val="585858"/>
                </a:solidFill>
                <a:latin typeface="Microsoft Sans Serif"/>
                <a:cs typeface="Microsoft Sans Serif"/>
              </a:rPr>
              <a:t>Teknologi</a:t>
            </a:r>
            <a:r>
              <a:rPr dirty="0" sz="3300" spc="-85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-114">
                <a:solidFill>
                  <a:srgbClr val="585858"/>
                </a:solidFill>
                <a:latin typeface="Microsoft Sans Serif"/>
                <a:cs typeface="Microsoft Sans Serif"/>
              </a:rPr>
              <a:t>Informasi</a:t>
            </a:r>
            <a:endParaRPr sz="3300">
              <a:latin typeface="Microsoft Sans Serif"/>
              <a:cs typeface="Microsoft Sans Serif"/>
            </a:endParaRPr>
          </a:p>
          <a:p>
            <a:pPr marL="4624705">
              <a:lnSpc>
                <a:spcPct val="100000"/>
              </a:lnSpc>
              <a:spcBef>
                <a:spcPts val="994"/>
              </a:spcBef>
            </a:pPr>
            <a:r>
              <a:rPr dirty="0" sz="3300" spc="-150">
                <a:solidFill>
                  <a:srgbClr val="585858"/>
                </a:solidFill>
                <a:latin typeface="Microsoft Sans Serif"/>
                <a:cs typeface="Microsoft Sans Serif"/>
              </a:rPr>
              <a:t>Un</a:t>
            </a:r>
            <a:r>
              <a:rPr dirty="0" sz="3300" spc="-5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dirty="0" sz="3300" spc="-204">
                <a:solidFill>
                  <a:srgbClr val="585858"/>
                </a:solidFill>
                <a:latin typeface="Microsoft Sans Serif"/>
                <a:cs typeface="Microsoft Sans Serif"/>
              </a:rPr>
              <a:t>vers</a:t>
            </a:r>
            <a:r>
              <a:rPr dirty="0" sz="3300" spc="-90">
                <a:solidFill>
                  <a:srgbClr val="585858"/>
                </a:solidFill>
                <a:latin typeface="Microsoft Sans Serif"/>
                <a:cs typeface="Microsoft Sans Serif"/>
              </a:rPr>
              <a:t>i</a:t>
            </a:r>
            <a:r>
              <a:rPr dirty="0" sz="3300" spc="-155">
                <a:solidFill>
                  <a:srgbClr val="585858"/>
                </a:solidFill>
                <a:latin typeface="Microsoft Sans Serif"/>
                <a:cs typeface="Microsoft Sans Serif"/>
              </a:rPr>
              <a:t>tas</a:t>
            </a:r>
            <a:r>
              <a:rPr dirty="0" sz="3300" spc="-80">
                <a:solidFill>
                  <a:srgbClr val="585858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-55">
                <a:solidFill>
                  <a:srgbClr val="585858"/>
                </a:solidFill>
                <a:latin typeface="Microsoft Sans Serif"/>
                <a:cs typeface="Microsoft Sans Serif"/>
              </a:rPr>
              <a:t>Gunadar</a:t>
            </a:r>
            <a:r>
              <a:rPr dirty="0" sz="3300" spc="-80">
                <a:solidFill>
                  <a:srgbClr val="585858"/>
                </a:solidFill>
                <a:latin typeface="Microsoft Sans Serif"/>
                <a:cs typeface="Microsoft Sans Serif"/>
              </a:rPr>
              <a:t>m</a:t>
            </a:r>
            <a:r>
              <a:rPr dirty="0" sz="3300" spc="-10">
                <a:solidFill>
                  <a:srgbClr val="585858"/>
                </a:solidFill>
                <a:latin typeface="Microsoft Sans Serif"/>
                <a:cs typeface="Microsoft Sans Serif"/>
              </a:rPr>
              <a:t>a</a:t>
            </a:r>
            <a:endParaRPr sz="3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6780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K</a:t>
            </a:r>
            <a:r>
              <a:rPr dirty="0" spc="-105"/>
              <a:t>o</a:t>
            </a:r>
            <a:r>
              <a:rPr dirty="0" spc="-40"/>
              <a:t>nsep</a:t>
            </a:r>
            <a:r>
              <a:rPr dirty="0" spc="-265"/>
              <a:t> </a:t>
            </a:r>
            <a:r>
              <a:rPr dirty="0" spc="-100"/>
              <a:t>Dasa</a:t>
            </a:r>
            <a:r>
              <a:rPr dirty="0" spc="-65"/>
              <a:t>r</a:t>
            </a:r>
            <a:r>
              <a:rPr dirty="0" spc="-260"/>
              <a:t> </a:t>
            </a:r>
            <a:r>
              <a:rPr dirty="0" spc="-170"/>
              <a:t>Kinerja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6196" y="3496055"/>
            <a:ext cx="6096000" cy="1887220"/>
            <a:chOff x="4616196" y="3496055"/>
            <a:chExt cx="6096000" cy="1887220"/>
          </a:xfrm>
        </p:grpSpPr>
        <p:sp>
          <p:nvSpPr>
            <p:cNvPr id="4" name="object 4"/>
            <p:cNvSpPr/>
            <p:nvPr/>
          </p:nvSpPr>
          <p:spPr>
            <a:xfrm>
              <a:off x="4620768" y="3500627"/>
              <a:ext cx="6087110" cy="1877695"/>
            </a:xfrm>
            <a:custGeom>
              <a:avLst/>
              <a:gdLst/>
              <a:ahLst/>
              <a:cxnLst/>
              <a:rect l="l" t="t" r="r" b="b"/>
              <a:pathLst>
                <a:path w="6087109" h="1877695">
                  <a:moveTo>
                    <a:pt x="5773928" y="0"/>
                  </a:moveTo>
                  <a:lnTo>
                    <a:pt x="312928" y="0"/>
                  </a:lnTo>
                  <a:lnTo>
                    <a:pt x="266680" y="3392"/>
                  </a:lnTo>
                  <a:lnTo>
                    <a:pt x="222542" y="13247"/>
                  </a:lnTo>
                  <a:lnTo>
                    <a:pt x="180996" y="29080"/>
                  </a:lnTo>
                  <a:lnTo>
                    <a:pt x="142525" y="50409"/>
                  </a:lnTo>
                  <a:lnTo>
                    <a:pt x="107615" y="76748"/>
                  </a:lnTo>
                  <a:lnTo>
                    <a:pt x="76748" y="107615"/>
                  </a:lnTo>
                  <a:lnTo>
                    <a:pt x="50409" y="142525"/>
                  </a:lnTo>
                  <a:lnTo>
                    <a:pt x="29080" y="180996"/>
                  </a:lnTo>
                  <a:lnTo>
                    <a:pt x="13247" y="222542"/>
                  </a:lnTo>
                  <a:lnTo>
                    <a:pt x="3392" y="266680"/>
                  </a:lnTo>
                  <a:lnTo>
                    <a:pt x="0" y="312928"/>
                  </a:lnTo>
                  <a:lnTo>
                    <a:pt x="0" y="1564640"/>
                  </a:lnTo>
                  <a:lnTo>
                    <a:pt x="3392" y="1610887"/>
                  </a:lnTo>
                  <a:lnTo>
                    <a:pt x="13247" y="1655025"/>
                  </a:lnTo>
                  <a:lnTo>
                    <a:pt x="29080" y="1696571"/>
                  </a:lnTo>
                  <a:lnTo>
                    <a:pt x="50409" y="1735042"/>
                  </a:lnTo>
                  <a:lnTo>
                    <a:pt x="76748" y="1769952"/>
                  </a:lnTo>
                  <a:lnTo>
                    <a:pt x="107615" y="1800819"/>
                  </a:lnTo>
                  <a:lnTo>
                    <a:pt x="142525" y="1827158"/>
                  </a:lnTo>
                  <a:lnTo>
                    <a:pt x="180996" y="1848487"/>
                  </a:lnTo>
                  <a:lnTo>
                    <a:pt x="222542" y="1864320"/>
                  </a:lnTo>
                  <a:lnTo>
                    <a:pt x="266680" y="1874175"/>
                  </a:lnTo>
                  <a:lnTo>
                    <a:pt x="312928" y="1877568"/>
                  </a:lnTo>
                  <a:lnTo>
                    <a:pt x="5773928" y="1877568"/>
                  </a:lnTo>
                  <a:lnTo>
                    <a:pt x="5820175" y="1874175"/>
                  </a:lnTo>
                  <a:lnTo>
                    <a:pt x="5864313" y="1864320"/>
                  </a:lnTo>
                  <a:lnTo>
                    <a:pt x="5905859" y="1848487"/>
                  </a:lnTo>
                  <a:lnTo>
                    <a:pt x="5944330" y="1827158"/>
                  </a:lnTo>
                  <a:lnTo>
                    <a:pt x="5979240" y="1800819"/>
                  </a:lnTo>
                  <a:lnTo>
                    <a:pt x="6010107" y="1769952"/>
                  </a:lnTo>
                  <a:lnTo>
                    <a:pt x="6036446" y="1735042"/>
                  </a:lnTo>
                  <a:lnTo>
                    <a:pt x="6057775" y="1696571"/>
                  </a:lnTo>
                  <a:lnTo>
                    <a:pt x="6073608" y="1655025"/>
                  </a:lnTo>
                  <a:lnTo>
                    <a:pt x="6083463" y="1610887"/>
                  </a:lnTo>
                  <a:lnTo>
                    <a:pt x="6086856" y="1564640"/>
                  </a:lnTo>
                  <a:lnTo>
                    <a:pt x="6086856" y="312928"/>
                  </a:lnTo>
                  <a:lnTo>
                    <a:pt x="6083463" y="266680"/>
                  </a:lnTo>
                  <a:lnTo>
                    <a:pt x="6073608" y="222542"/>
                  </a:lnTo>
                  <a:lnTo>
                    <a:pt x="6057775" y="180996"/>
                  </a:lnTo>
                  <a:lnTo>
                    <a:pt x="6036446" y="142525"/>
                  </a:lnTo>
                  <a:lnTo>
                    <a:pt x="6010107" y="107615"/>
                  </a:lnTo>
                  <a:lnTo>
                    <a:pt x="5979240" y="76748"/>
                  </a:lnTo>
                  <a:lnTo>
                    <a:pt x="5944330" y="50409"/>
                  </a:lnTo>
                  <a:lnTo>
                    <a:pt x="5905859" y="29080"/>
                  </a:lnTo>
                  <a:lnTo>
                    <a:pt x="5864313" y="13247"/>
                  </a:lnTo>
                  <a:lnTo>
                    <a:pt x="5820175" y="3392"/>
                  </a:lnTo>
                  <a:lnTo>
                    <a:pt x="5773928" y="0"/>
                  </a:lnTo>
                  <a:close/>
                </a:path>
              </a:pathLst>
            </a:custGeom>
            <a:solidFill>
              <a:srgbClr val="A7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620768" y="3500627"/>
              <a:ext cx="6087110" cy="1877695"/>
            </a:xfrm>
            <a:custGeom>
              <a:avLst/>
              <a:gdLst/>
              <a:ahLst/>
              <a:cxnLst/>
              <a:rect l="l" t="t" r="r" b="b"/>
              <a:pathLst>
                <a:path w="6087109" h="1877695">
                  <a:moveTo>
                    <a:pt x="0" y="312928"/>
                  </a:moveTo>
                  <a:lnTo>
                    <a:pt x="3392" y="266680"/>
                  </a:lnTo>
                  <a:lnTo>
                    <a:pt x="13247" y="222542"/>
                  </a:lnTo>
                  <a:lnTo>
                    <a:pt x="29080" y="180996"/>
                  </a:lnTo>
                  <a:lnTo>
                    <a:pt x="50409" y="142525"/>
                  </a:lnTo>
                  <a:lnTo>
                    <a:pt x="76748" y="107615"/>
                  </a:lnTo>
                  <a:lnTo>
                    <a:pt x="107615" y="76748"/>
                  </a:lnTo>
                  <a:lnTo>
                    <a:pt x="142525" y="50409"/>
                  </a:lnTo>
                  <a:lnTo>
                    <a:pt x="180996" y="29080"/>
                  </a:lnTo>
                  <a:lnTo>
                    <a:pt x="222542" y="13247"/>
                  </a:lnTo>
                  <a:lnTo>
                    <a:pt x="266680" y="3392"/>
                  </a:lnTo>
                  <a:lnTo>
                    <a:pt x="312928" y="0"/>
                  </a:lnTo>
                  <a:lnTo>
                    <a:pt x="5773928" y="0"/>
                  </a:lnTo>
                  <a:lnTo>
                    <a:pt x="5820175" y="3392"/>
                  </a:lnTo>
                  <a:lnTo>
                    <a:pt x="5864313" y="13247"/>
                  </a:lnTo>
                  <a:lnTo>
                    <a:pt x="5905859" y="29080"/>
                  </a:lnTo>
                  <a:lnTo>
                    <a:pt x="5944330" y="50409"/>
                  </a:lnTo>
                  <a:lnTo>
                    <a:pt x="5979240" y="76748"/>
                  </a:lnTo>
                  <a:lnTo>
                    <a:pt x="6010107" y="107615"/>
                  </a:lnTo>
                  <a:lnTo>
                    <a:pt x="6036446" y="142525"/>
                  </a:lnTo>
                  <a:lnTo>
                    <a:pt x="6057775" y="180996"/>
                  </a:lnTo>
                  <a:lnTo>
                    <a:pt x="6073608" y="222542"/>
                  </a:lnTo>
                  <a:lnTo>
                    <a:pt x="6083463" y="266680"/>
                  </a:lnTo>
                  <a:lnTo>
                    <a:pt x="6086856" y="312928"/>
                  </a:lnTo>
                  <a:lnTo>
                    <a:pt x="6086856" y="1564640"/>
                  </a:lnTo>
                  <a:lnTo>
                    <a:pt x="6083463" y="1610887"/>
                  </a:lnTo>
                  <a:lnTo>
                    <a:pt x="6073608" y="1655025"/>
                  </a:lnTo>
                  <a:lnTo>
                    <a:pt x="6057775" y="1696571"/>
                  </a:lnTo>
                  <a:lnTo>
                    <a:pt x="6036446" y="1735042"/>
                  </a:lnTo>
                  <a:lnTo>
                    <a:pt x="6010107" y="1769952"/>
                  </a:lnTo>
                  <a:lnTo>
                    <a:pt x="5979240" y="1800819"/>
                  </a:lnTo>
                  <a:lnTo>
                    <a:pt x="5944330" y="1827158"/>
                  </a:lnTo>
                  <a:lnTo>
                    <a:pt x="5905859" y="1848487"/>
                  </a:lnTo>
                  <a:lnTo>
                    <a:pt x="5864313" y="1864320"/>
                  </a:lnTo>
                  <a:lnTo>
                    <a:pt x="5820175" y="1874175"/>
                  </a:lnTo>
                  <a:lnTo>
                    <a:pt x="5773928" y="1877568"/>
                  </a:lnTo>
                  <a:lnTo>
                    <a:pt x="312928" y="1877568"/>
                  </a:lnTo>
                  <a:lnTo>
                    <a:pt x="266680" y="1874175"/>
                  </a:lnTo>
                  <a:lnTo>
                    <a:pt x="222542" y="1864320"/>
                  </a:lnTo>
                  <a:lnTo>
                    <a:pt x="180996" y="1848487"/>
                  </a:lnTo>
                  <a:lnTo>
                    <a:pt x="142525" y="1827158"/>
                  </a:lnTo>
                  <a:lnTo>
                    <a:pt x="107615" y="1800819"/>
                  </a:lnTo>
                  <a:lnTo>
                    <a:pt x="76748" y="1769952"/>
                  </a:lnTo>
                  <a:lnTo>
                    <a:pt x="50409" y="1735042"/>
                  </a:lnTo>
                  <a:lnTo>
                    <a:pt x="29080" y="1696571"/>
                  </a:lnTo>
                  <a:lnTo>
                    <a:pt x="13247" y="1655025"/>
                  </a:lnTo>
                  <a:lnTo>
                    <a:pt x="3392" y="1610887"/>
                  </a:lnTo>
                  <a:lnTo>
                    <a:pt x="0" y="1564640"/>
                  </a:lnTo>
                  <a:lnTo>
                    <a:pt x="0" y="312928"/>
                  </a:lnTo>
                  <a:close/>
                </a:path>
              </a:pathLst>
            </a:custGeom>
            <a:ln w="9144">
              <a:solidFill>
                <a:srgbClr val="2DAC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68270" y="2159635"/>
            <a:ext cx="8244840" cy="2926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dirty="0" sz="2800" spc="-11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110">
                <a:solidFill>
                  <a:srgbClr val="404040"/>
                </a:solidFill>
                <a:latin typeface="Microsoft Sans Serif"/>
                <a:cs typeface="Microsoft Sans Serif"/>
              </a:rPr>
              <a:t>Indeks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404040"/>
                </a:solidFill>
                <a:latin typeface="Microsoft Sans Serif"/>
                <a:cs typeface="Microsoft Sans Serif"/>
              </a:rPr>
              <a:t>performance</a:t>
            </a:r>
            <a:r>
              <a:rPr dirty="0" sz="280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04040"/>
                </a:solidFill>
                <a:latin typeface="Microsoft Sans Serif"/>
                <a:cs typeface="Microsoft Sans Serif"/>
              </a:rPr>
              <a:t>dievaluasi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04040"/>
                </a:solidFill>
                <a:latin typeface="Microsoft Sans Serif"/>
                <a:cs typeface="Microsoft Sans Serif"/>
              </a:rPr>
              <a:t>dengan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404040"/>
                </a:solidFill>
                <a:latin typeface="Microsoft Sans Serif"/>
                <a:cs typeface="Microsoft Sans Serif"/>
              </a:rPr>
              <a:t>berbagai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04040"/>
                </a:solidFill>
                <a:latin typeface="Microsoft Sans Serif"/>
                <a:cs typeface="Microsoft Sans Serif"/>
              </a:rPr>
              <a:t>cara </a:t>
            </a:r>
            <a:r>
              <a:rPr dirty="0" sz="28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04040"/>
                </a:solidFill>
                <a:latin typeface="Microsoft Sans Serif"/>
                <a:cs typeface="Microsoft Sans Serif"/>
              </a:rPr>
              <a:t>yaitu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04040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 marL="2650490" indent="-515620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2650490" algn="l"/>
                <a:tab pos="2651125" algn="l"/>
              </a:tabLst>
            </a:pPr>
            <a:r>
              <a:rPr dirty="0" sz="2800" spc="5">
                <a:solidFill>
                  <a:srgbClr val="006FC0"/>
                </a:solidFill>
                <a:latin typeface="Microsoft Sans Serif"/>
                <a:cs typeface="Microsoft Sans Serif"/>
              </a:rPr>
              <a:t>Dapat</a:t>
            </a:r>
            <a:r>
              <a:rPr dirty="0" sz="2800" spc="-4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006FC0"/>
                </a:solidFill>
                <a:latin typeface="Microsoft Sans Serif"/>
                <a:cs typeface="Microsoft Sans Serif"/>
              </a:rPr>
              <a:t>diukur</a:t>
            </a:r>
            <a:r>
              <a:rPr dirty="0" sz="2800" spc="-1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006FC0"/>
                </a:solidFill>
                <a:latin typeface="Microsoft Sans Serif"/>
                <a:cs typeface="Microsoft Sans Serif"/>
              </a:rPr>
              <a:t>(Measured)</a:t>
            </a:r>
            <a:endParaRPr sz="2800">
              <a:latin typeface="Microsoft Sans Serif"/>
              <a:cs typeface="Microsoft Sans Serif"/>
            </a:endParaRPr>
          </a:p>
          <a:p>
            <a:pPr marL="2650490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50490" algn="l"/>
                <a:tab pos="2651125" algn="l"/>
              </a:tabLst>
            </a:pPr>
            <a:r>
              <a:rPr dirty="0" sz="2800" spc="5">
                <a:solidFill>
                  <a:srgbClr val="006FC0"/>
                </a:solidFill>
                <a:latin typeface="Microsoft Sans Serif"/>
                <a:cs typeface="Microsoft Sans Serif"/>
              </a:rPr>
              <a:t>Dapat</a:t>
            </a:r>
            <a:r>
              <a:rPr dirty="0" sz="2800" spc="-5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006FC0"/>
                </a:solidFill>
                <a:latin typeface="Microsoft Sans Serif"/>
                <a:cs typeface="Microsoft Sans Serif"/>
              </a:rPr>
              <a:t>dihitung</a:t>
            </a:r>
            <a:r>
              <a:rPr dirty="0" sz="2800" spc="-5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006FC0"/>
                </a:solidFill>
                <a:latin typeface="Microsoft Sans Serif"/>
                <a:cs typeface="Microsoft Sans Serif"/>
              </a:rPr>
              <a:t>(Calculated)</a:t>
            </a:r>
            <a:endParaRPr sz="2800">
              <a:latin typeface="Microsoft Sans Serif"/>
              <a:cs typeface="Microsoft Sans Serif"/>
            </a:endParaRPr>
          </a:p>
          <a:p>
            <a:pPr marL="2650490" indent="-515620">
              <a:lnSpc>
                <a:spcPct val="100000"/>
              </a:lnSpc>
              <a:buAutoNum type="arabicPeriod"/>
              <a:tabLst>
                <a:tab pos="2650490" algn="l"/>
                <a:tab pos="2651125" algn="l"/>
              </a:tabLst>
            </a:pPr>
            <a:r>
              <a:rPr dirty="0" sz="2800" spc="5">
                <a:solidFill>
                  <a:srgbClr val="006FC0"/>
                </a:solidFill>
                <a:latin typeface="Microsoft Sans Serif"/>
                <a:cs typeface="Microsoft Sans Serif"/>
              </a:rPr>
              <a:t>Dapat</a:t>
            </a:r>
            <a:r>
              <a:rPr dirty="0" sz="2800" spc="-5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">
                <a:solidFill>
                  <a:srgbClr val="006FC0"/>
                </a:solidFill>
                <a:latin typeface="Microsoft Sans Serif"/>
                <a:cs typeface="Microsoft Sans Serif"/>
              </a:rPr>
              <a:t>diperkirakan</a:t>
            </a:r>
            <a:r>
              <a:rPr dirty="0" sz="2800" spc="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006FC0"/>
                </a:solidFill>
                <a:latin typeface="Microsoft Sans Serif"/>
                <a:cs typeface="Microsoft Sans Serif"/>
              </a:rPr>
              <a:t>(Estimated)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3502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15"/>
              <a:t>Tuju</a:t>
            </a:r>
            <a:r>
              <a:rPr dirty="0" spc="-240"/>
              <a:t>a</a:t>
            </a:r>
            <a:r>
              <a:rPr dirty="0" spc="-85"/>
              <a:t>n</a:t>
            </a:r>
            <a:r>
              <a:rPr dirty="0" spc="-250"/>
              <a:t> </a:t>
            </a:r>
            <a:r>
              <a:rPr dirty="0" spc="-110"/>
              <a:t>Evalua</a:t>
            </a:r>
            <a:r>
              <a:rPr dirty="0" spc="-114"/>
              <a:t>s</a:t>
            </a:r>
            <a:r>
              <a:rPr dirty="0" spc="-270"/>
              <a:t>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42404" y="3989832"/>
            <a:ext cx="3738879" cy="1887220"/>
            <a:chOff x="7042404" y="3989832"/>
            <a:chExt cx="3738879" cy="1887220"/>
          </a:xfrm>
        </p:grpSpPr>
        <p:sp>
          <p:nvSpPr>
            <p:cNvPr id="4" name="object 4"/>
            <p:cNvSpPr/>
            <p:nvPr/>
          </p:nvSpPr>
          <p:spPr>
            <a:xfrm>
              <a:off x="7046976" y="3994404"/>
              <a:ext cx="3729354" cy="1877695"/>
            </a:xfrm>
            <a:custGeom>
              <a:avLst/>
              <a:gdLst/>
              <a:ahLst/>
              <a:cxnLst/>
              <a:rect l="l" t="t" r="r" b="b"/>
              <a:pathLst>
                <a:path w="3729354" h="1877695">
                  <a:moveTo>
                    <a:pt x="3416300" y="0"/>
                  </a:moveTo>
                  <a:lnTo>
                    <a:pt x="312927" y="0"/>
                  </a:lnTo>
                  <a:lnTo>
                    <a:pt x="266680" y="3392"/>
                  </a:lnTo>
                  <a:lnTo>
                    <a:pt x="222542" y="13247"/>
                  </a:lnTo>
                  <a:lnTo>
                    <a:pt x="180996" y="29080"/>
                  </a:lnTo>
                  <a:lnTo>
                    <a:pt x="142525" y="50409"/>
                  </a:lnTo>
                  <a:lnTo>
                    <a:pt x="107615" y="76748"/>
                  </a:lnTo>
                  <a:lnTo>
                    <a:pt x="76748" y="107615"/>
                  </a:lnTo>
                  <a:lnTo>
                    <a:pt x="50409" y="142525"/>
                  </a:lnTo>
                  <a:lnTo>
                    <a:pt x="29080" y="180996"/>
                  </a:lnTo>
                  <a:lnTo>
                    <a:pt x="13247" y="222542"/>
                  </a:lnTo>
                  <a:lnTo>
                    <a:pt x="3392" y="266680"/>
                  </a:lnTo>
                  <a:lnTo>
                    <a:pt x="0" y="312928"/>
                  </a:lnTo>
                  <a:lnTo>
                    <a:pt x="0" y="1564640"/>
                  </a:lnTo>
                  <a:lnTo>
                    <a:pt x="3392" y="1610881"/>
                  </a:lnTo>
                  <a:lnTo>
                    <a:pt x="13247" y="1655016"/>
                  </a:lnTo>
                  <a:lnTo>
                    <a:pt x="29080" y="1696560"/>
                  </a:lnTo>
                  <a:lnTo>
                    <a:pt x="50409" y="1735030"/>
                  </a:lnTo>
                  <a:lnTo>
                    <a:pt x="76748" y="1769942"/>
                  </a:lnTo>
                  <a:lnTo>
                    <a:pt x="107615" y="1800810"/>
                  </a:lnTo>
                  <a:lnTo>
                    <a:pt x="142525" y="1827152"/>
                  </a:lnTo>
                  <a:lnTo>
                    <a:pt x="180996" y="1848483"/>
                  </a:lnTo>
                  <a:lnTo>
                    <a:pt x="222542" y="1864318"/>
                  </a:lnTo>
                  <a:lnTo>
                    <a:pt x="266680" y="1874174"/>
                  </a:lnTo>
                  <a:lnTo>
                    <a:pt x="312927" y="1877568"/>
                  </a:lnTo>
                  <a:lnTo>
                    <a:pt x="3416300" y="1877568"/>
                  </a:lnTo>
                  <a:lnTo>
                    <a:pt x="3462547" y="1874174"/>
                  </a:lnTo>
                  <a:lnTo>
                    <a:pt x="3506685" y="1864318"/>
                  </a:lnTo>
                  <a:lnTo>
                    <a:pt x="3548231" y="1848483"/>
                  </a:lnTo>
                  <a:lnTo>
                    <a:pt x="3586702" y="1827152"/>
                  </a:lnTo>
                  <a:lnTo>
                    <a:pt x="3621612" y="1800810"/>
                  </a:lnTo>
                  <a:lnTo>
                    <a:pt x="3652479" y="1769942"/>
                  </a:lnTo>
                  <a:lnTo>
                    <a:pt x="3678818" y="1735030"/>
                  </a:lnTo>
                  <a:lnTo>
                    <a:pt x="3700147" y="1696560"/>
                  </a:lnTo>
                  <a:lnTo>
                    <a:pt x="3715980" y="1655016"/>
                  </a:lnTo>
                  <a:lnTo>
                    <a:pt x="3725835" y="1610881"/>
                  </a:lnTo>
                  <a:lnTo>
                    <a:pt x="3729228" y="1564640"/>
                  </a:lnTo>
                  <a:lnTo>
                    <a:pt x="3729228" y="312928"/>
                  </a:lnTo>
                  <a:lnTo>
                    <a:pt x="3725835" y="266680"/>
                  </a:lnTo>
                  <a:lnTo>
                    <a:pt x="3715980" y="222542"/>
                  </a:lnTo>
                  <a:lnTo>
                    <a:pt x="3700147" y="180996"/>
                  </a:lnTo>
                  <a:lnTo>
                    <a:pt x="3678818" y="142525"/>
                  </a:lnTo>
                  <a:lnTo>
                    <a:pt x="3652479" y="107615"/>
                  </a:lnTo>
                  <a:lnTo>
                    <a:pt x="3621612" y="76748"/>
                  </a:lnTo>
                  <a:lnTo>
                    <a:pt x="3586702" y="50409"/>
                  </a:lnTo>
                  <a:lnTo>
                    <a:pt x="3548231" y="29080"/>
                  </a:lnTo>
                  <a:lnTo>
                    <a:pt x="3506685" y="13247"/>
                  </a:lnTo>
                  <a:lnTo>
                    <a:pt x="3462547" y="3392"/>
                  </a:lnTo>
                  <a:lnTo>
                    <a:pt x="3416300" y="0"/>
                  </a:lnTo>
                  <a:close/>
                </a:path>
              </a:pathLst>
            </a:custGeom>
            <a:solidFill>
              <a:srgbClr val="A7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046976" y="3994404"/>
              <a:ext cx="3729354" cy="1877695"/>
            </a:xfrm>
            <a:custGeom>
              <a:avLst/>
              <a:gdLst/>
              <a:ahLst/>
              <a:cxnLst/>
              <a:rect l="l" t="t" r="r" b="b"/>
              <a:pathLst>
                <a:path w="3729354" h="1877695">
                  <a:moveTo>
                    <a:pt x="0" y="312928"/>
                  </a:moveTo>
                  <a:lnTo>
                    <a:pt x="3392" y="266680"/>
                  </a:lnTo>
                  <a:lnTo>
                    <a:pt x="13247" y="222542"/>
                  </a:lnTo>
                  <a:lnTo>
                    <a:pt x="29080" y="180996"/>
                  </a:lnTo>
                  <a:lnTo>
                    <a:pt x="50409" y="142525"/>
                  </a:lnTo>
                  <a:lnTo>
                    <a:pt x="76748" y="107615"/>
                  </a:lnTo>
                  <a:lnTo>
                    <a:pt x="107615" y="76748"/>
                  </a:lnTo>
                  <a:lnTo>
                    <a:pt x="142525" y="50409"/>
                  </a:lnTo>
                  <a:lnTo>
                    <a:pt x="180996" y="29080"/>
                  </a:lnTo>
                  <a:lnTo>
                    <a:pt x="222542" y="13247"/>
                  </a:lnTo>
                  <a:lnTo>
                    <a:pt x="266680" y="3392"/>
                  </a:lnTo>
                  <a:lnTo>
                    <a:pt x="312927" y="0"/>
                  </a:lnTo>
                  <a:lnTo>
                    <a:pt x="3416300" y="0"/>
                  </a:lnTo>
                  <a:lnTo>
                    <a:pt x="3462547" y="3392"/>
                  </a:lnTo>
                  <a:lnTo>
                    <a:pt x="3506685" y="13247"/>
                  </a:lnTo>
                  <a:lnTo>
                    <a:pt x="3548231" y="29080"/>
                  </a:lnTo>
                  <a:lnTo>
                    <a:pt x="3586702" y="50409"/>
                  </a:lnTo>
                  <a:lnTo>
                    <a:pt x="3621612" y="76748"/>
                  </a:lnTo>
                  <a:lnTo>
                    <a:pt x="3652479" y="107615"/>
                  </a:lnTo>
                  <a:lnTo>
                    <a:pt x="3678818" y="142525"/>
                  </a:lnTo>
                  <a:lnTo>
                    <a:pt x="3700147" y="180996"/>
                  </a:lnTo>
                  <a:lnTo>
                    <a:pt x="3715980" y="222542"/>
                  </a:lnTo>
                  <a:lnTo>
                    <a:pt x="3725835" y="266680"/>
                  </a:lnTo>
                  <a:lnTo>
                    <a:pt x="3729228" y="312928"/>
                  </a:lnTo>
                  <a:lnTo>
                    <a:pt x="3729228" y="1564640"/>
                  </a:lnTo>
                  <a:lnTo>
                    <a:pt x="3725835" y="1610881"/>
                  </a:lnTo>
                  <a:lnTo>
                    <a:pt x="3715980" y="1655016"/>
                  </a:lnTo>
                  <a:lnTo>
                    <a:pt x="3700147" y="1696560"/>
                  </a:lnTo>
                  <a:lnTo>
                    <a:pt x="3678818" y="1735030"/>
                  </a:lnTo>
                  <a:lnTo>
                    <a:pt x="3652479" y="1769942"/>
                  </a:lnTo>
                  <a:lnTo>
                    <a:pt x="3621612" y="1800810"/>
                  </a:lnTo>
                  <a:lnTo>
                    <a:pt x="3586702" y="1827152"/>
                  </a:lnTo>
                  <a:lnTo>
                    <a:pt x="3548231" y="1848483"/>
                  </a:lnTo>
                  <a:lnTo>
                    <a:pt x="3506685" y="1864318"/>
                  </a:lnTo>
                  <a:lnTo>
                    <a:pt x="3462547" y="1874174"/>
                  </a:lnTo>
                  <a:lnTo>
                    <a:pt x="3416300" y="1877568"/>
                  </a:lnTo>
                  <a:lnTo>
                    <a:pt x="312927" y="1877568"/>
                  </a:lnTo>
                  <a:lnTo>
                    <a:pt x="266680" y="1874174"/>
                  </a:lnTo>
                  <a:lnTo>
                    <a:pt x="222542" y="1864318"/>
                  </a:lnTo>
                  <a:lnTo>
                    <a:pt x="180996" y="1848483"/>
                  </a:lnTo>
                  <a:lnTo>
                    <a:pt x="142525" y="1827152"/>
                  </a:lnTo>
                  <a:lnTo>
                    <a:pt x="107615" y="1800810"/>
                  </a:lnTo>
                  <a:lnTo>
                    <a:pt x="76748" y="1769942"/>
                  </a:lnTo>
                  <a:lnTo>
                    <a:pt x="50409" y="1735030"/>
                  </a:lnTo>
                  <a:lnTo>
                    <a:pt x="29080" y="1696560"/>
                  </a:lnTo>
                  <a:lnTo>
                    <a:pt x="13247" y="1655016"/>
                  </a:lnTo>
                  <a:lnTo>
                    <a:pt x="3392" y="1610881"/>
                  </a:lnTo>
                  <a:lnTo>
                    <a:pt x="0" y="1564640"/>
                  </a:lnTo>
                  <a:lnTo>
                    <a:pt x="0" y="312928"/>
                  </a:lnTo>
                  <a:close/>
                </a:path>
              </a:pathLst>
            </a:custGeom>
            <a:ln w="9143">
              <a:solidFill>
                <a:srgbClr val="2DAC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68270" y="2161159"/>
            <a:ext cx="8637905" cy="36309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🠶 </a:t>
            </a:r>
            <a:r>
              <a:rPr dirty="0" sz="2400" spc="-110">
                <a:solidFill>
                  <a:srgbClr val="404040"/>
                </a:solidFill>
                <a:latin typeface="Microsoft Sans Serif"/>
                <a:cs typeface="Microsoft Sans Serif"/>
              </a:rPr>
              <a:t>Evaluasi </a:t>
            </a:r>
            <a:r>
              <a:rPr dirty="0" sz="2400" spc="5">
                <a:solidFill>
                  <a:srgbClr val="404040"/>
                </a:solidFill>
                <a:latin typeface="Microsoft Sans Serif"/>
                <a:cs typeface="Microsoft Sans Serif"/>
              </a:rPr>
              <a:t>dilakukan </a:t>
            </a:r>
            <a:r>
              <a:rPr dirty="0" sz="2400" spc="30">
                <a:solidFill>
                  <a:srgbClr val="404040"/>
                </a:solidFill>
                <a:latin typeface="Microsoft Sans Serif"/>
                <a:cs typeface="Microsoft Sans Serif"/>
              </a:rPr>
              <a:t>untuk 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memberi 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gambaran 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kinerja </a:t>
            </a:r>
            <a:r>
              <a:rPr dirty="0" sz="2400" spc="-170">
                <a:solidFill>
                  <a:srgbClr val="404040"/>
                </a:solidFill>
                <a:latin typeface="Microsoft Sans Serif"/>
                <a:cs typeface="Microsoft Sans Serif"/>
              </a:rPr>
              <a:t>system, </a:t>
            </a:r>
            <a:r>
              <a:rPr dirty="0" sz="2400" spc="-1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04040"/>
                </a:solidFill>
                <a:latin typeface="Microsoft Sans Serif"/>
                <a:cs typeface="Microsoft Sans Serif"/>
              </a:rPr>
              <a:t>apakah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Microsoft Sans Serif"/>
                <a:cs typeface="Microsoft Sans Serif"/>
              </a:rPr>
              <a:t>sudah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Microsoft Sans Serif"/>
                <a:cs typeface="Microsoft Sans Serif"/>
              </a:rPr>
              <a:t>sesuai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dengan</a:t>
            </a:r>
            <a:r>
              <a:rPr dirty="0" sz="2400" spc="-2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yang</a:t>
            </a:r>
            <a:r>
              <a:rPr dirty="0" sz="24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04040"/>
                </a:solidFill>
                <a:latin typeface="Microsoft Sans Serif"/>
                <a:cs typeface="Microsoft Sans Serif"/>
              </a:rPr>
              <a:t>dibutuhkan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04040"/>
                </a:solidFill>
                <a:latin typeface="Microsoft Sans Serif"/>
                <a:cs typeface="Microsoft Sans Serif"/>
              </a:rPr>
              <a:t>serta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04040"/>
                </a:solidFill>
                <a:latin typeface="Microsoft Sans Serif"/>
                <a:cs typeface="Microsoft Sans Serif"/>
              </a:rPr>
              <a:t>tujuan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yang </a:t>
            </a:r>
            <a:r>
              <a:rPr dirty="0" sz="2400" spc="-6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diinginkan.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 spc="-26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Ka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25">
                <a:solidFill>
                  <a:srgbClr val="404040"/>
                </a:solidFill>
                <a:latin typeface="Microsoft Sans Serif"/>
                <a:cs typeface="Microsoft Sans Serif"/>
              </a:rPr>
              <a:t>eg</a:t>
            </a:r>
            <a:r>
              <a:rPr dirty="0" sz="2400" spc="-14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0">
                <a:solidFill>
                  <a:srgbClr val="404040"/>
                </a:solidFill>
                <a:latin typeface="Microsoft Sans Serif"/>
                <a:cs typeface="Microsoft Sans Serif"/>
              </a:rPr>
              <a:t>ri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30">
                <a:solidFill>
                  <a:srgbClr val="404040"/>
                </a:solidFill>
                <a:latin typeface="Microsoft Sans Serif"/>
                <a:cs typeface="Microsoft Sans Serif"/>
              </a:rPr>
              <a:t>knik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30">
                <a:solidFill>
                  <a:srgbClr val="404040"/>
                </a:solidFill>
                <a:latin typeface="Microsoft Sans Serif"/>
                <a:cs typeface="Microsoft Sans Serif"/>
              </a:rPr>
              <a:t>uasi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5077460" indent="-515620">
              <a:lnSpc>
                <a:spcPct val="100000"/>
              </a:lnSpc>
              <a:buAutoNum type="arabicPeriod"/>
              <a:tabLst>
                <a:tab pos="5077460" algn="l"/>
                <a:tab pos="5078095" algn="l"/>
              </a:tabLst>
            </a:pPr>
            <a:r>
              <a:rPr dirty="0" sz="2800" spc="-85">
                <a:solidFill>
                  <a:srgbClr val="006FC0"/>
                </a:solidFill>
                <a:latin typeface="Microsoft Sans Serif"/>
                <a:cs typeface="Microsoft Sans Serif"/>
              </a:rPr>
              <a:t>Procurement</a:t>
            </a:r>
            <a:endParaRPr sz="2800">
              <a:latin typeface="Microsoft Sans Serif"/>
              <a:cs typeface="Microsoft Sans Serif"/>
            </a:endParaRPr>
          </a:p>
          <a:p>
            <a:pPr marL="5077460" indent="-515620">
              <a:lnSpc>
                <a:spcPct val="100000"/>
              </a:lnSpc>
              <a:buAutoNum type="arabicPeriod"/>
              <a:tabLst>
                <a:tab pos="5077460" algn="l"/>
                <a:tab pos="5078095" algn="l"/>
              </a:tabLst>
            </a:pPr>
            <a:r>
              <a:rPr dirty="0" sz="2800" spc="-50">
                <a:solidFill>
                  <a:srgbClr val="006FC0"/>
                </a:solidFill>
                <a:latin typeface="Microsoft Sans Serif"/>
                <a:cs typeface="Microsoft Sans Serif"/>
              </a:rPr>
              <a:t>Improvement</a:t>
            </a:r>
            <a:endParaRPr sz="2800">
              <a:latin typeface="Microsoft Sans Serif"/>
              <a:cs typeface="Microsoft Sans Serif"/>
            </a:endParaRPr>
          </a:p>
          <a:p>
            <a:pPr marL="5077460" indent="-515620">
              <a:lnSpc>
                <a:spcPct val="100000"/>
              </a:lnSpc>
              <a:buAutoNum type="arabicPeriod"/>
              <a:tabLst>
                <a:tab pos="5077460" algn="l"/>
                <a:tab pos="5078095" algn="l"/>
              </a:tabLst>
            </a:pPr>
            <a:r>
              <a:rPr dirty="0" sz="2800" spc="-75">
                <a:solidFill>
                  <a:srgbClr val="006FC0"/>
                </a:solidFill>
                <a:latin typeface="Microsoft Sans Serif"/>
                <a:cs typeface="Microsoft Sans Serif"/>
              </a:rPr>
              <a:t>Capacity</a:t>
            </a:r>
            <a:r>
              <a:rPr dirty="0" sz="2800" spc="-4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006FC0"/>
                </a:solidFill>
                <a:latin typeface="Microsoft Sans Serif"/>
                <a:cs typeface="Microsoft Sans Serif"/>
              </a:rPr>
              <a:t>Planning</a:t>
            </a:r>
            <a:endParaRPr sz="2800">
              <a:latin typeface="Microsoft Sans Serif"/>
              <a:cs typeface="Microsoft Sans Serif"/>
            </a:endParaRPr>
          </a:p>
          <a:p>
            <a:pPr marL="5077460" indent="-515620">
              <a:lnSpc>
                <a:spcPct val="100000"/>
              </a:lnSpc>
              <a:buAutoNum type="arabicPeriod"/>
              <a:tabLst>
                <a:tab pos="5077460" algn="l"/>
                <a:tab pos="5078095" algn="l"/>
              </a:tabLst>
            </a:pPr>
            <a:r>
              <a:rPr dirty="0" sz="2800" spc="-190">
                <a:solidFill>
                  <a:srgbClr val="006FC0"/>
                </a:solidFill>
                <a:latin typeface="Microsoft Sans Serif"/>
                <a:cs typeface="Microsoft Sans Serif"/>
              </a:rPr>
              <a:t>Design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285750"/>
            <a:ext cx="52393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Kategori</a:t>
            </a:r>
            <a:r>
              <a:rPr dirty="0" spc="-240"/>
              <a:t> </a:t>
            </a:r>
            <a:r>
              <a:rPr dirty="0" spc="-250"/>
              <a:t>Teknik</a:t>
            </a:r>
            <a:r>
              <a:rPr dirty="0" spc="-250"/>
              <a:t> </a:t>
            </a:r>
            <a:r>
              <a:rPr dirty="0" spc="-130"/>
              <a:t>Evaluasi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272717"/>
            <a:ext cx="8566150" cy="543052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3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9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175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40">
                <a:solidFill>
                  <a:srgbClr val="006FC0"/>
                </a:solidFill>
                <a:latin typeface="Microsoft Sans Serif"/>
                <a:cs typeface="Microsoft Sans Serif"/>
              </a:rPr>
              <a:t>urement</a:t>
            </a:r>
            <a:endParaRPr sz="2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dirty="0" sz="2400" spc="-36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31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0">
                <a:solidFill>
                  <a:srgbClr val="404040"/>
                </a:solidFill>
                <a:latin typeface="Microsoft Sans Serif"/>
                <a:cs typeface="Microsoft Sans Serif"/>
              </a:rPr>
              <a:t>ur</a:t>
            </a:r>
            <a:r>
              <a:rPr dirty="0" sz="2400" spc="-2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4">
                <a:solidFill>
                  <a:srgbClr val="404040"/>
                </a:solidFill>
                <a:latin typeface="Microsoft Sans Serif"/>
                <a:cs typeface="Microsoft Sans Serif"/>
              </a:rPr>
              <a:t>masa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30">
                <a:solidFill>
                  <a:srgbClr val="404040"/>
                </a:solidFill>
                <a:latin typeface="Microsoft Sans Serif"/>
                <a:cs typeface="Microsoft Sans Serif"/>
              </a:rPr>
              <a:t>uasi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yan</a:t>
            </a:r>
            <a:r>
              <a:rPr dirty="0" sz="2400" spc="-6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dipi</a:t>
            </a:r>
            <a:r>
              <a:rPr dirty="0" sz="2400" spc="-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dar</a:t>
            </a:r>
            <a:r>
              <a:rPr dirty="0" sz="2400" spc="-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Microsoft Sans Serif"/>
                <a:cs typeface="Microsoft Sans Serif"/>
              </a:rPr>
              <a:t>syst</a:t>
            </a:r>
            <a:r>
              <a:rPr dirty="0" sz="2400" spc="-26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1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25">
                <a:solidFill>
                  <a:srgbClr val="404040"/>
                </a:solidFill>
                <a:latin typeface="Microsoft Sans Serif"/>
                <a:cs typeface="Microsoft Sans Serif"/>
              </a:rPr>
              <a:t>atau</a:t>
            </a:r>
            <a:endParaRPr sz="2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komponen</a:t>
            </a:r>
            <a:r>
              <a:rPr dirty="0" sz="24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Microsoft Sans Serif"/>
                <a:cs typeface="Microsoft Sans Serif"/>
              </a:rPr>
              <a:t>system.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006FC0"/>
                </a:solidFill>
                <a:latin typeface="Microsoft Sans Serif"/>
                <a:cs typeface="Microsoft Sans Serif"/>
              </a:rPr>
              <a:t>Improvement</a:t>
            </a:r>
            <a:endParaRPr sz="24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dirty="0" sz="2400" spc="-114">
                <a:solidFill>
                  <a:srgbClr val="404040"/>
                </a:solidFill>
                <a:latin typeface="Microsoft Sans Serif"/>
                <a:cs typeface="Microsoft Sans Serif"/>
              </a:rPr>
              <a:t>Seluruh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Microsoft Sans Serif"/>
                <a:cs typeface="Microsoft Sans Serif"/>
              </a:rPr>
              <a:t>masalah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kinerja</a:t>
            </a:r>
            <a:r>
              <a:rPr dirty="0" sz="2400" spc="-60">
                <a:solidFill>
                  <a:srgbClr val="404040"/>
                </a:solidFill>
                <a:latin typeface="Microsoft Sans Serif"/>
                <a:cs typeface="Microsoft Sans Serif"/>
              </a:rPr>
              <a:t> yang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Microsoft Sans Serif"/>
                <a:cs typeface="Microsoft Sans Serif"/>
              </a:rPr>
              <a:t>timbul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04040"/>
                </a:solidFill>
                <a:latin typeface="Microsoft Sans Serif"/>
                <a:cs typeface="Microsoft Sans Serif"/>
              </a:rPr>
              <a:t>pada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Microsoft Sans Serif"/>
                <a:cs typeface="Microsoft Sans Serif"/>
              </a:rPr>
              <a:t>saat</a:t>
            </a:r>
            <a:r>
              <a:rPr dirty="0" sz="24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suatu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Microsoft Sans Serif"/>
                <a:cs typeface="Microsoft Sans Serif"/>
              </a:rPr>
              <a:t>system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2400" spc="-140">
                <a:solidFill>
                  <a:srgbClr val="404040"/>
                </a:solidFill>
                <a:latin typeface="Microsoft Sans Serif"/>
                <a:cs typeface="Microsoft Sans Serif"/>
              </a:rPr>
              <a:t>sedang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be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80">
                <a:solidFill>
                  <a:srgbClr val="404040"/>
                </a:solidFill>
                <a:latin typeface="Microsoft Sans Serif"/>
                <a:cs typeface="Microsoft Sans Serif"/>
              </a:rPr>
              <a:t>er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j</a:t>
            </a:r>
            <a:r>
              <a:rPr dirty="0" sz="240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55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35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5">
                <a:solidFill>
                  <a:srgbClr val="006FC0"/>
                </a:solidFill>
                <a:latin typeface="Microsoft Sans Serif"/>
                <a:cs typeface="Microsoft Sans Serif"/>
              </a:rPr>
              <a:t>pacity</a:t>
            </a:r>
            <a:r>
              <a:rPr dirty="0" sz="2400" spc="-6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25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60">
                <a:solidFill>
                  <a:srgbClr val="006FC0"/>
                </a:solidFill>
                <a:latin typeface="Microsoft Sans Serif"/>
                <a:cs typeface="Microsoft Sans Serif"/>
              </a:rPr>
              <a:t>anni</a:t>
            </a:r>
            <a:r>
              <a:rPr dirty="0" sz="2400" spc="-7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457200">
              <a:lnSpc>
                <a:spcPct val="100000"/>
              </a:lnSpc>
              <a:spcBef>
                <a:spcPts val="1000"/>
              </a:spcBef>
              <a:tabLst>
                <a:tab pos="926465" algn="l"/>
              </a:tabLst>
            </a:pPr>
            <a:r>
              <a:rPr dirty="0" sz="2400" spc="-105">
                <a:solidFill>
                  <a:srgbClr val="404040"/>
                </a:solidFill>
                <a:latin typeface="Microsoft Sans Serif"/>
                <a:cs typeface="Microsoft Sans Serif"/>
              </a:rPr>
              <a:t>Masalah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 yang</a:t>
            </a:r>
            <a:r>
              <a:rPr dirty="0" sz="24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berhubungan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dengan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prediksi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0">
                <a:solidFill>
                  <a:srgbClr val="404040"/>
                </a:solidFill>
                <a:latin typeface="Microsoft Sans Serif"/>
                <a:cs typeface="Microsoft Sans Serif"/>
              </a:rPr>
              <a:t>kapasitas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Microsoft Sans Serif"/>
                <a:cs typeface="Microsoft Sans Serif"/>
              </a:rPr>
              <a:t>sistem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di </a:t>
            </a:r>
            <a:r>
              <a:rPr dirty="0" sz="2400" spc="-6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Microsoft Sans Serif"/>
                <a:cs typeface="Microsoft Sans Serif"/>
              </a:rPr>
              <a:t>masa	</a:t>
            </a:r>
            <a:r>
              <a:rPr dirty="0" sz="2400" spc="-60">
                <a:solidFill>
                  <a:srgbClr val="404040"/>
                </a:solidFill>
                <a:latin typeface="Microsoft Sans Serif"/>
                <a:cs typeface="Microsoft Sans Serif"/>
              </a:rPr>
              <a:t>yang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04040"/>
                </a:solidFill>
                <a:latin typeface="Microsoft Sans Serif"/>
                <a:cs typeface="Microsoft Sans Serif"/>
              </a:rPr>
              <a:t>akan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datang.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006FC0"/>
                </a:solidFill>
                <a:latin typeface="Microsoft Sans Serif"/>
                <a:cs typeface="Microsoft Sans Serif"/>
              </a:rPr>
              <a:t>Design</a:t>
            </a:r>
            <a:endParaRPr sz="2400">
              <a:latin typeface="Microsoft Sans Serif"/>
              <a:cs typeface="Microsoft Sans Serif"/>
            </a:endParaRPr>
          </a:p>
          <a:p>
            <a:pPr marL="12700" marR="1486535" indent="457200">
              <a:lnSpc>
                <a:spcPct val="100000"/>
              </a:lnSpc>
              <a:spcBef>
                <a:spcPts val="994"/>
              </a:spcBef>
            </a:pPr>
            <a:r>
              <a:rPr dirty="0" sz="2400" spc="-36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31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uruh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5">
                <a:solidFill>
                  <a:srgbClr val="404040"/>
                </a:solidFill>
                <a:latin typeface="Microsoft Sans Serif"/>
                <a:cs typeface="Microsoft Sans Serif"/>
              </a:rPr>
              <a:t>mas</a:t>
            </a:r>
            <a:r>
              <a:rPr dirty="0" sz="2400" spc="-10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yan</a:t>
            </a:r>
            <a:r>
              <a:rPr dirty="0" sz="2400" spc="-6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har</a:t>
            </a:r>
            <a:r>
              <a:rPr dirty="0" sz="2400" spc="-250">
                <a:solidFill>
                  <a:srgbClr val="404040"/>
                </a:solidFill>
                <a:latin typeface="Microsoft Sans Serif"/>
                <a:cs typeface="Microsoft Sans Serif"/>
              </a:rPr>
              <a:t>us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15">
                <a:solidFill>
                  <a:srgbClr val="404040"/>
                </a:solidFill>
                <a:latin typeface="Microsoft Sans Serif"/>
                <a:cs typeface="Microsoft Sans Serif"/>
              </a:rPr>
              <a:t>dibua</a:t>
            </a:r>
            <a:r>
              <a:rPr dirty="0" sz="2400" spc="1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404040"/>
                </a:solidFill>
                <a:latin typeface="Microsoft Sans Serif"/>
                <a:cs typeface="Microsoft Sans Serif"/>
              </a:rPr>
              <a:t>pada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Microsoft Sans Serif"/>
                <a:cs typeface="Microsoft Sans Serif"/>
              </a:rPr>
              <a:t>saat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Microsoft Sans Serif"/>
                <a:cs typeface="Microsoft Sans Serif"/>
              </a:rPr>
              <a:t>akan  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mencipta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suatu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0">
                <a:solidFill>
                  <a:srgbClr val="404040"/>
                </a:solidFill>
                <a:latin typeface="Microsoft Sans Serif"/>
                <a:cs typeface="Microsoft Sans Serif"/>
              </a:rPr>
              <a:t>sistem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yan</a:t>
            </a:r>
            <a:r>
              <a:rPr dirty="0" sz="2400" spc="-6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Microsoft Sans Serif"/>
                <a:cs typeface="Microsoft Sans Serif"/>
              </a:rPr>
              <a:t>ba</a:t>
            </a:r>
            <a:r>
              <a:rPr dirty="0" sz="240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2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55">
                <a:solidFill>
                  <a:srgbClr val="404040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5280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65"/>
              <a:t>Si</a:t>
            </a:r>
            <a:r>
              <a:rPr dirty="0" spc="-515"/>
              <a:t>s</a:t>
            </a:r>
            <a:r>
              <a:rPr dirty="0" spc="-45"/>
              <a:t>tem</a:t>
            </a:r>
            <a:r>
              <a:rPr dirty="0" spc="-265"/>
              <a:t> </a:t>
            </a:r>
            <a:r>
              <a:rPr dirty="0" spc="-110"/>
              <a:t>Refe</a:t>
            </a:r>
            <a:r>
              <a:rPr dirty="0" spc="-100"/>
              <a:t>r</a:t>
            </a:r>
            <a:r>
              <a:rPr dirty="0" spc="-160"/>
              <a:t>ensi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18260" y="3825240"/>
            <a:ext cx="10477500" cy="2536190"/>
            <a:chOff x="1318260" y="3825240"/>
            <a:chExt cx="10477500" cy="2536190"/>
          </a:xfrm>
        </p:grpSpPr>
        <p:sp>
          <p:nvSpPr>
            <p:cNvPr id="4" name="object 4"/>
            <p:cNvSpPr/>
            <p:nvPr/>
          </p:nvSpPr>
          <p:spPr>
            <a:xfrm>
              <a:off x="1322832" y="3829812"/>
              <a:ext cx="10468610" cy="2527300"/>
            </a:xfrm>
            <a:custGeom>
              <a:avLst/>
              <a:gdLst/>
              <a:ahLst/>
              <a:cxnLst/>
              <a:rect l="l" t="t" r="r" b="b"/>
              <a:pathLst>
                <a:path w="10468610" h="2527300">
                  <a:moveTo>
                    <a:pt x="10047224" y="0"/>
                  </a:moveTo>
                  <a:lnTo>
                    <a:pt x="421131" y="0"/>
                  </a:lnTo>
                  <a:lnTo>
                    <a:pt x="372027" y="2833"/>
                  </a:lnTo>
                  <a:lnTo>
                    <a:pt x="324585" y="11124"/>
                  </a:lnTo>
                  <a:lnTo>
                    <a:pt x="279120" y="24556"/>
                  </a:lnTo>
                  <a:lnTo>
                    <a:pt x="235949" y="42812"/>
                  </a:lnTo>
                  <a:lnTo>
                    <a:pt x="195389" y="65576"/>
                  </a:lnTo>
                  <a:lnTo>
                    <a:pt x="157755" y="92533"/>
                  </a:lnTo>
                  <a:lnTo>
                    <a:pt x="123364" y="123364"/>
                  </a:lnTo>
                  <a:lnTo>
                    <a:pt x="92533" y="157755"/>
                  </a:lnTo>
                  <a:lnTo>
                    <a:pt x="65576" y="195389"/>
                  </a:lnTo>
                  <a:lnTo>
                    <a:pt x="42812" y="235949"/>
                  </a:lnTo>
                  <a:lnTo>
                    <a:pt x="24556" y="279120"/>
                  </a:lnTo>
                  <a:lnTo>
                    <a:pt x="11124" y="324585"/>
                  </a:lnTo>
                  <a:lnTo>
                    <a:pt x="2833" y="372027"/>
                  </a:lnTo>
                  <a:lnTo>
                    <a:pt x="0" y="421131"/>
                  </a:lnTo>
                  <a:lnTo>
                    <a:pt x="0" y="2105647"/>
                  </a:lnTo>
                  <a:lnTo>
                    <a:pt x="2833" y="2154760"/>
                  </a:lnTo>
                  <a:lnTo>
                    <a:pt x="11124" y="2202210"/>
                  </a:lnTo>
                  <a:lnTo>
                    <a:pt x="24556" y="2247680"/>
                  </a:lnTo>
                  <a:lnTo>
                    <a:pt x="42812" y="2290854"/>
                  </a:lnTo>
                  <a:lnTo>
                    <a:pt x="65576" y="2331416"/>
                  </a:lnTo>
                  <a:lnTo>
                    <a:pt x="92533" y="2369050"/>
                  </a:lnTo>
                  <a:lnTo>
                    <a:pt x="123364" y="2403440"/>
                  </a:lnTo>
                  <a:lnTo>
                    <a:pt x="157755" y="2434269"/>
                  </a:lnTo>
                  <a:lnTo>
                    <a:pt x="195389" y="2461223"/>
                  </a:lnTo>
                  <a:lnTo>
                    <a:pt x="235949" y="2483985"/>
                  </a:lnTo>
                  <a:lnTo>
                    <a:pt x="279120" y="2502239"/>
                  </a:lnTo>
                  <a:lnTo>
                    <a:pt x="324585" y="2515669"/>
                  </a:lnTo>
                  <a:lnTo>
                    <a:pt x="372027" y="2523958"/>
                  </a:lnTo>
                  <a:lnTo>
                    <a:pt x="421131" y="2526792"/>
                  </a:lnTo>
                  <a:lnTo>
                    <a:pt x="10047224" y="2526792"/>
                  </a:lnTo>
                  <a:lnTo>
                    <a:pt x="10096328" y="2523958"/>
                  </a:lnTo>
                  <a:lnTo>
                    <a:pt x="10143770" y="2515669"/>
                  </a:lnTo>
                  <a:lnTo>
                    <a:pt x="10189235" y="2502239"/>
                  </a:lnTo>
                  <a:lnTo>
                    <a:pt x="10232406" y="2483985"/>
                  </a:lnTo>
                  <a:lnTo>
                    <a:pt x="10272966" y="2461223"/>
                  </a:lnTo>
                  <a:lnTo>
                    <a:pt x="10310600" y="2434269"/>
                  </a:lnTo>
                  <a:lnTo>
                    <a:pt x="10344991" y="2403440"/>
                  </a:lnTo>
                  <a:lnTo>
                    <a:pt x="10375822" y="2369050"/>
                  </a:lnTo>
                  <a:lnTo>
                    <a:pt x="10402779" y="2331416"/>
                  </a:lnTo>
                  <a:lnTo>
                    <a:pt x="10425543" y="2290854"/>
                  </a:lnTo>
                  <a:lnTo>
                    <a:pt x="10443799" y="2247680"/>
                  </a:lnTo>
                  <a:lnTo>
                    <a:pt x="10457231" y="2202210"/>
                  </a:lnTo>
                  <a:lnTo>
                    <a:pt x="10465522" y="2154760"/>
                  </a:lnTo>
                  <a:lnTo>
                    <a:pt x="10468356" y="2105647"/>
                  </a:lnTo>
                  <a:lnTo>
                    <a:pt x="10468356" y="421131"/>
                  </a:lnTo>
                  <a:lnTo>
                    <a:pt x="10465522" y="372027"/>
                  </a:lnTo>
                  <a:lnTo>
                    <a:pt x="10457231" y="324585"/>
                  </a:lnTo>
                  <a:lnTo>
                    <a:pt x="10443799" y="279120"/>
                  </a:lnTo>
                  <a:lnTo>
                    <a:pt x="10425543" y="235949"/>
                  </a:lnTo>
                  <a:lnTo>
                    <a:pt x="10402779" y="195389"/>
                  </a:lnTo>
                  <a:lnTo>
                    <a:pt x="10375822" y="157755"/>
                  </a:lnTo>
                  <a:lnTo>
                    <a:pt x="10344991" y="123364"/>
                  </a:lnTo>
                  <a:lnTo>
                    <a:pt x="10310600" y="92533"/>
                  </a:lnTo>
                  <a:lnTo>
                    <a:pt x="10272966" y="65576"/>
                  </a:lnTo>
                  <a:lnTo>
                    <a:pt x="10232406" y="42812"/>
                  </a:lnTo>
                  <a:lnTo>
                    <a:pt x="10189235" y="24556"/>
                  </a:lnTo>
                  <a:lnTo>
                    <a:pt x="10143770" y="11124"/>
                  </a:lnTo>
                  <a:lnTo>
                    <a:pt x="10096328" y="2833"/>
                  </a:lnTo>
                  <a:lnTo>
                    <a:pt x="10047224" y="0"/>
                  </a:lnTo>
                  <a:close/>
                </a:path>
              </a:pathLst>
            </a:custGeom>
            <a:solidFill>
              <a:srgbClr val="A7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22832" y="3829812"/>
              <a:ext cx="10468610" cy="2527300"/>
            </a:xfrm>
            <a:custGeom>
              <a:avLst/>
              <a:gdLst/>
              <a:ahLst/>
              <a:cxnLst/>
              <a:rect l="l" t="t" r="r" b="b"/>
              <a:pathLst>
                <a:path w="10468610" h="2527300">
                  <a:moveTo>
                    <a:pt x="0" y="421131"/>
                  </a:moveTo>
                  <a:lnTo>
                    <a:pt x="2833" y="372027"/>
                  </a:lnTo>
                  <a:lnTo>
                    <a:pt x="11124" y="324585"/>
                  </a:lnTo>
                  <a:lnTo>
                    <a:pt x="24556" y="279120"/>
                  </a:lnTo>
                  <a:lnTo>
                    <a:pt x="42812" y="235949"/>
                  </a:lnTo>
                  <a:lnTo>
                    <a:pt x="65576" y="195389"/>
                  </a:lnTo>
                  <a:lnTo>
                    <a:pt x="92533" y="157755"/>
                  </a:lnTo>
                  <a:lnTo>
                    <a:pt x="123364" y="123364"/>
                  </a:lnTo>
                  <a:lnTo>
                    <a:pt x="157755" y="92533"/>
                  </a:lnTo>
                  <a:lnTo>
                    <a:pt x="195389" y="65576"/>
                  </a:lnTo>
                  <a:lnTo>
                    <a:pt x="235949" y="42812"/>
                  </a:lnTo>
                  <a:lnTo>
                    <a:pt x="279120" y="24556"/>
                  </a:lnTo>
                  <a:lnTo>
                    <a:pt x="324585" y="11124"/>
                  </a:lnTo>
                  <a:lnTo>
                    <a:pt x="372027" y="2833"/>
                  </a:lnTo>
                  <a:lnTo>
                    <a:pt x="421131" y="0"/>
                  </a:lnTo>
                  <a:lnTo>
                    <a:pt x="10047224" y="0"/>
                  </a:lnTo>
                  <a:lnTo>
                    <a:pt x="10096328" y="2833"/>
                  </a:lnTo>
                  <a:lnTo>
                    <a:pt x="10143770" y="11124"/>
                  </a:lnTo>
                  <a:lnTo>
                    <a:pt x="10189235" y="24556"/>
                  </a:lnTo>
                  <a:lnTo>
                    <a:pt x="10232406" y="42812"/>
                  </a:lnTo>
                  <a:lnTo>
                    <a:pt x="10272966" y="65576"/>
                  </a:lnTo>
                  <a:lnTo>
                    <a:pt x="10310600" y="92533"/>
                  </a:lnTo>
                  <a:lnTo>
                    <a:pt x="10344991" y="123364"/>
                  </a:lnTo>
                  <a:lnTo>
                    <a:pt x="10375822" y="157755"/>
                  </a:lnTo>
                  <a:lnTo>
                    <a:pt x="10402779" y="195389"/>
                  </a:lnTo>
                  <a:lnTo>
                    <a:pt x="10425543" y="235949"/>
                  </a:lnTo>
                  <a:lnTo>
                    <a:pt x="10443799" y="279120"/>
                  </a:lnTo>
                  <a:lnTo>
                    <a:pt x="10457231" y="324585"/>
                  </a:lnTo>
                  <a:lnTo>
                    <a:pt x="10465522" y="372027"/>
                  </a:lnTo>
                  <a:lnTo>
                    <a:pt x="10468356" y="421131"/>
                  </a:lnTo>
                  <a:lnTo>
                    <a:pt x="10468356" y="2105647"/>
                  </a:lnTo>
                  <a:lnTo>
                    <a:pt x="10465522" y="2154760"/>
                  </a:lnTo>
                  <a:lnTo>
                    <a:pt x="10457231" y="2202210"/>
                  </a:lnTo>
                  <a:lnTo>
                    <a:pt x="10443799" y="2247680"/>
                  </a:lnTo>
                  <a:lnTo>
                    <a:pt x="10425543" y="2290854"/>
                  </a:lnTo>
                  <a:lnTo>
                    <a:pt x="10402779" y="2331416"/>
                  </a:lnTo>
                  <a:lnTo>
                    <a:pt x="10375822" y="2369050"/>
                  </a:lnTo>
                  <a:lnTo>
                    <a:pt x="10344991" y="2403440"/>
                  </a:lnTo>
                  <a:lnTo>
                    <a:pt x="10310600" y="2434269"/>
                  </a:lnTo>
                  <a:lnTo>
                    <a:pt x="10272966" y="2461223"/>
                  </a:lnTo>
                  <a:lnTo>
                    <a:pt x="10232406" y="2483985"/>
                  </a:lnTo>
                  <a:lnTo>
                    <a:pt x="10189235" y="2502239"/>
                  </a:lnTo>
                  <a:lnTo>
                    <a:pt x="10143770" y="2515669"/>
                  </a:lnTo>
                  <a:lnTo>
                    <a:pt x="10096328" y="2523958"/>
                  </a:lnTo>
                  <a:lnTo>
                    <a:pt x="10047224" y="2526792"/>
                  </a:lnTo>
                  <a:lnTo>
                    <a:pt x="421131" y="2526792"/>
                  </a:lnTo>
                  <a:lnTo>
                    <a:pt x="372027" y="2523958"/>
                  </a:lnTo>
                  <a:lnTo>
                    <a:pt x="324585" y="2515669"/>
                  </a:lnTo>
                  <a:lnTo>
                    <a:pt x="279120" y="2502239"/>
                  </a:lnTo>
                  <a:lnTo>
                    <a:pt x="235949" y="2483985"/>
                  </a:lnTo>
                  <a:lnTo>
                    <a:pt x="195389" y="2461223"/>
                  </a:lnTo>
                  <a:lnTo>
                    <a:pt x="157755" y="2434269"/>
                  </a:lnTo>
                  <a:lnTo>
                    <a:pt x="123364" y="2403440"/>
                  </a:lnTo>
                  <a:lnTo>
                    <a:pt x="92533" y="2369050"/>
                  </a:lnTo>
                  <a:lnTo>
                    <a:pt x="65576" y="2331416"/>
                  </a:lnTo>
                  <a:lnTo>
                    <a:pt x="42812" y="2290854"/>
                  </a:lnTo>
                  <a:lnTo>
                    <a:pt x="24556" y="2247680"/>
                  </a:lnTo>
                  <a:lnTo>
                    <a:pt x="11124" y="2202210"/>
                  </a:lnTo>
                  <a:lnTo>
                    <a:pt x="2833" y="2154760"/>
                  </a:lnTo>
                  <a:lnTo>
                    <a:pt x="0" y="2105647"/>
                  </a:lnTo>
                  <a:lnTo>
                    <a:pt x="0" y="421131"/>
                  </a:lnTo>
                  <a:close/>
                </a:path>
              </a:pathLst>
            </a:custGeom>
            <a:ln w="9143">
              <a:solidFill>
                <a:srgbClr val="2DAC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525650" y="2161159"/>
            <a:ext cx="10064115" cy="3790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97965" marR="412750" indent="-342900">
              <a:lnSpc>
                <a:spcPct val="100000"/>
              </a:lnSpc>
              <a:spcBef>
                <a:spcPts val="100"/>
              </a:spcBef>
            </a:pP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🠶 </a:t>
            </a:r>
            <a:r>
              <a:rPr dirty="0" sz="2400">
                <a:solidFill>
                  <a:srgbClr val="404040"/>
                </a:solidFill>
                <a:latin typeface="Microsoft Sans Serif"/>
                <a:cs typeface="Microsoft Sans Serif"/>
              </a:rPr>
              <a:t>Untuk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 memberikan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gambaran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pendekatan </a:t>
            </a:r>
            <a:r>
              <a:rPr dirty="0" sz="2400" spc="-175">
                <a:solidFill>
                  <a:srgbClr val="404040"/>
                </a:solidFill>
                <a:latin typeface="Microsoft Sans Serif"/>
                <a:cs typeface="Microsoft Sans Serif"/>
              </a:rPr>
              <a:t>system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Microsoft Sans Serif"/>
                <a:cs typeface="Microsoft Sans Serif"/>
              </a:rPr>
              <a:t>dalam </a:t>
            </a:r>
            <a:r>
              <a:rPr dirty="0" sz="2400" spc="-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evaluasi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kinerja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dengan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menggunakan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Microsoft Sans Serif"/>
                <a:cs typeface="Microsoft Sans Serif"/>
              </a:rPr>
              <a:t>system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acuan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Microsoft Sans Serif"/>
                <a:cs typeface="Microsoft Sans Serif"/>
              </a:rPr>
              <a:t>(referensi).</a:t>
            </a:r>
            <a:endParaRPr sz="2400">
              <a:latin typeface="Microsoft Sans Serif"/>
              <a:cs typeface="Microsoft Sans Serif"/>
            </a:endParaRPr>
          </a:p>
          <a:p>
            <a:pPr marL="1155065">
              <a:lnSpc>
                <a:spcPct val="100000"/>
              </a:lnSpc>
              <a:spcBef>
                <a:spcPts val="994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Microsoft Sans Serif"/>
                <a:cs typeface="Microsoft Sans Serif"/>
              </a:rPr>
              <a:t>Konfigura</a:t>
            </a:r>
            <a:r>
              <a:rPr dirty="0" sz="2400" spc="-10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2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Microsoft Sans Serif"/>
                <a:cs typeface="Microsoft Sans Serif"/>
              </a:rPr>
              <a:t>system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Microsoft Sans Serif"/>
                <a:cs typeface="Microsoft Sans Serif"/>
              </a:rPr>
              <a:t>y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an</a:t>
            </a:r>
            <a:r>
              <a:rPr dirty="0" sz="2400" spc="-6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dig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nakan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da</a:t>
            </a:r>
            <a:r>
              <a:rPr dirty="0" sz="240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Microsoft Sans Serif"/>
                <a:cs typeface="Microsoft Sans Serif"/>
              </a:rPr>
              <a:t>system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20">
                <a:solidFill>
                  <a:srgbClr val="404040"/>
                </a:solidFill>
                <a:latin typeface="Microsoft Sans Serif"/>
                <a:cs typeface="Microsoft Sans Serif"/>
              </a:rPr>
              <a:t>referensi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60">
                <a:solidFill>
                  <a:srgbClr val="006FC0"/>
                </a:solidFill>
                <a:latin typeface="Microsoft Sans Serif"/>
                <a:cs typeface="Microsoft Sans Serif"/>
              </a:rPr>
              <a:t>Uniprogrammed</a:t>
            </a:r>
            <a:r>
              <a:rPr dirty="0" sz="2800" spc="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006FC0"/>
                </a:solidFill>
                <a:latin typeface="Microsoft Sans Serif"/>
                <a:cs typeface="Microsoft Sans Serif"/>
              </a:rPr>
              <a:t>Batch-processing</a:t>
            </a:r>
            <a:r>
              <a:rPr dirty="0" sz="2800" spc="-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006FC0"/>
                </a:solidFill>
                <a:latin typeface="Microsoft Sans Serif"/>
                <a:cs typeface="Microsoft Sans Serif"/>
              </a:rPr>
              <a:t>References</a:t>
            </a:r>
            <a:r>
              <a:rPr dirty="0" sz="2800" spc="2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006FC0"/>
                </a:solidFill>
                <a:latin typeface="Microsoft Sans Serif"/>
                <a:cs typeface="Microsoft Sans Serif"/>
              </a:rPr>
              <a:t>System</a:t>
            </a:r>
            <a:r>
              <a:rPr dirty="0" sz="2800" spc="-2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0">
                <a:solidFill>
                  <a:srgbClr val="006FC0"/>
                </a:solidFill>
                <a:latin typeface="Microsoft Sans Serif"/>
                <a:cs typeface="Microsoft Sans Serif"/>
              </a:rPr>
              <a:t>(UBRS)</a:t>
            </a:r>
            <a:endParaRPr sz="28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35">
                <a:solidFill>
                  <a:srgbClr val="006FC0"/>
                </a:solidFill>
                <a:latin typeface="Microsoft Sans Serif"/>
                <a:cs typeface="Microsoft Sans Serif"/>
              </a:rPr>
              <a:t>Multiprogrammed</a:t>
            </a:r>
            <a:r>
              <a:rPr dirty="0" sz="2800" spc="2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006FC0"/>
                </a:solidFill>
                <a:latin typeface="Microsoft Sans Serif"/>
                <a:cs typeface="Microsoft Sans Serif"/>
              </a:rPr>
              <a:t>Batch-processing</a:t>
            </a:r>
            <a:r>
              <a:rPr dirty="0" sz="2800" spc="-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006FC0"/>
                </a:solidFill>
                <a:latin typeface="Microsoft Sans Serif"/>
                <a:cs typeface="Microsoft Sans Serif"/>
              </a:rPr>
              <a:t>References</a:t>
            </a:r>
            <a:r>
              <a:rPr dirty="0" sz="2800" spc="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006FC0"/>
                </a:solidFill>
                <a:latin typeface="Microsoft Sans Serif"/>
                <a:cs typeface="Microsoft Sans Serif"/>
              </a:rPr>
              <a:t>System</a:t>
            </a:r>
            <a:r>
              <a:rPr dirty="0" sz="2800" spc="-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006FC0"/>
                </a:solidFill>
                <a:latin typeface="Microsoft Sans Serif"/>
                <a:cs typeface="Microsoft Sans Serif"/>
              </a:rPr>
              <a:t>(MBRS)</a:t>
            </a:r>
            <a:endParaRPr sz="28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35">
                <a:solidFill>
                  <a:srgbClr val="006FC0"/>
                </a:solidFill>
                <a:latin typeface="Microsoft Sans Serif"/>
                <a:cs typeface="Microsoft Sans Serif"/>
              </a:rPr>
              <a:t>Multiprogrammed</a:t>
            </a:r>
            <a:r>
              <a:rPr dirty="0" sz="2800" spc="2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006FC0"/>
                </a:solidFill>
                <a:latin typeface="Microsoft Sans Serif"/>
                <a:cs typeface="Microsoft Sans Serif"/>
              </a:rPr>
              <a:t>Interactive</a:t>
            </a:r>
            <a:r>
              <a:rPr dirty="0" sz="2800" spc="-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15">
                <a:solidFill>
                  <a:srgbClr val="006FC0"/>
                </a:solidFill>
                <a:latin typeface="Microsoft Sans Serif"/>
                <a:cs typeface="Microsoft Sans Serif"/>
              </a:rPr>
              <a:t>References</a:t>
            </a:r>
            <a:r>
              <a:rPr dirty="0" sz="2800" spc="1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4">
                <a:solidFill>
                  <a:srgbClr val="006FC0"/>
                </a:solidFill>
                <a:latin typeface="Microsoft Sans Serif"/>
                <a:cs typeface="Microsoft Sans Serif"/>
              </a:rPr>
              <a:t>System</a:t>
            </a:r>
            <a:r>
              <a:rPr dirty="0" sz="2800" spc="-2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5">
                <a:solidFill>
                  <a:srgbClr val="006FC0"/>
                </a:solidFill>
                <a:latin typeface="Microsoft Sans Serif"/>
                <a:cs typeface="Microsoft Sans Serif"/>
              </a:rPr>
              <a:t>(MIRS)</a:t>
            </a:r>
            <a:endParaRPr sz="2800">
              <a:latin typeface="Microsoft Sans Serif"/>
              <a:cs typeface="Microsoft Sans Serif"/>
            </a:endParaRPr>
          </a:p>
          <a:p>
            <a:pPr marL="527685" marR="5080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  <a:tab pos="3611245" algn="l"/>
                <a:tab pos="5545455" algn="l"/>
                <a:tab pos="6913880" algn="l"/>
                <a:tab pos="8497570" algn="l"/>
              </a:tabLst>
            </a:pPr>
            <a:r>
              <a:rPr dirty="0" sz="2800" spc="-5">
                <a:solidFill>
                  <a:srgbClr val="006FC0"/>
                </a:solidFill>
                <a:latin typeface="Microsoft Sans Serif"/>
                <a:cs typeface="Microsoft Sans Serif"/>
              </a:rPr>
              <a:t>Multip</a:t>
            </a:r>
            <a:r>
              <a:rPr dirty="0" sz="2800" spc="1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25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120">
                <a:solidFill>
                  <a:srgbClr val="006FC0"/>
                </a:solidFill>
                <a:latin typeface="Microsoft Sans Serif"/>
                <a:cs typeface="Microsoft Sans Serif"/>
              </a:rPr>
              <a:t>g</a:t>
            </a:r>
            <a:r>
              <a:rPr dirty="0" sz="2800">
                <a:solidFill>
                  <a:srgbClr val="006FC0"/>
                </a:solidFill>
                <a:latin typeface="Microsoft Sans Serif"/>
                <a:cs typeface="Microsoft Sans Serif"/>
              </a:rPr>
              <a:t>ra</a:t>
            </a:r>
            <a:r>
              <a:rPr dirty="0" sz="2800" spc="5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70">
                <a:solidFill>
                  <a:srgbClr val="006FC0"/>
                </a:solidFill>
                <a:latin typeface="Microsoft Sans Serif"/>
                <a:cs typeface="Microsoft Sans Serif"/>
              </a:rPr>
              <a:t>med</a:t>
            </a:r>
            <a:r>
              <a:rPr dirty="0" sz="2800">
                <a:solidFill>
                  <a:srgbClr val="006FC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55">
                <a:solidFill>
                  <a:srgbClr val="006FC0"/>
                </a:solidFill>
                <a:latin typeface="Microsoft Sans Serif"/>
                <a:cs typeface="Microsoft Sans Serif"/>
              </a:rPr>
              <a:t>Int</a:t>
            </a:r>
            <a:r>
              <a:rPr dirty="0" sz="2800" spc="-8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0">
                <a:solidFill>
                  <a:srgbClr val="006FC0"/>
                </a:solidFill>
                <a:latin typeface="Microsoft Sans Serif"/>
                <a:cs typeface="Microsoft Sans Serif"/>
              </a:rPr>
              <a:t>rac</a:t>
            </a:r>
            <a:r>
              <a:rPr dirty="0" sz="2800" spc="-5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70">
                <a:solidFill>
                  <a:srgbClr val="006FC0"/>
                </a:solidFill>
                <a:latin typeface="Microsoft Sans Serif"/>
                <a:cs typeface="Microsoft Sans Serif"/>
              </a:rPr>
              <a:t>iv</a:t>
            </a:r>
            <a:r>
              <a:rPr dirty="0" sz="2800" spc="-9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006FC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5">
                <a:solidFill>
                  <a:srgbClr val="006FC0"/>
                </a:solidFill>
                <a:latin typeface="Microsoft Sans Serif"/>
                <a:cs typeface="Microsoft Sans Serif"/>
              </a:rPr>
              <a:t>Virt</a:t>
            </a:r>
            <a:r>
              <a:rPr dirty="0" sz="2800" spc="15">
                <a:solidFill>
                  <a:srgbClr val="006FC0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3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">
                <a:solidFill>
                  <a:srgbClr val="006FC0"/>
                </a:solidFill>
                <a:latin typeface="Microsoft Sans Serif"/>
                <a:cs typeface="Microsoft Sans Serif"/>
              </a:rPr>
              <a:t>l</a:t>
            </a:r>
            <a:r>
              <a:rPr dirty="0" sz="2800">
                <a:solidFill>
                  <a:srgbClr val="006FC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2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8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70">
                <a:solidFill>
                  <a:srgbClr val="006FC0"/>
                </a:solidFill>
                <a:latin typeface="Microsoft Sans Serif"/>
                <a:cs typeface="Microsoft Sans Serif"/>
              </a:rPr>
              <a:t>or</a:t>
            </a:r>
            <a:r>
              <a:rPr dirty="0" sz="2800" spc="-75">
                <a:solidFill>
                  <a:srgbClr val="006FC0"/>
                </a:solidFill>
                <a:latin typeface="Microsoft Sans Serif"/>
                <a:cs typeface="Microsoft Sans Serif"/>
              </a:rPr>
              <a:t>y</a:t>
            </a:r>
            <a:r>
              <a:rPr dirty="0" sz="2800">
                <a:solidFill>
                  <a:srgbClr val="006FC0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165">
                <a:solidFill>
                  <a:srgbClr val="006FC0"/>
                </a:solidFill>
                <a:latin typeface="Microsoft Sans Serif"/>
                <a:cs typeface="Microsoft Sans Serif"/>
              </a:rPr>
              <a:t>Refe</a:t>
            </a:r>
            <a:r>
              <a:rPr dirty="0" sz="2800" spc="-10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35">
                <a:solidFill>
                  <a:srgbClr val="006FC0"/>
                </a:solidFill>
                <a:latin typeface="Microsoft Sans Serif"/>
                <a:cs typeface="Microsoft Sans Serif"/>
              </a:rPr>
              <a:t>ences  </a:t>
            </a:r>
            <a:r>
              <a:rPr dirty="0" sz="2800" spc="-204">
                <a:solidFill>
                  <a:srgbClr val="006FC0"/>
                </a:solidFill>
                <a:latin typeface="Microsoft Sans Serif"/>
                <a:cs typeface="Microsoft Sans Serif"/>
              </a:rPr>
              <a:t>System</a:t>
            </a:r>
            <a:r>
              <a:rPr dirty="0" sz="2800" spc="-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006FC0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25">
                <a:solidFill>
                  <a:srgbClr val="006FC0"/>
                </a:solidFill>
                <a:latin typeface="Microsoft Sans Serif"/>
                <a:cs typeface="Microsoft Sans Serif"/>
              </a:rPr>
              <a:t>MI</a:t>
            </a:r>
            <a:r>
              <a:rPr dirty="0" sz="2800" spc="-155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dirty="0" sz="2800" spc="-300">
                <a:solidFill>
                  <a:srgbClr val="006FC0"/>
                </a:solidFill>
                <a:latin typeface="Microsoft Sans Serif"/>
                <a:cs typeface="Microsoft Sans Serif"/>
              </a:rPr>
              <a:t>RS)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9264" y="236575"/>
            <a:ext cx="10048875" cy="619315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600" spc="-8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600" spc="-315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">
                <a:solidFill>
                  <a:srgbClr val="006FC0"/>
                </a:solidFill>
                <a:latin typeface="Microsoft Sans Serif"/>
                <a:cs typeface="Microsoft Sans Serif"/>
              </a:rPr>
              <a:t>Uniprogrammed</a:t>
            </a:r>
            <a:r>
              <a:rPr dirty="0" sz="2600" spc="-7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006FC0"/>
                </a:solidFill>
                <a:latin typeface="Microsoft Sans Serif"/>
                <a:cs typeface="Microsoft Sans Serif"/>
              </a:rPr>
              <a:t>Batch-processing</a:t>
            </a:r>
            <a:r>
              <a:rPr dirty="0" sz="2600" spc="-7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006FC0"/>
                </a:solidFill>
                <a:latin typeface="Microsoft Sans Serif"/>
                <a:cs typeface="Microsoft Sans Serif"/>
              </a:rPr>
              <a:t>References</a:t>
            </a:r>
            <a:r>
              <a:rPr dirty="0" sz="2600" spc="-7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006FC0"/>
                </a:solidFill>
                <a:latin typeface="Microsoft Sans Serif"/>
                <a:cs typeface="Microsoft Sans Serif"/>
              </a:rPr>
              <a:t>System</a:t>
            </a:r>
            <a:r>
              <a:rPr dirty="0" sz="2600" spc="-6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80">
                <a:solidFill>
                  <a:srgbClr val="006FC0"/>
                </a:solidFill>
                <a:latin typeface="Microsoft Sans Serif"/>
                <a:cs typeface="Microsoft Sans Serif"/>
              </a:rPr>
              <a:t>(UBRS)</a:t>
            </a:r>
            <a:endParaRPr sz="2600">
              <a:latin typeface="Microsoft Sans Serif"/>
              <a:cs typeface="Microsoft Sans Serif"/>
            </a:endParaRPr>
          </a:p>
          <a:p>
            <a:pPr marL="12700" marR="8255">
              <a:lnSpc>
                <a:spcPct val="100000"/>
              </a:lnSpc>
              <a:spcBef>
                <a:spcPts val="994"/>
              </a:spcBef>
              <a:tabLst>
                <a:tab pos="2157095" algn="l"/>
                <a:tab pos="3152140" algn="l"/>
                <a:tab pos="4069715" algn="l"/>
                <a:tab pos="5575300" algn="l"/>
                <a:tab pos="6249670" algn="l"/>
                <a:tab pos="7602855" algn="l"/>
                <a:tab pos="9187815" algn="l"/>
              </a:tabLst>
            </a:pPr>
            <a:r>
              <a:rPr dirty="0" sz="2600" spc="-125">
                <a:latin typeface="Microsoft Sans Serif"/>
                <a:cs typeface="Microsoft Sans Serif"/>
              </a:rPr>
              <a:t>Meng</a:t>
            </a:r>
            <a:r>
              <a:rPr dirty="0" sz="2600" spc="-125">
                <a:latin typeface="Microsoft Sans Serif"/>
                <a:cs typeface="Microsoft Sans Serif"/>
              </a:rPr>
              <a:t>g</a:t>
            </a:r>
            <a:r>
              <a:rPr dirty="0" sz="2600" spc="-10">
                <a:latin typeface="Microsoft Sans Serif"/>
                <a:cs typeface="Microsoft Sans Serif"/>
              </a:rPr>
              <a:t>unakan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75">
                <a:latin typeface="Microsoft Sans Serif"/>
                <a:cs typeface="Microsoft Sans Serif"/>
              </a:rPr>
              <a:t>mod</a:t>
            </a:r>
            <a:r>
              <a:rPr dirty="0" sz="2600" spc="-85">
                <a:latin typeface="Microsoft Sans Serif"/>
                <a:cs typeface="Microsoft Sans Serif"/>
              </a:rPr>
              <a:t>e</a:t>
            </a:r>
            <a:r>
              <a:rPr dirty="0" sz="2600" spc="-20">
                <a:latin typeface="Microsoft Sans Serif"/>
                <a:cs typeface="Microsoft Sans Serif"/>
              </a:rPr>
              <a:t>l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45">
                <a:latin typeface="Microsoft Sans Serif"/>
                <a:cs typeface="Microsoft Sans Serif"/>
              </a:rPr>
              <a:t>batc</a:t>
            </a:r>
            <a:r>
              <a:rPr dirty="0" sz="2600" spc="-45">
                <a:latin typeface="Microsoft Sans Serif"/>
                <a:cs typeface="Microsoft Sans Serif"/>
              </a:rPr>
              <a:t>h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90">
                <a:latin typeface="Microsoft Sans Serif"/>
                <a:cs typeface="Microsoft Sans Serif"/>
              </a:rPr>
              <a:t>pro</a:t>
            </a:r>
            <a:r>
              <a:rPr dirty="0" sz="2600" spc="-105">
                <a:latin typeface="Microsoft Sans Serif"/>
                <a:cs typeface="Microsoft Sans Serif"/>
              </a:rPr>
              <a:t>c</a:t>
            </a:r>
            <a:r>
              <a:rPr dirty="0" sz="2600" spc="-240">
                <a:latin typeface="Microsoft Sans Serif"/>
                <a:cs typeface="Microsoft Sans Serif"/>
              </a:rPr>
              <a:t>essing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35">
                <a:latin typeface="Microsoft Sans Serif"/>
                <a:cs typeface="Microsoft Sans Serif"/>
              </a:rPr>
              <a:t>da</a:t>
            </a:r>
            <a:r>
              <a:rPr dirty="0" sz="2600" spc="-30">
                <a:latin typeface="Microsoft Sans Serif"/>
                <a:cs typeface="Microsoft Sans Serif"/>
              </a:rPr>
              <a:t>n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55">
                <a:latin typeface="Microsoft Sans Serif"/>
                <a:cs typeface="Microsoft Sans Serif"/>
              </a:rPr>
              <a:t>resour</a:t>
            </a:r>
            <a:r>
              <a:rPr dirty="0" sz="2600" spc="-180">
                <a:latin typeface="Microsoft Sans Serif"/>
                <a:cs typeface="Microsoft Sans Serif"/>
              </a:rPr>
              <a:t>c</a:t>
            </a:r>
            <a:r>
              <a:rPr dirty="0" sz="2600" spc="-360">
                <a:latin typeface="Microsoft Sans Serif"/>
                <a:cs typeface="Microsoft Sans Serif"/>
              </a:rPr>
              <a:t>es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10">
                <a:latin typeface="Microsoft Sans Serif"/>
                <a:cs typeface="Microsoft Sans Serif"/>
              </a:rPr>
              <a:t>utama</a:t>
            </a:r>
            <a:r>
              <a:rPr dirty="0" sz="2600" spc="-5">
                <a:latin typeface="Microsoft Sans Serif"/>
                <a:cs typeface="Microsoft Sans Serif"/>
              </a:rPr>
              <a:t>n</a:t>
            </a:r>
            <a:r>
              <a:rPr dirty="0" sz="2600" spc="-35">
                <a:latin typeface="Microsoft Sans Serif"/>
                <a:cs typeface="Microsoft Sans Serif"/>
              </a:rPr>
              <a:t>y</a:t>
            </a:r>
            <a:r>
              <a:rPr dirty="0" sz="2600" spc="-35">
                <a:latin typeface="Microsoft Sans Serif"/>
                <a:cs typeface="Microsoft Sans Serif"/>
              </a:rPr>
              <a:t>a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35">
                <a:latin typeface="Microsoft Sans Serif"/>
                <a:cs typeface="Microsoft Sans Serif"/>
              </a:rPr>
              <a:t>dia</a:t>
            </a:r>
            <a:r>
              <a:rPr dirty="0" sz="2600" spc="10">
                <a:latin typeface="Microsoft Sans Serif"/>
                <a:cs typeface="Microsoft Sans Serif"/>
              </a:rPr>
              <a:t>t</a:t>
            </a:r>
            <a:r>
              <a:rPr dirty="0" sz="2600" spc="-5">
                <a:latin typeface="Microsoft Sans Serif"/>
                <a:cs typeface="Microsoft Sans Serif"/>
              </a:rPr>
              <a:t>ur  </a:t>
            </a:r>
            <a:r>
              <a:rPr dirty="0" sz="2600" spc="-100">
                <a:latin typeface="Microsoft Sans Serif"/>
                <a:cs typeface="Microsoft Sans Serif"/>
              </a:rPr>
              <a:t>o</a:t>
            </a:r>
            <a:r>
              <a:rPr dirty="0" sz="2600" spc="-30">
                <a:latin typeface="Microsoft Sans Serif"/>
                <a:cs typeface="Microsoft Sans Serif"/>
              </a:rPr>
              <a:t>l</a:t>
            </a:r>
            <a:r>
              <a:rPr dirty="0" sz="2600" spc="-145">
                <a:latin typeface="Microsoft Sans Serif"/>
                <a:cs typeface="Microsoft Sans Serif"/>
              </a:rPr>
              <a:t>eh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-45">
                <a:latin typeface="Microsoft Sans Serif"/>
                <a:cs typeface="Microsoft Sans Serif"/>
              </a:rPr>
              <a:t>pem</a:t>
            </a:r>
            <a:r>
              <a:rPr dirty="0" sz="2600" spc="-35">
                <a:latin typeface="Microsoft Sans Serif"/>
                <a:cs typeface="Microsoft Sans Serif"/>
              </a:rPr>
              <a:t>r</a:t>
            </a:r>
            <a:r>
              <a:rPr dirty="0" sz="2600" spc="-40">
                <a:latin typeface="Microsoft Sans Serif"/>
                <a:cs typeface="Microsoft Sans Serif"/>
              </a:rPr>
              <a:t>ogra</a:t>
            </a:r>
            <a:r>
              <a:rPr dirty="0" sz="2600" spc="-80">
                <a:latin typeface="Microsoft Sans Serif"/>
                <a:cs typeface="Microsoft Sans Serif"/>
              </a:rPr>
              <a:t>m</a:t>
            </a:r>
            <a:r>
              <a:rPr dirty="0" sz="2600" spc="-50">
                <a:latin typeface="Microsoft Sans Serif"/>
                <a:cs typeface="Microsoft Sans Serif"/>
              </a:rPr>
              <a:t>a</a:t>
            </a:r>
            <a:r>
              <a:rPr dirty="0" sz="2600" spc="-45">
                <a:latin typeface="Microsoft Sans Serif"/>
                <a:cs typeface="Microsoft Sans Serif"/>
              </a:rPr>
              <a:t>n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-114">
                <a:latin typeface="Microsoft Sans Serif"/>
                <a:cs typeface="Microsoft Sans Serif"/>
              </a:rPr>
              <a:t>tersend</a:t>
            </a:r>
            <a:r>
              <a:rPr dirty="0" sz="2600" spc="-70">
                <a:latin typeface="Microsoft Sans Serif"/>
                <a:cs typeface="Microsoft Sans Serif"/>
              </a:rPr>
              <a:t>i</a:t>
            </a:r>
            <a:r>
              <a:rPr dirty="0" sz="2600" spc="-10">
                <a:latin typeface="Microsoft Sans Serif"/>
                <a:cs typeface="Microsoft Sans Serif"/>
              </a:rPr>
              <a:t>r</a:t>
            </a:r>
            <a:r>
              <a:rPr dirty="0" sz="2600" spc="-30">
                <a:latin typeface="Microsoft Sans Serif"/>
                <a:cs typeface="Microsoft Sans Serif"/>
              </a:rPr>
              <a:t>i</a:t>
            </a:r>
            <a:r>
              <a:rPr dirty="0" sz="2600" spc="-165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600" spc="-8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600" spc="-315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">
                <a:solidFill>
                  <a:srgbClr val="006FC0"/>
                </a:solidFill>
                <a:latin typeface="Microsoft Sans Serif"/>
                <a:cs typeface="Microsoft Sans Serif"/>
              </a:rPr>
              <a:t>Multiprogrammed</a:t>
            </a:r>
            <a:r>
              <a:rPr dirty="0" sz="2600" spc="-8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25">
                <a:solidFill>
                  <a:srgbClr val="006FC0"/>
                </a:solidFill>
                <a:latin typeface="Microsoft Sans Serif"/>
                <a:cs typeface="Microsoft Sans Serif"/>
              </a:rPr>
              <a:t>Batch-processing</a:t>
            </a:r>
            <a:r>
              <a:rPr dirty="0" sz="2600" spc="-7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006FC0"/>
                </a:solidFill>
                <a:latin typeface="Microsoft Sans Serif"/>
                <a:cs typeface="Microsoft Sans Serif"/>
              </a:rPr>
              <a:t>References</a:t>
            </a:r>
            <a:r>
              <a:rPr dirty="0" sz="2600" spc="-7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006FC0"/>
                </a:solidFill>
                <a:latin typeface="Microsoft Sans Serif"/>
                <a:cs typeface="Microsoft Sans Serif"/>
              </a:rPr>
              <a:t>System</a:t>
            </a:r>
            <a:r>
              <a:rPr dirty="0" sz="2600" spc="-6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006FC0"/>
                </a:solidFill>
                <a:latin typeface="Microsoft Sans Serif"/>
                <a:cs typeface="Microsoft Sans Serif"/>
              </a:rPr>
              <a:t>(MBRS)</a:t>
            </a:r>
            <a:endParaRPr sz="26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1005"/>
              </a:spcBef>
              <a:tabLst>
                <a:tab pos="1789430" algn="l"/>
                <a:tab pos="2487930" algn="l"/>
                <a:tab pos="3395979" algn="l"/>
                <a:tab pos="4728210" algn="l"/>
                <a:tab pos="5560060" algn="l"/>
                <a:tab pos="7357109" algn="l"/>
                <a:tab pos="8488680" algn="l"/>
              </a:tabLst>
            </a:pPr>
            <a:r>
              <a:rPr dirty="0" sz="2600" spc="-90">
                <a:latin typeface="Microsoft Sans Serif"/>
                <a:cs typeface="Microsoft Sans Serif"/>
              </a:rPr>
              <a:t>Pem</a:t>
            </a:r>
            <a:r>
              <a:rPr dirty="0" sz="2600" spc="-60">
                <a:latin typeface="Microsoft Sans Serif"/>
                <a:cs typeface="Microsoft Sans Serif"/>
              </a:rPr>
              <a:t>r</a:t>
            </a:r>
            <a:r>
              <a:rPr dirty="0" sz="2600" spc="-345">
                <a:latin typeface="Microsoft Sans Serif"/>
                <a:cs typeface="Microsoft Sans Serif"/>
              </a:rPr>
              <a:t>o</a:t>
            </a:r>
            <a:r>
              <a:rPr dirty="0" sz="2600" spc="-320">
                <a:latin typeface="Microsoft Sans Serif"/>
                <a:cs typeface="Microsoft Sans Serif"/>
              </a:rPr>
              <a:t>s</a:t>
            </a:r>
            <a:r>
              <a:rPr dirty="0" sz="2600" spc="-235">
                <a:latin typeface="Microsoft Sans Serif"/>
                <a:cs typeface="Microsoft Sans Serif"/>
              </a:rPr>
              <a:t>es</a:t>
            </a:r>
            <a:r>
              <a:rPr dirty="0" sz="2600" spc="-275">
                <a:latin typeface="Microsoft Sans Serif"/>
                <a:cs typeface="Microsoft Sans Serif"/>
              </a:rPr>
              <a:t>a</a:t>
            </a:r>
            <a:r>
              <a:rPr dirty="0" sz="2600" spc="-85">
                <a:latin typeface="Microsoft Sans Serif"/>
                <a:cs typeface="Microsoft Sans Serif"/>
              </a:rPr>
              <a:t>n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15">
                <a:latin typeface="Microsoft Sans Serif"/>
                <a:cs typeface="Microsoft Sans Serif"/>
              </a:rPr>
              <a:t>dar</a:t>
            </a:r>
            <a:r>
              <a:rPr dirty="0" sz="2600" spc="-5">
                <a:latin typeface="Microsoft Sans Serif"/>
                <a:cs typeface="Microsoft Sans Serif"/>
              </a:rPr>
              <a:t>i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80">
                <a:latin typeface="Microsoft Sans Serif"/>
                <a:cs typeface="Microsoft Sans Serif"/>
              </a:rPr>
              <a:t>suatu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70">
                <a:latin typeface="Microsoft Sans Serif"/>
                <a:cs typeface="Microsoft Sans Serif"/>
              </a:rPr>
              <a:t>akt</a:t>
            </a:r>
            <a:r>
              <a:rPr dirty="0" sz="2600" spc="20">
                <a:latin typeface="Microsoft Sans Serif"/>
                <a:cs typeface="Microsoft Sans Serif"/>
              </a:rPr>
              <a:t>i</a:t>
            </a:r>
            <a:r>
              <a:rPr dirty="0" sz="2600" spc="55">
                <a:latin typeface="Microsoft Sans Serif"/>
                <a:cs typeface="Microsoft Sans Serif"/>
              </a:rPr>
              <a:t>vi</a:t>
            </a:r>
            <a:r>
              <a:rPr dirty="0" sz="2600" spc="35">
                <a:latin typeface="Microsoft Sans Serif"/>
                <a:cs typeface="Microsoft Sans Serif"/>
              </a:rPr>
              <a:t>t</a:t>
            </a:r>
            <a:r>
              <a:rPr dirty="0" sz="2600">
                <a:latin typeface="Microsoft Sans Serif"/>
                <a:cs typeface="Microsoft Sans Serif"/>
              </a:rPr>
              <a:t>a</a:t>
            </a:r>
            <a:r>
              <a:rPr dirty="0" sz="2600" spc="-525">
                <a:latin typeface="Microsoft Sans Serif"/>
                <a:cs typeface="Microsoft Sans Serif"/>
              </a:rPr>
              <a:t>s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55">
                <a:latin typeface="Microsoft Sans Serif"/>
                <a:cs typeface="Microsoft Sans Serif"/>
              </a:rPr>
              <a:t>ya</a:t>
            </a:r>
            <a:r>
              <a:rPr dirty="0" sz="2600" spc="-70">
                <a:latin typeface="Microsoft Sans Serif"/>
                <a:cs typeface="Microsoft Sans Serif"/>
              </a:rPr>
              <a:t>n</a:t>
            </a:r>
            <a:r>
              <a:rPr dirty="0" sz="2600" spc="-95">
                <a:latin typeface="Microsoft Sans Serif"/>
                <a:cs typeface="Microsoft Sans Serif"/>
              </a:rPr>
              <a:t>g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85">
                <a:latin typeface="Microsoft Sans Serif"/>
                <a:cs typeface="Microsoft Sans Serif"/>
              </a:rPr>
              <a:t>ove</a:t>
            </a:r>
            <a:r>
              <a:rPr dirty="0" sz="2600" spc="-65">
                <a:latin typeface="Microsoft Sans Serif"/>
                <a:cs typeface="Microsoft Sans Serif"/>
              </a:rPr>
              <a:t>r</a:t>
            </a:r>
            <a:r>
              <a:rPr dirty="0" sz="2600" spc="-10">
                <a:latin typeface="Microsoft Sans Serif"/>
                <a:cs typeface="Microsoft Sans Serif"/>
              </a:rPr>
              <a:t>l</a:t>
            </a:r>
            <a:r>
              <a:rPr dirty="0" sz="2600">
                <a:latin typeface="Microsoft Sans Serif"/>
                <a:cs typeface="Microsoft Sans Serif"/>
              </a:rPr>
              <a:t>a</a:t>
            </a:r>
            <a:r>
              <a:rPr dirty="0" sz="2600" spc="-15">
                <a:latin typeface="Microsoft Sans Serif"/>
                <a:cs typeface="Microsoft Sans Serif"/>
              </a:rPr>
              <a:t>p</a:t>
            </a:r>
            <a:r>
              <a:rPr dirty="0" sz="2600">
                <a:latin typeface="Microsoft Sans Serif"/>
                <a:cs typeface="Microsoft Sans Serif"/>
              </a:rPr>
              <a:t>p</a:t>
            </a:r>
            <a:r>
              <a:rPr dirty="0" sz="2600" spc="-15">
                <a:latin typeface="Microsoft Sans Serif"/>
                <a:cs typeface="Microsoft Sans Serif"/>
              </a:rPr>
              <a:t>i</a:t>
            </a:r>
            <a:r>
              <a:rPr dirty="0" sz="2600" spc="-90">
                <a:latin typeface="Microsoft Sans Serif"/>
                <a:cs typeface="Microsoft Sans Serif"/>
              </a:rPr>
              <a:t>ng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40">
                <a:latin typeface="Microsoft Sans Serif"/>
                <a:cs typeface="Microsoft Sans Serif"/>
              </a:rPr>
              <a:t>(</a:t>
            </a:r>
            <a:r>
              <a:rPr dirty="0" sz="2600" spc="-165">
                <a:latin typeface="Microsoft Sans Serif"/>
                <a:cs typeface="Microsoft Sans Serif"/>
              </a:rPr>
              <a:t>secara</a:t>
            </a:r>
            <a:r>
              <a:rPr dirty="0" sz="2600">
                <a:latin typeface="Microsoft Sans Serif"/>
                <a:cs typeface="Microsoft Sans Serif"/>
              </a:rPr>
              <a:t>	</a:t>
            </a:r>
            <a:r>
              <a:rPr dirty="0" sz="2600" spc="-25">
                <a:latin typeface="Microsoft Sans Serif"/>
                <a:cs typeface="Microsoft Sans Serif"/>
              </a:rPr>
              <a:t>b</a:t>
            </a:r>
            <a:r>
              <a:rPr dirty="0" sz="2600" spc="-120">
                <a:latin typeface="Microsoft Sans Serif"/>
                <a:cs typeface="Microsoft Sans Serif"/>
              </a:rPr>
              <a:t>e</a:t>
            </a:r>
            <a:r>
              <a:rPr dirty="0" sz="2600" spc="-90">
                <a:latin typeface="Microsoft Sans Serif"/>
                <a:cs typeface="Microsoft Sans Serif"/>
              </a:rPr>
              <a:t>r</a:t>
            </a:r>
            <a:r>
              <a:rPr dirty="0" sz="2600" spc="-250">
                <a:latin typeface="Microsoft Sans Serif"/>
                <a:cs typeface="Microsoft Sans Serif"/>
              </a:rPr>
              <a:t>s</a:t>
            </a:r>
            <a:r>
              <a:rPr dirty="0" sz="2600" spc="-295">
                <a:latin typeface="Microsoft Sans Serif"/>
                <a:cs typeface="Microsoft Sans Serif"/>
              </a:rPr>
              <a:t>a</a:t>
            </a:r>
            <a:r>
              <a:rPr dirty="0" sz="2600" spc="-15">
                <a:latin typeface="Microsoft Sans Serif"/>
                <a:cs typeface="Microsoft Sans Serif"/>
              </a:rPr>
              <a:t>maan  </a:t>
            </a:r>
            <a:r>
              <a:rPr dirty="0" sz="2600" spc="-70">
                <a:latin typeface="Microsoft Sans Serif"/>
                <a:cs typeface="Microsoft Sans Serif"/>
              </a:rPr>
              <a:t>memenuhi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 spc="-155">
                <a:latin typeface="Microsoft Sans Serif"/>
                <a:cs typeface="Microsoft Sans Serif"/>
              </a:rPr>
              <a:t>system).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600" spc="-8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600" spc="-315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5">
                <a:solidFill>
                  <a:srgbClr val="006FC0"/>
                </a:solidFill>
                <a:latin typeface="Microsoft Sans Serif"/>
                <a:cs typeface="Microsoft Sans Serif"/>
              </a:rPr>
              <a:t>Multiprogrammed</a:t>
            </a:r>
            <a:r>
              <a:rPr dirty="0" sz="2600" spc="-8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0">
                <a:solidFill>
                  <a:srgbClr val="006FC0"/>
                </a:solidFill>
                <a:latin typeface="Microsoft Sans Serif"/>
                <a:cs typeface="Microsoft Sans Serif"/>
              </a:rPr>
              <a:t>Interactive</a:t>
            </a:r>
            <a:r>
              <a:rPr dirty="0" sz="2600" spc="-3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5">
                <a:solidFill>
                  <a:srgbClr val="006FC0"/>
                </a:solidFill>
                <a:latin typeface="Microsoft Sans Serif"/>
                <a:cs typeface="Microsoft Sans Serif"/>
              </a:rPr>
              <a:t>References</a:t>
            </a:r>
            <a:r>
              <a:rPr dirty="0" sz="2600" spc="-7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90">
                <a:solidFill>
                  <a:srgbClr val="006FC0"/>
                </a:solidFill>
                <a:latin typeface="Microsoft Sans Serif"/>
                <a:cs typeface="Microsoft Sans Serif"/>
              </a:rPr>
              <a:t>System</a:t>
            </a:r>
            <a:r>
              <a:rPr dirty="0" sz="2600" spc="-6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0">
                <a:solidFill>
                  <a:srgbClr val="006FC0"/>
                </a:solidFill>
                <a:latin typeface="Microsoft Sans Serif"/>
                <a:cs typeface="Microsoft Sans Serif"/>
              </a:rPr>
              <a:t>(MIRS)</a:t>
            </a:r>
            <a:endParaRPr sz="2600">
              <a:latin typeface="Microsoft Sans Serif"/>
              <a:cs typeface="Microsoft Sans Serif"/>
            </a:endParaRPr>
          </a:p>
          <a:p>
            <a:pPr marL="12700" marR="6985">
              <a:lnSpc>
                <a:spcPct val="100000"/>
              </a:lnSpc>
              <a:spcBef>
                <a:spcPts val="994"/>
              </a:spcBef>
            </a:pPr>
            <a:r>
              <a:rPr dirty="0" sz="2600" spc="5">
                <a:latin typeface="Microsoft Sans Serif"/>
                <a:cs typeface="Microsoft Sans Serif"/>
              </a:rPr>
              <a:t>Interaktif</a:t>
            </a:r>
            <a:r>
              <a:rPr dirty="0" sz="2600" spc="210">
                <a:latin typeface="Microsoft Sans Serif"/>
                <a:cs typeface="Microsoft Sans Serif"/>
              </a:rPr>
              <a:t> </a:t>
            </a:r>
            <a:r>
              <a:rPr dirty="0" sz="2600" spc="-25">
                <a:latin typeface="Microsoft Sans Serif"/>
                <a:cs typeface="Microsoft Sans Serif"/>
              </a:rPr>
              <a:t>terminal</a:t>
            </a:r>
            <a:r>
              <a:rPr dirty="0" sz="2600" spc="229">
                <a:latin typeface="Microsoft Sans Serif"/>
                <a:cs typeface="Microsoft Sans Serif"/>
              </a:rPr>
              <a:t> </a:t>
            </a:r>
            <a:r>
              <a:rPr dirty="0" sz="2600" spc="-20">
                <a:latin typeface="Microsoft Sans Serif"/>
                <a:cs typeface="Microsoft Sans Serif"/>
              </a:rPr>
              <a:t>dimana</a:t>
            </a:r>
            <a:r>
              <a:rPr dirty="0" sz="2600" spc="210">
                <a:latin typeface="Microsoft Sans Serif"/>
                <a:cs typeface="Microsoft Sans Serif"/>
              </a:rPr>
              <a:t> </a:t>
            </a:r>
            <a:r>
              <a:rPr dirty="0" sz="2600" spc="-185">
                <a:latin typeface="Microsoft Sans Serif"/>
                <a:cs typeface="Microsoft Sans Serif"/>
              </a:rPr>
              <a:t>user</a:t>
            </a:r>
            <a:r>
              <a:rPr dirty="0" sz="2600" spc="204">
                <a:latin typeface="Microsoft Sans Serif"/>
                <a:cs typeface="Microsoft Sans Serif"/>
              </a:rPr>
              <a:t> </a:t>
            </a:r>
            <a:r>
              <a:rPr dirty="0" sz="2600" spc="30">
                <a:latin typeface="Microsoft Sans Serif"/>
                <a:cs typeface="Microsoft Sans Serif"/>
              </a:rPr>
              <a:t>dapat</a:t>
            </a:r>
            <a:r>
              <a:rPr dirty="0" sz="2600" spc="210">
                <a:latin typeface="Microsoft Sans Serif"/>
                <a:cs typeface="Microsoft Sans Serif"/>
              </a:rPr>
              <a:t> </a:t>
            </a:r>
            <a:r>
              <a:rPr dirty="0" sz="2600" spc="-60">
                <a:latin typeface="Microsoft Sans Serif"/>
                <a:cs typeface="Microsoft Sans Serif"/>
              </a:rPr>
              <a:t>berhubungan</a:t>
            </a:r>
            <a:r>
              <a:rPr dirty="0" sz="2600" spc="190">
                <a:latin typeface="Microsoft Sans Serif"/>
                <a:cs typeface="Microsoft Sans Serif"/>
              </a:rPr>
              <a:t> </a:t>
            </a:r>
            <a:r>
              <a:rPr dirty="0" sz="2600" spc="-130">
                <a:latin typeface="Microsoft Sans Serif"/>
                <a:cs typeface="Microsoft Sans Serif"/>
              </a:rPr>
              <a:t>(converse)</a:t>
            </a:r>
            <a:r>
              <a:rPr dirty="0" sz="2600" spc="210">
                <a:latin typeface="Microsoft Sans Serif"/>
                <a:cs typeface="Microsoft Sans Serif"/>
              </a:rPr>
              <a:t> </a:t>
            </a:r>
            <a:r>
              <a:rPr dirty="0" sz="2600" spc="-80">
                <a:latin typeface="Microsoft Sans Serif"/>
                <a:cs typeface="Microsoft Sans Serif"/>
              </a:rPr>
              <a:t>dengan </a:t>
            </a:r>
            <a:r>
              <a:rPr dirty="0" sz="2600" spc="-675">
                <a:latin typeface="Microsoft Sans Serif"/>
                <a:cs typeface="Microsoft Sans Serif"/>
              </a:rPr>
              <a:t> </a:t>
            </a:r>
            <a:r>
              <a:rPr dirty="0" sz="2600" spc="-245">
                <a:latin typeface="Microsoft Sans Serif"/>
                <a:cs typeface="Microsoft Sans Serif"/>
              </a:rPr>
              <a:t>sis</a:t>
            </a:r>
            <a:r>
              <a:rPr dirty="0" sz="2600" spc="-180">
                <a:latin typeface="Microsoft Sans Serif"/>
                <a:cs typeface="Microsoft Sans Serif"/>
              </a:rPr>
              <a:t>t</a:t>
            </a:r>
            <a:r>
              <a:rPr dirty="0" sz="2600" spc="-90">
                <a:latin typeface="Microsoft Sans Serif"/>
                <a:cs typeface="Microsoft Sans Serif"/>
              </a:rPr>
              <a:t>em</a:t>
            </a:r>
            <a:r>
              <a:rPr dirty="0" sz="2600" spc="-165">
                <a:latin typeface="Microsoft Sans Serif"/>
                <a:cs typeface="Microsoft Sans Serif"/>
              </a:rPr>
              <a:t>,</a:t>
            </a:r>
            <a:r>
              <a:rPr dirty="0" sz="2600" spc="-60">
                <a:latin typeface="Microsoft Sans Serif"/>
                <a:cs typeface="Microsoft Sans Serif"/>
              </a:rPr>
              <a:t> </a:t>
            </a:r>
            <a:r>
              <a:rPr dirty="0" sz="2600" spc="-45">
                <a:latin typeface="Microsoft Sans Serif"/>
                <a:cs typeface="Microsoft Sans Serif"/>
              </a:rPr>
              <a:t>(I</a:t>
            </a:r>
            <a:r>
              <a:rPr dirty="0" sz="2600" spc="-85">
                <a:latin typeface="Microsoft Sans Serif"/>
                <a:cs typeface="Microsoft Sans Serif"/>
              </a:rPr>
              <a:t>n</a:t>
            </a:r>
            <a:r>
              <a:rPr dirty="0" sz="2600" spc="-20">
                <a:latin typeface="Microsoft Sans Serif"/>
                <a:cs typeface="Microsoft Sans Serif"/>
              </a:rPr>
              <a:t>terac</a:t>
            </a:r>
            <a:r>
              <a:rPr dirty="0" sz="2600" spc="-25">
                <a:latin typeface="Microsoft Sans Serif"/>
                <a:cs typeface="Microsoft Sans Serif"/>
              </a:rPr>
              <a:t>t</a:t>
            </a:r>
            <a:r>
              <a:rPr dirty="0" sz="2600" spc="-30">
                <a:latin typeface="Microsoft Sans Serif"/>
                <a:cs typeface="Microsoft Sans Serif"/>
              </a:rPr>
              <a:t>i</a:t>
            </a:r>
            <a:r>
              <a:rPr dirty="0" sz="2600" spc="-90">
                <a:latin typeface="Microsoft Sans Serif"/>
                <a:cs typeface="Microsoft Sans Serif"/>
              </a:rPr>
              <a:t>ve</a:t>
            </a:r>
            <a:r>
              <a:rPr dirty="0" sz="2600" spc="-40">
                <a:latin typeface="Microsoft Sans Serif"/>
                <a:cs typeface="Microsoft Sans Serif"/>
              </a:rPr>
              <a:t> </a:t>
            </a:r>
            <a:r>
              <a:rPr dirty="0" sz="2600" spc="-85">
                <a:latin typeface="Microsoft Sans Serif"/>
                <a:cs typeface="Microsoft Sans Serif"/>
              </a:rPr>
              <a:t>Tr</a:t>
            </a:r>
            <a:r>
              <a:rPr dirty="0" sz="2600" spc="-110">
                <a:latin typeface="Microsoft Sans Serif"/>
                <a:cs typeface="Microsoft Sans Serif"/>
              </a:rPr>
              <a:t>a</a:t>
            </a:r>
            <a:r>
              <a:rPr dirty="0" sz="2600" spc="-220">
                <a:latin typeface="Microsoft Sans Serif"/>
                <a:cs typeface="Microsoft Sans Serif"/>
              </a:rPr>
              <a:t>nsa</a:t>
            </a:r>
            <a:r>
              <a:rPr dirty="0" sz="2600" spc="-220">
                <a:latin typeface="Microsoft Sans Serif"/>
                <a:cs typeface="Microsoft Sans Serif"/>
              </a:rPr>
              <a:t>c</a:t>
            </a:r>
            <a:r>
              <a:rPr dirty="0" sz="2600" spc="80">
                <a:latin typeface="Microsoft Sans Serif"/>
                <a:cs typeface="Microsoft Sans Serif"/>
              </a:rPr>
              <a:t>t</a:t>
            </a:r>
            <a:r>
              <a:rPr dirty="0" sz="2600" spc="55">
                <a:latin typeface="Microsoft Sans Serif"/>
                <a:cs typeface="Microsoft Sans Serif"/>
              </a:rPr>
              <a:t>i</a:t>
            </a:r>
            <a:r>
              <a:rPr dirty="0" sz="2600" spc="-60">
                <a:latin typeface="Microsoft Sans Serif"/>
                <a:cs typeface="Microsoft Sans Serif"/>
              </a:rPr>
              <a:t>on)</a:t>
            </a:r>
            <a:r>
              <a:rPr dirty="0" sz="2600" spc="-165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  <a:p>
            <a:pPr marL="355600" marR="6985" indent="-342900">
              <a:lnSpc>
                <a:spcPct val="100000"/>
              </a:lnSpc>
              <a:spcBef>
                <a:spcPts val="1010"/>
              </a:spcBef>
              <a:tabLst>
                <a:tab pos="3124835" algn="l"/>
                <a:tab pos="4827270" algn="l"/>
                <a:tab pos="6011545" algn="l"/>
                <a:tab pos="7386320" algn="l"/>
                <a:tab pos="9073515" algn="l"/>
              </a:tabLst>
            </a:pPr>
            <a:r>
              <a:rPr dirty="0" sz="2600" spc="-28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600" spc="-315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006FC0"/>
                </a:solidFill>
                <a:latin typeface="Microsoft Sans Serif"/>
                <a:cs typeface="Microsoft Sans Serif"/>
              </a:rPr>
              <a:t>Mult</a:t>
            </a:r>
            <a:r>
              <a:rPr dirty="0" sz="2600" spc="-15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40">
                <a:solidFill>
                  <a:srgbClr val="006FC0"/>
                </a:solidFill>
                <a:latin typeface="Microsoft Sans Serif"/>
                <a:cs typeface="Microsoft Sans Serif"/>
              </a:rPr>
              <a:t>prog</a:t>
            </a:r>
            <a:r>
              <a:rPr dirty="0" sz="2600" spc="-5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600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15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dirty="0" sz="2600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95">
                <a:solidFill>
                  <a:srgbClr val="006FC0"/>
                </a:solidFill>
                <a:latin typeface="Microsoft Sans Serif"/>
                <a:cs typeface="Microsoft Sans Serif"/>
              </a:rPr>
              <a:t>ed</a:t>
            </a:r>
            <a:r>
              <a:rPr dirty="0" sz="2600">
                <a:solidFill>
                  <a:srgbClr val="006FC0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65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40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20">
                <a:solidFill>
                  <a:srgbClr val="006FC0"/>
                </a:solidFill>
                <a:latin typeface="Microsoft Sans Serif"/>
                <a:cs typeface="Microsoft Sans Serif"/>
              </a:rPr>
              <a:t>teract</a:t>
            </a:r>
            <a:r>
              <a:rPr dirty="0" sz="2600" spc="-3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90">
                <a:solidFill>
                  <a:srgbClr val="006FC0"/>
                </a:solidFill>
                <a:latin typeface="Microsoft Sans Serif"/>
                <a:cs typeface="Microsoft Sans Serif"/>
              </a:rPr>
              <a:t>ve</a:t>
            </a:r>
            <a:r>
              <a:rPr dirty="0" sz="2600">
                <a:solidFill>
                  <a:srgbClr val="006FC0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25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dirty="0" sz="2600" spc="-3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25">
                <a:solidFill>
                  <a:srgbClr val="006FC0"/>
                </a:solidFill>
                <a:latin typeface="Microsoft Sans Serif"/>
                <a:cs typeface="Microsoft Sans Serif"/>
              </a:rPr>
              <a:t>rtual</a:t>
            </a:r>
            <a:r>
              <a:rPr dirty="0" sz="2600">
                <a:solidFill>
                  <a:srgbClr val="006FC0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85">
                <a:solidFill>
                  <a:srgbClr val="006FC0"/>
                </a:solidFill>
                <a:latin typeface="Microsoft Sans Serif"/>
                <a:cs typeface="Microsoft Sans Serif"/>
              </a:rPr>
              <a:t>M</a:t>
            </a:r>
            <a:r>
              <a:rPr dirty="0" sz="2600" spc="-13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40">
                <a:solidFill>
                  <a:srgbClr val="006FC0"/>
                </a:solidFill>
                <a:latin typeface="Microsoft Sans Serif"/>
                <a:cs typeface="Microsoft Sans Serif"/>
              </a:rPr>
              <a:t>mory</a:t>
            </a:r>
            <a:r>
              <a:rPr dirty="0" sz="2600">
                <a:solidFill>
                  <a:srgbClr val="006FC0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150">
                <a:solidFill>
                  <a:srgbClr val="006FC0"/>
                </a:solidFill>
                <a:latin typeface="Microsoft Sans Serif"/>
                <a:cs typeface="Microsoft Sans Serif"/>
              </a:rPr>
              <a:t>Refe</a:t>
            </a:r>
            <a:r>
              <a:rPr dirty="0" sz="2600" spc="-11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250">
                <a:solidFill>
                  <a:srgbClr val="006FC0"/>
                </a:solidFill>
                <a:latin typeface="Microsoft Sans Serif"/>
                <a:cs typeface="Microsoft Sans Serif"/>
              </a:rPr>
              <a:t>ences</a:t>
            </a:r>
            <a:r>
              <a:rPr dirty="0" sz="2600">
                <a:solidFill>
                  <a:srgbClr val="006FC0"/>
                </a:solidFill>
                <a:latin typeface="Microsoft Sans Serif"/>
                <a:cs typeface="Microsoft Sans Serif"/>
              </a:rPr>
              <a:t>	</a:t>
            </a:r>
            <a:r>
              <a:rPr dirty="0" sz="2600" spc="-270">
                <a:solidFill>
                  <a:srgbClr val="006FC0"/>
                </a:solidFill>
                <a:latin typeface="Microsoft Sans Serif"/>
                <a:cs typeface="Microsoft Sans Serif"/>
              </a:rPr>
              <a:t>Sys</a:t>
            </a:r>
            <a:r>
              <a:rPr dirty="0" sz="2600" spc="-145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60">
                <a:solidFill>
                  <a:srgbClr val="006FC0"/>
                </a:solidFill>
                <a:latin typeface="Microsoft Sans Serif"/>
                <a:cs typeface="Microsoft Sans Serif"/>
              </a:rPr>
              <a:t>em  </a:t>
            </a:r>
            <a:r>
              <a:rPr dirty="0" sz="2600" spc="-165">
                <a:solidFill>
                  <a:srgbClr val="006FC0"/>
                </a:solidFill>
                <a:latin typeface="Microsoft Sans Serif"/>
                <a:cs typeface="Microsoft Sans Serif"/>
              </a:rPr>
              <a:t>(MIVRS)</a:t>
            </a:r>
            <a:endParaRPr sz="2600">
              <a:latin typeface="Microsoft Sans Serif"/>
              <a:cs typeface="Microsoft Sans Serif"/>
            </a:endParaRPr>
          </a:p>
          <a:p>
            <a:pPr marL="12700" marR="8255">
              <a:lnSpc>
                <a:spcPct val="100000"/>
              </a:lnSpc>
              <a:spcBef>
                <a:spcPts val="994"/>
              </a:spcBef>
            </a:pPr>
            <a:r>
              <a:rPr dirty="0" sz="2600" spc="-225">
                <a:latin typeface="Microsoft Sans Serif"/>
                <a:cs typeface="Microsoft Sans Serif"/>
              </a:rPr>
              <a:t>User</a:t>
            </a:r>
            <a:r>
              <a:rPr dirty="0" sz="2600" spc="65">
                <a:latin typeface="Microsoft Sans Serif"/>
                <a:cs typeface="Microsoft Sans Serif"/>
              </a:rPr>
              <a:t> </a:t>
            </a:r>
            <a:r>
              <a:rPr dirty="0" sz="2600" spc="30">
                <a:latin typeface="Microsoft Sans Serif"/>
                <a:cs typeface="Microsoft Sans Serif"/>
              </a:rPr>
              <a:t>dapat</a:t>
            </a:r>
            <a:r>
              <a:rPr dirty="0" sz="2600" spc="50">
                <a:latin typeface="Microsoft Sans Serif"/>
                <a:cs typeface="Microsoft Sans Serif"/>
              </a:rPr>
              <a:t> </a:t>
            </a:r>
            <a:r>
              <a:rPr dirty="0" sz="2600" spc="-40">
                <a:latin typeface="Microsoft Sans Serif"/>
                <a:cs typeface="Microsoft Sans Serif"/>
              </a:rPr>
              <a:t>memprogram</a:t>
            </a:r>
            <a:r>
              <a:rPr dirty="0" sz="2600" spc="6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di</a:t>
            </a:r>
            <a:r>
              <a:rPr dirty="0" sz="2600" spc="5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dalam</a:t>
            </a:r>
            <a:r>
              <a:rPr dirty="0" sz="2600" spc="65">
                <a:latin typeface="Microsoft Sans Serif"/>
                <a:cs typeface="Microsoft Sans Serif"/>
              </a:rPr>
              <a:t> </a:t>
            </a:r>
            <a:r>
              <a:rPr dirty="0" sz="2600" spc="-45">
                <a:latin typeface="Microsoft Sans Serif"/>
                <a:cs typeface="Microsoft Sans Serif"/>
              </a:rPr>
              <a:t>ruang</a:t>
            </a:r>
            <a:r>
              <a:rPr dirty="0" sz="2600" spc="70">
                <a:latin typeface="Microsoft Sans Serif"/>
                <a:cs typeface="Microsoft Sans Serif"/>
              </a:rPr>
              <a:t> </a:t>
            </a:r>
            <a:r>
              <a:rPr dirty="0" sz="2600" spc="15">
                <a:latin typeface="Microsoft Sans Serif"/>
                <a:cs typeface="Microsoft Sans Serif"/>
              </a:rPr>
              <a:t>alamat</a:t>
            </a:r>
            <a:r>
              <a:rPr dirty="0" sz="2600" spc="50">
                <a:latin typeface="Microsoft Sans Serif"/>
                <a:cs typeface="Microsoft Sans Serif"/>
              </a:rPr>
              <a:t> </a:t>
            </a:r>
            <a:r>
              <a:rPr dirty="0" sz="2600" spc="-55">
                <a:latin typeface="Microsoft Sans Serif"/>
                <a:cs typeface="Microsoft Sans Serif"/>
              </a:rPr>
              <a:t>memori</a:t>
            </a:r>
            <a:r>
              <a:rPr dirty="0" sz="2600" spc="55">
                <a:latin typeface="Microsoft Sans Serif"/>
                <a:cs typeface="Microsoft Sans Serif"/>
              </a:rPr>
              <a:t> </a:t>
            </a:r>
            <a:r>
              <a:rPr dirty="0" sz="2600" spc="-170">
                <a:latin typeface="Microsoft Sans Serif"/>
                <a:cs typeface="Microsoft Sans Serif"/>
              </a:rPr>
              <a:t>secara</a:t>
            </a:r>
            <a:r>
              <a:rPr dirty="0" sz="2600" spc="60">
                <a:latin typeface="Microsoft Sans Serif"/>
                <a:cs typeface="Microsoft Sans Serif"/>
              </a:rPr>
              <a:t> </a:t>
            </a:r>
            <a:r>
              <a:rPr dirty="0" sz="2600" spc="15">
                <a:latin typeface="Microsoft Sans Serif"/>
                <a:cs typeface="Microsoft Sans Serif"/>
              </a:rPr>
              <a:t>virtual </a:t>
            </a:r>
            <a:r>
              <a:rPr dirty="0" sz="2600" spc="-675">
                <a:latin typeface="Microsoft Sans Serif"/>
                <a:cs typeface="Microsoft Sans Serif"/>
              </a:rPr>
              <a:t> </a:t>
            </a:r>
            <a:r>
              <a:rPr dirty="0" sz="2600" spc="-35">
                <a:latin typeface="Microsoft Sans Serif"/>
                <a:cs typeface="Microsoft Sans Serif"/>
              </a:rPr>
              <a:t>y</a:t>
            </a:r>
            <a:r>
              <a:rPr dirty="0" sz="2600" spc="-45">
                <a:latin typeface="Microsoft Sans Serif"/>
                <a:cs typeface="Microsoft Sans Serif"/>
              </a:rPr>
              <a:t>a</a:t>
            </a:r>
            <a:r>
              <a:rPr dirty="0" sz="2600" spc="-90">
                <a:latin typeface="Microsoft Sans Serif"/>
                <a:cs typeface="Microsoft Sans Serif"/>
              </a:rPr>
              <a:t>ng</a:t>
            </a:r>
            <a:r>
              <a:rPr dirty="0" sz="2600" spc="-55">
                <a:latin typeface="Microsoft Sans Serif"/>
                <a:cs typeface="Microsoft Sans Serif"/>
              </a:rPr>
              <a:t> </a:t>
            </a:r>
            <a:r>
              <a:rPr dirty="0" sz="2600" spc="-70">
                <a:latin typeface="Microsoft Sans Serif"/>
                <a:cs typeface="Microsoft Sans Serif"/>
              </a:rPr>
              <a:t>berbe</a:t>
            </a:r>
            <a:r>
              <a:rPr dirty="0" sz="2600" spc="-65">
                <a:latin typeface="Microsoft Sans Serif"/>
                <a:cs typeface="Microsoft Sans Serif"/>
              </a:rPr>
              <a:t>d</a:t>
            </a:r>
            <a:r>
              <a:rPr dirty="0" sz="2600" spc="-5">
                <a:latin typeface="Microsoft Sans Serif"/>
                <a:cs typeface="Microsoft Sans Serif"/>
              </a:rPr>
              <a:t>a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 spc="-80">
                <a:latin typeface="Microsoft Sans Serif"/>
                <a:cs typeface="Microsoft Sans Serif"/>
              </a:rPr>
              <a:t>denga</a:t>
            </a:r>
            <a:r>
              <a:rPr dirty="0" sz="2600" spc="-75">
                <a:latin typeface="Microsoft Sans Serif"/>
                <a:cs typeface="Microsoft Sans Serif"/>
              </a:rPr>
              <a:t>n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 spc="-375">
                <a:latin typeface="Microsoft Sans Serif"/>
                <a:cs typeface="Microsoft Sans Serif"/>
              </a:rPr>
              <a:t>s</a:t>
            </a:r>
            <a:r>
              <a:rPr dirty="0" sz="2600" spc="-180">
                <a:latin typeface="Microsoft Sans Serif"/>
                <a:cs typeface="Microsoft Sans Serif"/>
              </a:rPr>
              <a:t>i</a:t>
            </a:r>
            <a:r>
              <a:rPr dirty="0" sz="2600" spc="-135">
                <a:latin typeface="Microsoft Sans Serif"/>
                <a:cs typeface="Microsoft Sans Serif"/>
              </a:rPr>
              <a:t>stem</a:t>
            </a:r>
            <a:r>
              <a:rPr dirty="0" sz="2600" spc="-60">
                <a:latin typeface="Microsoft Sans Serif"/>
                <a:cs typeface="Microsoft Sans Serif"/>
              </a:rPr>
              <a:t> </a:t>
            </a:r>
            <a:r>
              <a:rPr dirty="0" sz="2600" spc="-50">
                <a:latin typeface="Microsoft Sans Serif"/>
                <a:cs typeface="Microsoft Sans Serif"/>
              </a:rPr>
              <a:t>memori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 spc="40">
                <a:latin typeface="Microsoft Sans Serif"/>
                <a:cs typeface="Microsoft Sans Serif"/>
              </a:rPr>
              <a:t>aktua</a:t>
            </a:r>
            <a:r>
              <a:rPr dirty="0" sz="2600" spc="30">
                <a:latin typeface="Microsoft Sans Serif"/>
                <a:cs typeface="Microsoft Sans Serif"/>
              </a:rPr>
              <a:t>l</a:t>
            </a:r>
            <a:r>
              <a:rPr dirty="0" sz="2600" spc="-165">
                <a:latin typeface="Microsoft Sans Serif"/>
                <a:cs typeface="Microsoft Sans Serif"/>
              </a:rPr>
              <a:t>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952" y="646252"/>
            <a:ext cx="303212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4">
                <a:solidFill>
                  <a:srgbClr val="178DBA"/>
                </a:solidFill>
                <a:latin typeface="Verdana"/>
                <a:cs typeface="Verdana"/>
              </a:rPr>
              <a:t>Indek</a:t>
            </a:r>
            <a:r>
              <a:rPr dirty="0" sz="3600" spc="-180">
                <a:solidFill>
                  <a:srgbClr val="178DBA"/>
                </a:solidFill>
                <a:latin typeface="Verdana"/>
                <a:cs typeface="Verdana"/>
              </a:rPr>
              <a:t>s</a:t>
            </a:r>
            <a:r>
              <a:rPr dirty="0" sz="3600" spc="-270">
                <a:solidFill>
                  <a:srgbClr val="178DBA"/>
                </a:solidFill>
                <a:latin typeface="Verdana"/>
                <a:cs typeface="Verdana"/>
              </a:rPr>
              <a:t> </a:t>
            </a:r>
            <a:r>
              <a:rPr dirty="0" sz="3600" spc="-204">
                <a:solidFill>
                  <a:srgbClr val="178DBA"/>
                </a:solidFill>
                <a:latin typeface="Verdana"/>
                <a:cs typeface="Verdana"/>
              </a:rPr>
              <a:t>Kine</a:t>
            </a:r>
            <a:r>
              <a:rPr dirty="0" sz="3600" spc="-175">
                <a:solidFill>
                  <a:srgbClr val="178DBA"/>
                </a:solidFill>
                <a:latin typeface="Verdana"/>
                <a:cs typeface="Verdana"/>
              </a:rPr>
              <a:t>r</a:t>
            </a:r>
            <a:r>
              <a:rPr dirty="0" sz="3600" spc="-110">
                <a:solidFill>
                  <a:srgbClr val="178DBA"/>
                </a:solidFill>
                <a:latin typeface="Verdana"/>
                <a:cs typeface="Verdana"/>
              </a:rPr>
              <a:t>ja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752726"/>
            <a:ext cx="35941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17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800" spc="-17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75">
                <a:solidFill>
                  <a:srgbClr val="404040"/>
                </a:solidFill>
                <a:latin typeface="Microsoft Sans Serif"/>
                <a:cs typeface="Microsoft Sans Serif"/>
              </a:rPr>
              <a:t>vel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0">
                <a:solidFill>
                  <a:srgbClr val="404040"/>
                </a:solidFill>
                <a:latin typeface="Microsoft Sans Serif"/>
                <a:cs typeface="Microsoft Sans Serif"/>
              </a:rPr>
              <a:t>Evaluas</a:t>
            </a:r>
            <a:r>
              <a:rPr dirty="0" sz="2800" spc="-6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Microsoft Sans Serif"/>
                <a:cs typeface="Microsoft Sans Serif"/>
              </a:rPr>
              <a:t>Kiner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j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7823" y="2354579"/>
            <a:ext cx="4293108" cy="43357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8150" y="92709"/>
            <a:ext cx="30314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Inde</a:t>
            </a:r>
            <a:r>
              <a:rPr dirty="0" spc="-135"/>
              <a:t>k</a:t>
            </a:r>
            <a:r>
              <a:rPr dirty="0" spc="-480"/>
              <a:t>s</a:t>
            </a:r>
            <a:r>
              <a:rPr dirty="0" spc="-270"/>
              <a:t> </a:t>
            </a:r>
            <a:r>
              <a:rPr dirty="0" spc="-204"/>
              <a:t>Kine</a:t>
            </a:r>
            <a:r>
              <a:rPr dirty="0" spc="-175"/>
              <a:t>r</a:t>
            </a:r>
            <a:r>
              <a:rPr dirty="0" spc="-114"/>
              <a:t>ja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4213" y="1172972"/>
            <a:ext cx="830389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</a:pPr>
            <a:r>
              <a:rPr dirty="0" sz="2800" spc="-4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Tujuan</a:t>
            </a:r>
            <a:r>
              <a:rPr dirty="0" sz="28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04040"/>
                </a:solidFill>
                <a:latin typeface="Microsoft Sans Serif"/>
                <a:cs typeface="Microsoft Sans Serif"/>
              </a:rPr>
              <a:t>evaluasi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kinerja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adalah</a:t>
            </a:r>
            <a:r>
              <a:rPr dirty="0" sz="28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membuat</a:t>
            </a:r>
            <a:r>
              <a:rPr dirty="0" sz="2800" spc="-1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Microsoft Sans Serif"/>
                <a:cs typeface="Microsoft Sans Serif"/>
              </a:rPr>
              <a:t>operasional </a:t>
            </a:r>
            <a:r>
              <a:rPr dirty="0" sz="2800" spc="-10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Microsoft Sans Serif"/>
                <a:cs typeface="Microsoft Sans Serif"/>
              </a:rPr>
              <a:t>sis</a:t>
            </a:r>
            <a:r>
              <a:rPr dirty="0" sz="2800" spc="-175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00">
                <a:solidFill>
                  <a:srgbClr val="404040"/>
                </a:solidFill>
                <a:latin typeface="Microsoft Sans Serif"/>
                <a:cs typeface="Microsoft Sans Serif"/>
              </a:rPr>
              <a:t>em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9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nja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7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75">
                <a:solidFill>
                  <a:srgbClr val="404040"/>
                </a:solidFill>
                <a:latin typeface="Microsoft Sans Serif"/>
                <a:cs typeface="Microsoft Sans Serif"/>
              </a:rPr>
              <a:t>isie</a:t>
            </a:r>
            <a:r>
              <a:rPr dirty="0" sz="2800" spc="-25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6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15">
                <a:solidFill>
                  <a:srgbClr val="404040"/>
                </a:solidFill>
                <a:latin typeface="Microsoft Sans Serif"/>
                <a:cs typeface="Microsoft Sans Serif"/>
              </a:rPr>
              <a:t>erta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04040"/>
                </a:solidFill>
                <a:latin typeface="Microsoft Sans Serif"/>
                <a:cs typeface="Microsoft Sans Serif"/>
              </a:rPr>
              <a:t>probl</a:t>
            </a:r>
            <a:r>
              <a:rPr dirty="0" sz="2800" spc="-8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1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04040"/>
                </a:solidFill>
                <a:latin typeface="Microsoft Sans Serif"/>
                <a:cs typeface="Microsoft Sans Serif"/>
              </a:rPr>
              <a:t>yan</a:t>
            </a:r>
            <a:r>
              <a:rPr dirty="0" sz="2800" spc="-75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dihadapi  </a:t>
            </a:r>
            <a:r>
              <a:rPr dirty="0" sz="2800" spc="-110">
                <a:solidFill>
                  <a:srgbClr val="404040"/>
                </a:solidFill>
                <a:latin typeface="Microsoft Sans Serif"/>
                <a:cs typeface="Microsoft Sans Serif"/>
              </a:rPr>
              <a:t>masing-masing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04040"/>
                </a:solidFill>
                <a:latin typeface="Microsoft Sans Serif"/>
                <a:cs typeface="Microsoft Sans Serif"/>
              </a:rPr>
              <a:t>level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Microsoft Sans Serif"/>
                <a:cs typeface="Microsoft Sans Serif"/>
              </a:rPr>
              <a:t>dilihat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dari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04040"/>
                </a:solidFill>
                <a:latin typeface="Microsoft Sans Serif"/>
                <a:cs typeface="Microsoft Sans Serif"/>
              </a:rPr>
              <a:t>sudut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04040"/>
                </a:solidFill>
                <a:latin typeface="Microsoft Sans Serif"/>
                <a:cs typeface="Microsoft Sans Serif"/>
              </a:rPr>
              <a:t>berbeda.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391" y="2902712"/>
            <a:ext cx="389255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28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600" spc="-315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75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2600" spc="-12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600" spc="-225">
                <a:solidFill>
                  <a:srgbClr val="404040"/>
                </a:solidFill>
                <a:latin typeface="Microsoft Sans Serif"/>
                <a:cs typeface="Microsoft Sans Serif"/>
              </a:rPr>
              <a:t>sa</a:t>
            </a:r>
            <a:r>
              <a:rPr dirty="0" sz="2600" spc="-11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95">
                <a:solidFill>
                  <a:srgbClr val="404040"/>
                </a:solidFill>
                <a:latin typeface="Microsoft Sans Serif"/>
                <a:cs typeface="Microsoft Sans Serif"/>
              </a:rPr>
              <a:t>ner</a:t>
            </a:r>
            <a:r>
              <a:rPr dirty="0" sz="26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5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600" spc="-15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135">
                <a:solidFill>
                  <a:srgbClr val="404040"/>
                </a:solidFill>
                <a:latin typeface="Microsoft Sans Serif"/>
                <a:cs typeface="Microsoft Sans Serif"/>
              </a:rPr>
              <a:t>stem</a:t>
            </a:r>
            <a:r>
              <a:rPr dirty="0" sz="26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05">
                <a:solidFill>
                  <a:srgbClr val="404040"/>
                </a:solidFill>
                <a:latin typeface="Microsoft Sans Serif"/>
                <a:cs typeface="Microsoft Sans Serif"/>
              </a:rPr>
              <a:t>(HW/SW)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5391" y="3385820"/>
            <a:ext cx="4309745" cy="304609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527685" marR="236220" indent="-515620">
              <a:lnSpc>
                <a:spcPts val="2810"/>
              </a:lnSpc>
              <a:spcBef>
                <a:spcPts val="455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35">
                <a:solidFill>
                  <a:srgbClr val="404040"/>
                </a:solidFill>
                <a:latin typeface="Microsoft Sans Serif"/>
                <a:cs typeface="Microsoft Sans Serif"/>
              </a:rPr>
              <a:t>Menjaga/memikirkan </a:t>
            </a:r>
            <a:r>
              <a:rPr dirty="0" sz="26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15">
                <a:solidFill>
                  <a:srgbClr val="404040"/>
                </a:solidFill>
                <a:latin typeface="Microsoft Sans Serif"/>
                <a:cs typeface="Microsoft Sans Serif"/>
              </a:rPr>
              <a:t>j</a:t>
            </a:r>
            <a:r>
              <a:rPr dirty="0" sz="2600" spc="-20">
                <a:solidFill>
                  <a:srgbClr val="404040"/>
                </a:solidFill>
                <a:latin typeface="Microsoft Sans Serif"/>
                <a:cs typeface="Microsoft Sans Serif"/>
              </a:rPr>
              <a:t>angka</a:t>
            </a:r>
            <a:r>
              <a:rPr dirty="0" sz="2600" spc="-1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2600" spc="-5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600" spc="-45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6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45">
                <a:solidFill>
                  <a:srgbClr val="404040"/>
                </a:solidFill>
                <a:latin typeface="Microsoft Sans Serif"/>
                <a:cs typeface="Microsoft Sans Serif"/>
              </a:rPr>
              <a:t>sis</a:t>
            </a:r>
            <a:r>
              <a:rPr dirty="0" sz="2600" spc="-18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90">
                <a:solidFill>
                  <a:srgbClr val="404040"/>
                </a:solidFill>
                <a:latin typeface="Microsoft Sans Serif"/>
                <a:cs typeface="Microsoft Sans Serif"/>
              </a:rPr>
              <a:t>em</a:t>
            </a:r>
            <a:r>
              <a:rPr dirty="0" sz="26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">
                <a:solidFill>
                  <a:srgbClr val="404040"/>
                </a:solidFill>
                <a:latin typeface="Microsoft Sans Serif"/>
                <a:cs typeface="Microsoft Sans Serif"/>
              </a:rPr>
              <a:t>ap</a:t>
            </a:r>
            <a:r>
              <a:rPr dirty="0" sz="2600" spc="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600" spc="-3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600" spc="-95">
                <a:solidFill>
                  <a:srgbClr val="404040"/>
                </a:solidFill>
                <a:latin typeface="Microsoft Sans Serif"/>
                <a:cs typeface="Microsoft Sans Serif"/>
              </a:rPr>
              <a:t>kasi  </a:t>
            </a:r>
            <a:r>
              <a:rPr dirty="0" sz="2600" spc="-65">
                <a:solidFill>
                  <a:srgbClr val="404040"/>
                </a:solidFill>
                <a:latin typeface="Microsoft Sans Serif"/>
                <a:cs typeface="Microsoft Sans Serif"/>
              </a:rPr>
              <a:t>yang</a:t>
            </a:r>
            <a:r>
              <a:rPr dirty="0" sz="26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0">
                <a:solidFill>
                  <a:srgbClr val="404040"/>
                </a:solidFill>
                <a:latin typeface="Microsoft Sans Serif"/>
                <a:cs typeface="Microsoft Sans Serif"/>
              </a:rPr>
              <a:t>digunakan.</a:t>
            </a:r>
            <a:endParaRPr sz="2600">
              <a:latin typeface="Microsoft Sans Serif"/>
              <a:cs typeface="Microsoft Sans Serif"/>
            </a:endParaRPr>
          </a:p>
          <a:p>
            <a:pPr marL="527685" marR="5080" indent="-515620">
              <a:lnSpc>
                <a:spcPct val="90000"/>
              </a:lnSpc>
              <a:spcBef>
                <a:spcPts val="95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600" spc="-35">
                <a:solidFill>
                  <a:srgbClr val="404040"/>
                </a:solidFill>
                <a:latin typeface="Microsoft Sans Serif"/>
                <a:cs typeface="Microsoft Sans Serif"/>
              </a:rPr>
              <a:t>Memperhatikan </a:t>
            </a:r>
            <a:r>
              <a:rPr dirty="0" sz="26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90">
                <a:solidFill>
                  <a:srgbClr val="404040"/>
                </a:solidFill>
                <a:latin typeface="Microsoft Sans Serif"/>
                <a:cs typeface="Microsoft Sans Serif"/>
              </a:rPr>
              <a:t>peng</a:t>
            </a:r>
            <a:r>
              <a:rPr dirty="0" sz="2600" spc="-85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dirty="0" sz="2600" spc="-20">
                <a:solidFill>
                  <a:srgbClr val="404040"/>
                </a:solidFill>
                <a:latin typeface="Microsoft Sans Serif"/>
                <a:cs typeface="Microsoft Sans Serif"/>
              </a:rPr>
              <a:t>unaan/pemanfaatan  </a:t>
            </a:r>
            <a:r>
              <a:rPr dirty="0" sz="2600" spc="-245">
                <a:solidFill>
                  <a:srgbClr val="404040"/>
                </a:solidFill>
                <a:latin typeface="Microsoft Sans Serif"/>
                <a:cs typeface="Microsoft Sans Serif"/>
              </a:rPr>
              <a:t>sis</a:t>
            </a:r>
            <a:r>
              <a:rPr dirty="0" sz="2600" spc="-18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600" spc="-90">
                <a:solidFill>
                  <a:srgbClr val="404040"/>
                </a:solidFill>
                <a:latin typeface="Microsoft Sans Serif"/>
                <a:cs typeface="Microsoft Sans Serif"/>
              </a:rPr>
              <a:t>em</a:t>
            </a:r>
            <a:r>
              <a:rPr dirty="0" sz="26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>
                <a:solidFill>
                  <a:srgbClr val="404040"/>
                </a:solidFill>
                <a:latin typeface="Microsoft Sans Serif"/>
                <a:cs typeface="Microsoft Sans Serif"/>
              </a:rPr>
              <a:t>k</a:t>
            </a:r>
            <a:r>
              <a:rPr dirty="0" sz="2600" spc="5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2600">
                <a:solidFill>
                  <a:srgbClr val="404040"/>
                </a:solidFill>
                <a:latin typeface="Microsoft Sans Serif"/>
                <a:cs typeface="Microsoft Sans Serif"/>
              </a:rPr>
              <a:t>mput</a:t>
            </a:r>
            <a:r>
              <a:rPr dirty="0" sz="2600" spc="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60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600" spc="-8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55">
                <a:solidFill>
                  <a:srgbClr val="404040"/>
                </a:solidFill>
                <a:latin typeface="Microsoft Sans Serif"/>
                <a:cs typeface="Microsoft Sans Serif"/>
              </a:rPr>
              <a:t>yang  </a:t>
            </a:r>
            <a:r>
              <a:rPr dirty="0" sz="2600" spc="-55">
                <a:solidFill>
                  <a:srgbClr val="404040"/>
                </a:solidFill>
                <a:latin typeface="Microsoft Sans Serif"/>
                <a:cs typeface="Microsoft Sans Serif"/>
              </a:rPr>
              <a:t>mempengaruhi </a:t>
            </a:r>
            <a:r>
              <a:rPr dirty="0" sz="2600" spc="-15">
                <a:solidFill>
                  <a:srgbClr val="404040"/>
                </a:solidFill>
                <a:latin typeface="Microsoft Sans Serif"/>
                <a:cs typeface="Microsoft Sans Serif"/>
              </a:rPr>
              <a:t>kerja </a:t>
            </a:r>
            <a:r>
              <a:rPr dirty="0" sz="2600" spc="-1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45">
                <a:solidFill>
                  <a:srgbClr val="404040"/>
                </a:solidFill>
                <a:latin typeface="Microsoft Sans Serif"/>
                <a:cs typeface="Microsoft Sans Serif"/>
              </a:rPr>
              <a:t>variabel.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8879" y="2870708"/>
            <a:ext cx="2489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Ma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2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>
                <a:solidFill>
                  <a:srgbClr val="404040"/>
                </a:solidFill>
                <a:latin typeface="Microsoft Sans Serif"/>
                <a:cs typeface="Microsoft Sans Serif"/>
              </a:rPr>
              <a:t>j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er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0">
                <a:solidFill>
                  <a:srgbClr val="404040"/>
                </a:solidFill>
                <a:latin typeface="Microsoft Sans Serif"/>
                <a:cs typeface="Microsoft Sans Serif"/>
              </a:rPr>
              <a:t>Insta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54">
                <a:solidFill>
                  <a:srgbClr val="404040"/>
                </a:solidFill>
                <a:latin typeface="Microsoft Sans Serif"/>
                <a:cs typeface="Microsoft Sans Serif"/>
              </a:rPr>
              <a:t>si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8879" y="3289807"/>
            <a:ext cx="4480560" cy="311404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527685" marR="1098550" indent="-515620">
              <a:lnSpc>
                <a:spcPts val="2300"/>
              </a:lnSpc>
              <a:spcBef>
                <a:spcPts val="66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14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5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bi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memperh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60">
                <a:solidFill>
                  <a:srgbClr val="404040"/>
                </a:solidFill>
                <a:latin typeface="Microsoft Sans Serif"/>
                <a:cs typeface="Microsoft Sans Serif"/>
              </a:rPr>
              <a:t>ti</a:t>
            </a:r>
            <a:r>
              <a:rPr dirty="0" sz="2400" spc="110">
                <a:solidFill>
                  <a:srgbClr val="404040"/>
                </a:solidFill>
                <a:latin typeface="Microsoft Sans Serif"/>
                <a:cs typeface="Microsoft Sans Serif"/>
              </a:rPr>
              <a:t>k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an  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keseimbangan.</a:t>
            </a:r>
            <a:endParaRPr sz="2400">
              <a:latin typeface="Microsoft Sans Serif"/>
              <a:cs typeface="Microsoft Sans Serif"/>
            </a:endParaRPr>
          </a:p>
          <a:p>
            <a:pPr marL="527685" indent="-515620">
              <a:lnSpc>
                <a:spcPts val="2595"/>
              </a:lnSpc>
              <a:spcBef>
                <a:spcPts val="445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190">
                <a:solidFill>
                  <a:srgbClr val="404040"/>
                </a:solidFill>
                <a:latin typeface="Microsoft Sans Serif"/>
                <a:cs typeface="Microsoft Sans Serif"/>
              </a:rPr>
              <a:t>Cost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80">
                <a:solidFill>
                  <a:srgbClr val="404040"/>
                </a:solidFill>
                <a:latin typeface="Microsoft Sans Serif"/>
                <a:cs typeface="Microsoft Sans Serif"/>
              </a:rPr>
              <a:t>ffe</a:t>
            </a:r>
            <a:r>
              <a:rPr dirty="0" sz="2400" spc="-114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35">
                <a:solidFill>
                  <a:srgbClr val="404040"/>
                </a:solidFill>
                <a:latin typeface="Microsoft Sans Serif"/>
                <a:cs typeface="Microsoft Sans Serif"/>
              </a:rPr>
              <a:t>ti</a:t>
            </a:r>
            <a:r>
              <a:rPr dirty="0" sz="2400" spc="65">
                <a:solidFill>
                  <a:srgbClr val="404040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18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yan</a:t>
            </a:r>
            <a:r>
              <a:rPr dirty="0" sz="2400" spc="-6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dig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10">
                <a:solidFill>
                  <a:srgbClr val="404040"/>
                </a:solidFill>
                <a:latin typeface="Microsoft Sans Serif"/>
                <a:cs typeface="Microsoft Sans Serif"/>
              </a:rPr>
              <a:t>nakan</a:t>
            </a:r>
            <a:endParaRPr sz="2400">
              <a:latin typeface="Microsoft Sans Serif"/>
              <a:cs typeface="Microsoft Sans Serif"/>
            </a:endParaRPr>
          </a:p>
          <a:p>
            <a:pPr marL="527685">
              <a:lnSpc>
                <a:spcPts val="2595"/>
              </a:lnSpc>
            </a:pP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komponen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Microsoft Sans Serif"/>
                <a:cs typeface="Microsoft Sans Serif"/>
              </a:rPr>
              <a:t>sistem.</a:t>
            </a:r>
            <a:endParaRPr sz="2400">
              <a:latin typeface="Microsoft Sans Serif"/>
              <a:cs typeface="Microsoft Sans Serif"/>
            </a:endParaRPr>
          </a:p>
          <a:p>
            <a:pPr marL="527685" marR="73660" indent="-515620">
              <a:lnSpc>
                <a:spcPts val="2300"/>
              </a:lnSpc>
              <a:spcBef>
                <a:spcPts val="990"/>
              </a:spcBef>
              <a:buClr>
                <a:srgbClr val="353535"/>
              </a:buClr>
              <a:buAutoNum type="arabicPeriod" startAt="3"/>
              <a:tabLst>
                <a:tab pos="527685" algn="l"/>
                <a:tab pos="528320" algn="l"/>
              </a:tabLst>
            </a:pP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Memilih</a:t>
            </a:r>
            <a:r>
              <a:rPr dirty="0" sz="2400" spc="-7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404040"/>
                </a:solidFill>
                <a:latin typeface="Microsoft Sans Serif"/>
                <a:cs typeface="Microsoft Sans Serif"/>
              </a:rPr>
              <a:t>banyak</a:t>
            </a:r>
            <a:r>
              <a:rPr dirty="0" sz="2400" spc="-8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layanan</a:t>
            </a:r>
            <a:r>
              <a:rPr dirty="0" sz="2400" spc="-10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yang </a:t>
            </a:r>
            <a:r>
              <a:rPr dirty="0" sz="2400" spc="-6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0">
                <a:solidFill>
                  <a:srgbClr val="404040"/>
                </a:solidFill>
                <a:latin typeface="Microsoft Sans Serif"/>
                <a:cs typeface="Microsoft Sans Serif"/>
              </a:rPr>
              <a:t>memuaskan </a:t>
            </a:r>
            <a:r>
              <a:rPr dirty="0" sz="2400" spc="10">
                <a:solidFill>
                  <a:srgbClr val="404040"/>
                </a:solidFill>
                <a:latin typeface="Microsoft Sans Serif"/>
                <a:cs typeface="Microsoft Sans Serif"/>
              </a:rPr>
              <a:t>untukbanyak </a:t>
            </a:r>
            <a:r>
              <a:rPr dirty="0" sz="2400" spc="1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5">
                <a:solidFill>
                  <a:srgbClr val="404040"/>
                </a:solidFill>
                <a:latin typeface="Microsoft Sans Serif"/>
                <a:cs typeface="Microsoft Sans Serif"/>
              </a:rPr>
              <a:t>user.</a:t>
            </a:r>
            <a:endParaRPr sz="2400">
              <a:latin typeface="Microsoft Sans Serif"/>
              <a:cs typeface="Microsoft Sans Serif"/>
            </a:endParaRPr>
          </a:p>
          <a:p>
            <a:pPr marL="527685" indent="-515620">
              <a:lnSpc>
                <a:spcPts val="2595"/>
              </a:lnSpc>
              <a:spcBef>
                <a:spcPts val="450"/>
              </a:spcBef>
              <a:buClr>
                <a:srgbClr val="353535"/>
              </a:buClr>
              <a:buAutoNum type="arabicPeriod" startAt="3"/>
              <a:tabLst>
                <a:tab pos="527685" algn="l"/>
                <a:tab pos="528320" algn="l"/>
              </a:tabLst>
            </a:pP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Mengatur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penggantian</a:t>
            </a:r>
            <a:r>
              <a:rPr dirty="0" sz="2400" spc="-10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Microsoft Sans Serif"/>
                <a:cs typeface="Microsoft Sans Serif"/>
              </a:rPr>
              <a:t>fasilitas</a:t>
            </a:r>
            <a:endParaRPr sz="2400">
              <a:latin typeface="Microsoft Sans Serif"/>
              <a:cs typeface="Microsoft Sans Serif"/>
            </a:endParaRPr>
          </a:p>
          <a:p>
            <a:pPr marL="527685">
              <a:lnSpc>
                <a:spcPts val="2595"/>
              </a:lnSpc>
            </a:pP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yang</a:t>
            </a:r>
            <a:r>
              <a:rPr dirty="0" sz="2400" spc="-8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digunakan.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0321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Indek</a:t>
            </a:r>
            <a:r>
              <a:rPr dirty="0" spc="-180"/>
              <a:t>s</a:t>
            </a:r>
            <a:r>
              <a:rPr dirty="0" spc="-270"/>
              <a:t> </a:t>
            </a:r>
            <a:r>
              <a:rPr dirty="0" spc="-204"/>
              <a:t>Kine</a:t>
            </a:r>
            <a:r>
              <a:rPr dirty="0" spc="-175"/>
              <a:t>r</a:t>
            </a:r>
            <a:r>
              <a:rPr dirty="0" spc="-110"/>
              <a:t>ja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2533"/>
            <a:ext cx="8093075" cy="352107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800" spc="-9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95">
                <a:solidFill>
                  <a:srgbClr val="404040"/>
                </a:solidFill>
                <a:latin typeface="Microsoft Sans Serif"/>
                <a:cs typeface="Microsoft Sans Serif"/>
              </a:rPr>
              <a:t>Analis</a:t>
            </a:r>
            <a:r>
              <a:rPr dirty="0" sz="28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dan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programmer</a:t>
            </a:r>
            <a:endParaRPr sz="2800">
              <a:latin typeface="Microsoft Sans Serif"/>
              <a:cs typeface="Microsoft Sans Serif"/>
            </a:endParaRPr>
          </a:p>
          <a:p>
            <a:pPr marL="527685" marR="833755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0">
                <a:solidFill>
                  <a:srgbClr val="404040"/>
                </a:solidFill>
                <a:latin typeface="Microsoft Sans Serif"/>
                <a:cs typeface="Microsoft Sans Serif"/>
              </a:rPr>
              <a:t>Lebih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04040"/>
                </a:solidFill>
                <a:latin typeface="Microsoft Sans Serif"/>
                <a:cs typeface="Microsoft Sans Serif"/>
              </a:rPr>
              <a:t>berkonsnetrasi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404040"/>
                </a:solidFill>
                <a:latin typeface="Microsoft Sans Serif"/>
                <a:cs typeface="Microsoft Sans Serif"/>
              </a:rPr>
              <a:t>pada</a:t>
            </a:r>
            <a:r>
              <a:rPr dirty="0" sz="28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Microsoft Sans Serif"/>
                <a:cs typeface="Microsoft Sans Serif"/>
              </a:rPr>
              <a:t>lingkup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pekerjaan </a:t>
            </a:r>
            <a:r>
              <a:rPr dirty="0" sz="2800" spc="-7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11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mrograman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Microsoft Sans Serif"/>
                <a:cs typeface="Microsoft Sans Serif"/>
              </a:rPr>
              <a:t>secara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04040"/>
                </a:solidFill>
                <a:latin typeface="Microsoft Sans Serif"/>
                <a:cs typeface="Microsoft Sans Serif"/>
              </a:rPr>
              <a:t>op</a:t>
            </a:r>
            <a:r>
              <a:rPr dirty="0" sz="2800" spc="-12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10">
                <a:solidFill>
                  <a:srgbClr val="404040"/>
                </a:solidFill>
                <a:latin typeface="Microsoft Sans Serif"/>
                <a:cs typeface="Microsoft Sans Serif"/>
              </a:rPr>
              <a:t>rasional</a:t>
            </a:r>
            <a:endParaRPr sz="2800">
              <a:latin typeface="Microsoft Sans Serif"/>
              <a:cs typeface="Microsoft Sans Serif"/>
            </a:endParaRPr>
          </a:p>
          <a:p>
            <a:pPr marL="527685" marR="321945" indent="-51562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5">
                <a:solidFill>
                  <a:srgbClr val="404040"/>
                </a:solidFill>
                <a:latin typeface="Microsoft Sans Serif"/>
                <a:cs typeface="Microsoft Sans Serif"/>
              </a:rPr>
              <a:t>Dapat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04040"/>
                </a:solidFill>
                <a:latin typeface="Microsoft Sans Serif"/>
                <a:cs typeface="Microsoft Sans Serif"/>
              </a:rPr>
              <a:t>mempengaruhi</a:t>
            </a:r>
            <a:r>
              <a:rPr dirty="0" sz="280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Microsoft Sans Serif"/>
                <a:cs typeface="Microsoft Sans Serif"/>
              </a:rPr>
              <a:t>secara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04040"/>
                </a:solidFill>
                <a:latin typeface="Microsoft Sans Serif"/>
                <a:cs typeface="Microsoft Sans Serif"/>
              </a:rPr>
              <a:t>langsung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Microsoft Sans Serif"/>
                <a:cs typeface="Microsoft Sans Serif"/>
              </a:rPr>
              <a:t>terhadap </a:t>
            </a:r>
            <a:r>
              <a:rPr dirty="0" sz="2800" spc="-7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bermacam-macam</a:t>
            </a:r>
            <a:r>
              <a:rPr dirty="0" sz="2800" spc="-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04040"/>
                </a:solidFill>
                <a:latin typeface="Microsoft Sans Serif"/>
                <a:cs typeface="Microsoft Sans Serif"/>
              </a:rPr>
              <a:t>sumber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04040"/>
                </a:solidFill>
                <a:latin typeface="Microsoft Sans Serif"/>
                <a:cs typeface="Microsoft Sans Serif"/>
              </a:rPr>
              <a:t>beban.</a:t>
            </a:r>
            <a:endParaRPr sz="2800">
              <a:latin typeface="Microsoft Sans Serif"/>
              <a:cs typeface="Microsoft Sans Serif"/>
            </a:endParaRPr>
          </a:p>
          <a:p>
            <a:pPr marL="527685" marR="5080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60">
                <a:solidFill>
                  <a:srgbClr val="404040"/>
                </a:solidFill>
                <a:latin typeface="Microsoft Sans Serif"/>
                <a:cs typeface="Microsoft Sans Serif"/>
              </a:rPr>
              <a:t>Meng</a:t>
            </a:r>
            <a:r>
              <a:rPr dirty="0" sz="2800" spc="-14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90">
                <a:solidFill>
                  <a:srgbClr val="404040"/>
                </a:solidFill>
                <a:latin typeface="Microsoft Sans Serif"/>
                <a:cs typeface="Microsoft Sans Serif"/>
              </a:rPr>
              <a:t>valuasi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04040"/>
                </a:solidFill>
                <a:latin typeface="Microsoft Sans Serif"/>
                <a:cs typeface="Microsoft Sans Serif"/>
              </a:rPr>
              <a:t>proses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aga</a:t>
            </a:r>
            <a:r>
              <a:rPr dirty="0" sz="2800" spc="-2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7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75">
                <a:solidFill>
                  <a:srgbClr val="404040"/>
                </a:solidFill>
                <a:latin typeface="Microsoft Sans Serif"/>
                <a:cs typeface="Microsoft Sans Serif"/>
              </a:rPr>
              <a:t>isie</a:t>
            </a:r>
            <a:r>
              <a:rPr dirty="0" sz="2800" spc="-25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dala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60">
                <a:solidFill>
                  <a:srgbClr val="404040"/>
                </a:solidFill>
                <a:latin typeface="Microsoft Sans Serif"/>
                <a:cs typeface="Microsoft Sans Serif"/>
              </a:rPr>
              <a:t>waktu</a:t>
            </a:r>
            <a:r>
              <a:rPr dirty="0" sz="2800" spc="-2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dan  </a:t>
            </a:r>
            <a:r>
              <a:rPr dirty="0" sz="2800" spc="-114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7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235">
                <a:solidFill>
                  <a:srgbClr val="404040"/>
                </a:solidFill>
                <a:latin typeface="Microsoft Sans Serif"/>
                <a:cs typeface="Microsoft Sans Serif"/>
              </a:rPr>
              <a:t>isiens</a:t>
            </a:r>
            <a:r>
              <a:rPr dirty="0" sz="2800" spc="-12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dala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04040"/>
                </a:solidFill>
                <a:latin typeface="Microsoft Sans Serif"/>
                <a:cs typeface="Microsoft Sans Serif"/>
              </a:rPr>
              <a:t>harga.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8270" y="226567"/>
            <a:ext cx="840105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Nilai</a:t>
            </a:r>
            <a:r>
              <a:rPr dirty="0" spc="-245"/>
              <a:t> </a:t>
            </a:r>
            <a:r>
              <a:rPr dirty="0" spc="-25"/>
              <a:t>variabe</a:t>
            </a:r>
            <a:r>
              <a:rPr dirty="0" spc="-10"/>
              <a:t>l</a:t>
            </a:r>
            <a:r>
              <a:rPr dirty="0" spc="-250"/>
              <a:t> </a:t>
            </a:r>
            <a:r>
              <a:rPr dirty="0" spc="40"/>
              <a:t>yan</a:t>
            </a:r>
            <a:r>
              <a:rPr dirty="0" spc="45"/>
              <a:t>g</a:t>
            </a:r>
            <a:r>
              <a:rPr dirty="0" spc="-270"/>
              <a:t> </a:t>
            </a:r>
            <a:r>
              <a:rPr dirty="0" spc="40"/>
              <a:t>di</a:t>
            </a:r>
            <a:r>
              <a:rPr dirty="0" spc="75"/>
              <a:t>b</a:t>
            </a:r>
            <a:r>
              <a:rPr dirty="0" spc="-85"/>
              <a:t>utuhkan</a:t>
            </a:r>
            <a:r>
              <a:rPr dirty="0" spc="-265"/>
              <a:t> </a:t>
            </a:r>
            <a:r>
              <a:rPr dirty="0" spc="65"/>
              <a:t>dalam  </a:t>
            </a:r>
            <a:r>
              <a:rPr dirty="0" spc="-60"/>
              <a:t>evaluasi</a:t>
            </a:r>
            <a:r>
              <a:rPr dirty="0" spc="-250"/>
              <a:t> </a:t>
            </a:r>
            <a:r>
              <a:rPr dirty="0" spc="-114"/>
              <a:t>kineja</a:t>
            </a:r>
            <a:r>
              <a:rPr dirty="0" spc="-245"/>
              <a:t> </a:t>
            </a:r>
            <a:r>
              <a:rPr dirty="0" spc="-235"/>
              <a:t>sistem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1383258"/>
            <a:ext cx="7785734" cy="502666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300" spc="-25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300" spc="35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95">
                <a:solidFill>
                  <a:srgbClr val="404040"/>
                </a:solidFill>
                <a:latin typeface="Microsoft Sans Serif"/>
                <a:cs typeface="Microsoft Sans Serif"/>
              </a:rPr>
              <a:t>K</a:t>
            </a:r>
            <a:r>
              <a:rPr dirty="0" sz="2300" spc="-8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25">
                <a:solidFill>
                  <a:srgbClr val="404040"/>
                </a:solidFill>
                <a:latin typeface="Microsoft Sans Serif"/>
                <a:cs typeface="Microsoft Sans Serif"/>
              </a:rPr>
              <a:t>rek</a:t>
            </a:r>
            <a:r>
              <a:rPr dirty="0" sz="2300" spc="2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300" spc="-1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1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300" spc="-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130">
                <a:solidFill>
                  <a:srgbClr val="404040"/>
                </a:solidFill>
                <a:latin typeface="Microsoft Sans Serif"/>
                <a:cs typeface="Microsoft Sans Serif"/>
              </a:rPr>
              <a:t>st</a:t>
            </a:r>
            <a:r>
              <a:rPr dirty="0" sz="2300" spc="-7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110">
                <a:solidFill>
                  <a:srgbClr val="404040"/>
                </a:solidFill>
                <a:latin typeface="Microsoft Sans Serif"/>
                <a:cs typeface="Microsoft Sans Serif"/>
              </a:rPr>
              <a:t>k</a:t>
            </a:r>
            <a:r>
              <a:rPr dirty="0" sz="23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355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-114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120">
                <a:solidFill>
                  <a:srgbClr val="404040"/>
                </a:solidFill>
                <a:latin typeface="Microsoft Sans Serif"/>
                <a:cs typeface="Microsoft Sans Serif"/>
              </a:rPr>
              <a:t>stem</a:t>
            </a:r>
            <a:r>
              <a:rPr dirty="0" sz="23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200">
                <a:solidFill>
                  <a:srgbClr val="404040"/>
                </a:solidFill>
                <a:latin typeface="Microsoft Sans Serif"/>
                <a:cs typeface="Microsoft Sans Serif"/>
              </a:rPr>
              <a:t>Fis</a:t>
            </a:r>
            <a:r>
              <a:rPr dirty="0" sz="2300" spc="-9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110">
                <a:solidFill>
                  <a:srgbClr val="404040"/>
                </a:solidFill>
                <a:latin typeface="Microsoft Sans Serif"/>
                <a:cs typeface="Microsoft Sans Serif"/>
              </a:rPr>
              <a:t>k</a:t>
            </a:r>
            <a:r>
              <a:rPr dirty="0" sz="23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45">
                <a:solidFill>
                  <a:srgbClr val="404040"/>
                </a:solidFill>
                <a:latin typeface="Microsoft Sans Serif"/>
                <a:cs typeface="Microsoft Sans Serif"/>
              </a:rPr>
              <a:t>Var</a:t>
            </a:r>
            <a:r>
              <a:rPr dirty="0" sz="2300" spc="-2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1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15">
                <a:solidFill>
                  <a:srgbClr val="404040"/>
                </a:solidFill>
                <a:latin typeface="Microsoft Sans Serif"/>
                <a:cs typeface="Microsoft Sans Serif"/>
              </a:rPr>
              <a:t>b</a:t>
            </a:r>
            <a:r>
              <a:rPr dirty="0" sz="2300" spc="-95">
                <a:solidFill>
                  <a:srgbClr val="404040"/>
                </a:solidFill>
                <a:latin typeface="Microsoft Sans Serif"/>
                <a:cs typeface="Microsoft Sans Serif"/>
              </a:rPr>
              <a:t>el</a:t>
            </a:r>
            <a:endParaRPr sz="23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300" spc="-80">
                <a:solidFill>
                  <a:srgbClr val="404040"/>
                </a:solidFill>
                <a:latin typeface="Microsoft Sans Serif"/>
                <a:cs typeface="Microsoft Sans Serif"/>
              </a:rPr>
              <a:t>Informasi</a:t>
            </a:r>
            <a:r>
              <a:rPr dirty="0" sz="23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75">
                <a:solidFill>
                  <a:srgbClr val="404040"/>
                </a:solidFill>
                <a:latin typeface="Microsoft Sans Serif"/>
                <a:cs typeface="Microsoft Sans Serif"/>
              </a:rPr>
              <a:t>mengenai</a:t>
            </a:r>
            <a:r>
              <a:rPr dirty="0" sz="23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60">
                <a:solidFill>
                  <a:srgbClr val="404040"/>
                </a:solidFill>
                <a:latin typeface="Microsoft Sans Serif"/>
                <a:cs typeface="Microsoft Sans Serif"/>
              </a:rPr>
              <a:t>konfigurasi</a:t>
            </a:r>
            <a:r>
              <a:rPr dirty="0" sz="23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60">
                <a:solidFill>
                  <a:srgbClr val="404040"/>
                </a:solidFill>
                <a:latin typeface="Microsoft Sans Serif"/>
                <a:cs typeface="Microsoft Sans Serif"/>
              </a:rPr>
              <a:t>sistem</a:t>
            </a:r>
            <a:r>
              <a:rPr dirty="0" sz="23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>
                <a:solidFill>
                  <a:srgbClr val="404040"/>
                </a:solidFill>
                <a:latin typeface="Microsoft Sans Serif"/>
                <a:cs typeface="Microsoft Sans Serif"/>
              </a:rPr>
              <a:t>perangkat</a:t>
            </a:r>
            <a:r>
              <a:rPr dirty="0" sz="23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5">
                <a:solidFill>
                  <a:srgbClr val="404040"/>
                </a:solidFill>
                <a:latin typeface="Microsoft Sans Serif"/>
                <a:cs typeface="Microsoft Sans Serif"/>
              </a:rPr>
              <a:t>keras</a:t>
            </a:r>
            <a:r>
              <a:rPr dirty="0" sz="23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30">
                <a:solidFill>
                  <a:srgbClr val="404040"/>
                </a:solidFill>
                <a:latin typeface="Microsoft Sans Serif"/>
                <a:cs typeface="Microsoft Sans Serif"/>
              </a:rPr>
              <a:t>dan</a:t>
            </a:r>
            <a:endParaRPr sz="2300">
              <a:latin typeface="Microsoft Sans Serif"/>
              <a:cs typeface="Microsoft Sans Serif"/>
            </a:endParaRPr>
          </a:p>
          <a:p>
            <a:pPr marL="527685">
              <a:lnSpc>
                <a:spcPct val="100000"/>
              </a:lnSpc>
            </a:pPr>
            <a:r>
              <a:rPr dirty="0" sz="2300" spc="-10">
                <a:solidFill>
                  <a:srgbClr val="404040"/>
                </a:solidFill>
                <a:latin typeface="Microsoft Sans Serif"/>
                <a:cs typeface="Microsoft Sans Serif"/>
              </a:rPr>
              <a:t>perangkat</a:t>
            </a:r>
            <a:r>
              <a:rPr dirty="0" sz="23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30">
                <a:solidFill>
                  <a:srgbClr val="404040"/>
                </a:solidFill>
                <a:latin typeface="Microsoft Sans Serif"/>
                <a:cs typeface="Microsoft Sans Serif"/>
              </a:rPr>
              <a:t>lunak.</a:t>
            </a:r>
            <a:endParaRPr sz="23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AutoNum type="arabicPeriod" startAt="2"/>
              <a:tabLst>
                <a:tab pos="527685" algn="l"/>
                <a:tab pos="528320" algn="l"/>
              </a:tabLst>
            </a:pPr>
            <a:r>
              <a:rPr dirty="0" sz="2300" spc="-130">
                <a:solidFill>
                  <a:srgbClr val="404040"/>
                </a:solidFill>
                <a:latin typeface="Microsoft Sans Serif"/>
                <a:cs typeface="Microsoft Sans Serif"/>
              </a:rPr>
              <a:t>Opera</a:t>
            </a:r>
            <a:r>
              <a:rPr dirty="0" sz="2300" spc="-125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-2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60">
                <a:solidFill>
                  <a:srgbClr val="404040"/>
                </a:solidFill>
                <a:latin typeface="Microsoft Sans Serif"/>
                <a:cs typeface="Microsoft Sans Serif"/>
              </a:rPr>
              <a:t>bermac</a:t>
            </a:r>
            <a:r>
              <a:rPr dirty="0" sz="2300" spc="-6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1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3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5">
                <a:solidFill>
                  <a:srgbClr val="404040"/>
                </a:solidFill>
                <a:latin typeface="Microsoft Sans Serif"/>
                <a:cs typeface="Microsoft Sans Serif"/>
              </a:rPr>
              <a:t>komp</a:t>
            </a:r>
            <a:r>
              <a:rPr dirty="0" sz="2300" spc="-25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2300" spc="-120">
                <a:solidFill>
                  <a:srgbClr val="404040"/>
                </a:solidFill>
                <a:latin typeface="Microsoft Sans Serif"/>
                <a:cs typeface="Microsoft Sans Serif"/>
              </a:rPr>
              <a:t>nen.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300" spc="-25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300" spc="35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25">
                <a:solidFill>
                  <a:srgbClr val="404040"/>
                </a:solidFill>
                <a:latin typeface="Microsoft Sans Serif"/>
                <a:cs typeface="Microsoft Sans Serif"/>
              </a:rPr>
              <a:t>Ko</a:t>
            </a:r>
            <a:r>
              <a:rPr dirty="0" sz="2300" spc="-12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-2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230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240">
                <a:solidFill>
                  <a:srgbClr val="404040"/>
                </a:solidFill>
                <a:latin typeface="Microsoft Sans Serif"/>
                <a:cs typeface="Microsoft Sans Serif"/>
              </a:rPr>
              <a:t>si</a:t>
            </a:r>
            <a:r>
              <a:rPr dirty="0" sz="23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30">
                <a:solidFill>
                  <a:srgbClr val="404040"/>
                </a:solidFill>
                <a:latin typeface="Microsoft Sans Serif"/>
                <a:cs typeface="Microsoft Sans Serif"/>
              </a:rPr>
              <a:t>Operat</a:t>
            </a:r>
            <a:r>
              <a:rPr dirty="0" sz="2300" spc="-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80">
                <a:solidFill>
                  <a:srgbClr val="404040"/>
                </a:solidFill>
                <a:latin typeface="Microsoft Sans Serif"/>
                <a:cs typeface="Microsoft Sans Serif"/>
              </a:rPr>
              <a:t>ng</a:t>
            </a:r>
            <a:r>
              <a:rPr dirty="0" sz="23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355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-114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120">
                <a:solidFill>
                  <a:srgbClr val="404040"/>
                </a:solidFill>
                <a:latin typeface="Microsoft Sans Serif"/>
                <a:cs typeface="Microsoft Sans Serif"/>
              </a:rPr>
              <a:t>stem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300" spc="-55">
                <a:solidFill>
                  <a:srgbClr val="404040"/>
                </a:solidFill>
                <a:latin typeface="Microsoft Sans Serif"/>
                <a:cs typeface="Microsoft Sans Serif"/>
              </a:rPr>
              <a:t>Penggambaran beban</a:t>
            </a:r>
            <a:r>
              <a:rPr dirty="0" sz="23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60">
                <a:solidFill>
                  <a:srgbClr val="404040"/>
                </a:solidFill>
                <a:latin typeface="Microsoft Sans Serif"/>
                <a:cs typeface="Microsoft Sans Serif"/>
              </a:rPr>
              <a:t>yang</a:t>
            </a:r>
            <a:r>
              <a:rPr dirty="0" sz="23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>
                <a:solidFill>
                  <a:srgbClr val="404040"/>
                </a:solidFill>
                <a:latin typeface="Microsoft Sans Serif"/>
                <a:cs typeface="Microsoft Sans Serif"/>
              </a:rPr>
              <a:t>akan</a:t>
            </a:r>
            <a:r>
              <a:rPr dirty="0" sz="23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80">
                <a:solidFill>
                  <a:srgbClr val="404040"/>
                </a:solidFill>
                <a:latin typeface="Microsoft Sans Serif"/>
                <a:cs typeface="Microsoft Sans Serif"/>
              </a:rPr>
              <a:t>dievaluasi.</a:t>
            </a: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300" spc="-25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300" spc="35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80">
                <a:solidFill>
                  <a:srgbClr val="404040"/>
                </a:solidFill>
                <a:latin typeface="Microsoft Sans Serif"/>
                <a:cs typeface="Microsoft Sans Serif"/>
              </a:rPr>
              <a:t>Ind</a:t>
            </a:r>
            <a:r>
              <a:rPr dirty="0" sz="2300" spc="-9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300" spc="-180">
                <a:solidFill>
                  <a:srgbClr val="404040"/>
                </a:solidFill>
                <a:latin typeface="Microsoft Sans Serif"/>
                <a:cs typeface="Microsoft Sans Serif"/>
              </a:rPr>
              <a:t>ks</a:t>
            </a:r>
            <a:r>
              <a:rPr dirty="0" sz="23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65">
                <a:solidFill>
                  <a:srgbClr val="404040"/>
                </a:solidFill>
                <a:latin typeface="Microsoft Sans Serif"/>
                <a:cs typeface="Microsoft Sans Serif"/>
              </a:rPr>
              <a:t>Kinerj</a:t>
            </a:r>
            <a:r>
              <a:rPr dirty="0" sz="2300" spc="-8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355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300" spc="-114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120">
                <a:solidFill>
                  <a:srgbClr val="404040"/>
                </a:solidFill>
                <a:latin typeface="Microsoft Sans Serif"/>
                <a:cs typeface="Microsoft Sans Serif"/>
              </a:rPr>
              <a:t>stem</a:t>
            </a:r>
            <a:endParaRPr sz="2300">
              <a:latin typeface="Microsoft Sans Serif"/>
              <a:cs typeface="Microsoft Sans Serif"/>
            </a:endParaRPr>
          </a:p>
          <a:p>
            <a:pPr marL="527685" marR="53975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300" spc="-95">
                <a:solidFill>
                  <a:srgbClr val="404040"/>
                </a:solidFill>
                <a:latin typeface="Microsoft Sans Serif"/>
                <a:cs typeface="Microsoft Sans Serif"/>
              </a:rPr>
              <a:t>Klasifikasi</a:t>
            </a:r>
            <a:r>
              <a:rPr dirty="0" sz="2300" spc="-1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5">
                <a:solidFill>
                  <a:srgbClr val="404040"/>
                </a:solidFill>
                <a:latin typeface="Microsoft Sans Serif"/>
                <a:cs typeface="Microsoft Sans Serif"/>
              </a:rPr>
              <a:t>indeks</a:t>
            </a:r>
            <a:r>
              <a:rPr dirty="0" sz="23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25">
                <a:solidFill>
                  <a:srgbClr val="404040"/>
                </a:solidFill>
                <a:latin typeface="Microsoft Sans Serif"/>
                <a:cs typeface="Microsoft Sans Serif"/>
              </a:rPr>
              <a:t>kinerja</a:t>
            </a:r>
            <a:r>
              <a:rPr dirty="0" sz="23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85">
                <a:solidFill>
                  <a:srgbClr val="404040"/>
                </a:solidFill>
                <a:latin typeface="Microsoft Sans Serif"/>
                <a:cs typeface="Microsoft Sans Serif"/>
              </a:rPr>
              <a:t>(indeks</a:t>
            </a:r>
            <a:r>
              <a:rPr dirty="0" sz="23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25">
                <a:solidFill>
                  <a:srgbClr val="404040"/>
                </a:solidFill>
                <a:latin typeface="Microsoft Sans Serif"/>
                <a:cs typeface="Microsoft Sans Serif"/>
              </a:rPr>
              <a:t>kinerja</a:t>
            </a:r>
            <a:r>
              <a:rPr dirty="0" sz="23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30">
                <a:solidFill>
                  <a:srgbClr val="404040"/>
                </a:solidFill>
                <a:latin typeface="Microsoft Sans Serif"/>
                <a:cs typeface="Microsoft Sans Serif"/>
              </a:rPr>
              <a:t>internal</a:t>
            </a:r>
            <a:r>
              <a:rPr dirty="0" sz="23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30">
                <a:solidFill>
                  <a:srgbClr val="404040"/>
                </a:solidFill>
                <a:latin typeface="Microsoft Sans Serif"/>
                <a:cs typeface="Microsoft Sans Serif"/>
              </a:rPr>
              <a:t>dan</a:t>
            </a:r>
            <a:r>
              <a:rPr dirty="0" sz="23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10">
                <a:solidFill>
                  <a:srgbClr val="404040"/>
                </a:solidFill>
                <a:latin typeface="Microsoft Sans Serif"/>
                <a:cs typeface="Microsoft Sans Serif"/>
              </a:rPr>
              <a:t>indeks </a:t>
            </a:r>
            <a:r>
              <a:rPr dirty="0" sz="2300" spc="-59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70">
                <a:solidFill>
                  <a:srgbClr val="404040"/>
                </a:solidFill>
                <a:latin typeface="Microsoft Sans Serif"/>
                <a:cs typeface="Microsoft Sans Serif"/>
              </a:rPr>
              <a:t>eksternal).</a:t>
            </a:r>
            <a:endParaRPr sz="23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300" spc="-114">
                <a:solidFill>
                  <a:srgbClr val="404040"/>
                </a:solidFill>
                <a:latin typeface="Microsoft Sans Serif"/>
                <a:cs typeface="Microsoft Sans Serif"/>
              </a:rPr>
              <a:t>Indeks</a:t>
            </a:r>
            <a:r>
              <a:rPr dirty="0" sz="23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300" spc="-30">
                <a:solidFill>
                  <a:srgbClr val="404040"/>
                </a:solidFill>
                <a:latin typeface="Microsoft Sans Serif"/>
                <a:cs typeface="Microsoft Sans Serif"/>
              </a:rPr>
              <a:t>ntern</a:t>
            </a:r>
            <a:r>
              <a:rPr dirty="0" sz="2300" spc="-5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2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3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300" spc="-60">
                <a:solidFill>
                  <a:srgbClr val="404040"/>
                </a:solidFill>
                <a:latin typeface="Microsoft Sans Serif"/>
                <a:cs typeface="Microsoft Sans Serif"/>
              </a:rPr>
              <a:t>ema</a:t>
            </a:r>
            <a:r>
              <a:rPr dirty="0" sz="2300" spc="-65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1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dirty="0" sz="2300" spc="1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55">
                <a:solidFill>
                  <a:srgbClr val="404040"/>
                </a:solidFill>
                <a:latin typeface="Microsoft Sans Serif"/>
                <a:cs typeface="Microsoft Sans Serif"/>
              </a:rPr>
              <a:t>atk</a:t>
            </a:r>
            <a:r>
              <a:rPr dirty="0" sz="2300" spc="6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75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40">
                <a:solidFill>
                  <a:srgbClr val="404040"/>
                </a:solidFill>
                <a:latin typeface="Microsoft Sans Serif"/>
                <a:cs typeface="Microsoft Sans Serif"/>
              </a:rPr>
              <a:t>or</a:t>
            </a:r>
            <a:r>
              <a:rPr dirty="0" sz="2300" spc="-5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80">
                <a:solidFill>
                  <a:srgbClr val="404040"/>
                </a:solidFill>
                <a:latin typeface="Microsoft Sans Serif"/>
                <a:cs typeface="Microsoft Sans Serif"/>
              </a:rPr>
              <a:t>ng</a:t>
            </a:r>
            <a:r>
              <a:rPr dirty="0" sz="23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3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300" spc="-85">
                <a:solidFill>
                  <a:srgbClr val="404040"/>
                </a:solidFill>
                <a:latin typeface="Microsoft Sans Serif"/>
                <a:cs typeface="Microsoft Sans Serif"/>
              </a:rPr>
              <a:t>evel</a:t>
            </a:r>
            <a:r>
              <a:rPr dirty="0" sz="23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635">
                <a:solidFill>
                  <a:srgbClr val="404040"/>
                </a:solidFill>
                <a:latin typeface="Microsoft Sans Serif"/>
                <a:cs typeface="Microsoft Sans Serif"/>
              </a:rPr>
              <a:t>1</a:t>
            </a:r>
            <a:r>
              <a:rPr dirty="0" sz="23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30">
                <a:solidFill>
                  <a:srgbClr val="404040"/>
                </a:solidFill>
                <a:latin typeface="Microsoft Sans Serif"/>
                <a:cs typeface="Microsoft Sans Serif"/>
              </a:rPr>
              <a:t>da</a:t>
            </a:r>
            <a:r>
              <a:rPr dirty="0" sz="2300" spc="-25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3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85">
                <a:solidFill>
                  <a:srgbClr val="404040"/>
                </a:solidFill>
                <a:latin typeface="Microsoft Sans Serif"/>
                <a:cs typeface="Microsoft Sans Serif"/>
              </a:rPr>
              <a:t>leve</a:t>
            </a:r>
            <a:r>
              <a:rPr dirty="0" sz="2300" spc="-4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3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55">
                <a:solidFill>
                  <a:srgbClr val="404040"/>
                </a:solidFill>
                <a:latin typeface="Microsoft Sans Serif"/>
                <a:cs typeface="Microsoft Sans Serif"/>
              </a:rPr>
              <a:t>2.</a:t>
            </a:r>
            <a:endParaRPr sz="23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300" spc="-80">
                <a:solidFill>
                  <a:srgbClr val="404040"/>
                </a:solidFill>
                <a:latin typeface="Microsoft Sans Serif"/>
                <a:cs typeface="Microsoft Sans Serif"/>
              </a:rPr>
              <a:t>Ind</a:t>
            </a:r>
            <a:r>
              <a:rPr dirty="0" sz="2300" spc="-9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300" spc="-180">
                <a:solidFill>
                  <a:srgbClr val="404040"/>
                </a:solidFill>
                <a:latin typeface="Microsoft Sans Serif"/>
                <a:cs typeface="Microsoft Sans Serif"/>
              </a:rPr>
              <a:t>ks</a:t>
            </a:r>
            <a:r>
              <a:rPr dirty="0" sz="23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5">
                <a:solidFill>
                  <a:srgbClr val="404040"/>
                </a:solidFill>
                <a:latin typeface="Microsoft Sans Serif"/>
                <a:cs typeface="Microsoft Sans Serif"/>
              </a:rPr>
              <a:t>ekst</a:t>
            </a:r>
            <a:r>
              <a:rPr dirty="0" sz="2300" spc="-12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300" spc="-25">
                <a:solidFill>
                  <a:srgbClr val="404040"/>
                </a:solidFill>
                <a:latin typeface="Microsoft Sans Serif"/>
                <a:cs typeface="Microsoft Sans Serif"/>
              </a:rPr>
              <a:t>rn</a:t>
            </a:r>
            <a:r>
              <a:rPr dirty="0" sz="2300" spc="-4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20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3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300" spc="-10">
                <a:solidFill>
                  <a:srgbClr val="404040"/>
                </a:solidFill>
                <a:latin typeface="Microsoft Sans Serif"/>
                <a:cs typeface="Microsoft Sans Serif"/>
              </a:rPr>
              <a:t>memak</a:t>
            </a:r>
            <a:r>
              <a:rPr dirty="0" sz="2300" spc="-1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300" spc="-2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endParaRPr sz="2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8177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Indek</a:t>
            </a:r>
            <a:r>
              <a:rPr dirty="0" spc="-180"/>
              <a:t>s</a:t>
            </a:r>
            <a:r>
              <a:rPr dirty="0" spc="-265"/>
              <a:t> </a:t>
            </a:r>
            <a:r>
              <a:rPr dirty="0" spc="-204"/>
              <a:t>Kine</a:t>
            </a:r>
            <a:r>
              <a:rPr dirty="0" spc="-175"/>
              <a:t>r</a:t>
            </a:r>
            <a:r>
              <a:rPr dirty="0" spc="-85"/>
              <a:t>j</a:t>
            </a:r>
            <a:r>
              <a:rPr dirty="0" spc="-135"/>
              <a:t>a</a:t>
            </a:r>
            <a:r>
              <a:rPr dirty="0" spc="-250"/>
              <a:t> </a:t>
            </a:r>
            <a:r>
              <a:rPr dirty="0" spc="-170"/>
              <a:t>Internal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4667"/>
            <a:ext cx="3661410" cy="29806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95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15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Utiliz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">
                <a:solidFill>
                  <a:srgbClr val="404040"/>
                </a:solidFill>
                <a:latin typeface="Microsoft Sans Serif"/>
                <a:cs typeface="Microsoft Sans Serif"/>
              </a:rPr>
              <a:t>ti</a:t>
            </a:r>
            <a:r>
              <a:rPr dirty="0" sz="240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8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Over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5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Acti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v</a:t>
            </a:r>
            <a:r>
              <a:rPr dirty="0" sz="2400" spc="-20">
                <a:solidFill>
                  <a:srgbClr val="404040"/>
                </a:solidFill>
                <a:latin typeface="Microsoft Sans Serif"/>
                <a:cs typeface="Microsoft Sans Serif"/>
              </a:rPr>
              <a:t>iti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484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Facto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Microsoft Sans Serif"/>
                <a:cs typeface="Microsoft Sans Serif"/>
              </a:rPr>
              <a:t>Multip</a:t>
            </a:r>
            <a:r>
              <a:rPr dirty="0" sz="2400" spc="5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ogra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ming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4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5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vel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">
                <a:solidFill>
                  <a:srgbClr val="404040"/>
                </a:solidFill>
                <a:latin typeface="Microsoft Sans Serif"/>
                <a:cs typeface="Microsoft Sans Serif"/>
              </a:rPr>
              <a:t>Multip</a:t>
            </a:r>
            <a:r>
              <a:rPr dirty="0" sz="2400" spc="5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ogra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ming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Pagi</a:t>
            </a:r>
            <a:r>
              <a:rPr dirty="0" sz="2400" spc="-6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Rate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5">
                <a:solidFill>
                  <a:srgbClr val="404040"/>
                </a:solidFill>
                <a:latin typeface="Microsoft Sans Serif"/>
                <a:cs typeface="Microsoft Sans Serif"/>
              </a:rPr>
              <a:t>Reac</a:t>
            </a:r>
            <a:r>
              <a:rPr dirty="0" sz="2400" spc="-8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70">
                <a:solidFill>
                  <a:srgbClr val="404040"/>
                </a:solidFill>
                <a:latin typeface="Microsoft Sans Serif"/>
                <a:cs typeface="Microsoft Sans Serif"/>
              </a:rPr>
              <a:t>io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Microsoft Sans Serif"/>
                <a:cs typeface="Microsoft Sans Serif"/>
              </a:rPr>
              <a:t>Time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86131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Pertem</a:t>
            </a:r>
            <a:r>
              <a:rPr dirty="0" spc="-95"/>
              <a:t>u</a:t>
            </a:r>
            <a:r>
              <a:rPr dirty="0" spc="100"/>
              <a:t>a</a:t>
            </a:r>
            <a:r>
              <a:rPr dirty="0" spc="110"/>
              <a:t>n</a:t>
            </a:r>
            <a:r>
              <a:rPr dirty="0" spc="-270"/>
              <a:t> </a:t>
            </a:r>
            <a:r>
              <a:rPr dirty="0" spc="-295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2533"/>
            <a:ext cx="8653145" cy="377507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800" spc="-1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15">
                <a:solidFill>
                  <a:srgbClr val="404040"/>
                </a:solidFill>
                <a:latin typeface="Microsoft Sans Serif"/>
                <a:cs typeface="Microsoft Sans Serif"/>
              </a:rPr>
              <a:t>Materi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Perkuliahan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04040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dirty="0" sz="2800" spc="-204">
                <a:solidFill>
                  <a:srgbClr val="404040"/>
                </a:solidFill>
                <a:latin typeface="Microsoft Sans Serif"/>
                <a:cs typeface="Microsoft Sans Serif"/>
              </a:rPr>
              <a:t>Konse</a:t>
            </a:r>
            <a:r>
              <a:rPr dirty="0" sz="2800" spc="-195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04040"/>
                </a:solidFill>
                <a:latin typeface="Microsoft Sans Serif"/>
                <a:cs typeface="Microsoft Sans Serif"/>
              </a:rPr>
              <a:t>Dasa</a:t>
            </a:r>
            <a:r>
              <a:rPr dirty="0" sz="2800" spc="-9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404040"/>
                </a:solidFill>
                <a:latin typeface="Microsoft Sans Serif"/>
                <a:cs typeface="Microsoft Sans Serif"/>
              </a:rPr>
              <a:t>Analisi</a:t>
            </a:r>
            <a:r>
              <a:rPr dirty="0" sz="2800" spc="-195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Microsoft Sans Serif"/>
                <a:cs typeface="Microsoft Sans Serif"/>
              </a:rPr>
              <a:t>Kiner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j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04040"/>
                </a:solidFill>
                <a:latin typeface="Microsoft Sans Serif"/>
                <a:cs typeface="Microsoft Sans Serif"/>
              </a:rPr>
              <a:t>Sistem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970"/>
              </a:spcBef>
            </a:pPr>
            <a:r>
              <a:rPr dirty="0" sz="2800" spc="-5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Tujuan</a:t>
            </a:r>
            <a:r>
              <a:rPr dirty="0" sz="28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404040"/>
                </a:solidFill>
                <a:latin typeface="Microsoft Sans Serif"/>
                <a:cs typeface="Microsoft Sans Serif"/>
              </a:rPr>
              <a:t>Pembelajaran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04040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527685" marR="313055" indent="-515620">
              <a:lnSpc>
                <a:spcPct val="100000"/>
              </a:lnSpc>
              <a:spcBef>
                <a:spcPts val="100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60">
                <a:solidFill>
                  <a:srgbClr val="404040"/>
                </a:solidFill>
                <a:latin typeface="Microsoft Sans Serif"/>
                <a:cs typeface="Microsoft Sans Serif"/>
              </a:rPr>
              <a:t>Mahasiswa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Microsoft Sans Serif"/>
                <a:cs typeface="Microsoft Sans Serif"/>
              </a:rPr>
              <a:t>mampu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memberikan</a:t>
            </a:r>
            <a:r>
              <a:rPr dirty="0" sz="2800" spc="1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gambaran 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tentang </a:t>
            </a:r>
            <a:r>
              <a:rPr dirty="0" sz="2800" spc="-7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404040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2800" spc="-215">
                <a:solidFill>
                  <a:srgbClr val="404040"/>
                </a:solidFill>
                <a:latin typeface="Microsoft Sans Serif"/>
                <a:cs typeface="Microsoft Sans Serif"/>
              </a:rPr>
              <a:t>nsep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5">
                <a:solidFill>
                  <a:srgbClr val="404040"/>
                </a:solidFill>
                <a:latin typeface="Microsoft Sans Serif"/>
                <a:cs typeface="Microsoft Sans Serif"/>
              </a:rPr>
              <a:t>dasa</a:t>
            </a:r>
            <a:r>
              <a:rPr dirty="0" sz="2800" spc="-8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04040"/>
                </a:solidFill>
                <a:latin typeface="Microsoft Sans Serif"/>
                <a:cs typeface="Microsoft Sans Serif"/>
              </a:rPr>
              <a:t>analis</a:t>
            </a:r>
            <a:r>
              <a:rPr dirty="0" sz="2800" spc="-7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565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70">
                <a:solidFill>
                  <a:srgbClr val="404040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1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70">
                <a:solidFill>
                  <a:srgbClr val="404040"/>
                </a:solidFill>
                <a:latin typeface="Microsoft Sans Serif"/>
                <a:cs typeface="Microsoft Sans Serif"/>
              </a:rPr>
              <a:t>nerja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04040"/>
                </a:solidFill>
                <a:latin typeface="Microsoft Sans Serif"/>
                <a:cs typeface="Microsoft Sans Serif"/>
              </a:rPr>
              <a:t>sistem.</a:t>
            </a:r>
            <a:endParaRPr sz="28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60">
                <a:solidFill>
                  <a:srgbClr val="404040"/>
                </a:solidFill>
                <a:latin typeface="Microsoft Sans Serif"/>
                <a:cs typeface="Microsoft Sans Serif"/>
              </a:rPr>
              <a:t>Mahasiswa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">
                <a:solidFill>
                  <a:srgbClr val="404040"/>
                </a:solidFill>
                <a:latin typeface="Microsoft Sans Serif"/>
                <a:cs typeface="Microsoft Sans Serif"/>
              </a:rPr>
              <a:t>mampu</a:t>
            </a:r>
            <a:r>
              <a:rPr dirty="0" sz="280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membuat</a:t>
            </a:r>
            <a:r>
              <a:rPr dirty="0" sz="2800" spc="-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Microsoft Sans Serif"/>
                <a:cs typeface="Microsoft Sans Serif"/>
              </a:rPr>
              <a:t>algoritma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404040"/>
                </a:solidFill>
                <a:latin typeface="Microsoft Sans Serif"/>
                <a:cs typeface="Microsoft Sans Serif"/>
              </a:rPr>
              <a:t>penjadwalan.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875538"/>
            <a:ext cx="50869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Inde</a:t>
            </a:r>
            <a:r>
              <a:rPr dirty="0" spc="-135"/>
              <a:t>k</a:t>
            </a:r>
            <a:r>
              <a:rPr dirty="0" spc="-480"/>
              <a:t>s</a:t>
            </a:r>
            <a:r>
              <a:rPr dirty="0" spc="-270"/>
              <a:t> </a:t>
            </a:r>
            <a:r>
              <a:rPr dirty="0" spc="-170"/>
              <a:t>Kinerja</a:t>
            </a:r>
            <a:r>
              <a:rPr dirty="0" spc="-254"/>
              <a:t> </a:t>
            </a:r>
            <a:r>
              <a:rPr dirty="0" spc="-355"/>
              <a:t>E</a:t>
            </a:r>
            <a:r>
              <a:rPr dirty="0" spc="-320"/>
              <a:t>k</a:t>
            </a:r>
            <a:r>
              <a:rPr dirty="0" spc="-150"/>
              <a:t>sternal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4667"/>
            <a:ext cx="2687955" cy="29806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Microsoft Sans Serif"/>
                <a:cs typeface="Microsoft Sans Serif"/>
              </a:rPr>
              <a:t>Tur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7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nd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Microsoft Sans Serif"/>
                <a:cs typeface="Microsoft Sans Serif"/>
              </a:rPr>
              <a:t>Time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0">
                <a:solidFill>
                  <a:srgbClr val="404040"/>
                </a:solidFill>
                <a:latin typeface="Microsoft Sans Serif"/>
                <a:cs typeface="Microsoft Sans Serif"/>
              </a:rPr>
              <a:t>Respo</a:t>
            </a:r>
            <a:r>
              <a:rPr dirty="0" sz="2400" spc="-185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10">
                <a:solidFill>
                  <a:srgbClr val="404040"/>
                </a:solidFill>
                <a:latin typeface="Microsoft Sans Serif"/>
                <a:cs typeface="Microsoft Sans Serif"/>
              </a:rPr>
              <a:t>Time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30">
                <a:solidFill>
                  <a:srgbClr val="404040"/>
                </a:solidFill>
                <a:latin typeface="Microsoft Sans Serif"/>
                <a:cs typeface="Microsoft Sans Serif"/>
              </a:rPr>
              <a:t>Th</a:t>
            </a:r>
            <a:r>
              <a:rPr dirty="0" sz="2400" spc="-7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o</a:t>
            </a:r>
            <a:r>
              <a:rPr dirty="0" sz="2400" spc="-70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2400" spc="-5">
                <a:solidFill>
                  <a:srgbClr val="404040"/>
                </a:solidFill>
                <a:latin typeface="Microsoft Sans Serif"/>
                <a:cs typeface="Microsoft Sans Serif"/>
              </a:rPr>
              <a:t>ghput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3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pacity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404040"/>
                </a:solidFill>
                <a:latin typeface="Microsoft Sans Serif"/>
                <a:cs typeface="Microsoft Sans Serif"/>
              </a:rPr>
              <a:t>Avai</a:t>
            </a:r>
            <a:r>
              <a:rPr dirty="0" sz="2400" spc="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0">
                <a:solidFill>
                  <a:srgbClr val="404040"/>
                </a:solidFill>
                <a:latin typeface="Microsoft Sans Serif"/>
                <a:cs typeface="Microsoft Sans Serif"/>
              </a:rPr>
              <a:t>abil</a:t>
            </a:r>
            <a:r>
              <a:rPr dirty="0" sz="2400" spc="-2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45">
                <a:solidFill>
                  <a:srgbClr val="404040"/>
                </a:solidFill>
                <a:latin typeface="Microsoft Sans Serif"/>
                <a:cs typeface="Microsoft Sans Serif"/>
              </a:rPr>
              <a:t>ty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60">
                <a:solidFill>
                  <a:srgbClr val="404040"/>
                </a:solidFill>
                <a:latin typeface="Microsoft Sans Serif"/>
                <a:cs typeface="Microsoft Sans Serif"/>
              </a:rPr>
              <a:t>Rea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5">
                <a:solidFill>
                  <a:srgbClr val="404040"/>
                </a:solidFill>
                <a:latin typeface="Microsoft Sans Serif"/>
                <a:cs typeface="Microsoft Sans Serif"/>
              </a:rPr>
              <a:t>ibility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8290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Turn</a:t>
            </a:r>
            <a:r>
              <a:rPr dirty="0" spc="-254"/>
              <a:t> </a:t>
            </a:r>
            <a:r>
              <a:rPr dirty="0" spc="195"/>
              <a:t>A</a:t>
            </a:r>
            <a:r>
              <a:rPr dirty="0" spc="-120"/>
              <a:t>r</a:t>
            </a:r>
            <a:r>
              <a:rPr dirty="0" spc="-175"/>
              <a:t>o</a:t>
            </a:r>
            <a:r>
              <a:rPr dirty="0" spc="15"/>
              <a:t>und</a:t>
            </a:r>
            <a:r>
              <a:rPr dirty="0" spc="-270"/>
              <a:t> </a:t>
            </a:r>
            <a:r>
              <a:rPr dirty="0" spc="-220"/>
              <a:t>Time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58384" y="4498847"/>
            <a:ext cx="5694045" cy="2042160"/>
            <a:chOff x="5358384" y="4498847"/>
            <a:chExt cx="5694045" cy="2042160"/>
          </a:xfrm>
        </p:grpSpPr>
        <p:sp>
          <p:nvSpPr>
            <p:cNvPr id="4" name="object 4"/>
            <p:cNvSpPr/>
            <p:nvPr/>
          </p:nvSpPr>
          <p:spPr>
            <a:xfrm>
              <a:off x="5362956" y="4503419"/>
              <a:ext cx="5684520" cy="2033270"/>
            </a:xfrm>
            <a:custGeom>
              <a:avLst/>
              <a:gdLst/>
              <a:ahLst/>
              <a:cxnLst/>
              <a:rect l="l" t="t" r="r" b="b"/>
              <a:pathLst>
                <a:path w="5684520" h="2033270">
                  <a:moveTo>
                    <a:pt x="4769993" y="0"/>
                  </a:moveTo>
                  <a:lnTo>
                    <a:pt x="914527" y="0"/>
                  </a:lnTo>
                  <a:lnTo>
                    <a:pt x="868882" y="1244"/>
                  </a:lnTo>
                  <a:lnTo>
                    <a:pt x="823818" y="4937"/>
                  </a:lnTo>
                  <a:lnTo>
                    <a:pt x="779384" y="11022"/>
                  </a:lnTo>
                  <a:lnTo>
                    <a:pt x="735635" y="19440"/>
                  </a:lnTo>
                  <a:lnTo>
                    <a:pt x="692623" y="30133"/>
                  </a:lnTo>
                  <a:lnTo>
                    <a:pt x="650399" y="43042"/>
                  </a:lnTo>
                  <a:lnTo>
                    <a:pt x="609017" y="58110"/>
                  </a:lnTo>
                  <a:lnTo>
                    <a:pt x="568528" y="75277"/>
                  </a:lnTo>
                  <a:lnTo>
                    <a:pt x="528985" y="94486"/>
                  </a:lnTo>
                  <a:lnTo>
                    <a:pt x="490441" y="115679"/>
                  </a:lnTo>
                  <a:lnTo>
                    <a:pt x="452947" y="138796"/>
                  </a:lnTo>
                  <a:lnTo>
                    <a:pt x="416557" y="163781"/>
                  </a:lnTo>
                  <a:lnTo>
                    <a:pt x="381323" y="190574"/>
                  </a:lnTo>
                  <a:lnTo>
                    <a:pt x="347296" y="219117"/>
                  </a:lnTo>
                  <a:lnTo>
                    <a:pt x="314530" y="249353"/>
                  </a:lnTo>
                  <a:lnTo>
                    <a:pt x="283076" y="281222"/>
                  </a:lnTo>
                  <a:lnTo>
                    <a:pt x="252988" y="314667"/>
                  </a:lnTo>
                  <a:lnTo>
                    <a:pt x="224318" y="349629"/>
                  </a:lnTo>
                  <a:lnTo>
                    <a:pt x="197117" y="386050"/>
                  </a:lnTo>
                  <a:lnTo>
                    <a:pt x="171439" y="423871"/>
                  </a:lnTo>
                  <a:lnTo>
                    <a:pt x="147336" y="463036"/>
                  </a:lnTo>
                  <a:lnTo>
                    <a:pt x="124859" y="503484"/>
                  </a:lnTo>
                  <a:lnTo>
                    <a:pt x="104063" y="545158"/>
                  </a:lnTo>
                  <a:lnTo>
                    <a:pt x="84998" y="588000"/>
                  </a:lnTo>
                  <a:lnTo>
                    <a:pt x="67718" y="631951"/>
                  </a:lnTo>
                  <a:lnTo>
                    <a:pt x="52274" y="676954"/>
                  </a:lnTo>
                  <a:lnTo>
                    <a:pt x="38720" y="722949"/>
                  </a:lnTo>
                  <a:lnTo>
                    <a:pt x="27107" y="769879"/>
                  </a:lnTo>
                  <a:lnTo>
                    <a:pt x="17488" y="817685"/>
                  </a:lnTo>
                  <a:lnTo>
                    <a:pt x="9915" y="866309"/>
                  </a:lnTo>
                  <a:lnTo>
                    <a:pt x="4441" y="915693"/>
                  </a:lnTo>
                  <a:lnTo>
                    <a:pt x="1119" y="965779"/>
                  </a:lnTo>
                  <a:lnTo>
                    <a:pt x="0" y="1016507"/>
                  </a:lnTo>
                  <a:lnTo>
                    <a:pt x="1119" y="1067242"/>
                  </a:lnTo>
                  <a:lnTo>
                    <a:pt x="4441" y="1117332"/>
                  </a:lnTo>
                  <a:lnTo>
                    <a:pt x="9915" y="1166720"/>
                  </a:lnTo>
                  <a:lnTo>
                    <a:pt x="17488" y="1215348"/>
                  </a:lnTo>
                  <a:lnTo>
                    <a:pt x="27107" y="1263157"/>
                  </a:lnTo>
                  <a:lnTo>
                    <a:pt x="38720" y="1310089"/>
                  </a:lnTo>
                  <a:lnTo>
                    <a:pt x="52274" y="1356086"/>
                  </a:lnTo>
                  <a:lnTo>
                    <a:pt x="67718" y="1401090"/>
                  </a:lnTo>
                  <a:lnTo>
                    <a:pt x="84998" y="1445042"/>
                  </a:lnTo>
                  <a:lnTo>
                    <a:pt x="104063" y="1487885"/>
                  </a:lnTo>
                  <a:lnTo>
                    <a:pt x="124859" y="1529559"/>
                  </a:lnTo>
                  <a:lnTo>
                    <a:pt x="147336" y="1570007"/>
                  </a:lnTo>
                  <a:lnTo>
                    <a:pt x="171439" y="1609171"/>
                  </a:lnTo>
                  <a:lnTo>
                    <a:pt x="197117" y="1646992"/>
                  </a:lnTo>
                  <a:lnTo>
                    <a:pt x="224318" y="1683412"/>
                  </a:lnTo>
                  <a:lnTo>
                    <a:pt x="252988" y="1718373"/>
                  </a:lnTo>
                  <a:lnTo>
                    <a:pt x="283076" y="1751816"/>
                  </a:lnTo>
                  <a:lnTo>
                    <a:pt x="314530" y="1783684"/>
                  </a:lnTo>
                  <a:lnTo>
                    <a:pt x="347296" y="1813917"/>
                  </a:lnTo>
                  <a:lnTo>
                    <a:pt x="381323" y="1842459"/>
                  </a:lnTo>
                  <a:lnTo>
                    <a:pt x="416557" y="1869250"/>
                  </a:lnTo>
                  <a:lnTo>
                    <a:pt x="452947" y="1894233"/>
                  </a:lnTo>
                  <a:lnTo>
                    <a:pt x="490441" y="1917348"/>
                  </a:lnTo>
                  <a:lnTo>
                    <a:pt x="528985" y="1938539"/>
                  </a:lnTo>
                  <a:lnTo>
                    <a:pt x="568528" y="1957746"/>
                  </a:lnTo>
                  <a:lnTo>
                    <a:pt x="609017" y="1974912"/>
                  </a:lnTo>
                  <a:lnTo>
                    <a:pt x="650399" y="1989978"/>
                  </a:lnTo>
                  <a:lnTo>
                    <a:pt x="692623" y="2002885"/>
                  </a:lnTo>
                  <a:lnTo>
                    <a:pt x="735635" y="2013577"/>
                  </a:lnTo>
                  <a:lnTo>
                    <a:pt x="779384" y="2021994"/>
                  </a:lnTo>
                  <a:lnTo>
                    <a:pt x="823818" y="2028078"/>
                  </a:lnTo>
                  <a:lnTo>
                    <a:pt x="868882" y="2031771"/>
                  </a:lnTo>
                  <a:lnTo>
                    <a:pt x="914527" y="2033015"/>
                  </a:lnTo>
                  <a:lnTo>
                    <a:pt x="4769993" y="2033015"/>
                  </a:lnTo>
                  <a:lnTo>
                    <a:pt x="4815637" y="2031771"/>
                  </a:lnTo>
                  <a:lnTo>
                    <a:pt x="4860701" y="2028078"/>
                  </a:lnTo>
                  <a:lnTo>
                    <a:pt x="4905135" y="2021994"/>
                  </a:lnTo>
                  <a:lnTo>
                    <a:pt x="4948884" y="2013577"/>
                  </a:lnTo>
                  <a:lnTo>
                    <a:pt x="4991896" y="2002885"/>
                  </a:lnTo>
                  <a:lnTo>
                    <a:pt x="5034120" y="1989978"/>
                  </a:lnTo>
                  <a:lnTo>
                    <a:pt x="5075502" y="1974912"/>
                  </a:lnTo>
                  <a:lnTo>
                    <a:pt x="5115991" y="1957746"/>
                  </a:lnTo>
                  <a:lnTo>
                    <a:pt x="5155534" y="1938539"/>
                  </a:lnTo>
                  <a:lnTo>
                    <a:pt x="5194078" y="1917348"/>
                  </a:lnTo>
                  <a:lnTo>
                    <a:pt x="5231572" y="1894233"/>
                  </a:lnTo>
                  <a:lnTo>
                    <a:pt x="5267962" y="1869250"/>
                  </a:lnTo>
                  <a:lnTo>
                    <a:pt x="5303196" y="1842459"/>
                  </a:lnTo>
                  <a:lnTo>
                    <a:pt x="5337223" y="1813917"/>
                  </a:lnTo>
                  <a:lnTo>
                    <a:pt x="5369989" y="1783684"/>
                  </a:lnTo>
                  <a:lnTo>
                    <a:pt x="5401443" y="1751816"/>
                  </a:lnTo>
                  <a:lnTo>
                    <a:pt x="5431531" y="1718373"/>
                  </a:lnTo>
                  <a:lnTo>
                    <a:pt x="5460201" y="1683412"/>
                  </a:lnTo>
                  <a:lnTo>
                    <a:pt x="5487402" y="1646992"/>
                  </a:lnTo>
                  <a:lnTo>
                    <a:pt x="5513080" y="1609171"/>
                  </a:lnTo>
                  <a:lnTo>
                    <a:pt x="5537183" y="1570007"/>
                  </a:lnTo>
                  <a:lnTo>
                    <a:pt x="5559660" y="1529559"/>
                  </a:lnTo>
                  <a:lnTo>
                    <a:pt x="5580456" y="1487885"/>
                  </a:lnTo>
                  <a:lnTo>
                    <a:pt x="5599521" y="1445042"/>
                  </a:lnTo>
                  <a:lnTo>
                    <a:pt x="5616801" y="1401090"/>
                  </a:lnTo>
                  <a:lnTo>
                    <a:pt x="5632245" y="1356086"/>
                  </a:lnTo>
                  <a:lnTo>
                    <a:pt x="5645799" y="1310089"/>
                  </a:lnTo>
                  <a:lnTo>
                    <a:pt x="5657412" y="1263157"/>
                  </a:lnTo>
                  <a:lnTo>
                    <a:pt x="5667031" y="1215348"/>
                  </a:lnTo>
                  <a:lnTo>
                    <a:pt x="5674604" y="1166720"/>
                  </a:lnTo>
                  <a:lnTo>
                    <a:pt x="5680078" y="1117332"/>
                  </a:lnTo>
                  <a:lnTo>
                    <a:pt x="5683400" y="1067242"/>
                  </a:lnTo>
                  <a:lnTo>
                    <a:pt x="5684520" y="1016507"/>
                  </a:lnTo>
                  <a:lnTo>
                    <a:pt x="5683400" y="965779"/>
                  </a:lnTo>
                  <a:lnTo>
                    <a:pt x="5680078" y="915693"/>
                  </a:lnTo>
                  <a:lnTo>
                    <a:pt x="5674604" y="866309"/>
                  </a:lnTo>
                  <a:lnTo>
                    <a:pt x="5667031" y="817685"/>
                  </a:lnTo>
                  <a:lnTo>
                    <a:pt x="5657412" y="769879"/>
                  </a:lnTo>
                  <a:lnTo>
                    <a:pt x="5645799" y="722949"/>
                  </a:lnTo>
                  <a:lnTo>
                    <a:pt x="5632245" y="676954"/>
                  </a:lnTo>
                  <a:lnTo>
                    <a:pt x="5616801" y="631951"/>
                  </a:lnTo>
                  <a:lnTo>
                    <a:pt x="5599521" y="588000"/>
                  </a:lnTo>
                  <a:lnTo>
                    <a:pt x="5580456" y="545158"/>
                  </a:lnTo>
                  <a:lnTo>
                    <a:pt x="5559660" y="503484"/>
                  </a:lnTo>
                  <a:lnTo>
                    <a:pt x="5537183" y="463036"/>
                  </a:lnTo>
                  <a:lnTo>
                    <a:pt x="5513080" y="423871"/>
                  </a:lnTo>
                  <a:lnTo>
                    <a:pt x="5487402" y="386050"/>
                  </a:lnTo>
                  <a:lnTo>
                    <a:pt x="5460201" y="349629"/>
                  </a:lnTo>
                  <a:lnTo>
                    <a:pt x="5431531" y="314667"/>
                  </a:lnTo>
                  <a:lnTo>
                    <a:pt x="5401443" y="281222"/>
                  </a:lnTo>
                  <a:lnTo>
                    <a:pt x="5369989" y="249353"/>
                  </a:lnTo>
                  <a:lnTo>
                    <a:pt x="5337223" y="219117"/>
                  </a:lnTo>
                  <a:lnTo>
                    <a:pt x="5303196" y="190574"/>
                  </a:lnTo>
                  <a:lnTo>
                    <a:pt x="5267962" y="163781"/>
                  </a:lnTo>
                  <a:lnTo>
                    <a:pt x="5231572" y="138796"/>
                  </a:lnTo>
                  <a:lnTo>
                    <a:pt x="5194078" y="115679"/>
                  </a:lnTo>
                  <a:lnTo>
                    <a:pt x="5155534" y="94486"/>
                  </a:lnTo>
                  <a:lnTo>
                    <a:pt x="5115991" y="75277"/>
                  </a:lnTo>
                  <a:lnTo>
                    <a:pt x="5075502" y="58110"/>
                  </a:lnTo>
                  <a:lnTo>
                    <a:pt x="5034120" y="43042"/>
                  </a:lnTo>
                  <a:lnTo>
                    <a:pt x="4991896" y="30133"/>
                  </a:lnTo>
                  <a:lnTo>
                    <a:pt x="4948884" y="19440"/>
                  </a:lnTo>
                  <a:lnTo>
                    <a:pt x="4905135" y="11022"/>
                  </a:lnTo>
                  <a:lnTo>
                    <a:pt x="4860701" y="4937"/>
                  </a:lnTo>
                  <a:lnTo>
                    <a:pt x="4815637" y="1244"/>
                  </a:lnTo>
                  <a:lnTo>
                    <a:pt x="4769993" y="0"/>
                  </a:lnTo>
                  <a:close/>
                </a:path>
              </a:pathLst>
            </a:custGeom>
            <a:solidFill>
              <a:srgbClr val="A7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362956" y="4503419"/>
              <a:ext cx="5684520" cy="2033270"/>
            </a:xfrm>
            <a:custGeom>
              <a:avLst/>
              <a:gdLst/>
              <a:ahLst/>
              <a:cxnLst/>
              <a:rect l="l" t="t" r="r" b="b"/>
              <a:pathLst>
                <a:path w="5684520" h="2033270">
                  <a:moveTo>
                    <a:pt x="914527" y="0"/>
                  </a:moveTo>
                  <a:lnTo>
                    <a:pt x="4769993" y="0"/>
                  </a:lnTo>
                  <a:lnTo>
                    <a:pt x="4815637" y="1244"/>
                  </a:lnTo>
                  <a:lnTo>
                    <a:pt x="4860701" y="4937"/>
                  </a:lnTo>
                  <a:lnTo>
                    <a:pt x="4905135" y="11022"/>
                  </a:lnTo>
                  <a:lnTo>
                    <a:pt x="4948884" y="19440"/>
                  </a:lnTo>
                  <a:lnTo>
                    <a:pt x="4991896" y="30133"/>
                  </a:lnTo>
                  <a:lnTo>
                    <a:pt x="5034120" y="43042"/>
                  </a:lnTo>
                  <a:lnTo>
                    <a:pt x="5075502" y="58110"/>
                  </a:lnTo>
                  <a:lnTo>
                    <a:pt x="5115991" y="75277"/>
                  </a:lnTo>
                  <a:lnTo>
                    <a:pt x="5155534" y="94486"/>
                  </a:lnTo>
                  <a:lnTo>
                    <a:pt x="5194078" y="115679"/>
                  </a:lnTo>
                  <a:lnTo>
                    <a:pt x="5231572" y="138796"/>
                  </a:lnTo>
                  <a:lnTo>
                    <a:pt x="5267962" y="163781"/>
                  </a:lnTo>
                  <a:lnTo>
                    <a:pt x="5303196" y="190574"/>
                  </a:lnTo>
                  <a:lnTo>
                    <a:pt x="5337223" y="219117"/>
                  </a:lnTo>
                  <a:lnTo>
                    <a:pt x="5369989" y="249353"/>
                  </a:lnTo>
                  <a:lnTo>
                    <a:pt x="5401443" y="281222"/>
                  </a:lnTo>
                  <a:lnTo>
                    <a:pt x="5431531" y="314667"/>
                  </a:lnTo>
                  <a:lnTo>
                    <a:pt x="5460201" y="349629"/>
                  </a:lnTo>
                  <a:lnTo>
                    <a:pt x="5487402" y="386050"/>
                  </a:lnTo>
                  <a:lnTo>
                    <a:pt x="5513080" y="423871"/>
                  </a:lnTo>
                  <a:lnTo>
                    <a:pt x="5537183" y="463036"/>
                  </a:lnTo>
                  <a:lnTo>
                    <a:pt x="5559660" y="503484"/>
                  </a:lnTo>
                  <a:lnTo>
                    <a:pt x="5580456" y="545158"/>
                  </a:lnTo>
                  <a:lnTo>
                    <a:pt x="5599521" y="588000"/>
                  </a:lnTo>
                  <a:lnTo>
                    <a:pt x="5616801" y="631951"/>
                  </a:lnTo>
                  <a:lnTo>
                    <a:pt x="5632245" y="676954"/>
                  </a:lnTo>
                  <a:lnTo>
                    <a:pt x="5645799" y="722949"/>
                  </a:lnTo>
                  <a:lnTo>
                    <a:pt x="5657412" y="769879"/>
                  </a:lnTo>
                  <a:lnTo>
                    <a:pt x="5667031" y="817685"/>
                  </a:lnTo>
                  <a:lnTo>
                    <a:pt x="5674604" y="866309"/>
                  </a:lnTo>
                  <a:lnTo>
                    <a:pt x="5680078" y="915693"/>
                  </a:lnTo>
                  <a:lnTo>
                    <a:pt x="5683400" y="965779"/>
                  </a:lnTo>
                  <a:lnTo>
                    <a:pt x="5684520" y="1016507"/>
                  </a:lnTo>
                  <a:lnTo>
                    <a:pt x="5683400" y="1067242"/>
                  </a:lnTo>
                  <a:lnTo>
                    <a:pt x="5680078" y="1117332"/>
                  </a:lnTo>
                  <a:lnTo>
                    <a:pt x="5674604" y="1166720"/>
                  </a:lnTo>
                  <a:lnTo>
                    <a:pt x="5667031" y="1215348"/>
                  </a:lnTo>
                  <a:lnTo>
                    <a:pt x="5657412" y="1263157"/>
                  </a:lnTo>
                  <a:lnTo>
                    <a:pt x="5645799" y="1310089"/>
                  </a:lnTo>
                  <a:lnTo>
                    <a:pt x="5632245" y="1356086"/>
                  </a:lnTo>
                  <a:lnTo>
                    <a:pt x="5616801" y="1401090"/>
                  </a:lnTo>
                  <a:lnTo>
                    <a:pt x="5599521" y="1445042"/>
                  </a:lnTo>
                  <a:lnTo>
                    <a:pt x="5580456" y="1487885"/>
                  </a:lnTo>
                  <a:lnTo>
                    <a:pt x="5559660" y="1529559"/>
                  </a:lnTo>
                  <a:lnTo>
                    <a:pt x="5537183" y="1570007"/>
                  </a:lnTo>
                  <a:lnTo>
                    <a:pt x="5513080" y="1609171"/>
                  </a:lnTo>
                  <a:lnTo>
                    <a:pt x="5487402" y="1646992"/>
                  </a:lnTo>
                  <a:lnTo>
                    <a:pt x="5460201" y="1683412"/>
                  </a:lnTo>
                  <a:lnTo>
                    <a:pt x="5431531" y="1718373"/>
                  </a:lnTo>
                  <a:lnTo>
                    <a:pt x="5401443" y="1751816"/>
                  </a:lnTo>
                  <a:lnTo>
                    <a:pt x="5369989" y="1783684"/>
                  </a:lnTo>
                  <a:lnTo>
                    <a:pt x="5337223" y="1813917"/>
                  </a:lnTo>
                  <a:lnTo>
                    <a:pt x="5303196" y="1842459"/>
                  </a:lnTo>
                  <a:lnTo>
                    <a:pt x="5267962" y="1869250"/>
                  </a:lnTo>
                  <a:lnTo>
                    <a:pt x="5231572" y="1894233"/>
                  </a:lnTo>
                  <a:lnTo>
                    <a:pt x="5194078" y="1917348"/>
                  </a:lnTo>
                  <a:lnTo>
                    <a:pt x="5155534" y="1938539"/>
                  </a:lnTo>
                  <a:lnTo>
                    <a:pt x="5115991" y="1957746"/>
                  </a:lnTo>
                  <a:lnTo>
                    <a:pt x="5075502" y="1974912"/>
                  </a:lnTo>
                  <a:lnTo>
                    <a:pt x="5034120" y="1989978"/>
                  </a:lnTo>
                  <a:lnTo>
                    <a:pt x="4991896" y="2002885"/>
                  </a:lnTo>
                  <a:lnTo>
                    <a:pt x="4948884" y="2013577"/>
                  </a:lnTo>
                  <a:lnTo>
                    <a:pt x="4905135" y="2021994"/>
                  </a:lnTo>
                  <a:lnTo>
                    <a:pt x="4860701" y="2028078"/>
                  </a:lnTo>
                  <a:lnTo>
                    <a:pt x="4815637" y="2031771"/>
                  </a:lnTo>
                  <a:lnTo>
                    <a:pt x="4769993" y="2033015"/>
                  </a:lnTo>
                  <a:lnTo>
                    <a:pt x="914527" y="2033015"/>
                  </a:lnTo>
                  <a:lnTo>
                    <a:pt x="868882" y="2031771"/>
                  </a:lnTo>
                  <a:lnTo>
                    <a:pt x="823818" y="2028078"/>
                  </a:lnTo>
                  <a:lnTo>
                    <a:pt x="779384" y="2021994"/>
                  </a:lnTo>
                  <a:lnTo>
                    <a:pt x="735635" y="2013577"/>
                  </a:lnTo>
                  <a:lnTo>
                    <a:pt x="692623" y="2002885"/>
                  </a:lnTo>
                  <a:lnTo>
                    <a:pt x="650399" y="1989978"/>
                  </a:lnTo>
                  <a:lnTo>
                    <a:pt x="609017" y="1974912"/>
                  </a:lnTo>
                  <a:lnTo>
                    <a:pt x="568528" y="1957746"/>
                  </a:lnTo>
                  <a:lnTo>
                    <a:pt x="528985" y="1938539"/>
                  </a:lnTo>
                  <a:lnTo>
                    <a:pt x="490441" y="1917348"/>
                  </a:lnTo>
                  <a:lnTo>
                    <a:pt x="452947" y="1894233"/>
                  </a:lnTo>
                  <a:lnTo>
                    <a:pt x="416557" y="1869250"/>
                  </a:lnTo>
                  <a:lnTo>
                    <a:pt x="381323" y="1842459"/>
                  </a:lnTo>
                  <a:lnTo>
                    <a:pt x="347296" y="1813917"/>
                  </a:lnTo>
                  <a:lnTo>
                    <a:pt x="314530" y="1783684"/>
                  </a:lnTo>
                  <a:lnTo>
                    <a:pt x="283076" y="1751816"/>
                  </a:lnTo>
                  <a:lnTo>
                    <a:pt x="252988" y="1718373"/>
                  </a:lnTo>
                  <a:lnTo>
                    <a:pt x="224318" y="1683412"/>
                  </a:lnTo>
                  <a:lnTo>
                    <a:pt x="197117" y="1646992"/>
                  </a:lnTo>
                  <a:lnTo>
                    <a:pt x="171439" y="1609171"/>
                  </a:lnTo>
                  <a:lnTo>
                    <a:pt x="147336" y="1570007"/>
                  </a:lnTo>
                  <a:lnTo>
                    <a:pt x="124859" y="1529559"/>
                  </a:lnTo>
                  <a:lnTo>
                    <a:pt x="104063" y="1487885"/>
                  </a:lnTo>
                  <a:lnTo>
                    <a:pt x="84998" y="1445042"/>
                  </a:lnTo>
                  <a:lnTo>
                    <a:pt x="67718" y="1401090"/>
                  </a:lnTo>
                  <a:lnTo>
                    <a:pt x="52274" y="1356086"/>
                  </a:lnTo>
                  <a:lnTo>
                    <a:pt x="38720" y="1310089"/>
                  </a:lnTo>
                  <a:lnTo>
                    <a:pt x="27107" y="1263157"/>
                  </a:lnTo>
                  <a:lnTo>
                    <a:pt x="17488" y="1215348"/>
                  </a:lnTo>
                  <a:lnTo>
                    <a:pt x="9915" y="1166720"/>
                  </a:lnTo>
                  <a:lnTo>
                    <a:pt x="4441" y="1117332"/>
                  </a:lnTo>
                  <a:lnTo>
                    <a:pt x="1119" y="1067242"/>
                  </a:lnTo>
                  <a:lnTo>
                    <a:pt x="0" y="1016507"/>
                  </a:lnTo>
                  <a:lnTo>
                    <a:pt x="1119" y="965779"/>
                  </a:lnTo>
                  <a:lnTo>
                    <a:pt x="4441" y="915693"/>
                  </a:lnTo>
                  <a:lnTo>
                    <a:pt x="9915" y="866309"/>
                  </a:lnTo>
                  <a:lnTo>
                    <a:pt x="17488" y="817685"/>
                  </a:lnTo>
                  <a:lnTo>
                    <a:pt x="27107" y="769879"/>
                  </a:lnTo>
                  <a:lnTo>
                    <a:pt x="38720" y="722949"/>
                  </a:lnTo>
                  <a:lnTo>
                    <a:pt x="52274" y="676954"/>
                  </a:lnTo>
                  <a:lnTo>
                    <a:pt x="67718" y="631951"/>
                  </a:lnTo>
                  <a:lnTo>
                    <a:pt x="84998" y="588000"/>
                  </a:lnTo>
                  <a:lnTo>
                    <a:pt x="104063" y="545158"/>
                  </a:lnTo>
                  <a:lnTo>
                    <a:pt x="124859" y="503484"/>
                  </a:lnTo>
                  <a:lnTo>
                    <a:pt x="147336" y="463036"/>
                  </a:lnTo>
                  <a:lnTo>
                    <a:pt x="171439" y="423871"/>
                  </a:lnTo>
                  <a:lnTo>
                    <a:pt x="197117" y="386050"/>
                  </a:lnTo>
                  <a:lnTo>
                    <a:pt x="224318" y="349629"/>
                  </a:lnTo>
                  <a:lnTo>
                    <a:pt x="252988" y="314667"/>
                  </a:lnTo>
                  <a:lnTo>
                    <a:pt x="283076" y="281222"/>
                  </a:lnTo>
                  <a:lnTo>
                    <a:pt x="314530" y="249353"/>
                  </a:lnTo>
                  <a:lnTo>
                    <a:pt x="347296" y="219117"/>
                  </a:lnTo>
                  <a:lnTo>
                    <a:pt x="381323" y="190574"/>
                  </a:lnTo>
                  <a:lnTo>
                    <a:pt x="416557" y="163781"/>
                  </a:lnTo>
                  <a:lnTo>
                    <a:pt x="452947" y="138796"/>
                  </a:lnTo>
                  <a:lnTo>
                    <a:pt x="490441" y="115679"/>
                  </a:lnTo>
                  <a:lnTo>
                    <a:pt x="528985" y="94486"/>
                  </a:lnTo>
                  <a:lnTo>
                    <a:pt x="568528" y="75277"/>
                  </a:lnTo>
                  <a:lnTo>
                    <a:pt x="609017" y="58110"/>
                  </a:lnTo>
                  <a:lnTo>
                    <a:pt x="650399" y="43042"/>
                  </a:lnTo>
                  <a:lnTo>
                    <a:pt x="692623" y="30133"/>
                  </a:lnTo>
                  <a:lnTo>
                    <a:pt x="735635" y="19440"/>
                  </a:lnTo>
                  <a:lnTo>
                    <a:pt x="779384" y="11022"/>
                  </a:lnTo>
                  <a:lnTo>
                    <a:pt x="823818" y="4937"/>
                  </a:lnTo>
                  <a:lnTo>
                    <a:pt x="868882" y="1244"/>
                  </a:lnTo>
                  <a:lnTo>
                    <a:pt x="914527" y="0"/>
                  </a:lnTo>
                  <a:close/>
                </a:path>
              </a:pathLst>
            </a:custGeom>
            <a:ln w="9144">
              <a:solidFill>
                <a:srgbClr val="2DAC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668270" y="2159635"/>
            <a:ext cx="8747125" cy="4220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dirty="0" sz="2800" spc="-10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Interval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04040"/>
                </a:solidFill>
                <a:latin typeface="Microsoft Sans Serif"/>
                <a:cs typeface="Microsoft Sans Serif"/>
              </a:rPr>
              <a:t>anta</a:t>
            </a:r>
            <a:r>
              <a:rPr dirty="0" sz="2800" spc="1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prog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80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04040"/>
                </a:solidFill>
                <a:latin typeface="Microsoft Sans Serif"/>
                <a:cs typeface="Microsoft Sans Serif"/>
              </a:rPr>
              <a:t>yan</a:t>
            </a:r>
            <a:r>
              <a:rPr dirty="0" sz="2800" spc="-75">
                <a:solidFill>
                  <a:srgbClr val="404040"/>
                </a:solidFill>
                <a:latin typeface="Microsoft Sans Serif"/>
                <a:cs typeface="Microsoft Sans Serif"/>
              </a:rPr>
              <a:t>g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04040"/>
                </a:solidFill>
                <a:latin typeface="Microsoft Sans Serif"/>
                <a:cs typeface="Microsoft Sans Serif"/>
              </a:rPr>
              <a:t>siap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9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njalankan  </a:t>
            </a:r>
            <a:r>
              <a:rPr dirty="0" sz="2800" spc="-1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0">
                <a:solidFill>
                  <a:srgbClr val="404040"/>
                </a:solidFill>
                <a:latin typeface="Microsoft Sans Serif"/>
                <a:cs typeface="Microsoft Sans Serif"/>
              </a:rPr>
              <a:t>sejumlah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04040"/>
                </a:solidFill>
                <a:latin typeface="Microsoft Sans Serif"/>
                <a:cs typeface="Microsoft Sans Serif"/>
              </a:rPr>
              <a:t>proses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04040"/>
                </a:solidFill>
                <a:latin typeface="Microsoft Sans Serif"/>
                <a:cs typeface="Microsoft Sans Serif"/>
              </a:rPr>
              <a:t>sistem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(batch </a:t>
            </a:r>
            <a:r>
              <a:rPr dirty="0" sz="2800" spc="-175">
                <a:solidFill>
                  <a:srgbClr val="404040"/>
                </a:solidFill>
                <a:latin typeface="Microsoft Sans Serif"/>
                <a:cs typeface="Microsoft Sans Serif"/>
              </a:rPr>
              <a:t>processing)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04040"/>
                </a:solidFill>
                <a:latin typeface="Microsoft Sans Serif"/>
                <a:cs typeface="Microsoft Sans Serif"/>
              </a:rPr>
              <a:t>sampai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04040"/>
                </a:solidFill>
                <a:latin typeface="Microsoft Sans Serif"/>
                <a:cs typeface="Microsoft Sans Serif"/>
              </a:rPr>
              <a:t>dengan </a:t>
            </a:r>
            <a:r>
              <a:rPr dirty="0" sz="2800" spc="-7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210">
                <a:solidFill>
                  <a:srgbClr val="404040"/>
                </a:solidFill>
                <a:latin typeface="Microsoft Sans Serif"/>
                <a:cs typeface="Microsoft Sans Serif"/>
              </a:rPr>
              <a:t>sekusi</a:t>
            </a:r>
            <a:r>
              <a:rPr dirty="0" sz="2800" spc="-1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berakh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90">
                <a:solidFill>
                  <a:srgbClr val="404040"/>
                </a:solidFill>
                <a:latin typeface="Microsoft Sans Serif"/>
                <a:cs typeface="Microsoft Sans Serif"/>
              </a:rPr>
              <a:t>r.</a:t>
            </a:r>
            <a:endParaRPr sz="2800">
              <a:latin typeface="Microsoft Sans Serif"/>
              <a:cs typeface="Microsoft Sans Serif"/>
            </a:endParaRPr>
          </a:p>
          <a:p>
            <a:pPr marL="355600" marR="432434" indent="-342900">
              <a:lnSpc>
                <a:spcPct val="100000"/>
              </a:lnSpc>
              <a:spcBef>
                <a:spcPts val="994"/>
              </a:spcBef>
            </a:pPr>
            <a:r>
              <a:rPr dirty="0" sz="2800" spc="-11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110">
                <a:solidFill>
                  <a:srgbClr val="404040"/>
                </a:solidFill>
                <a:latin typeface="Microsoft Sans Serif"/>
                <a:cs typeface="Microsoft Sans Serif"/>
              </a:rPr>
              <a:t>Indeks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kinerja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04040"/>
                </a:solidFill>
                <a:latin typeface="Microsoft Sans Serif"/>
                <a:cs typeface="Microsoft Sans Serif"/>
              </a:rPr>
              <a:t>yang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04040"/>
                </a:solidFill>
                <a:latin typeface="Microsoft Sans Serif"/>
                <a:cs typeface="Microsoft Sans Serif"/>
              </a:rPr>
              <a:t>sensitif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35">
                <a:solidFill>
                  <a:srgbClr val="404040"/>
                </a:solidFill>
                <a:latin typeface="Microsoft Sans Serif"/>
                <a:cs typeface="Microsoft Sans Serif"/>
              </a:rPr>
              <a:t>untuk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0">
                <a:solidFill>
                  <a:srgbClr val="404040"/>
                </a:solidFill>
                <a:latin typeface="Microsoft Sans Serif"/>
                <a:cs typeface="Microsoft Sans Serif"/>
              </a:rPr>
              <a:t>mengetahui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04040"/>
                </a:solidFill>
                <a:latin typeface="Microsoft Sans Serif"/>
                <a:cs typeface="Microsoft Sans Serif"/>
              </a:rPr>
              <a:t>efisiensi </a:t>
            </a:r>
            <a:r>
              <a:rPr dirty="0" sz="2800" spc="-19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404040"/>
                </a:solidFill>
                <a:latin typeface="Microsoft Sans Serif"/>
                <a:cs typeface="Microsoft Sans Serif"/>
              </a:rPr>
              <a:t>pemrosesan.</a:t>
            </a:r>
            <a:endParaRPr sz="2800">
              <a:latin typeface="Microsoft Sans Serif"/>
              <a:cs typeface="Microsoft Sans Serif"/>
            </a:endParaRPr>
          </a:p>
          <a:p>
            <a:pPr marL="3639820">
              <a:lnSpc>
                <a:spcPct val="100000"/>
              </a:lnSpc>
              <a:spcBef>
                <a:spcPts val="1795"/>
              </a:spcBef>
            </a:pPr>
            <a:r>
              <a:rPr dirty="0" sz="2800" spc="-160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35">
                <a:solidFill>
                  <a:srgbClr val="006FC0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50">
                <a:solidFill>
                  <a:srgbClr val="006FC0"/>
                </a:solidFill>
                <a:latin typeface="Microsoft Sans Serif"/>
                <a:cs typeface="Microsoft Sans Serif"/>
              </a:rPr>
              <a:t>rn</a:t>
            </a:r>
            <a:r>
              <a:rPr dirty="0" sz="2800" spc="-3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45">
                <a:solidFill>
                  <a:srgbClr val="006FC0"/>
                </a:solidFill>
                <a:latin typeface="Microsoft Sans Serif"/>
                <a:cs typeface="Microsoft Sans Serif"/>
              </a:rPr>
              <a:t>ro</a:t>
            </a:r>
            <a:r>
              <a:rPr dirty="0" sz="2800" spc="-55">
                <a:solidFill>
                  <a:srgbClr val="006FC0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50">
                <a:solidFill>
                  <a:srgbClr val="006FC0"/>
                </a:solidFill>
                <a:latin typeface="Microsoft Sans Serif"/>
                <a:cs typeface="Microsoft Sans Serif"/>
              </a:rPr>
              <a:t>nd</a:t>
            </a:r>
            <a:r>
              <a:rPr dirty="0" sz="2800" spc="-2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006FC0"/>
                </a:solidFill>
                <a:latin typeface="Microsoft Sans Serif"/>
                <a:cs typeface="Microsoft Sans Serif"/>
              </a:rPr>
              <a:t>Tim</a:t>
            </a:r>
            <a:r>
              <a:rPr dirty="0" sz="2800" spc="-12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5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20">
                <a:solidFill>
                  <a:srgbClr val="006FC0"/>
                </a:solidFill>
                <a:latin typeface="Microsoft Sans Serif"/>
                <a:cs typeface="Microsoft Sans Serif"/>
              </a:rPr>
              <a:t>=</a:t>
            </a:r>
            <a:r>
              <a:rPr dirty="0" sz="2800" spc="-3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45">
                <a:solidFill>
                  <a:srgbClr val="006FC0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4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6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Microsoft Sans Serif"/>
              <a:cs typeface="Microsoft Sans Serif"/>
            </a:endParaRPr>
          </a:p>
          <a:p>
            <a:pPr marL="3054350">
              <a:lnSpc>
                <a:spcPct val="100000"/>
              </a:lnSpc>
            </a:pPr>
            <a:r>
              <a:rPr dirty="0" sz="2800" spc="-125">
                <a:solidFill>
                  <a:srgbClr val="006FC0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4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20">
                <a:solidFill>
                  <a:srgbClr val="006FC0"/>
                </a:solidFill>
                <a:latin typeface="Microsoft Sans Serif"/>
                <a:cs typeface="Microsoft Sans Serif"/>
              </a:rPr>
              <a:t>=</a:t>
            </a:r>
            <a:r>
              <a:rPr dirty="0" sz="2800" spc="-3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006FC0"/>
                </a:solidFill>
                <a:latin typeface="Microsoft Sans Serif"/>
                <a:cs typeface="Microsoft Sans Serif"/>
              </a:rPr>
              <a:t>Wakt</a:t>
            </a:r>
            <a:r>
              <a:rPr dirty="0" sz="2800" spc="25">
                <a:solidFill>
                  <a:srgbClr val="006FC0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1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006FC0"/>
                </a:solidFill>
                <a:latin typeface="Microsoft Sans Serif"/>
                <a:cs typeface="Microsoft Sans Serif"/>
              </a:rPr>
              <a:t>proses</a:t>
            </a:r>
            <a:endParaRPr sz="2800">
              <a:latin typeface="Microsoft Sans Serif"/>
              <a:cs typeface="Microsoft Sans Serif"/>
            </a:endParaRPr>
          </a:p>
          <a:p>
            <a:pPr marL="3054350">
              <a:lnSpc>
                <a:spcPct val="100000"/>
              </a:lnSpc>
              <a:spcBef>
                <a:spcPts val="5"/>
              </a:spcBef>
            </a:pPr>
            <a:r>
              <a:rPr dirty="0" sz="2800" spc="-36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4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20">
                <a:solidFill>
                  <a:srgbClr val="006FC0"/>
                </a:solidFill>
                <a:latin typeface="Microsoft Sans Serif"/>
                <a:cs typeface="Microsoft Sans Serif"/>
              </a:rPr>
              <a:t>=</a:t>
            </a:r>
            <a:r>
              <a:rPr dirty="0" sz="2800" spc="-4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006FC0"/>
                </a:solidFill>
                <a:latin typeface="Microsoft Sans Serif"/>
                <a:cs typeface="Microsoft Sans Serif"/>
              </a:rPr>
              <a:t>Wakt</a:t>
            </a:r>
            <a:r>
              <a:rPr dirty="0" sz="2800" spc="25">
                <a:solidFill>
                  <a:srgbClr val="006FC0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006FC0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5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5">
                <a:solidFill>
                  <a:srgbClr val="006FC0"/>
                </a:solidFill>
                <a:latin typeface="Microsoft Sans Serif"/>
                <a:cs typeface="Microsoft Sans Serif"/>
              </a:rPr>
              <a:t>data</a:t>
            </a:r>
            <a:r>
              <a:rPr dirty="0" sz="2800" spc="15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75">
                <a:solidFill>
                  <a:srgbClr val="006FC0"/>
                </a:solidFill>
                <a:latin typeface="Microsoft Sans Serif"/>
                <a:cs typeface="Microsoft Sans Serif"/>
              </a:rPr>
              <a:t>gan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26732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70"/>
              <a:t>Mean</a:t>
            </a:r>
            <a:r>
              <a:rPr dirty="0" spc="-260"/>
              <a:t> </a:t>
            </a:r>
            <a:r>
              <a:rPr dirty="0" spc="-330"/>
              <a:t>Turn</a:t>
            </a:r>
            <a:r>
              <a:rPr dirty="0" spc="-270"/>
              <a:t> </a:t>
            </a:r>
            <a:r>
              <a:rPr dirty="0" spc="195"/>
              <a:t>A</a:t>
            </a:r>
            <a:r>
              <a:rPr dirty="0" spc="-120"/>
              <a:t>r</a:t>
            </a:r>
            <a:r>
              <a:rPr dirty="0" spc="-175"/>
              <a:t>o</a:t>
            </a:r>
            <a:r>
              <a:rPr dirty="0" spc="15"/>
              <a:t>und</a:t>
            </a:r>
            <a:r>
              <a:rPr dirty="0" spc="-250"/>
              <a:t> </a:t>
            </a:r>
            <a:r>
              <a:rPr dirty="0" spc="-22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1952" y="4393133"/>
            <a:ext cx="50355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95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15">
                <a:solidFill>
                  <a:srgbClr val="404040"/>
                </a:solidFill>
                <a:latin typeface="Microsoft Sans Serif"/>
                <a:cs typeface="Microsoft Sans Serif"/>
              </a:rPr>
              <a:t>=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404040"/>
                </a:solidFill>
                <a:latin typeface="Microsoft Sans Serif"/>
                <a:cs typeface="Microsoft Sans Serif"/>
              </a:rPr>
              <a:t>Bany</a:t>
            </a:r>
            <a:r>
              <a:rPr dirty="0" sz="2800" spc="-8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knya</a:t>
            </a:r>
            <a:r>
              <a:rPr dirty="0" sz="2800" spc="-2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program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k</a:t>
            </a:r>
            <a:r>
              <a:rPr dirty="0" sz="2800" spc="-6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0">
                <a:solidFill>
                  <a:srgbClr val="404040"/>
                </a:solidFill>
                <a:latin typeface="Microsoft Sans Serif"/>
                <a:cs typeface="Microsoft Sans Serif"/>
              </a:rPr>
              <a:t>jadian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6073" y="2253805"/>
            <a:ext cx="6459220" cy="1620520"/>
            <a:chOff x="3636073" y="2253805"/>
            <a:chExt cx="6459220" cy="1620520"/>
          </a:xfrm>
        </p:grpSpPr>
        <p:sp>
          <p:nvSpPr>
            <p:cNvPr id="5" name="object 5"/>
            <p:cNvSpPr/>
            <p:nvPr/>
          </p:nvSpPr>
          <p:spPr>
            <a:xfrm>
              <a:off x="3640835" y="2258567"/>
              <a:ext cx="6449695" cy="1610995"/>
            </a:xfrm>
            <a:custGeom>
              <a:avLst/>
              <a:gdLst/>
              <a:ahLst/>
              <a:cxnLst/>
              <a:rect l="l" t="t" r="r" b="b"/>
              <a:pathLst>
                <a:path w="6449695" h="1610995">
                  <a:moveTo>
                    <a:pt x="5411978" y="0"/>
                  </a:moveTo>
                  <a:lnTo>
                    <a:pt x="1037589" y="0"/>
                  </a:lnTo>
                  <a:lnTo>
                    <a:pt x="984197" y="1047"/>
                  </a:lnTo>
                  <a:lnTo>
                    <a:pt x="931505" y="4157"/>
                  </a:lnTo>
                  <a:lnTo>
                    <a:pt x="879580" y="9279"/>
                  </a:lnTo>
                  <a:lnTo>
                    <a:pt x="828485" y="16361"/>
                  </a:lnTo>
                  <a:lnTo>
                    <a:pt x="778287" y="25353"/>
                  </a:lnTo>
                  <a:lnTo>
                    <a:pt x="729050" y="36206"/>
                  </a:lnTo>
                  <a:lnTo>
                    <a:pt x="680840" y="48867"/>
                  </a:lnTo>
                  <a:lnTo>
                    <a:pt x="633722" y="63287"/>
                  </a:lnTo>
                  <a:lnTo>
                    <a:pt x="587761" y="79415"/>
                  </a:lnTo>
                  <a:lnTo>
                    <a:pt x="543022" y="97201"/>
                  </a:lnTo>
                  <a:lnTo>
                    <a:pt x="499571" y="116593"/>
                  </a:lnTo>
                  <a:lnTo>
                    <a:pt x="457472" y="137541"/>
                  </a:lnTo>
                  <a:lnTo>
                    <a:pt x="416792" y="159995"/>
                  </a:lnTo>
                  <a:lnTo>
                    <a:pt x="377595" y="183905"/>
                  </a:lnTo>
                  <a:lnTo>
                    <a:pt x="339946" y="209218"/>
                  </a:lnTo>
                  <a:lnTo>
                    <a:pt x="303911" y="235886"/>
                  </a:lnTo>
                  <a:lnTo>
                    <a:pt x="269554" y="263857"/>
                  </a:lnTo>
                  <a:lnTo>
                    <a:pt x="236941" y="293081"/>
                  </a:lnTo>
                  <a:lnTo>
                    <a:pt x="206138" y="323507"/>
                  </a:lnTo>
                  <a:lnTo>
                    <a:pt x="177209" y="355085"/>
                  </a:lnTo>
                  <a:lnTo>
                    <a:pt x="150220" y="387764"/>
                  </a:lnTo>
                  <a:lnTo>
                    <a:pt x="125235" y="421493"/>
                  </a:lnTo>
                  <a:lnTo>
                    <a:pt x="102321" y="456222"/>
                  </a:lnTo>
                  <a:lnTo>
                    <a:pt x="81541" y="491900"/>
                  </a:lnTo>
                  <a:lnTo>
                    <a:pt x="62963" y="528477"/>
                  </a:lnTo>
                  <a:lnTo>
                    <a:pt x="46649" y="565903"/>
                  </a:lnTo>
                  <a:lnTo>
                    <a:pt x="32667" y="604126"/>
                  </a:lnTo>
                  <a:lnTo>
                    <a:pt x="21081" y="643096"/>
                  </a:lnTo>
                  <a:lnTo>
                    <a:pt x="11955" y="682762"/>
                  </a:lnTo>
                  <a:lnTo>
                    <a:pt x="5357" y="723074"/>
                  </a:lnTo>
                  <a:lnTo>
                    <a:pt x="1350" y="763981"/>
                  </a:lnTo>
                  <a:lnTo>
                    <a:pt x="0" y="805434"/>
                  </a:lnTo>
                  <a:lnTo>
                    <a:pt x="1350" y="846886"/>
                  </a:lnTo>
                  <a:lnTo>
                    <a:pt x="5357" y="887793"/>
                  </a:lnTo>
                  <a:lnTo>
                    <a:pt x="11955" y="928105"/>
                  </a:lnTo>
                  <a:lnTo>
                    <a:pt x="21081" y="967771"/>
                  </a:lnTo>
                  <a:lnTo>
                    <a:pt x="32667" y="1006741"/>
                  </a:lnTo>
                  <a:lnTo>
                    <a:pt x="46649" y="1044964"/>
                  </a:lnTo>
                  <a:lnTo>
                    <a:pt x="62963" y="1082390"/>
                  </a:lnTo>
                  <a:lnTo>
                    <a:pt x="81541" y="1118967"/>
                  </a:lnTo>
                  <a:lnTo>
                    <a:pt x="102321" y="1154645"/>
                  </a:lnTo>
                  <a:lnTo>
                    <a:pt x="125235" y="1189374"/>
                  </a:lnTo>
                  <a:lnTo>
                    <a:pt x="150220" y="1223103"/>
                  </a:lnTo>
                  <a:lnTo>
                    <a:pt x="177209" y="1255782"/>
                  </a:lnTo>
                  <a:lnTo>
                    <a:pt x="206138" y="1287360"/>
                  </a:lnTo>
                  <a:lnTo>
                    <a:pt x="236941" y="1317786"/>
                  </a:lnTo>
                  <a:lnTo>
                    <a:pt x="269554" y="1347010"/>
                  </a:lnTo>
                  <a:lnTo>
                    <a:pt x="303911" y="1374981"/>
                  </a:lnTo>
                  <a:lnTo>
                    <a:pt x="339946" y="1401649"/>
                  </a:lnTo>
                  <a:lnTo>
                    <a:pt x="377595" y="1426962"/>
                  </a:lnTo>
                  <a:lnTo>
                    <a:pt x="416792" y="1450872"/>
                  </a:lnTo>
                  <a:lnTo>
                    <a:pt x="457472" y="1473326"/>
                  </a:lnTo>
                  <a:lnTo>
                    <a:pt x="499571" y="1494274"/>
                  </a:lnTo>
                  <a:lnTo>
                    <a:pt x="543022" y="1513666"/>
                  </a:lnTo>
                  <a:lnTo>
                    <a:pt x="587761" y="1531452"/>
                  </a:lnTo>
                  <a:lnTo>
                    <a:pt x="633722" y="1547580"/>
                  </a:lnTo>
                  <a:lnTo>
                    <a:pt x="680840" y="1562000"/>
                  </a:lnTo>
                  <a:lnTo>
                    <a:pt x="729050" y="1574661"/>
                  </a:lnTo>
                  <a:lnTo>
                    <a:pt x="778287" y="1585514"/>
                  </a:lnTo>
                  <a:lnTo>
                    <a:pt x="828485" y="1594506"/>
                  </a:lnTo>
                  <a:lnTo>
                    <a:pt x="879580" y="1601588"/>
                  </a:lnTo>
                  <a:lnTo>
                    <a:pt x="931505" y="1606710"/>
                  </a:lnTo>
                  <a:lnTo>
                    <a:pt x="984197" y="1609820"/>
                  </a:lnTo>
                  <a:lnTo>
                    <a:pt x="1037589" y="1610868"/>
                  </a:lnTo>
                  <a:lnTo>
                    <a:pt x="5411978" y="1610868"/>
                  </a:lnTo>
                  <a:lnTo>
                    <a:pt x="5465370" y="1609820"/>
                  </a:lnTo>
                  <a:lnTo>
                    <a:pt x="5518062" y="1606710"/>
                  </a:lnTo>
                  <a:lnTo>
                    <a:pt x="5569987" y="1601588"/>
                  </a:lnTo>
                  <a:lnTo>
                    <a:pt x="5621082" y="1594506"/>
                  </a:lnTo>
                  <a:lnTo>
                    <a:pt x="5671280" y="1585514"/>
                  </a:lnTo>
                  <a:lnTo>
                    <a:pt x="5720517" y="1574661"/>
                  </a:lnTo>
                  <a:lnTo>
                    <a:pt x="5768727" y="1562000"/>
                  </a:lnTo>
                  <a:lnTo>
                    <a:pt x="5815845" y="1547580"/>
                  </a:lnTo>
                  <a:lnTo>
                    <a:pt x="5861806" y="1531452"/>
                  </a:lnTo>
                  <a:lnTo>
                    <a:pt x="5906545" y="1513666"/>
                  </a:lnTo>
                  <a:lnTo>
                    <a:pt x="5949996" y="1494274"/>
                  </a:lnTo>
                  <a:lnTo>
                    <a:pt x="5992095" y="1473326"/>
                  </a:lnTo>
                  <a:lnTo>
                    <a:pt x="6032775" y="1450872"/>
                  </a:lnTo>
                  <a:lnTo>
                    <a:pt x="6071972" y="1426962"/>
                  </a:lnTo>
                  <a:lnTo>
                    <a:pt x="6109621" y="1401649"/>
                  </a:lnTo>
                  <a:lnTo>
                    <a:pt x="6145656" y="1374981"/>
                  </a:lnTo>
                  <a:lnTo>
                    <a:pt x="6180013" y="1347010"/>
                  </a:lnTo>
                  <a:lnTo>
                    <a:pt x="6212626" y="1317786"/>
                  </a:lnTo>
                  <a:lnTo>
                    <a:pt x="6243429" y="1287360"/>
                  </a:lnTo>
                  <a:lnTo>
                    <a:pt x="6272358" y="1255782"/>
                  </a:lnTo>
                  <a:lnTo>
                    <a:pt x="6299347" y="1223103"/>
                  </a:lnTo>
                  <a:lnTo>
                    <a:pt x="6324332" y="1189374"/>
                  </a:lnTo>
                  <a:lnTo>
                    <a:pt x="6347246" y="1154645"/>
                  </a:lnTo>
                  <a:lnTo>
                    <a:pt x="6368026" y="1118967"/>
                  </a:lnTo>
                  <a:lnTo>
                    <a:pt x="6386604" y="1082390"/>
                  </a:lnTo>
                  <a:lnTo>
                    <a:pt x="6402918" y="1044964"/>
                  </a:lnTo>
                  <a:lnTo>
                    <a:pt x="6416900" y="1006741"/>
                  </a:lnTo>
                  <a:lnTo>
                    <a:pt x="6428486" y="967771"/>
                  </a:lnTo>
                  <a:lnTo>
                    <a:pt x="6437612" y="928105"/>
                  </a:lnTo>
                  <a:lnTo>
                    <a:pt x="6444210" y="887793"/>
                  </a:lnTo>
                  <a:lnTo>
                    <a:pt x="6448217" y="846886"/>
                  </a:lnTo>
                  <a:lnTo>
                    <a:pt x="6449568" y="805434"/>
                  </a:lnTo>
                  <a:lnTo>
                    <a:pt x="6448217" y="763981"/>
                  </a:lnTo>
                  <a:lnTo>
                    <a:pt x="6444210" y="723074"/>
                  </a:lnTo>
                  <a:lnTo>
                    <a:pt x="6437612" y="682762"/>
                  </a:lnTo>
                  <a:lnTo>
                    <a:pt x="6428486" y="643096"/>
                  </a:lnTo>
                  <a:lnTo>
                    <a:pt x="6416900" y="604126"/>
                  </a:lnTo>
                  <a:lnTo>
                    <a:pt x="6402918" y="565903"/>
                  </a:lnTo>
                  <a:lnTo>
                    <a:pt x="6386604" y="528477"/>
                  </a:lnTo>
                  <a:lnTo>
                    <a:pt x="6368026" y="491900"/>
                  </a:lnTo>
                  <a:lnTo>
                    <a:pt x="6347246" y="456222"/>
                  </a:lnTo>
                  <a:lnTo>
                    <a:pt x="6324332" y="421493"/>
                  </a:lnTo>
                  <a:lnTo>
                    <a:pt x="6299347" y="387764"/>
                  </a:lnTo>
                  <a:lnTo>
                    <a:pt x="6272358" y="355085"/>
                  </a:lnTo>
                  <a:lnTo>
                    <a:pt x="6243429" y="323507"/>
                  </a:lnTo>
                  <a:lnTo>
                    <a:pt x="6212626" y="293081"/>
                  </a:lnTo>
                  <a:lnTo>
                    <a:pt x="6180013" y="263857"/>
                  </a:lnTo>
                  <a:lnTo>
                    <a:pt x="6145657" y="235886"/>
                  </a:lnTo>
                  <a:lnTo>
                    <a:pt x="6109621" y="209218"/>
                  </a:lnTo>
                  <a:lnTo>
                    <a:pt x="6071972" y="183905"/>
                  </a:lnTo>
                  <a:lnTo>
                    <a:pt x="6032775" y="159995"/>
                  </a:lnTo>
                  <a:lnTo>
                    <a:pt x="5992095" y="137541"/>
                  </a:lnTo>
                  <a:lnTo>
                    <a:pt x="5949996" y="116593"/>
                  </a:lnTo>
                  <a:lnTo>
                    <a:pt x="5906545" y="97201"/>
                  </a:lnTo>
                  <a:lnTo>
                    <a:pt x="5861806" y="79415"/>
                  </a:lnTo>
                  <a:lnTo>
                    <a:pt x="5815845" y="63287"/>
                  </a:lnTo>
                  <a:lnTo>
                    <a:pt x="5768727" y="48867"/>
                  </a:lnTo>
                  <a:lnTo>
                    <a:pt x="5720517" y="36206"/>
                  </a:lnTo>
                  <a:lnTo>
                    <a:pt x="5671280" y="25353"/>
                  </a:lnTo>
                  <a:lnTo>
                    <a:pt x="5621082" y="16361"/>
                  </a:lnTo>
                  <a:lnTo>
                    <a:pt x="5569987" y="9279"/>
                  </a:lnTo>
                  <a:lnTo>
                    <a:pt x="5518062" y="4157"/>
                  </a:lnTo>
                  <a:lnTo>
                    <a:pt x="5465370" y="1047"/>
                  </a:lnTo>
                  <a:lnTo>
                    <a:pt x="5411978" y="0"/>
                  </a:lnTo>
                  <a:close/>
                </a:path>
              </a:pathLst>
            </a:custGeom>
            <a:solidFill>
              <a:srgbClr val="A7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40835" y="2258567"/>
              <a:ext cx="6449695" cy="1610995"/>
            </a:xfrm>
            <a:custGeom>
              <a:avLst/>
              <a:gdLst/>
              <a:ahLst/>
              <a:cxnLst/>
              <a:rect l="l" t="t" r="r" b="b"/>
              <a:pathLst>
                <a:path w="6449695" h="1610995">
                  <a:moveTo>
                    <a:pt x="1037589" y="0"/>
                  </a:moveTo>
                  <a:lnTo>
                    <a:pt x="5411978" y="0"/>
                  </a:lnTo>
                  <a:lnTo>
                    <a:pt x="5465370" y="1047"/>
                  </a:lnTo>
                  <a:lnTo>
                    <a:pt x="5518062" y="4157"/>
                  </a:lnTo>
                  <a:lnTo>
                    <a:pt x="5569987" y="9279"/>
                  </a:lnTo>
                  <a:lnTo>
                    <a:pt x="5621082" y="16361"/>
                  </a:lnTo>
                  <a:lnTo>
                    <a:pt x="5671280" y="25353"/>
                  </a:lnTo>
                  <a:lnTo>
                    <a:pt x="5720517" y="36206"/>
                  </a:lnTo>
                  <a:lnTo>
                    <a:pt x="5768727" y="48867"/>
                  </a:lnTo>
                  <a:lnTo>
                    <a:pt x="5815845" y="63287"/>
                  </a:lnTo>
                  <a:lnTo>
                    <a:pt x="5861806" y="79415"/>
                  </a:lnTo>
                  <a:lnTo>
                    <a:pt x="5906545" y="97201"/>
                  </a:lnTo>
                  <a:lnTo>
                    <a:pt x="5949996" y="116593"/>
                  </a:lnTo>
                  <a:lnTo>
                    <a:pt x="5992095" y="137541"/>
                  </a:lnTo>
                  <a:lnTo>
                    <a:pt x="6032775" y="159995"/>
                  </a:lnTo>
                  <a:lnTo>
                    <a:pt x="6071972" y="183905"/>
                  </a:lnTo>
                  <a:lnTo>
                    <a:pt x="6109621" y="209218"/>
                  </a:lnTo>
                  <a:lnTo>
                    <a:pt x="6145657" y="235886"/>
                  </a:lnTo>
                  <a:lnTo>
                    <a:pt x="6180013" y="263857"/>
                  </a:lnTo>
                  <a:lnTo>
                    <a:pt x="6212626" y="293081"/>
                  </a:lnTo>
                  <a:lnTo>
                    <a:pt x="6243429" y="323507"/>
                  </a:lnTo>
                  <a:lnTo>
                    <a:pt x="6272358" y="355085"/>
                  </a:lnTo>
                  <a:lnTo>
                    <a:pt x="6299347" y="387764"/>
                  </a:lnTo>
                  <a:lnTo>
                    <a:pt x="6324332" y="421493"/>
                  </a:lnTo>
                  <a:lnTo>
                    <a:pt x="6347246" y="456222"/>
                  </a:lnTo>
                  <a:lnTo>
                    <a:pt x="6368026" y="491900"/>
                  </a:lnTo>
                  <a:lnTo>
                    <a:pt x="6386604" y="528477"/>
                  </a:lnTo>
                  <a:lnTo>
                    <a:pt x="6402918" y="565903"/>
                  </a:lnTo>
                  <a:lnTo>
                    <a:pt x="6416900" y="604126"/>
                  </a:lnTo>
                  <a:lnTo>
                    <a:pt x="6428486" y="643096"/>
                  </a:lnTo>
                  <a:lnTo>
                    <a:pt x="6437612" y="682762"/>
                  </a:lnTo>
                  <a:lnTo>
                    <a:pt x="6444210" y="723074"/>
                  </a:lnTo>
                  <a:lnTo>
                    <a:pt x="6448217" y="763981"/>
                  </a:lnTo>
                  <a:lnTo>
                    <a:pt x="6449568" y="805434"/>
                  </a:lnTo>
                  <a:lnTo>
                    <a:pt x="6448217" y="846886"/>
                  </a:lnTo>
                  <a:lnTo>
                    <a:pt x="6444210" y="887793"/>
                  </a:lnTo>
                  <a:lnTo>
                    <a:pt x="6437612" y="928105"/>
                  </a:lnTo>
                  <a:lnTo>
                    <a:pt x="6428486" y="967771"/>
                  </a:lnTo>
                  <a:lnTo>
                    <a:pt x="6416900" y="1006741"/>
                  </a:lnTo>
                  <a:lnTo>
                    <a:pt x="6402918" y="1044964"/>
                  </a:lnTo>
                  <a:lnTo>
                    <a:pt x="6386604" y="1082390"/>
                  </a:lnTo>
                  <a:lnTo>
                    <a:pt x="6368026" y="1118967"/>
                  </a:lnTo>
                  <a:lnTo>
                    <a:pt x="6347246" y="1154645"/>
                  </a:lnTo>
                  <a:lnTo>
                    <a:pt x="6324332" y="1189374"/>
                  </a:lnTo>
                  <a:lnTo>
                    <a:pt x="6299347" y="1223103"/>
                  </a:lnTo>
                  <a:lnTo>
                    <a:pt x="6272358" y="1255782"/>
                  </a:lnTo>
                  <a:lnTo>
                    <a:pt x="6243429" y="1287360"/>
                  </a:lnTo>
                  <a:lnTo>
                    <a:pt x="6212626" y="1317786"/>
                  </a:lnTo>
                  <a:lnTo>
                    <a:pt x="6180013" y="1347010"/>
                  </a:lnTo>
                  <a:lnTo>
                    <a:pt x="6145656" y="1374981"/>
                  </a:lnTo>
                  <a:lnTo>
                    <a:pt x="6109621" y="1401649"/>
                  </a:lnTo>
                  <a:lnTo>
                    <a:pt x="6071972" y="1426962"/>
                  </a:lnTo>
                  <a:lnTo>
                    <a:pt x="6032775" y="1450872"/>
                  </a:lnTo>
                  <a:lnTo>
                    <a:pt x="5992095" y="1473326"/>
                  </a:lnTo>
                  <a:lnTo>
                    <a:pt x="5949996" y="1494274"/>
                  </a:lnTo>
                  <a:lnTo>
                    <a:pt x="5906545" y="1513666"/>
                  </a:lnTo>
                  <a:lnTo>
                    <a:pt x="5861806" y="1531452"/>
                  </a:lnTo>
                  <a:lnTo>
                    <a:pt x="5815845" y="1547580"/>
                  </a:lnTo>
                  <a:lnTo>
                    <a:pt x="5768727" y="1562000"/>
                  </a:lnTo>
                  <a:lnTo>
                    <a:pt x="5720517" y="1574661"/>
                  </a:lnTo>
                  <a:lnTo>
                    <a:pt x="5671280" y="1585514"/>
                  </a:lnTo>
                  <a:lnTo>
                    <a:pt x="5621082" y="1594506"/>
                  </a:lnTo>
                  <a:lnTo>
                    <a:pt x="5569987" y="1601588"/>
                  </a:lnTo>
                  <a:lnTo>
                    <a:pt x="5518062" y="1606710"/>
                  </a:lnTo>
                  <a:lnTo>
                    <a:pt x="5465370" y="1609820"/>
                  </a:lnTo>
                  <a:lnTo>
                    <a:pt x="5411978" y="1610868"/>
                  </a:lnTo>
                  <a:lnTo>
                    <a:pt x="1037589" y="1610868"/>
                  </a:lnTo>
                  <a:lnTo>
                    <a:pt x="984197" y="1609820"/>
                  </a:lnTo>
                  <a:lnTo>
                    <a:pt x="931505" y="1606710"/>
                  </a:lnTo>
                  <a:lnTo>
                    <a:pt x="879580" y="1601588"/>
                  </a:lnTo>
                  <a:lnTo>
                    <a:pt x="828485" y="1594506"/>
                  </a:lnTo>
                  <a:lnTo>
                    <a:pt x="778287" y="1585514"/>
                  </a:lnTo>
                  <a:lnTo>
                    <a:pt x="729050" y="1574661"/>
                  </a:lnTo>
                  <a:lnTo>
                    <a:pt x="680840" y="1562000"/>
                  </a:lnTo>
                  <a:lnTo>
                    <a:pt x="633722" y="1547580"/>
                  </a:lnTo>
                  <a:lnTo>
                    <a:pt x="587761" y="1531452"/>
                  </a:lnTo>
                  <a:lnTo>
                    <a:pt x="543022" y="1513666"/>
                  </a:lnTo>
                  <a:lnTo>
                    <a:pt x="499571" y="1494274"/>
                  </a:lnTo>
                  <a:lnTo>
                    <a:pt x="457472" y="1473326"/>
                  </a:lnTo>
                  <a:lnTo>
                    <a:pt x="416792" y="1450872"/>
                  </a:lnTo>
                  <a:lnTo>
                    <a:pt x="377595" y="1426962"/>
                  </a:lnTo>
                  <a:lnTo>
                    <a:pt x="339946" y="1401649"/>
                  </a:lnTo>
                  <a:lnTo>
                    <a:pt x="303911" y="1374981"/>
                  </a:lnTo>
                  <a:lnTo>
                    <a:pt x="269554" y="1347010"/>
                  </a:lnTo>
                  <a:lnTo>
                    <a:pt x="236941" y="1317786"/>
                  </a:lnTo>
                  <a:lnTo>
                    <a:pt x="206138" y="1287360"/>
                  </a:lnTo>
                  <a:lnTo>
                    <a:pt x="177209" y="1255782"/>
                  </a:lnTo>
                  <a:lnTo>
                    <a:pt x="150220" y="1223103"/>
                  </a:lnTo>
                  <a:lnTo>
                    <a:pt x="125235" y="1189374"/>
                  </a:lnTo>
                  <a:lnTo>
                    <a:pt x="102321" y="1154645"/>
                  </a:lnTo>
                  <a:lnTo>
                    <a:pt x="81541" y="1118967"/>
                  </a:lnTo>
                  <a:lnTo>
                    <a:pt x="62963" y="1082390"/>
                  </a:lnTo>
                  <a:lnTo>
                    <a:pt x="46649" y="1044964"/>
                  </a:lnTo>
                  <a:lnTo>
                    <a:pt x="32667" y="1006741"/>
                  </a:lnTo>
                  <a:lnTo>
                    <a:pt x="21081" y="967771"/>
                  </a:lnTo>
                  <a:lnTo>
                    <a:pt x="11955" y="928105"/>
                  </a:lnTo>
                  <a:lnTo>
                    <a:pt x="5357" y="887793"/>
                  </a:lnTo>
                  <a:lnTo>
                    <a:pt x="1350" y="846886"/>
                  </a:lnTo>
                  <a:lnTo>
                    <a:pt x="0" y="805434"/>
                  </a:lnTo>
                  <a:lnTo>
                    <a:pt x="1350" y="763981"/>
                  </a:lnTo>
                  <a:lnTo>
                    <a:pt x="5357" y="723074"/>
                  </a:lnTo>
                  <a:lnTo>
                    <a:pt x="11955" y="682762"/>
                  </a:lnTo>
                  <a:lnTo>
                    <a:pt x="21081" y="643096"/>
                  </a:lnTo>
                  <a:lnTo>
                    <a:pt x="32667" y="604126"/>
                  </a:lnTo>
                  <a:lnTo>
                    <a:pt x="46649" y="565903"/>
                  </a:lnTo>
                  <a:lnTo>
                    <a:pt x="62963" y="528477"/>
                  </a:lnTo>
                  <a:lnTo>
                    <a:pt x="81541" y="491900"/>
                  </a:lnTo>
                  <a:lnTo>
                    <a:pt x="102321" y="456222"/>
                  </a:lnTo>
                  <a:lnTo>
                    <a:pt x="125235" y="421493"/>
                  </a:lnTo>
                  <a:lnTo>
                    <a:pt x="150220" y="387764"/>
                  </a:lnTo>
                  <a:lnTo>
                    <a:pt x="177209" y="355085"/>
                  </a:lnTo>
                  <a:lnTo>
                    <a:pt x="206138" y="323507"/>
                  </a:lnTo>
                  <a:lnTo>
                    <a:pt x="236941" y="293081"/>
                  </a:lnTo>
                  <a:lnTo>
                    <a:pt x="269554" y="263857"/>
                  </a:lnTo>
                  <a:lnTo>
                    <a:pt x="303911" y="235886"/>
                  </a:lnTo>
                  <a:lnTo>
                    <a:pt x="339946" y="209218"/>
                  </a:lnTo>
                  <a:lnTo>
                    <a:pt x="377595" y="183905"/>
                  </a:lnTo>
                  <a:lnTo>
                    <a:pt x="416792" y="159995"/>
                  </a:lnTo>
                  <a:lnTo>
                    <a:pt x="457472" y="137541"/>
                  </a:lnTo>
                  <a:lnTo>
                    <a:pt x="499571" y="116593"/>
                  </a:lnTo>
                  <a:lnTo>
                    <a:pt x="543022" y="97201"/>
                  </a:lnTo>
                  <a:lnTo>
                    <a:pt x="587761" y="79415"/>
                  </a:lnTo>
                  <a:lnTo>
                    <a:pt x="633722" y="63287"/>
                  </a:lnTo>
                  <a:lnTo>
                    <a:pt x="680840" y="48867"/>
                  </a:lnTo>
                  <a:lnTo>
                    <a:pt x="729050" y="36206"/>
                  </a:lnTo>
                  <a:lnTo>
                    <a:pt x="778287" y="25353"/>
                  </a:lnTo>
                  <a:lnTo>
                    <a:pt x="828485" y="16361"/>
                  </a:lnTo>
                  <a:lnTo>
                    <a:pt x="879580" y="9279"/>
                  </a:lnTo>
                  <a:lnTo>
                    <a:pt x="931505" y="4157"/>
                  </a:lnTo>
                  <a:lnTo>
                    <a:pt x="984197" y="1047"/>
                  </a:lnTo>
                  <a:lnTo>
                    <a:pt x="1037589" y="0"/>
                  </a:lnTo>
                  <a:close/>
                </a:path>
              </a:pathLst>
            </a:custGeom>
            <a:ln w="9144">
              <a:solidFill>
                <a:srgbClr val="2DAC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126225" y="3081019"/>
              <a:ext cx="241300" cy="26034"/>
            </a:xfrm>
            <a:custGeom>
              <a:avLst/>
              <a:gdLst/>
              <a:ahLst/>
              <a:cxnLst/>
              <a:rect l="l" t="t" r="r" b="b"/>
              <a:pathLst>
                <a:path w="241300" h="26035">
                  <a:moveTo>
                    <a:pt x="240791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40791" y="25908"/>
                  </a:lnTo>
                  <a:lnTo>
                    <a:pt x="240791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122034" y="2481783"/>
            <a:ext cx="2514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1343" y="2294635"/>
            <a:ext cx="21844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295">
                <a:solidFill>
                  <a:srgbClr val="006FC0"/>
                </a:solidFill>
                <a:latin typeface="Cambria Math"/>
                <a:cs typeface="Cambria Math"/>
              </a:rPr>
              <a:t>𝑛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97776" y="2905251"/>
            <a:ext cx="1473835" cy="377190"/>
          </a:xfrm>
          <a:custGeom>
            <a:avLst/>
            <a:gdLst/>
            <a:ahLst/>
            <a:cxnLst/>
            <a:rect l="l" t="t" r="r" b="b"/>
            <a:pathLst>
              <a:path w="1473834" h="377189">
                <a:moveTo>
                  <a:pt x="1353312" y="0"/>
                </a:moveTo>
                <a:lnTo>
                  <a:pt x="1347977" y="15239"/>
                </a:lnTo>
                <a:lnTo>
                  <a:pt x="1369788" y="24691"/>
                </a:lnTo>
                <a:lnTo>
                  <a:pt x="1388538" y="37798"/>
                </a:lnTo>
                <a:lnTo>
                  <a:pt x="1416812" y="74930"/>
                </a:lnTo>
                <a:lnTo>
                  <a:pt x="1433560" y="125031"/>
                </a:lnTo>
                <a:lnTo>
                  <a:pt x="1439164" y="186562"/>
                </a:lnTo>
                <a:lnTo>
                  <a:pt x="1437761" y="219803"/>
                </a:lnTo>
                <a:lnTo>
                  <a:pt x="1426573" y="277092"/>
                </a:lnTo>
                <a:lnTo>
                  <a:pt x="1404117" y="321831"/>
                </a:lnTo>
                <a:lnTo>
                  <a:pt x="1369966" y="352069"/>
                </a:lnTo>
                <a:lnTo>
                  <a:pt x="1348485" y="361569"/>
                </a:lnTo>
                <a:lnTo>
                  <a:pt x="1353312" y="376809"/>
                </a:lnTo>
                <a:lnTo>
                  <a:pt x="1404699" y="352726"/>
                </a:lnTo>
                <a:lnTo>
                  <a:pt x="1442466" y="311023"/>
                </a:lnTo>
                <a:lnTo>
                  <a:pt x="1465722" y="255079"/>
                </a:lnTo>
                <a:lnTo>
                  <a:pt x="1473453" y="188468"/>
                </a:lnTo>
                <a:lnTo>
                  <a:pt x="1471521" y="153943"/>
                </a:lnTo>
                <a:lnTo>
                  <a:pt x="1455987" y="92706"/>
                </a:lnTo>
                <a:lnTo>
                  <a:pt x="1425124" y="42844"/>
                </a:lnTo>
                <a:lnTo>
                  <a:pt x="1380599" y="9836"/>
                </a:lnTo>
                <a:lnTo>
                  <a:pt x="1353312" y="0"/>
                </a:lnTo>
                <a:close/>
              </a:path>
              <a:path w="1473834" h="377189">
                <a:moveTo>
                  <a:pt x="120142" y="0"/>
                </a:moveTo>
                <a:lnTo>
                  <a:pt x="68913" y="24114"/>
                </a:lnTo>
                <a:lnTo>
                  <a:pt x="31115" y="66039"/>
                </a:lnTo>
                <a:lnTo>
                  <a:pt x="7747" y="122015"/>
                </a:lnTo>
                <a:lnTo>
                  <a:pt x="0" y="188468"/>
                </a:lnTo>
                <a:lnTo>
                  <a:pt x="1930" y="223119"/>
                </a:lnTo>
                <a:lnTo>
                  <a:pt x="17412" y="284372"/>
                </a:lnTo>
                <a:lnTo>
                  <a:pt x="48150" y="334071"/>
                </a:lnTo>
                <a:lnTo>
                  <a:pt x="92763" y="366976"/>
                </a:lnTo>
                <a:lnTo>
                  <a:pt x="120142" y="376809"/>
                </a:lnTo>
                <a:lnTo>
                  <a:pt x="124968" y="361569"/>
                </a:lnTo>
                <a:lnTo>
                  <a:pt x="103487" y="352069"/>
                </a:lnTo>
                <a:lnTo>
                  <a:pt x="84947" y="338820"/>
                </a:lnTo>
                <a:lnTo>
                  <a:pt x="56642" y="301117"/>
                </a:lnTo>
                <a:lnTo>
                  <a:pt x="39893" y="249983"/>
                </a:lnTo>
                <a:lnTo>
                  <a:pt x="34290" y="186562"/>
                </a:lnTo>
                <a:lnTo>
                  <a:pt x="35692" y="154368"/>
                </a:lnTo>
                <a:lnTo>
                  <a:pt x="46880" y="98552"/>
                </a:lnTo>
                <a:lnTo>
                  <a:pt x="69361" y="54548"/>
                </a:lnTo>
                <a:lnTo>
                  <a:pt x="103755" y="24691"/>
                </a:lnTo>
                <a:lnTo>
                  <a:pt x="125475" y="15239"/>
                </a:lnTo>
                <a:lnTo>
                  <a:pt x="12014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985258" y="2596960"/>
            <a:ext cx="3463925" cy="1205230"/>
          </a:xfrm>
          <a:prstGeom prst="rect">
            <a:avLst/>
          </a:prstGeom>
        </p:spPr>
        <p:txBody>
          <a:bodyPr wrap="square" lIns="0" tIns="2063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25"/>
              </a:spcBef>
              <a:tabLst>
                <a:tab pos="635635" algn="l"/>
                <a:tab pos="1141730" algn="l"/>
                <a:tab pos="1537970" algn="l"/>
                <a:tab pos="2246630" algn="l"/>
              </a:tabLst>
            </a:pPr>
            <a:r>
              <a:rPr dirty="0" sz="3200" spc="-114">
                <a:solidFill>
                  <a:srgbClr val="006FC0"/>
                </a:solidFill>
                <a:latin typeface="Cambria Math"/>
                <a:cs typeface="Cambria Math"/>
              </a:rPr>
              <a:t>𝑇</a:t>
            </a:r>
            <a:r>
              <a:rPr dirty="0" baseline="-15366" sz="3525" spc="-172">
                <a:solidFill>
                  <a:srgbClr val="006FC0"/>
                </a:solidFill>
                <a:latin typeface="Cambria Math"/>
                <a:cs typeface="Cambria Math"/>
              </a:rPr>
              <a:t>𝑚	</a:t>
            </a:r>
            <a:r>
              <a:rPr dirty="0" sz="3200">
                <a:solidFill>
                  <a:srgbClr val="006FC0"/>
                </a:solidFill>
                <a:latin typeface="Cambria Math"/>
                <a:cs typeface="Cambria Math"/>
              </a:rPr>
              <a:t>=	</a:t>
            </a:r>
            <a:r>
              <a:rPr dirty="0" baseline="-37326" sz="4800">
                <a:solidFill>
                  <a:srgbClr val="006FC0"/>
                </a:solidFill>
                <a:latin typeface="Cambria Math"/>
                <a:cs typeface="Cambria Math"/>
              </a:rPr>
              <a:t>𝑛	</a:t>
            </a:r>
            <a:r>
              <a:rPr dirty="0" sz="3200" spc="1980">
                <a:solidFill>
                  <a:srgbClr val="006FC0"/>
                </a:solidFill>
                <a:latin typeface="Cambria Math"/>
                <a:cs typeface="Cambria Math"/>
              </a:rPr>
              <a:t>∑	</a:t>
            </a:r>
            <a:r>
              <a:rPr dirty="0" sz="3200" spc="-135">
                <a:solidFill>
                  <a:srgbClr val="006FC0"/>
                </a:solidFill>
                <a:latin typeface="Cambria Math"/>
                <a:cs typeface="Cambria Math"/>
              </a:rPr>
              <a:t>𝑃</a:t>
            </a:r>
            <a:r>
              <a:rPr dirty="0" baseline="-15366" sz="3525" spc="-202">
                <a:solidFill>
                  <a:srgbClr val="006FC0"/>
                </a:solidFill>
                <a:latin typeface="Cambria Math"/>
                <a:cs typeface="Cambria Math"/>
              </a:rPr>
              <a:t>𝑖</a:t>
            </a:r>
            <a:r>
              <a:rPr dirty="0" baseline="-15366" sz="3525" spc="525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006FC0"/>
                </a:solidFill>
                <a:latin typeface="Cambria Math"/>
                <a:cs typeface="Cambria Math"/>
              </a:rPr>
              <a:t>−</a:t>
            </a:r>
            <a:r>
              <a:rPr dirty="0" sz="3200" spc="-35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dirty="0" sz="3200" spc="5">
                <a:solidFill>
                  <a:srgbClr val="006FC0"/>
                </a:solidFill>
                <a:latin typeface="Cambria Math"/>
                <a:cs typeface="Cambria Math"/>
              </a:rPr>
              <a:t>𝑅</a:t>
            </a:r>
            <a:r>
              <a:rPr dirty="0" baseline="-15366" sz="3525" spc="7">
                <a:solidFill>
                  <a:srgbClr val="006FC0"/>
                </a:solidFill>
                <a:latin typeface="Cambria Math"/>
                <a:cs typeface="Cambria Math"/>
              </a:rPr>
              <a:t>𝑖</a:t>
            </a:r>
            <a:endParaRPr baseline="-15366" sz="3525">
              <a:latin typeface="Cambria Math"/>
              <a:cs typeface="Cambria Math"/>
            </a:endParaRPr>
          </a:p>
          <a:p>
            <a:pPr algn="ctr" marL="153035">
              <a:lnSpc>
                <a:spcPct val="100000"/>
              </a:lnSpc>
              <a:spcBef>
                <a:spcPts val="1100"/>
              </a:spcBef>
            </a:pPr>
            <a:r>
              <a:rPr dirty="0" sz="2350" spc="55">
                <a:solidFill>
                  <a:srgbClr val="006FC0"/>
                </a:solidFill>
                <a:latin typeface="Cambria Math"/>
                <a:cs typeface="Cambria Math"/>
              </a:rPr>
              <a:t>𝑖=1</a:t>
            </a:r>
            <a:endParaRPr sz="23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8845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0"/>
              <a:t>Eksterna</a:t>
            </a:r>
            <a:r>
              <a:rPr dirty="0" spc="-100"/>
              <a:t>l</a:t>
            </a:r>
            <a:r>
              <a:rPr dirty="0" spc="-250"/>
              <a:t> </a:t>
            </a:r>
            <a:r>
              <a:rPr dirty="0" spc="-330"/>
              <a:t>Turn</a:t>
            </a:r>
            <a:r>
              <a:rPr dirty="0" spc="-260"/>
              <a:t> </a:t>
            </a:r>
            <a:r>
              <a:rPr dirty="0" spc="200"/>
              <a:t>A</a:t>
            </a:r>
            <a:r>
              <a:rPr dirty="0" spc="-120"/>
              <a:t>r</a:t>
            </a:r>
            <a:r>
              <a:rPr dirty="0" spc="-175"/>
              <a:t>o</a:t>
            </a:r>
            <a:r>
              <a:rPr dirty="0" spc="15"/>
              <a:t>und</a:t>
            </a:r>
            <a:r>
              <a:rPr dirty="0" spc="-265"/>
              <a:t> </a:t>
            </a:r>
            <a:r>
              <a:rPr dirty="0" spc="-220"/>
              <a:t>Time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96465" marR="5080" indent="-342900">
              <a:lnSpc>
                <a:spcPct val="100000"/>
              </a:lnSpc>
              <a:spcBef>
                <a:spcPts val="95"/>
              </a:spcBef>
            </a:pPr>
            <a:r>
              <a:rPr dirty="0" spc="35">
                <a:solidFill>
                  <a:srgbClr val="353535"/>
                </a:solidFill>
              </a:rPr>
              <a:t>🠶</a:t>
            </a:r>
            <a:r>
              <a:rPr dirty="0" spc="35"/>
              <a:t>Waktu</a:t>
            </a:r>
            <a:r>
              <a:rPr dirty="0" spc="-25"/>
              <a:t> </a:t>
            </a:r>
            <a:r>
              <a:rPr dirty="0" spc="-30"/>
              <a:t>interval</a:t>
            </a:r>
            <a:r>
              <a:rPr dirty="0" spc="-45"/>
              <a:t> </a:t>
            </a:r>
            <a:r>
              <a:rPr dirty="0" spc="5"/>
              <a:t>antara</a:t>
            </a:r>
            <a:r>
              <a:rPr dirty="0" spc="-45"/>
              <a:t> </a:t>
            </a:r>
            <a:r>
              <a:rPr dirty="0" spc="-30"/>
              <a:t>program</a:t>
            </a:r>
            <a:r>
              <a:rPr dirty="0" spc="-25"/>
              <a:t> </a:t>
            </a:r>
            <a:r>
              <a:rPr dirty="0" spc="-75"/>
              <a:t>yang</a:t>
            </a:r>
            <a:r>
              <a:rPr dirty="0" spc="-35"/>
              <a:t> </a:t>
            </a:r>
            <a:r>
              <a:rPr dirty="0" spc="-10"/>
              <a:t>diajukan</a:t>
            </a:r>
            <a:r>
              <a:rPr dirty="0" spc="-35"/>
              <a:t> </a:t>
            </a:r>
            <a:r>
              <a:rPr dirty="0" spc="-200"/>
              <a:t>user</a:t>
            </a:r>
            <a:r>
              <a:rPr dirty="0" spc="-35"/>
              <a:t> </a:t>
            </a:r>
            <a:r>
              <a:rPr dirty="0" spc="-40"/>
              <a:t>dan </a:t>
            </a:r>
            <a:r>
              <a:rPr dirty="0" spc="-35"/>
              <a:t> </a:t>
            </a:r>
            <a:r>
              <a:rPr dirty="0" spc="-170"/>
              <a:t>hasi</a:t>
            </a:r>
            <a:r>
              <a:rPr dirty="0" spc="-80"/>
              <a:t>l</a:t>
            </a:r>
            <a:r>
              <a:rPr dirty="0" spc="-45"/>
              <a:t> </a:t>
            </a:r>
            <a:r>
              <a:rPr dirty="0" spc="-75"/>
              <a:t>yan</a:t>
            </a:r>
            <a:r>
              <a:rPr dirty="0" spc="-75"/>
              <a:t>g</a:t>
            </a:r>
            <a:r>
              <a:rPr dirty="0" spc="-50"/>
              <a:t> </a:t>
            </a:r>
            <a:r>
              <a:rPr dirty="0" spc="-35"/>
              <a:t>diterima.</a:t>
            </a:r>
          </a:p>
          <a:p>
            <a:pPr marL="2196465" marR="722630" indent="-342900">
              <a:lnSpc>
                <a:spcPct val="100000"/>
              </a:lnSpc>
              <a:spcBef>
                <a:spcPts val="994"/>
              </a:spcBef>
            </a:pPr>
            <a:r>
              <a:rPr dirty="0" spc="35">
                <a:solidFill>
                  <a:srgbClr val="353535"/>
                </a:solidFill>
              </a:rPr>
              <a:t>🠶</a:t>
            </a:r>
            <a:r>
              <a:rPr dirty="0" spc="35"/>
              <a:t>Waktu</a:t>
            </a:r>
            <a:r>
              <a:rPr dirty="0" spc="-25"/>
              <a:t> </a:t>
            </a:r>
            <a:r>
              <a:rPr dirty="0" spc="-75"/>
              <a:t>yang</a:t>
            </a:r>
            <a:r>
              <a:rPr dirty="0" spc="-40"/>
              <a:t> </a:t>
            </a:r>
            <a:r>
              <a:rPr dirty="0" spc="-30"/>
              <a:t>diperlukan</a:t>
            </a:r>
            <a:r>
              <a:rPr dirty="0" spc="-25"/>
              <a:t> </a:t>
            </a:r>
            <a:r>
              <a:rPr dirty="0" spc="-135"/>
              <a:t>operasi</a:t>
            </a:r>
            <a:r>
              <a:rPr dirty="0" spc="-20"/>
              <a:t> </a:t>
            </a:r>
            <a:r>
              <a:rPr dirty="0" spc="-25"/>
              <a:t>manual</a:t>
            </a:r>
            <a:r>
              <a:rPr dirty="0" spc="-45"/>
              <a:t> </a:t>
            </a:r>
            <a:r>
              <a:rPr dirty="0" spc="5"/>
              <a:t>input</a:t>
            </a:r>
            <a:r>
              <a:rPr dirty="0" spc="-35"/>
              <a:t> </a:t>
            </a:r>
            <a:r>
              <a:rPr dirty="0" spc="30"/>
              <a:t>atau </a:t>
            </a:r>
            <a:r>
              <a:rPr dirty="0" spc="35"/>
              <a:t> </a:t>
            </a:r>
            <a:r>
              <a:rPr dirty="0"/>
              <a:t>output.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8296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Turn</a:t>
            </a:r>
            <a:r>
              <a:rPr dirty="0" spc="-254"/>
              <a:t> </a:t>
            </a:r>
            <a:r>
              <a:rPr dirty="0" spc="195"/>
              <a:t>A</a:t>
            </a:r>
            <a:r>
              <a:rPr dirty="0" spc="-120"/>
              <a:t>r</a:t>
            </a:r>
            <a:r>
              <a:rPr dirty="0" spc="-175"/>
              <a:t>o</a:t>
            </a:r>
            <a:r>
              <a:rPr dirty="0" spc="15"/>
              <a:t>und</a:t>
            </a:r>
            <a:r>
              <a:rPr dirty="0" spc="-265"/>
              <a:t> </a:t>
            </a:r>
            <a:r>
              <a:rPr dirty="0" spc="-22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71952" y="1379042"/>
            <a:ext cx="838517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dirty="0" sz="2800" spc="-5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55">
                <a:solidFill>
                  <a:srgbClr val="404040"/>
                </a:solidFill>
                <a:latin typeface="Microsoft Sans Serif"/>
                <a:cs typeface="Microsoft Sans Serif"/>
              </a:rPr>
              <a:t>Perbandingan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">
                <a:solidFill>
                  <a:srgbClr val="404040"/>
                </a:solidFill>
                <a:latin typeface="Microsoft Sans Serif"/>
                <a:cs typeface="Microsoft Sans Serif"/>
              </a:rPr>
              <a:t>antara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0">
                <a:solidFill>
                  <a:srgbClr val="404040"/>
                </a:solidFill>
                <a:latin typeface="Microsoft Sans Serif"/>
                <a:cs typeface="Microsoft Sans Serif"/>
              </a:rPr>
              <a:t>Turn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Around</a:t>
            </a:r>
            <a:r>
              <a:rPr dirty="0" sz="2800" spc="-1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04040"/>
                </a:solidFill>
                <a:latin typeface="Microsoft Sans Serif"/>
                <a:cs typeface="Microsoft Sans Serif"/>
              </a:rPr>
              <a:t>Time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(Tw)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04040"/>
                </a:solidFill>
                <a:latin typeface="Microsoft Sans Serif"/>
                <a:cs typeface="Microsoft Sans Serif"/>
              </a:rPr>
              <a:t>dengan </a:t>
            </a:r>
            <a:r>
              <a:rPr dirty="0" sz="2800" spc="-8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35">
                <a:solidFill>
                  <a:srgbClr val="404040"/>
                </a:solidFill>
                <a:latin typeface="Microsoft Sans Serif"/>
                <a:cs typeface="Microsoft Sans Serif"/>
              </a:rPr>
              <a:t>roce</a:t>
            </a:r>
            <a:r>
              <a:rPr dirty="0" sz="2800" spc="-24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35">
                <a:solidFill>
                  <a:srgbClr val="404040"/>
                </a:solidFill>
                <a:latin typeface="Microsoft Sans Serif"/>
                <a:cs typeface="Microsoft Sans Serif"/>
              </a:rPr>
              <a:t>sor</a:t>
            </a:r>
            <a:r>
              <a:rPr dirty="0" sz="280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75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1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04040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4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p).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1952" y="3892863"/>
            <a:ext cx="5147945" cy="113474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105"/>
              </a:spcBef>
            </a:pPr>
            <a:r>
              <a:rPr dirty="0" sz="2800" spc="-13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125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20">
                <a:solidFill>
                  <a:srgbClr val="404040"/>
                </a:solidFill>
                <a:latin typeface="Microsoft Sans Serif"/>
                <a:cs typeface="Microsoft Sans Serif"/>
              </a:rPr>
              <a:t>=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20">
                <a:solidFill>
                  <a:srgbClr val="404040"/>
                </a:solidFill>
                <a:latin typeface="Microsoft Sans Serif"/>
                <a:cs typeface="Microsoft Sans Serif"/>
              </a:rPr>
              <a:t>Wakt</a:t>
            </a:r>
            <a:r>
              <a:rPr dirty="0" sz="2800" spc="25">
                <a:solidFill>
                  <a:srgbClr val="404040"/>
                </a:solidFill>
                <a:latin typeface="Microsoft Sans Serif"/>
                <a:cs typeface="Microsoft Sans Serif"/>
              </a:rPr>
              <a:t>u</a:t>
            </a:r>
            <a:r>
              <a:rPr dirty="0" sz="2800" spc="-2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45">
                <a:solidFill>
                  <a:srgbClr val="404040"/>
                </a:solidFill>
                <a:latin typeface="Microsoft Sans Serif"/>
                <a:cs typeface="Microsoft Sans Serif"/>
              </a:rPr>
              <a:t>proses</a:t>
            </a:r>
            <a:r>
              <a:rPr dirty="0" sz="2800" spc="-2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55">
                <a:solidFill>
                  <a:srgbClr val="404040"/>
                </a:solidFill>
                <a:latin typeface="Microsoft Sans Serif"/>
                <a:cs typeface="Microsoft Sans Serif"/>
              </a:rPr>
              <a:t>berjalan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800" spc="-7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70">
                <a:solidFill>
                  <a:srgbClr val="404040"/>
                </a:solidFill>
                <a:latin typeface="Microsoft Sans Serif"/>
                <a:cs typeface="Microsoft Sans Serif"/>
              </a:rPr>
              <a:t>Mean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404040"/>
                </a:solidFill>
                <a:latin typeface="Microsoft Sans Serif"/>
                <a:cs typeface="Microsoft Sans Serif"/>
              </a:rPr>
              <a:t>Weight</a:t>
            </a:r>
            <a:r>
              <a:rPr dirty="0" sz="28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5">
                <a:solidFill>
                  <a:srgbClr val="404040"/>
                </a:solidFill>
                <a:latin typeface="Microsoft Sans Serif"/>
                <a:cs typeface="Microsoft Sans Serif"/>
              </a:rPr>
              <a:t>Turn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Around </a:t>
            </a:r>
            <a:r>
              <a:rPr dirty="0" sz="2800" spc="-130">
                <a:solidFill>
                  <a:srgbClr val="404040"/>
                </a:solidFill>
                <a:latin typeface="Microsoft Sans Serif"/>
                <a:cs typeface="Microsoft Sans Serif"/>
              </a:rPr>
              <a:t>Time</a:t>
            </a:r>
            <a:endParaRPr sz="28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17620" y="2744723"/>
            <a:ext cx="6459220" cy="1226820"/>
            <a:chOff x="3817620" y="2744723"/>
            <a:chExt cx="6459220" cy="1226820"/>
          </a:xfrm>
        </p:grpSpPr>
        <p:sp>
          <p:nvSpPr>
            <p:cNvPr id="6" name="object 6"/>
            <p:cNvSpPr/>
            <p:nvPr/>
          </p:nvSpPr>
          <p:spPr>
            <a:xfrm>
              <a:off x="3822192" y="2749295"/>
              <a:ext cx="6449695" cy="1217930"/>
            </a:xfrm>
            <a:custGeom>
              <a:avLst/>
              <a:gdLst/>
              <a:ahLst/>
              <a:cxnLst/>
              <a:rect l="l" t="t" r="r" b="b"/>
              <a:pathLst>
                <a:path w="6449695" h="1217929">
                  <a:moveTo>
                    <a:pt x="5411978" y="0"/>
                  </a:moveTo>
                  <a:lnTo>
                    <a:pt x="1037590" y="0"/>
                  </a:lnTo>
                  <a:lnTo>
                    <a:pt x="978713" y="963"/>
                  </a:lnTo>
                  <a:lnTo>
                    <a:pt x="920697" y="3820"/>
                  </a:lnTo>
                  <a:lnTo>
                    <a:pt x="863631" y="8518"/>
                  </a:lnTo>
                  <a:lnTo>
                    <a:pt x="807601" y="15007"/>
                  </a:lnTo>
                  <a:lnTo>
                    <a:pt x="752695" y="23235"/>
                  </a:lnTo>
                  <a:lnTo>
                    <a:pt x="699001" y="33150"/>
                  </a:lnTo>
                  <a:lnTo>
                    <a:pt x="646607" y="44701"/>
                  </a:lnTo>
                  <a:lnTo>
                    <a:pt x="595599" y="57838"/>
                  </a:lnTo>
                  <a:lnTo>
                    <a:pt x="546067" y="72507"/>
                  </a:lnTo>
                  <a:lnTo>
                    <a:pt x="498096" y="88659"/>
                  </a:lnTo>
                  <a:lnTo>
                    <a:pt x="451775" y="106242"/>
                  </a:lnTo>
                  <a:lnTo>
                    <a:pt x="407192" y="125204"/>
                  </a:lnTo>
                  <a:lnTo>
                    <a:pt x="364434" y="145495"/>
                  </a:lnTo>
                  <a:lnTo>
                    <a:pt x="323589" y="167061"/>
                  </a:lnTo>
                  <a:lnTo>
                    <a:pt x="284743" y="189854"/>
                  </a:lnTo>
                  <a:lnTo>
                    <a:pt x="247986" y="213820"/>
                  </a:lnTo>
                  <a:lnTo>
                    <a:pt x="213404" y="238908"/>
                  </a:lnTo>
                  <a:lnTo>
                    <a:pt x="181086" y="265068"/>
                  </a:lnTo>
                  <a:lnTo>
                    <a:pt x="151117" y="292248"/>
                  </a:lnTo>
                  <a:lnTo>
                    <a:pt x="123588" y="320396"/>
                  </a:lnTo>
                  <a:lnTo>
                    <a:pt x="98584" y="349462"/>
                  </a:lnTo>
                  <a:lnTo>
                    <a:pt x="56505" y="410138"/>
                  </a:lnTo>
                  <a:lnTo>
                    <a:pt x="25580" y="473867"/>
                  </a:lnTo>
                  <a:lnTo>
                    <a:pt x="6511" y="540237"/>
                  </a:lnTo>
                  <a:lnTo>
                    <a:pt x="0" y="608838"/>
                  </a:lnTo>
                  <a:lnTo>
                    <a:pt x="1642" y="643391"/>
                  </a:lnTo>
                  <a:lnTo>
                    <a:pt x="14520" y="710927"/>
                  </a:lnTo>
                  <a:lnTo>
                    <a:pt x="39604" y="776028"/>
                  </a:lnTo>
                  <a:lnTo>
                    <a:pt x="76194" y="838282"/>
                  </a:lnTo>
                  <a:lnTo>
                    <a:pt x="123588" y="897279"/>
                  </a:lnTo>
                  <a:lnTo>
                    <a:pt x="151117" y="925427"/>
                  </a:lnTo>
                  <a:lnTo>
                    <a:pt x="181086" y="952607"/>
                  </a:lnTo>
                  <a:lnTo>
                    <a:pt x="213404" y="978767"/>
                  </a:lnTo>
                  <a:lnTo>
                    <a:pt x="247986" y="1003855"/>
                  </a:lnTo>
                  <a:lnTo>
                    <a:pt x="284743" y="1027821"/>
                  </a:lnTo>
                  <a:lnTo>
                    <a:pt x="323589" y="1050614"/>
                  </a:lnTo>
                  <a:lnTo>
                    <a:pt x="364434" y="1072180"/>
                  </a:lnTo>
                  <a:lnTo>
                    <a:pt x="407192" y="1092471"/>
                  </a:lnTo>
                  <a:lnTo>
                    <a:pt x="451775" y="1111433"/>
                  </a:lnTo>
                  <a:lnTo>
                    <a:pt x="498096" y="1129016"/>
                  </a:lnTo>
                  <a:lnTo>
                    <a:pt x="546067" y="1145168"/>
                  </a:lnTo>
                  <a:lnTo>
                    <a:pt x="595599" y="1159837"/>
                  </a:lnTo>
                  <a:lnTo>
                    <a:pt x="646607" y="1172974"/>
                  </a:lnTo>
                  <a:lnTo>
                    <a:pt x="699001" y="1184525"/>
                  </a:lnTo>
                  <a:lnTo>
                    <a:pt x="752695" y="1194440"/>
                  </a:lnTo>
                  <a:lnTo>
                    <a:pt x="807601" y="1202668"/>
                  </a:lnTo>
                  <a:lnTo>
                    <a:pt x="863631" y="1209157"/>
                  </a:lnTo>
                  <a:lnTo>
                    <a:pt x="920697" y="1213855"/>
                  </a:lnTo>
                  <a:lnTo>
                    <a:pt x="978713" y="1216712"/>
                  </a:lnTo>
                  <a:lnTo>
                    <a:pt x="1037590" y="1217676"/>
                  </a:lnTo>
                  <a:lnTo>
                    <a:pt x="5411978" y="1217676"/>
                  </a:lnTo>
                  <a:lnTo>
                    <a:pt x="5470854" y="1216712"/>
                  </a:lnTo>
                  <a:lnTo>
                    <a:pt x="5528870" y="1213855"/>
                  </a:lnTo>
                  <a:lnTo>
                    <a:pt x="5585936" y="1209157"/>
                  </a:lnTo>
                  <a:lnTo>
                    <a:pt x="5641966" y="1202668"/>
                  </a:lnTo>
                  <a:lnTo>
                    <a:pt x="5696872" y="1194440"/>
                  </a:lnTo>
                  <a:lnTo>
                    <a:pt x="5750566" y="1184525"/>
                  </a:lnTo>
                  <a:lnTo>
                    <a:pt x="5802960" y="1172974"/>
                  </a:lnTo>
                  <a:lnTo>
                    <a:pt x="5853968" y="1159837"/>
                  </a:lnTo>
                  <a:lnTo>
                    <a:pt x="5903500" y="1145168"/>
                  </a:lnTo>
                  <a:lnTo>
                    <a:pt x="5951471" y="1129016"/>
                  </a:lnTo>
                  <a:lnTo>
                    <a:pt x="5997792" y="1111433"/>
                  </a:lnTo>
                  <a:lnTo>
                    <a:pt x="6042375" y="1092471"/>
                  </a:lnTo>
                  <a:lnTo>
                    <a:pt x="6085133" y="1072180"/>
                  </a:lnTo>
                  <a:lnTo>
                    <a:pt x="6125978" y="1050614"/>
                  </a:lnTo>
                  <a:lnTo>
                    <a:pt x="6164824" y="1027821"/>
                  </a:lnTo>
                  <a:lnTo>
                    <a:pt x="6201581" y="1003855"/>
                  </a:lnTo>
                  <a:lnTo>
                    <a:pt x="6236163" y="978767"/>
                  </a:lnTo>
                  <a:lnTo>
                    <a:pt x="6268481" y="952607"/>
                  </a:lnTo>
                  <a:lnTo>
                    <a:pt x="6298450" y="925427"/>
                  </a:lnTo>
                  <a:lnTo>
                    <a:pt x="6325979" y="897279"/>
                  </a:lnTo>
                  <a:lnTo>
                    <a:pt x="6350983" y="868213"/>
                  </a:lnTo>
                  <a:lnTo>
                    <a:pt x="6393062" y="807537"/>
                  </a:lnTo>
                  <a:lnTo>
                    <a:pt x="6423987" y="743808"/>
                  </a:lnTo>
                  <a:lnTo>
                    <a:pt x="6443056" y="677438"/>
                  </a:lnTo>
                  <a:lnTo>
                    <a:pt x="6449568" y="608838"/>
                  </a:lnTo>
                  <a:lnTo>
                    <a:pt x="6447925" y="574284"/>
                  </a:lnTo>
                  <a:lnTo>
                    <a:pt x="6435047" y="506748"/>
                  </a:lnTo>
                  <a:lnTo>
                    <a:pt x="6409963" y="441647"/>
                  </a:lnTo>
                  <a:lnTo>
                    <a:pt x="6373373" y="379393"/>
                  </a:lnTo>
                  <a:lnTo>
                    <a:pt x="6325979" y="320396"/>
                  </a:lnTo>
                  <a:lnTo>
                    <a:pt x="6298450" y="292248"/>
                  </a:lnTo>
                  <a:lnTo>
                    <a:pt x="6268481" y="265068"/>
                  </a:lnTo>
                  <a:lnTo>
                    <a:pt x="6236163" y="238908"/>
                  </a:lnTo>
                  <a:lnTo>
                    <a:pt x="6201581" y="213820"/>
                  </a:lnTo>
                  <a:lnTo>
                    <a:pt x="6164824" y="189854"/>
                  </a:lnTo>
                  <a:lnTo>
                    <a:pt x="6125978" y="167061"/>
                  </a:lnTo>
                  <a:lnTo>
                    <a:pt x="6085133" y="145495"/>
                  </a:lnTo>
                  <a:lnTo>
                    <a:pt x="6042375" y="125204"/>
                  </a:lnTo>
                  <a:lnTo>
                    <a:pt x="5997792" y="106242"/>
                  </a:lnTo>
                  <a:lnTo>
                    <a:pt x="5951471" y="88659"/>
                  </a:lnTo>
                  <a:lnTo>
                    <a:pt x="5903500" y="72507"/>
                  </a:lnTo>
                  <a:lnTo>
                    <a:pt x="5853968" y="57838"/>
                  </a:lnTo>
                  <a:lnTo>
                    <a:pt x="5802960" y="44701"/>
                  </a:lnTo>
                  <a:lnTo>
                    <a:pt x="5750566" y="33150"/>
                  </a:lnTo>
                  <a:lnTo>
                    <a:pt x="5696872" y="23235"/>
                  </a:lnTo>
                  <a:lnTo>
                    <a:pt x="5641966" y="15007"/>
                  </a:lnTo>
                  <a:lnTo>
                    <a:pt x="5585936" y="8518"/>
                  </a:lnTo>
                  <a:lnTo>
                    <a:pt x="5528870" y="3820"/>
                  </a:lnTo>
                  <a:lnTo>
                    <a:pt x="5470854" y="963"/>
                  </a:lnTo>
                  <a:lnTo>
                    <a:pt x="5411978" y="0"/>
                  </a:lnTo>
                  <a:close/>
                </a:path>
              </a:pathLst>
            </a:custGeom>
            <a:solidFill>
              <a:srgbClr val="A7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2192" y="2749295"/>
              <a:ext cx="6449695" cy="1217930"/>
            </a:xfrm>
            <a:custGeom>
              <a:avLst/>
              <a:gdLst/>
              <a:ahLst/>
              <a:cxnLst/>
              <a:rect l="l" t="t" r="r" b="b"/>
              <a:pathLst>
                <a:path w="6449695" h="1217929">
                  <a:moveTo>
                    <a:pt x="1037590" y="0"/>
                  </a:moveTo>
                  <a:lnTo>
                    <a:pt x="5411978" y="0"/>
                  </a:lnTo>
                  <a:lnTo>
                    <a:pt x="5470854" y="963"/>
                  </a:lnTo>
                  <a:lnTo>
                    <a:pt x="5528870" y="3820"/>
                  </a:lnTo>
                  <a:lnTo>
                    <a:pt x="5585936" y="8518"/>
                  </a:lnTo>
                  <a:lnTo>
                    <a:pt x="5641966" y="15007"/>
                  </a:lnTo>
                  <a:lnTo>
                    <a:pt x="5696872" y="23235"/>
                  </a:lnTo>
                  <a:lnTo>
                    <a:pt x="5750566" y="33150"/>
                  </a:lnTo>
                  <a:lnTo>
                    <a:pt x="5802960" y="44701"/>
                  </a:lnTo>
                  <a:lnTo>
                    <a:pt x="5853968" y="57838"/>
                  </a:lnTo>
                  <a:lnTo>
                    <a:pt x="5903500" y="72507"/>
                  </a:lnTo>
                  <a:lnTo>
                    <a:pt x="5951471" y="88659"/>
                  </a:lnTo>
                  <a:lnTo>
                    <a:pt x="5997792" y="106242"/>
                  </a:lnTo>
                  <a:lnTo>
                    <a:pt x="6042375" y="125204"/>
                  </a:lnTo>
                  <a:lnTo>
                    <a:pt x="6085133" y="145495"/>
                  </a:lnTo>
                  <a:lnTo>
                    <a:pt x="6125978" y="167061"/>
                  </a:lnTo>
                  <a:lnTo>
                    <a:pt x="6164824" y="189854"/>
                  </a:lnTo>
                  <a:lnTo>
                    <a:pt x="6201581" y="213820"/>
                  </a:lnTo>
                  <a:lnTo>
                    <a:pt x="6236163" y="238908"/>
                  </a:lnTo>
                  <a:lnTo>
                    <a:pt x="6268481" y="265068"/>
                  </a:lnTo>
                  <a:lnTo>
                    <a:pt x="6298450" y="292248"/>
                  </a:lnTo>
                  <a:lnTo>
                    <a:pt x="6325979" y="320396"/>
                  </a:lnTo>
                  <a:lnTo>
                    <a:pt x="6350983" y="349462"/>
                  </a:lnTo>
                  <a:lnTo>
                    <a:pt x="6393062" y="410138"/>
                  </a:lnTo>
                  <a:lnTo>
                    <a:pt x="6423987" y="473867"/>
                  </a:lnTo>
                  <a:lnTo>
                    <a:pt x="6443056" y="540237"/>
                  </a:lnTo>
                  <a:lnTo>
                    <a:pt x="6449568" y="608838"/>
                  </a:lnTo>
                  <a:lnTo>
                    <a:pt x="6447925" y="643391"/>
                  </a:lnTo>
                  <a:lnTo>
                    <a:pt x="6435047" y="710927"/>
                  </a:lnTo>
                  <a:lnTo>
                    <a:pt x="6409963" y="776028"/>
                  </a:lnTo>
                  <a:lnTo>
                    <a:pt x="6373373" y="838282"/>
                  </a:lnTo>
                  <a:lnTo>
                    <a:pt x="6325979" y="897279"/>
                  </a:lnTo>
                  <a:lnTo>
                    <a:pt x="6298450" y="925427"/>
                  </a:lnTo>
                  <a:lnTo>
                    <a:pt x="6268481" y="952607"/>
                  </a:lnTo>
                  <a:lnTo>
                    <a:pt x="6236163" y="978767"/>
                  </a:lnTo>
                  <a:lnTo>
                    <a:pt x="6201581" y="1003855"/>
                  </a:lnTo>
                  <a:lnTo>
                    <a:pt x="6164824" y="1027821"/>
                  </a:lnTo>
                  <a:lnTo>
                    <a:pt x="6125978" y="1050614"/>
                  </a:lnTo>
                  <a:lnTo>
                    <a:pt x="6085133" y="1072180"/>
                  </a:lnTo>
                  <a:lnTo>
                    <a:pt x="6042375" y="1092471"/>
                  </a:lnTo>
                  <a:lnTo>
                    <a:pt x="5997792" y="1111433"/>
                  </a:lnTo>
                  <a:lnTo>
                    <a:pt x="5951471" y="1129016"/>
                  </a:lnTo>
                  <a:lnTo>
                    <a:pt x="5903500" y="1145168"/>
                  </a:lnTo>
                  <a:lnTo>
                    <a:pt x="5853968" y="1159837"/>
                  </a:lnTo>
                  <a:lnTo>
                    <a:pt x="5802960" y="1172974"/>
                  </a:lnTo>
                  <a:lnTo>
                    <a:pt x="5750566" y="1184525"/>
                  </a:lnTo>
                  <a:lnTo>
                    <a:pt x="5696872" y="1194440"/>
                  </a:lnTo>
                  <a:lnTo>
                    <a:pt x="5641966" y="1202668"/>
                  </a:lnTo>
                  <a:lnTo>
                    <a:pt x="5585936" y="1209157"/>
                  </a:lnTo>
                  <a:lnTo>
                    <a:pt x="5528870" y="1213855"/>
                  </a:lnTo>
                  <a:lnTo>
                    <a:pt x="5470854" y="1216712"/>
                  </a:lnTo>
                  <a:lnTo>
                    <a:pt x="5411978" y="1217676"/>
                  </a:lnTo>
                  <a:lnTo>
                    <a:pt x="1037590" y="1217676"/>
                  </a:lnTo>
                  <a:lnTo>
                    <a:pt x="978713" y="1216712"/>
                  </a:lnTo>
                  <a:lnTo>
                    <a:pt x="920697" y="1213855"/>
                  </a:lnTo>
                  <a:lnTo>
                    <a:pt x="863631" y="1209157"/>
                  </a:lnTo>
                  <a:lnTo>
                    <a:pt x="807601" y="1202668"/>
                  </a:lnTo>
                  <a:lnTo>
                    <a:pt x="752695" y="1194440"/>
                  </a:lnTo>
                  <a:lnTo>
                    <a:pt x="699001" y="1184525"/>
                  </a:lnTo>
                  <a:lnTo>
                    <a:pt x="646607" y="1172974"/>
                  </a:lnTo>
                  <a:lnTo>
                    <a:pt x="595599" y="1159837"/>
                  </a:lnTo>
                  <a:lnTo>
                    <a:pt x="546067" y="1145168"/>
                  </a:lnTo>
                  <a:lnTo>
                    <a:pt x="498096" y="1129016"/>
                  </a:lnTo>
                  <a:lnTo>
                    <a:pt x="451775" y="1111433"/>
                  </a:lnTo>
                  <a:lnTo>
                    <a:pt x="407192" y="1092471"/>
                  </a:lnTo>
                  <a:lnTo>
                    <a:pt x="364434" y="1072180"/>
                  </a:lnTo>
                  <a:lnTo>
                    <a:pt x="323589" y="1050614"/>
                  </a:lnTo>
                  <a:lnTo>
                    <a:pt x="284743" y="1027821"/>
                  </a:lnTo>
                  <a:lnTo>
                    <a:pt x="247986" y="1003855"/>
                  </a:lnTo>
                  <a:lnTo>
                    <a:pt x="213404" y="978767"/>
                  </a:lnTo>
                  <a:lnTo>
                    <a:pt x="181086" y="952607"/>
                  </a:lnTo>
                  <a:lnTo>
                    <a:pt x="151117" y="925427"/>
                  </a:lnTo>
                  <a:lnTo>
                    <a:pt x="123588" y="897279"/>
                  </a:lnTo>
                  <a:lnTo>
                    <a:pt x="98584" y="868213"/>
                  </a:lnTo>
                  <a:lnTo>
                    <a:pt x="56505" y="807537"/>
                  </a:lnTo>
                  <a:lnTo>
                    <a:pt x="25580" y="743808"/>
                  </a:lnTo>
                  <a:lnTo>
                    <a:pt x="6511" y="677438"/>
                  </a:lnTo>
                  <a:lnTo>
                    <a:pt x="0" y="608838"/>
                  </a:lnTo>
                  <a:lnTo>
                    <a:pt x="1642" y="574284"/>
                  </a:lnTo>
                  <a:lnTo>
                    <a:pt x="14520" y="506748"/>
                  </a:lnTo>
                  <a:lnTo>
                    <a:pt x="39604" y="441647"/>
                  </a:lnTo>
                  <a:lnTo>
                    <a:pt x="76194" y="379393"/>
                  </a:lnTo>
                  <a:lnTo>
                    <a:pt x="123588" y="320396"/>
                  </a:lnTo>
                  <a:lnTo>
                    <a:pt x="151117" y="292248"/>
                  </a:lnTo>
                  <a:lnTo>
                    <a:pt x="181086" y="265068"/>
                  </a:lnTo>
                  <a:lnTo>
                    <a:pt x="213404" y="238908"/>
                  </a:lnTo>
                  <a:lnTo>
                    <a:pt x="247986" y="213820"/>
                  </a:lnTo>
                  <a:lnTo>
                    <a:pt x="284743" y="189854"/>
                  </a:lnTo>
                  <a:lnTo>
                    <a:pt x="323589" y="167061"/>
                  </a:lnTo>
                  <a:lnTo>
                    <a:pt x="364434" y="145495"/>
                  </a:lnTo>
                  <a:lnTo>
                    <a:pt x="407192" y="125204"/>
                  </a:lnTo>
                  <a:lnTo>
                    <a:pt x="451775" y="106242"/>
                  </a:lnTo>
                  <a:lnTo>
                    <a:pt x="498096" y="88659"/>
                  </a:lnTo>
                  <a:lnTo>
                    <a:pt x="546067" y="72507"/>
                  </a:lnTo>
                  <a:lnTo>
                    <a:pt x="595599" y="57838"/>
                  </a:lnTo>
                  <a:lnTo>
                    <a:pt x="646607" y="44701"/>
                  </a:lnTo>
                  <a:lnTo>
                    <a:pt x="699001" y="33150"/>
                  </a:lnTo>
                  <a:lnTo>
                    <a:pt x="752695" y="23235"/>
                  </a:lnTo>
                  <a:lnTo>
                    <a:pt x="807601" y="15007"/>
                  </a:lnTo>
                  <a:lnTo>
                    <a:pt x="863631" y="8518"/>
                  </a:lnTo>
                  <a:lnTo>
                    <a:pt x="920697" y="3820"/>
                  </a:lnTo>
                  <a:lnTo>
                    <a:pt x="978713" y="963"/>
                  </a:lnTo>
                  <a:lnTo>
                    <a:pt x="1037590" y="0"/>
                  </a:lnTo>
                  <a:close/>
                </a:path>
              </a:pathLst>
            </a:custGeom>
            <a:ln w="9144">
              <a:solidFill>
                <a:srgbClr val="2DAC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255505" y="3315588"/>
              <a:ext cx="320040" cy="26034"/>
            </a:xfrm>
            <a:custGeom>
              <a:avLst/>
              <a:gdLst/>
              <a:ahLst/>
              <a:cxnLst/>
              <a:rect l="l" t="t" r="r" b="b"/>
              <a:pathLst>
                <a:path w="320040" h="26035">
                  <a:moveTo>
                    <a:pt x="320040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320040" y="25908"/>
                  </a:lnTo>
                  <a:lnTo>
                    <a:pt x="32004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481448" y="3024327"/>
            <a:ext cx="506031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838700" algn="l"/>
              </a:tabLst>
            </a:pPr>
            <a:r>
              <a:rPr dirty="0" sz="3200" spc="-80">
                <a:solidFill>
                  <a:srgbClr val="006FC0"/>
                </a:solidFill>
                <a:latin typeface="Microsoft Sans Serif"/>
                <a:cs typeface="Microsoft Sans Serif"/>
              </a:rPr>
              <a:t>Weight </a:t>
            </a:r>
            <a:r>
              <a:rPr dirty="0" sz="3200" spc="-110">
                <a:solidFill>
                  <a:srgbClr val="006FC0"/>
                </a:solidFill>
                <a:latin typeface="Microsoft Sans Serif"/>
                <a:cs typeface="Microsoft Sans Serif"/>
              </a:rPr>
              <a:t>Turn</a:t>
            </a:r>
            <a:r>
              <a:rPr dirty="0" sz="3200" spc="-50">
                <a:solidFill>
                  <a:srgbClr val="006FC0"/>
                </a:solidFill>
                <a:latin typeface="Microsoft Sans Serif"/>
                <a:cs typeface="Microsoft Sans Serif"/>
              </a:rPr>
              <a:t> Around</a:t>
            </a:r>
            <a:r>
              <a:rPr dirty="0" sz="3200" spc="-5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45">
                <a:solidFill>
                  <a:srgbClr val="006FC0"/>
                </a:solidFill>
                <a:latin typeface="Microsoft Sans Serif"/>
                <a:cs typeface="Microsoft Sans Serif"/>
              </a:rPr>
              <a:t>(Tw)</a:t>
            </a:r>
            <a:r>
              <a:rPr dirty="0" sz="3200" spc="-6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475">
                <a:solidFill>
                  <a:srgbClr val="006FC0"/>
                </a:solidFill>
                <a:latin typeface="Microsoft Sans Serif"/>
                <a:cs typeface="Microsoft Sans Serif"/>
              </a:rPr>
              <a:t>=	</a:t>
            </a:r>
            <a:r>
              <a:rPr dirty="0" baseline="43735" sz="3525" spc="52">
                <a:solidFill>
                  <a:srgbClr val="006FC0"/>
                </a:solidFill>
                <a:latin typeface="Cambria Math"/>
                <a:cs typeface="Cambria Math"/>
              </a:rPr>
              <a:t>𝑇</a:t>
            </a:r>
            <a:endParaRPr baseline="43735" sz="35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8676" y="3338271"/>
            <a:ext cx="38354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350" spc="-25">
                <a:solidFill>
                  <a:srgbClr val="006FC0"/>
                </a:solidFill>
                <a:latin typeface="Cambria Math"/>
                <a:cs typeface="Cambria Math"/>
              </a:rPr>
              <a:t>𝑇</a:t>
            </a:r>
            <a:r>
              <a:rPr dirty="0" baseline="-14619" sz="2850" spc="-37">
                <a:solidFill>
                  <a:srgbClr val="006FC0"/>
                </a:solidFill>
                <a:latin typeface="Cambria Math"/>
                <a:cs typeface="Cambria Math"/>
              </a:rPr>
              <a:t>𝑝</a:t>
            </a:r>
            <a:endParaRPr baseline="-14619" sz="285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7031" y="5241035"/>
            <a:ext cx="11209020" cy="1423670"/>
            <a:chOff x="637031" y="5241035"/>
            <a:chExt cx="11209020" cy="1423670"/>
          </a:xfrm>
        </p:grpSpPr>
        <p:sp>
          <p:nvSpPr>
            <p:cNvPr id="12" name="object 12"/>
            <p:cNvSpPr/>
            <p:nvPr/>
          </p:nvSpPr>
          <p:spPr>
            <a:xfrm>
              <a:off x="641603" y="5245607"/>
              <a:ext cx="11200130" cy="1414780"/>
            </a:xfrm>
            <a:custGeom>
              <a:avLst/>
              <a:gdLst/>
              <a:ahLst/>
              <a:cxnLst/>
              <a:rect l="l" t="t" r="r" b="b"/>
              <a:pathLst>
                <a:path w="11200130" h="1414779">
                  <a:moveTo>
                    <a:pt x="9398000" y="0"/>
                  </a:moveTo>
                  <a:lnTo>
                    <a:pt x="1801876" y="0"/>
                  </a:lnTo>
                  <a:lnTo>
                    <a:pt x="1734322" y="487"/>
                  </a:lnTo>
                  <a:lnTo>
                    <a:pt x="1667396" y="1939"/>
                  </a:lnTo>
                  <a:lnTo>
                    <a:pt x="1601142" y="4338"/>
                  </a:lnTo>
                  <a:lnTo>
                    <a:pt x="1535602" y="7667"/>
                  </a:lnTo>
                  <a:lnTo>
                    <a:pt x="1470821" y="11909"/>
                  </a:lnTo>
                  <a:lnTo>
                    <a:pt x="1406841" y="17046"/>
                  </a:lnTo>
                  <a:lnTo>
                    <a:pt x="1343707" y="23062"/>
                  </a:lnTo>
                  <a:lnTo>
                    <a:pt x="1281461" y="29940"/>
                  </a:lnTo>
                  <a:lnTo>
                    <a:pt x="1220148" y="37662"/>
                  </a:lnTo>
                  <a:lnTo>
                    <a:pt x="1159812" y="46212"/>
                  </a:lnTo>
                  <a:lnTo>
                    <a:pt x="1100494" y="55572"/>
                  </a:lnTo>
                  <a:lnTo>
                    <a:pt x="1042240" y="65725"/>
                  </a:lnTo>
                  <a:lnTo>
                    <a:pt x="985092" y="76654"/>
                  </a:lnTo>
                  <a:lnTo>
                    <a:pt x="929095" y="88342"/>
                  </a:lnTo>
                  <a:lnTo>
                    <a:pt x="874291" y="100772"/>
                  </a:lnTo>
                  <a:lnTo>
                    <a:pt x="820725" y="113927"/>
                  </a:lnTo>
                  <a:lnTo>
                    <a:pt x="768439" y="127790"/>
                  </a:lnTo>
                  <a:lnTo>
                    <a:pt x="717478" y="142343"/>
                  </a:lnTo>
                  <a:lnTo>
                    <a:pt x="667885" y="157570"/>
                  </a:lnTo>
                  <a:lnTo>
                    <a:pt x="619703" y="173453"/>
                  </a:lnTo>
                  <a:lnTo>
                    <a:pt x="572976" y="189976"/>
                  </a:lnTo>
                  <a:lnTo>
                    <a:pt x="527748" y="207121"/>
                  </a:lnTo>
                  <a:lnTo>
                    <a:pt x="484062" y="224871"/>
                  </a:lnTo>
                  <a:lnTo>
                    <a:pt x="441961" y="243209"/>
                  </a:lnTo>
                  <a:lnTo>
                    <a:pt x="401490" y="262118"/>
                  </a:lnTo>
                  <a:lnTo>
                    <a:pt x="362692" y="281580"/>
                  </a:lnTo>
                  <a:lnTo>
                    <a:pt x="325609" y="301580"/>
                  </a:lnTo>
                  <a:lnTo>
                    <a:pt x="290287" y="322099"/>
                  </a:lnTo>
                  <a:lnTo>
                    <a:pt x="256768" y="343121"/>
                  </a:lnTo>
                  <a:lnTo>
                    <a:pt x="225096" y="364629"/>
                  </a:lnTo>
                  <a:lnTo>
                    <a:pt x="167467" y="409031"/>
                  </a:lnTo>
                  <a:lnTo>
                    <a:pt x="117748" y="455171"/>
                  </a:lnTo>
                  <a:lnTo>
                    <a:pt x="76287" y="502911"/>
                  </a:lnTo>
                  <a:lnTo>
                    <a:pt x="43434" y="552114"/>
                  </a:lnTo>
                  <a:lnTo>
                    <a:pt x="19536" y="602644"/>
                  </a:lnTo>
                  <a:lnTo>
                    <a:pt x="4942" y="654363"/>
                  </a:lnTo>
                  <a:lnTo>
                    <a:pt x="0" y="707135"/>
                  </a:lnTo>
                  <a:lnTo>
                    <a:pt x="1242" y="733646"/>
                  </a:lnTo>
                  <a:lnTo>
                    <a:pt x="11054" y="785910"/>
                  </a:lnTo>
                  <a:lnTo>
                    <a:pt x="30344" y="837053"/>
                  </a:lnTo>
                  <a:lnTo>
                    <a:pt x="58763" y="886937"/>
                  </a:lnTo>
                  <a:lnTo>
                    <a:pt x="95963" y="935426"/>
                  </a:lnTo>
                  <a:lnTo>
                    <a:pt x="141597" y="982384"/>
                  </a:lnTo>
                  <a:lnTo>
                    <a:pt x="195314" y="1027672"/>
                  </a:lnTo>
                  <a:lnTo>
                    <a:pt x="256768" y="1071155"/>
                  </a:lnTo>
                  <a:lnTo>
                    <a:pt x="290287" y="1092177"/>
                  </a:lnTo>
                  <a:lnTo>
                    <a:pt x="325609" y="1112696"/>
                  </a:lnTo>
                  <a:lnTo>
                    <a:pt x="362692" y="1132696"/>
                  </a:lnTo>
                  <a:lnTo>
                    <a:pt x="401490" y="1152159"/>
                  </a:lnTo>
                  <a:lnTo>
                    <a:pt x="441961" y="1171068"/>
                  </a:lnTo>
                  <a:lnTo>
                    <a:pt x="484062" y="1189405"/>
                  </a:lnTo>
                  <a:lnTo>
                    <a:pt x="527748" y="1207155"/>
                  </a:lnTo>
                  <a:lnTo>
                    <a:pt x="572976" y="1224300"/>
                  </a:lnTo>
                  <a:lnTo>
                    <a:pt x="619703" y="1240822"/>
                  </a:lnTo>
                  <a:lnTo>
                    <a:pt x="667885" y="1256705"/>
                  </a:lnTo>
                  <a:lnTo>
                    <a:pt x="717478" y="1271932"/>
                  </a:lnTo>
                  <a:lnTo>
                    <a:pt x="768439" y="1286484"/>
                  </a:lnTo>
                  <a:lnTo>
                    <a:pt x="820725" y="1300347"/>
                  </a:lnTo>
                  <a:lnTo>
                    <a:pt x="874291" y="1313501"/>
                  </a:lnTo>
                  <a:lnTo>
                    <a:pt x="929095" y="1325931"/>
                  </a:lnTo>
                  <a:lnTo>
                    <a:pt x="985092" y="1337619"/>
                  </a:lnTo>
                  <a:lnTo>
                    <a:pt x="1042240" y="1348548"/>
                  </a:lnTo>
                  <a:lnTo>
                    <a:pt x="1100494" y="1358701"/>
                  </a:lnTo>
                  <a:lnTo>
                    <a:pt x="1159812" y="1368060"/>
                  </a:lnTo>
                  <a:lnTo>
                    <a:pt x="1220148" y="1376610"/>
                  </a:lnTo>
                  <a:lnTo>
                    <a:pt x="1281461" y="1384332"/>
                  </a:lnTo>
                  <a:lnTo>
                    <a:pt x="1343707" y="1391209"/>
                  </a:lnTo>
                  <a:lnTo>
                    <a:pt x="1406841" y="1397225"/>
                  </a:lnTo>
                  <a:lnTo>
                    <a:pt x="1470821" y="1402363"/>
                  </a:lnTo>
                  <a:lnTo>
                    <a:pt x="1535602" y="1406604"/>
                  </a:lnTo>
                  <a:lnTo>
                    <a:pt x="1601142" y="1409933"/>
                  </a:lnTo>
                  <a:lnTo>
                    <a:pt x="1667396" y="1412332"/>
                  </a:lnTo>
                  <a:lnTo>
                    <a:pt x="1734322" y="1413784"/>
                  </a:lnTo>
                  <a:lnTo>
                    <a:pt x="1801876" y="1414271"/>
                  </a:lnTo>
                  <a:lnTo>
                    <a:pt x="9398000" y="1414271"/>
                  </a:lnTo>
                  <a:lnTo>
                    <a:pt x="9465553" y="1413784"/>
                  </a:lnTo>
                  <a:lnTo>
                    <a:pt x="9532479" y="1412332"/>
                  </a:lnTo>
                  <a:lnTo>
                    <a:pt x="9598733" y="1409933"/>
                  </a:lnTo>
                  <a:lnTo>
                    <a:pt x="9664273" y="1406604"/>
                  </a:lnTo>
                  <a:lnTo>
                    <a:pt x="9729054" y="1402363"/>
                  </a:lnTo>
                  <a:lnTo>
                    <a:pt x="9793034" y="1397225"/>
                  </a:lnTo>
                  <a:lnTo>
                    <a:pt x="9856168" y="1391209"/>
                  </a:lnTo>
                  <a:lnTo>
                    <a:pt x="9918414" y="1384332"/>
                  </a:lnTo>
                  <a:lnTo>
                    <a:pt x="9979727" y="1376610"/>
                  </a:lnTo>
                  <a:lnTo>
                    <a:pt x="10040063" y="1368060"/>
                  </a:lnTo>
                  <a:lnTo>
                    <a:pt x="10099381" y="1358701"/>
                  </a:lnTo>
                  <a:lnTo>
                    <a:pt x="10157635" y="1348548"/>
                  </a:lnTo>
                  <a:lnTo>
                    <a:pt x="10214783" y="1337619"/>
                  </a:lnTo>
                  <a:lnTo>
                    <a:pt x="10270780" y="1325931"/>
                  </a:lnTo>
                  <a:lnTo>
                    <a:pt x="10325584" y="1313501"/>
                  </a:lnTo>
                  <a:lnTo>
                    <a:pt x="10379150" y="1300347"/>
                  </a:lnTo>
                  <a:lnTo>
                    <a:pt x="10431436" y="1286484"/>
                  </a:lnTo>
                  <a:lnTo>
                    <a:pt x="10482397" y="1271932"/>
                  </a:lnTo>
                  <a:lnTo>
                    <a:pt x="10531990" y="1256705"/>
                  </a:lnTo>
                  <a:lnTo>
                    <a:pt x="10580172" y="1240822"/>
                  </a:lnTo>
                  <a:lnTo>
                    <a:pt x="10626899" y="1224300"/>
                  </a:lnTo>
                  <a:lnTo>
                    <a:pt x="10672127" y="1207155"/>
                  </a:lnTo>
                  <a:lnTo>
                    <a:pt x="10715813" y="1189405"/>
                  </a:lnTo>
                  <a:lnTo>
                    <a:pt x="10757914" y="1171068"/>
                  </a:lnTo>
                  <a:lnTo>
                    <a:pt x="10798385" y="1152159"/>
                  </a:lnTo>
                  <a:lnTo>
                    <a:pt x="10837183" y="1132696"/>
                  </a:lnTo>
                  <a:lnTo>
                    <a:pt x="10874266" y="1112696"/>
                  </a:lnTo>
                  <a:lnTo>
                    <a:pt x="10909588" y="1092177"/>
                  </a:lnTo>
                  <a:lnTo>
                    <a:pt x="10943107" y="1071155"/>
                  </a:lnTo>
                  <a:lnTo>
                    <a:pt x="10974779" y="1049648"/>
                  </a:lnTo>
                  <a:lnTo>
                    <a:pt x="11032408" y="1005245"/>
                  </a:lnTo>
                  <a:lnTo>
                    <a:pt x="11082127" y="959105"/>
                  </a:lnTo>
                  <a:lnTo>
                    <a:pt x="11123588" y="911365"/>
                  </a:lnTo>
                  <a:lnTo>
                    <a:pt x="11156441" y="862161"/>
                  </a:lnTo>
                  <a:lnTo>
                    <a:pt x="11180339" y="811630"/>
                  </a:lnTo>
                  <a:lnTo>
                    <a:pt x="11194933" y="759910"/>
                  </a:lnTo>
                  <a:lnTo>
                    <a:pt x="11199876" y="707135"/>
                  </a:lnTo>
                  <a:lnTo>
                    <a:pt x="11198633" y="680626"/>
                  </a:lnTo>
                  <a:lnTo>
                    <a:pt x="11188821" y="628363"/>
                  </a:lnTo>
                  <a:lnTo>
                    <a:pt x="11169531" y="577222"/>
                  </a:lnTo>
                  <a:lnTo>
                    <a:pt x="11141112" y="527338"/>
                  </a:lnTo>
                  <a:lnTo>
                    <a:pt x="11103912" y="478850"/>
                  </a:lnTo>
                  <a:lnTo>
                    <a:pt x="11058278" y="431893"/>
                  </a:lnTo>
                  <a:lnTo>
                    <a:pt x="11004561" y="386604"/>
                  </a:lnTo>
                  <a:lnTo>
                    <a:pt x="10943107" y="343121"/>
                  </a:lnTo>
                  <a:lnTo>
                    <a:pt x="10909588" y="322099"/>
                  </a:lnTo>
                  <a:lnTo>
                    <a:pt x="10874266" y="301580"/>
                  </a:lnTo>
                  <a:lnTo>
                    <a:pt x="10837183" y="281580"/>
                  </a:lnTo>
                  <a:lnTo>
                    <a:pt x="10798385" y="262118"/>
                  </a:lnTo>
                  <a:lnTo>
                    <a:pt x="10757914" y="243209"/>
                  </a:lnTo>
                  <a:lnTo>
                    <a:pt x="10715813" y="224871"/>
                  </a:lnTo>
                  <a:lnTo>
                    <a:pt x="10672127" y="207121"/>
                  </a:lnTo>
                  <a:lnTo>
                    <a:pt x="10626899" y="189976"/>
                  </a:lnTo>
                  <a:lnTo>
                    <a:pt x="10580172" y="173453"/>
                  </a:lnTo>
                  <a:lnTo>
                    <a:pt x="10531990" y="157570"/>
                  </a:lnTo>
                  <a:lnTo>
                    <a:pt x="10482397" y="142343"/>
                  </a:lnTo>
                  <a:lnTo>
                    <a:pt x="10431436" y="127790"/>
                  </a:lnTo>
                  <a:lnTo>
                    <a:pt x="10379150" y="113927"/>
                  </a:lnTo>
                  <a:lnTo>
                    <a:pt x="10325584" y="100772"/>
                  </a:lnTo>
                  <a:lnTo>
                    <a:pt x="10270780" y="88342"/>
                  </a:lnTo>
                  <a:lnTo>
                    <a:pt x="10214783" y="76654"/>
                  </a:lnTo>
                  <a:lnTo>
                    <a:pt x="10157635" y="65725"/>
                  </a:lnTo>
                  <a:lnTo>
                    <a:pt x="10099381" y="55572"/>
                  </a:lnTo>
                  <a:lnTo>
                    <a:pt x="10040063" y="46212"/>
                  </a:lnTo>
                  <a:lnTo>
                    <a:pt x="9979727" y="37662"/>
                  </a:lnTo>
                  <a:lnTo>
                    <a:pt x="9918414" y="29940"/>
                  </a:lnTo>
                  <a:lnTo>
                    <a:pt x="9856168" y="23062"/>
                  </a:lnTo>
                  <a:lnTo>
                    <a:pt x="9793034" y="17046"/>
                  </a:lnTo>
                  <a:lnTo>
                    <a:pt x="9729054" y="11909"/>
                  </a:lnTo>
                  <a:lnTo>
                    <a:pt x="9664273" y="7667"/>
                  </a:lnTo>
                  <a:lnTo>
                    <a:pt x="9598733" y="4338"/>
                  </a:lnTo>
                  <a:lnTo>
                    <a:pt x="9532479" y="1939"/>
                  </a:lnTo>
                  <a:lnTo>
                    <a:pt x="9465553" y="487"/>
                  </a:lnTo>
                  <a:lnTo>
                    <a:pt x="9398000" y="0"/>
                  </a:lnTo>
                  <a:close/>
                </a:path>
              </a:pathLst>
            </a:custGeom>
            <a:solidFill>
              <a:srgbClr val="A7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1603" y="5245607"/>
              <a:ext cx="11200130" cy="1414780"/>
            </a:xfrm>
            <a:custGeom>
              <a:avLst/>
              <a:gdLst/>
              <a:ahLst/>
              <a:cxnLst/>
              <a:rect l="l" t="t" r="r" b="b"/>
              <a:pathLst>
                <a:path w="11200130" h="1414779">
                  <a:moveTo>
                    <a:pt x="1801876" y="0"/>
                  </a:moveTo>
                  <a:lnTo>
                    <a:pt x="9398000" y="0"/>
                  </a:lnTo>
                  <a:lnTo>
                    <a:pt x="9465553" y="487"/>
                  </a:lnTo>
                  <a:lnTo>
                    <a:pt x="9532479" y="1939"/>
                  </a:lnTo>
                  <a:lnTo>
                    <a:pt x="9598733" y="4338"/>
                  </a:lnTo>
                  <a:lnTo>
                    <a:pt x="9664273" y="7667"/>
                  </a:lnTo>
                  <a:lnTo>
                    <a:pt x="9729054" y="11909"/>
                  </a:lnTo>
                  <a:lnTo>
                    <a:pt x="9793034" y="17046"/>
                  </a:lnTo>
                  <a:lnTo>
                    <a:pt x="9856168" y="23062"/>
                  </a:lnTo>
                  <a:lnTo>
                    <a:pt x="9918414" y="29940"/>
                  </a:lnTo>
                  <a:lnTo>
                    <a:pt x="9979727" y="37662"/>
                  </a:lnTo>
                  <a:lnTo>
                    <a:pt x="10040063" y="46212"/>
                  </a:lnTo>
                  <a:lnTo>
                    <a:pt x="10099381" y="55572"/>
                  </a:lnTo>
                  <a:lnTo>
                    <a:pt x="10157635" y="65725"/>
                  </a:lnTo>
                  <a:lnTo>
                    <a:pt x="10214783" y="76654"/>
                  </a:lnTo>
                  <a:lnTo>
                    <a:pt x="10270780" y="88342"/>
                  </a:lnTo>
                  <a:lnTo>
                    <a:pt x="10325584" y="100772"/>
                  </a:lnTo>
                  <a:lnTo>
                    <a:pt x="10379150" y="113927"/>
                  </a:lnTo>
                  <a:lnTo>
                    <a:pt x="10431436" y="127790"/>
                  </a:lnTo>
                  <a:lnTo>
                    <a:pt x="10482397" y="142343"/>
                  </a:lnTo>
                  <a:lnTo>
                    <a:pt x="10531990" y="157570"/>
                  </a:lnTo>
                  <a:lnTo>
                    <a:pt x="10580172" y="173453"/>
                  </a:lnTo>
                  <a:lnTo>
                    <a:pt x="10626899" y="189976"/>
                  </a:lnTo>
                  <a:lnTo>
                    <a:pt x="10672127" y="207121"/>
                  </a:lnTo>
                  <a:lnTo>
                    <a:pt x="10715813" y="224871"/>
                  </a:lnTo>
                  <a:lnTo>
                    <a:pt x="10757914" y="243209"/>
                  </a:lnTo>
                  <a:lnTo>
                    <a:pt x="10798385" y="262118"/>
                  </a:lnTo>
                  <a:lnTo>
                    <a:pt x="10837183" y="281580"/>
                  </a:lnTo>
                  <a:lnTo>
                    <a:pt x="10874266" y="301580"/>
                  </a:lnTo>
                  <a:lnTo>
                    <a:pt x="10909588" y="322099"/>
                  </a:lnTo>
                  <a:lnTo>
                    <a:pt x="10943107" y="343121"/>
                  </a:lnTo>
                  <a:lnTo>
                    <a:pt x="10974779" y="364629"/>
                  </a:lnTo>
                  <a:lnTo>
                    <a:pt x="11032408" y="409031"/>
                  </a:lnTo>
                  <a:lnTo>
                    <a:pt x="11082127" y="455171"/>
                  </a:lnTo>
                  <a:lnTo>
                    <a:pt x="11123588" y="502911"/>
                  </a:lnTo>
                  <a:lnTo>
                    <a:pt x="11156441" y="552114"/>
                  </a:lnTo>
                  <a:lnTo>
                    <a:pt x="11180339" y="602644"/>
                  </a:lnTo>
                  <a:lnTo>
                    <a:pt x="11194933" y="654363"/>
                  </a:lnTo>
                  <a:lnTo>
                    <a:pt x="11199876" y="707135"/>
                  </a:lnTo>
                  <a:lnTo>
                    <a:pt x="11198633" y="733646"/>
                  </a:lnTo>
                  <a:lnTo>
                    <a:pt x="11188821" y="785910"/>
                  </a:lnTo>
                  <a:lnTo>
                    <a:pt x="11169531" y="837053"/>
                  </a:lnTo>
                  <a:lnTo>
                    <a:pt x="11141112" y="886937"/>
                  </a:lnTo>
                  <a:lnTo>
                    <a:pt x="11103912" y="935426"/>
                  </a:lnTo>
                  <a:lnTo>
                    <a:pt x="11058278" y="982384"/>
                  </a:lnTo>
                  <a:lnTo>
                    <a:pt x="11004561" y="1027672"/>
                  </a:lnTo>
                  <a:lnTo>
                    <a:pt x="10943107" y="1071155"/>
                  </a:lnTo>
                  <a:lnTo>
                    <a:pt x="10909588" y="1092177"/>
                  </a:lnTo>
                  <a:lnTo>
                    <a:pt x="10874266" y="1112696"/>
                  </a:lnTo>
                  <a:lnTo>
                    <a:pt x="10837183" y="1132696"/>
                  </a:lnTo>
                  <a:lnTo>
                    <a:pt x="10798385" y="1152159"/>
                  </a:lnTo>
                  <a:lnTo>
                    <a:pt x="10757914" y="1171068"/>
                  </a:lnTo>
                  <a:lnTo>
                    <a:pt x="10715813" y="1189405"/>
                  </a:lnTo>
                  <a:lnTo>
                    <a:pt x="10672127" y="1207155"/>
                  </a:lnTo>
                  <a:lnTo>
                    <a:pt x="10626899" y="1224300"/>
                  </a:lnTo>
                  <a:lnTo>
                    <a:pt x="10580172" y="1240822"/>
                  </a:lnTo>
                  <a:lnTo>
                    <a:pt x="10531990" y="1256705"/>
                  </a:lnTo>
                  <a:lnTo>
                    <a:pt x="10482397" y="1271932"/>
                  </a:lnTo>
                  <a:lnTo>
                    <a:pt x="10431436" y="1286484"/>
                  </a:lnTo>
                  <a:lnTo>
                    <a:pt x="10379150" y="1300347"/>
                  </a:lnTo>
                  <a:lnTo>
                    <a:pt x="10325584" y="1313501"/>
                  </a:lnTo>
                  <a:lnTo>
                    <a:pt x="10270780" y="1325931"/>
                  </a:lnTo>
                  <a:lnTo>
                    <a:pt x="10214783" y="1337619"/>
                  </a:lnTo>
                  <a:lnTo>
                    <a:pt x="10157635" y="1348548"/>
                  </a:lnTo>
                  <a:lnTo>
                    <a:pt x="10099381" y="1358701"/>
                  </a:lnTo>
                  <a:lnTo>
                    <a:pt x="10040063" y="1368060"/>
                  </a:lnTo>
                  <a:lnTo>
                    <a:pt x="9979727" y="1376610"/>
                  </a:lnTo>
                  <a:lnTo>
                    <a:pt x="9918414" y="1384332"/>
                  </a:lnTo>
                  <a:lnTo>
                    <a:pt x="9856168" y="1391209"/>
                  </a:lnTo>
                  <a:lnTo>
                    <a:pt x="9793034" y="1397225"/>
                  </a:lnTo>
                  <a:lnTo>
                    <a:pt x="9729054" y="1402363"/>
                  </a:lnTo>
                  <a:lnTo>
                    <a:pt x="9664273" y="1406604"/>
                  </a:lnTo>
                  <a:lnTo>
                    <a:pt x="9598733" y="1409933"/>
                  </a:lnTo>
                  <a:lnTo>
                    <a:pt x="9532479" y="1412332"/>
                  </a:lnTo>
                  <a:lnTo>
                    <a:pt x="9465553" y="1413784"/>
                  </a:lnTo>
                  <a:lnTo>
                    <a:pt x="9398000" y="1414271"/>
                  </a:lnTo>
                  <a:lnTo>
                    <a:pt x="1801876" y="1414271"/>
                  </a:lnTo>
                  <a:lnTo>
                    <a:pt x="1734322" y="1413784"/>
                  </a:lnTo>
                  <a:lnTo>
                    <a:pt x="1667396" y="1412332"/>
                  </a:lnTo>
                  <a:lnTo>
                    <a:pt x="1601142" y="1409933"/>
                  </a:lnTo>
                  <a:lnTo>
                    <a:pt x="1535602" y="1406604"/>
                  </a:lnTo>
                  <a:lnTo>
                    <a:pt x="1470821" y="1402363"/>
                  </a:lnTo>
                  <a:lnTo>
                    <a:pt x="1406841" y="1397225"/>
                  </a:lnTo>
                  <a:lnTo>
                    <a:pt x="1343707" y="1391209"/>
                  </a:lnTo>
                  <a:lnTo>
                    <a:pt x="1281461" y="1384332"/>
                  </a:lnTo>
                  <a:lnTo>
                    <a:pt x="1220148" y="1376610"/>
                  </a:lnTo>
                  <a:lnTo>
                    <a:pt x="1159812" y="1368060"/>
                  </a:lnTo>
                  <a:lnTo>
                    <a:pt x="1100494" y="1358701"/>
                  </a:lnTo>
                  <a:lnTo>
                    <a:pt x="1042240" y="1348548"/>
                  </a:lnTo>
                  <a:lnTo>
                    <a:pt x="985092" y="1337619"/>
                  </a:lnTo>
                  <a:lnTo>
                    <a:pt x="929095" y="1325931"/>
                  </a:lnTo>
                  <a:lnTo>
                    <a:pt x="874291" y="1313501"/>
                  </a:lnTo>
                  <a:lnTo>
                    <a:pt x="820725" y="1300347"/>
                  </a:lnTo>
                  <a:lnTo>
                    <a:pt x="768439" y="1286484"/>
                  </a:lnTo>
                  <a:lnTo>
                    <a:pt x="717478" y="1271932"/>
                  </a:lnTo>
                  <a:lnTo>
                    <a:pt x="667885" y="1256705"/>
                  </a:lnTo>
                  <a:lnTo>
                    <a:pt x="619703" y="1240822"/>
                  </a:lnTo>
                  <a:lnTo>
                    <a:pt x="572976" y="1224300"/>
                  </a:lnTo>
                  <a:lnTo>
                    <a:pt x="527748" y="1207155"/>
                  </a:lnTo>
                  <a:lnTo>
                    <a:pt x="484062" y="1189405"/>
                  </a:lnTo>
                  <a:lnTo>
                    <a:pt x="441961" y="1171068"/>
                  </a:lnTo>
                  <a:lnTo>
                    <a:pt x="401490" y="1152159"/>
                  </a:lnTo>
                  <a:lnTo>
                    <a:pt x="362692" y="1132696"/>
                  </a:lnTo>
                  <a:lnTo>
                    <a:pt x="325609" y="1112696"/>
                  </a:lnTo>
                  <a:lnTo>
                    <a:pt x="290287" y="1092177"/>
                  </a:lnTo>
                  <a:lnTo>
                    <a:pt x="256768" y="1071155"/>
                  </a:lnTo>
                  <a:lnTo>
                    <a:pt x="225096" y="1049648"/>
                  </a:lnTo>
                  <a:lnTo>
                    <a:pt x="167467" y="1005245"/>
                  </a:lnTo>
                  <a:lnTo>
                    <a:pt x="117748" y="959105"/>
                  </a:lnTo>
                  <a:lnTo>
                    <a:pt x="76287" y="911365"/>
                  </a:lnTo>
                  <a:lnTo>
                    <a:pt x="43434" y="862161"/>
                  </a:lnTo>
                  <a:lnTo>
                    <a:pt x="19536" y="811630"/>
                  </a:lnTo>
                  <a:lnTo>
                    <a:pt x="4942" y="759910"/>
                  </a:lnTo>
                  <a:lnTo>
                    <a:pt x="0" y="707135"/>
                  </a:lnTo>
                  <a:lnTo>
                    <a:pt x="1242" y="680626"/>
                  </a:lnTo>
                  <a:lnTo>
                    <a:pt x="11054" y="628363"/>
                  </a:lnTo>
                  <a:lnTo>
                    <a:pt x="30344" y="577222"/>
                  </a:lnTo>
                  <a:lnTo>
                    <a:pt x="58763" y="527338"/>
                  </a:lnTo>
                  <a:lnTo>
                    <a:pt x="95963" y="478850"/>
                  </a:lnTo>
                  <a:lnTo>
                    <a:pt x="141597" y="431893"/>
                  </a:lnTo>
                  <a:lnTo>
                    <a:pt x="195314" y="386604"/>
                  </a:lnTo>
                  <a:lnTo>
                    <a:pt x="256768" y="343121"/>
                  </a:lnTo>
                  <a:lnTo>
                    <a:pt x="290287" y="322099"/>
                  </a:lnTo>
                  <a:lnTo>
                    <a:pt x="325609" y="301580"/>
                  </a:lnTo>
                  <a:lnTo>
                    <a:pt x="362692" y="281580"/>
                  </a:lnTo>
                  <a:lnTo>
                    <a:pt x="401490" y="262118"/>
                  </a:lnTo>
                  <a:lnTo>
                    <a:pt x="441961" y="243209"/>
                  </a:lnTo>
                  <a:lnTo>
                    <a:pt x="484062" y="224871"/>
                  </a:lnTo>
                  <a:lnTo>
                    <a:pt x="527748" y="207121"/>
                  </a:lnTo>
                  <a:lnTo>
                    <a:pt x="572976" y="189976"/>
                  </a:lnTo>
                  <a:lnTo>
                    <a:pt x="619703" y="173453"/>
                  </a:lnTo>
                  <a:lnTo>
                    <a:pt x="667885" y="157570"/>
                  </a:lnTo>
                  <a:lnTo>
                    <a:pt x="717478" y="142343"/>
                  </a:lnTo>
                  <a:lnTo>
                    <a:pt x="768439" y="127790"/>
                  </a:lnTo>
                  <a:lnTo>
                    <a:pt x="820725" y="113927"/>
                  </a:lnTo>
                  <a:lnTo>
                    <a:pt x="874291" y="100772"/>
                  </a:lnTo>
                  <a:lnTo>
                    <a:pt x="929095" y="88342"/>
                  </a:lnTo>
                  <a:lnTo>
                    <a:pt x="985092" y="76654"/>
                  </a:lnTo>
                  <a:lnTo>
                    <a:pt x="1042240" y="65725"/>
                  </a:lnTo>
                  <a:lnTo>
                    <a:pt x="1100494" y="55572"/>
                  </a:lnTo>
                  <a:lnTo>
                    <a:pt x="1159812" y="46212"/>
                  </a:lnTo>
                  <a:lnTo>
                    <a:pt x="1220148" y="37662"/>
                  </a:lnTo>
                  <a:lnTo>
                    <a:pt x="1281461" y="29940"/>
                  </a:lnTo>
                  <a:lnTo>
                    <a:pt x="1343707" y="23062"/>
                  </a:lnTo>
                  <a:lnTo>
                    <a:pt x="1406841" y="17046"/>
                  </a:lnTo>
                  <a:lnTo>
                    <a:pt x="1470821" y="11909"/>
                  </a:lnTo>
                  <a:lnTo>
                    <a:pt x="1535602" y="7667"/>
                  </a:lnTo>
                  <a:lnTo>
                    <a:pt x="1601142" y="4338"/>
                  </a:lnTo>
                  <a:lnTo>
                    <a:pt x="1667396" y="1939"/>
                  </a:lnTo>
                  <a:lnTo>
                    <a:pt x="1734322" y="487"/>
                  </a:lnTo>
                  <a:lnTo>
                    <a:pt x="1801876" y="0"/>
                  </a:lnTo>
                  <a:close/>
                </a:path>
              </a:pathLst>
            </a:custGeom>
            <a:ln w="9143">
              <a:solidFill>
                <a:srgbClr val="2DACD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153143" y="5970015"/>
              <a:ext cx="241300" cy="26034"/>
            </a:xfrm>
            <a:custGeom>
              <a:avLst/>
              <a:gdLst/>
              <a:ahLst/>
              <a:cxnLst/>
              <a:rect l="l" t="t" r="r" b="b"/>
              <a:pathLst>
                <a:path w="241300" h="26035">
                  <a:moveTo>
                    <a:pt x="240792" y="0"/>
                  </a:moveTo>
                  <a:lnTo>
                    <a:pt x="0" y="0"/>
                  </a:lnTo>
                  <a:lnTo>
                    <a:pt x="0" y="25908"/>
                  </a:lnTo>
                  <a:lnTo>
                    <a:pt x="240792" y="25908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149333" y="5371287"/>
            <a:ext cx="2514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08642" y="5184140"/>
            <a:ext cx="21844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295">
                <a:solidFill>
                  <a:srgbClr val="006FC0"/>
                </a:solidFill>
                <a:latin typeface="Cambria Math"/>
                <a:cs typeface="Cambria Math"/>
              </a:rPr>
              <a:t>𝑛</a:t>
            </a:r>
            <a:endParaRPr sz="23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5694" y="5486515"/>
            <a:ext cx="9126855" cy="1205230"/>
          </a:xfrm>
          <a:prstGeom prst="rect">
            <a:avLst/>
          </a:prstGeom>
        </p:spPr>
        <p:txBody>
          <a:bodyPr wrap="square" lIns="0" tIns="2063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25"/>
              </a:spcBef>
              <a:tabLst>
                <a:tab pos="7538084" algn="l"/>
                <a:tab pos="7934325" algn="l"/>
              </a:tabLst>
            </a:pPr>
            <a:r>
              <a:rPr dirty="0" sz="3200" spc="-5">
                <a:solidFill>
                  <a:srgbClr val="006FC0"/>
                </a:solidFill>
                <a:latin typeface="Cambria Math"/>
                <a:cs typeface="Cambria Math"/>
              </a:rPr>
              <a:t>𝑀𝑒𝑎</a:t>
            </a:r>
            <a:r>
              <a:rPr dirty="0" sz="3200">
                <a:solidFill>
                  <a:srgbClr val="006FC0"/>
                </a:solidFill>
                <a:latin typeface="Cambria Math"/>
                <a:cs typeface="Cambria Math"/>
              </a:rPr>
              <a:t>𝑛</a:t>
            </a:r>
            <a:r>
              <a:rPr dirty="0" sz="3200" spc="55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006FC0"/>
                </a:solidFill>
                <a:latin typeface="Cambria Math"/>
                <a:cs typeface="Cambria Math"/>
              </a:rPr>
              <a:t>𝑊</a:t>
            </a:r>
            <a:r>
              <a:rPr dirty="0" sz="3200" spc="-15">
                <a:solidFill>
                  <a:srgbClr val="006FC0"/>
                </a:solidFill>
                <a:latin typeface="Cambria Math"/>
                <a:cs typeface="Cambria Math"/>
              </a:rPr>
              <a:t>𝑒</a:t>
            </a:r>
            <a:r>
              <a:rPr dirty="0" sz="3200">
                <a:solidFill>
                  <a:srgbClr val="006FC0"/>
                </a:solidFill>
                <a:latin typeface="Cambria Math"/>
                <a:cs typeface="Cambria Math"/>
              </a:rPr>
              <a:t>𝑖𝑔ℎ𝑡</a:t>
            </a:r>
            <a:r>
              <a:rPr dirty="0" sz="3200" spc="7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mbria Math"/>
                <a:cs typeface="Cambria Math"/>
              </a:rPr>
              <a:t>𝑇𝑢𝑟𝑛𝑎𝑟𝑜</a:t>
            </a:r>
            <a:r>
              <a:rPr dirty="0" sz="3200" spc="-15">
                <a:solidFill>
                  <a:srgbClr val="006FC0"/>
                </a:solidFill>
                <a:latin typeface="Cambria Math"/>
                <a:cs typeface="Cambria Math"/>
              </a:rPr>
              <a:t>𝑢</a:t>
            </a:r>
            <a:r>
              <a:rPr dirty="0" sz="3200">
                <a:solidFill>
                  <a:srgbClr val="006FC0"/>
                </a:solidFill>
                <a:latin typeface="Cambria Math"/>
                <a:cs typeface="Cambria Math"/>
              </a:rPr>
              <a:t>𝑛𝑑</a:t>
            </a:r>
            <a:r>
              <a:rPr dirty="0" sz="3200" spc="85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dirty="0" sz="3200" spc="-5">
                <a:solidFill>
                  <a:srgbClr val="006FC0"/>
                </a:solidFill>
                <a:latin typeface="Cambria Math"/>
                <a:cs typeface="Cambria Math"/>
              </a:rPr>
              <a:t>𝑇𝑖𝑚</a:t>
            </a:r>
            <a:r>
              <a:rPr dirty="0" sz="3200" spc="60">
                <a:solidFill>
                  <a:srgbClr val="006FC0"/>
                </a:solidFill>
                <a:latin typeface="Cambria Math"/>
                <a:cs typeface="Cambria Math"/>
              </a:rPr>
              <a:t>𝑒</a:t>
            </a:r>
            <a:r>
              <a:rPr dirty="0" sz="3200">
                <a:solidFill>
                  <a:srgbClr val="006FC0"/>
                </a:solidFill>
                <a:latin typeface="Cambria Math"/>
                <a:cs typeface="Cambria Math"/>
              </a:rPr>
              <a:t>(</a:t>
            </a:r>
            <a:r>
              <a:rPr dirty="0" sz="3200" spc="-459">
                <a:solidFill>
                  <a:srgbClr val="006FC0"/>
                </a:solidFill>
                <a:latin typeface="Cambria Math"/>
                <a:cs typeface="Cambria Math"/>
              </a:rPr>
              <a:t>𝑇</a:t>
            </a:r>
            <a:r>
              <a:rPr dirty="0" baseline="-15366" sz="3525" spc="367">
                <a:solidFill>
                  <a:srgbClr val="006FC0"/>
                </a:solidFill>
                <a:latin typeface="Cambria Math"/>
                <a:cs typeface="Cambria Math"/>
              </a:rPr>
              <a:t>𝑤</a:t>
            </a:r>
            <a:r>
              <a:rPr dirty="0" baseline="-15366" sz="3525" spc="630">
                <a:solidFill>
                  <a:srgbClr val="006FC0"/>
                </a:solidFill>
                <a:latin typeface="Cambria Math"/>
                <a:cs typeface="Cambria Math"/>
              </a:rPr>
              <a:t>𝑚</a:t>
            </a:r>
            <a:r>
              <a:rPr dirty="0" sz="3200">
                <a:solidFill>
                  <a:srgbClr val="006FC0"/>
                </a:solidFill>
                <a:latin typeface="Cambria Math"/>
                <a:cs typeface="Cambria Math"/>
              </a:rPr>
              <a:t>)</a:t>
            </a:r>
            <a:r>
              <a:rPr dirty="0" sz="3200" spc="185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dirty="0" sz="320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dirty="0" sz="320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dirty="0" baseline="-37326" sz="4800">
                <a:solidFill>
                  <a:srgbClr val="006FC0"/>
                </a:solidFill>
                <a:latin typeface="Cambria Math"/>
                <a:cs typeface="Cambria Math"/>
              </a:rPr>
              <a:t>𝑛</a:t>
            </a:r>
            <a:r>
              <a:rPr dirty="0" baseline="-37326" sz="480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dirty="0" sz="3200" spc="1980">
                <a:solidFill>
                  <a:srgbClr val="006FC0"/>
                </a:solidFill>
                <a:latin typeface="Cambria Math"/>
                <a:cs typeface="Cambria Math"/>
              </a:rPr>
              <a:t>∑</a:t>
            </a:r>
            <a:r>
              <a:rPr dirty="0" sz="3200" spc="-18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dirty="0" sz="3200" spc="-350">
                <a:solidFill>
                  <a:srgbClr val="006FC0"/>
                </a:solidFill>
                <a:latin typeface="Cambria Math"/>
                <a:cs typeface="Cambria Math"/>
              </a:rPr>
              <a:t>𝑇</a:t>
            </a:r>
            <a:r>
              <a:rPr dirty="0" baseline="-15366" sz="3525" spc="359">
                <a:solidFill>
                  <a:srgbClr val="006FC0"/>
                </a:solidFill>
                <a:latin typeface="Cambria Math"/>
                <a:cs typeface="Cambria Math"/>
              </a:rPr>
              <a:t>𝑤</a:t>
            </a:r>
            <a:r>
              <a:rPr dirty="0" baseline="-15366" sz="3525" spc="352">
                <a:solidFill>
                  <a:srgbClr val="006FC0"/>
                </a:solidFill>
                <a:latin typeface="Cambria Math"/>
                <a:cs typeface="Cambria Math"/>
              </a:rPr>
              <a:t>𝑖</a:t>
            </a:r>
            <a:endParaRPr baseline="-15366" sz="3525">
              <a:latin typeface="Cambria Math"/>
              <a:cs typeface="Cambria Math"/>
            </a:endParaRPr>
          </a:p>
          <a:p>
            <a:pPr algn="r" marR="661035">
              <a:lnSpc>
                <a:spcPct val="100000"/>
              </a:lnSpc>
              <a:spcBef>
                <a:spcPts val="1100"/>
              </a:spcBef>
            </a:pPr>
            <a:r>
              <a:rPr dirty="0" sz="2350" spc="55">
                <a:solidFill>
                  <a:srgbClr val="006FC0"/>
                </a:solidFill>
                <a:latin typeface="Cambria Math"/>
                <a:cs typeface="Cambria Math"/>
              </a:rPr>
              <a:t>𝑖=1</a:t>
            </a:r>
            <a:endParaRPr sz="23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8630">
              <a:lnSpc>
                <a:spcPct val="100000"/>
              </a:lnSpc>
              <a:spcBef>
                <a:spcPts val="100"/>
              </a:spcBef>
            </a:pPr>
            <a:r>
              <a:rPr dirty="0" spc="-35"/>
              <a:t>Algo</a:t>
            </a:r>
            <a:r>
              <a:rPr dirty="0" spc="-45"/>
              <a:t>r</a:t>
            </a:r>
            <a:r>
              <a:rPr dirty="0" spc="-80"/>
              <a:t>itm</a:t>
            </a:r>
            <a:r>
              <a:rPr dirty="0" spc="-80"/>
              <a:t>a</a:t>
            </a:r>
            <a:r>
              <a:rPr dirty="0" spc="-240"/>
              <a:t> </a:t>
            </a:r>
            <a:r>
              <a:rPr dirty="0" spc="35"/>
              <a:t>Penjadwalan</a:t>
            </a:r>
            <a:r>
              <a:rPr dirty="0" spc="-270"/>
              <a:t> </a:t>
            </a:r>
            <a:r>
              <a:rPr dirty="0" spc="-25"/>
              <a:t>Proce</a:t>
            </a:r>
            <a:r>
              <a:rPr dirty="0" spc="-40"/>
              <a:t>s</a:t>
            </a:r>
            <a:r>
              <a:rPr dirty="0" spc="-14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4667"/>
            <a:ext cx="8693785" cy="42418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100" spc="-229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100" spc="27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60">
                <a:solidFill>
                  <a:srgbClr val="006FC0"/>
                </a:solidFill>
                <a:latin typeface="Microsoft Sans Serif"/>
                <a:cs typeface="Microsoft Sans Serif"/>
              </a:rPr>
              <a:t>FCF</a:t>
            </a:r>
            <a:r>
              <a:rPr dirty="0" sz="2100" spc="-265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dirty="0" sz="2100" spc="-2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50">
                <a:solidFill>
                  <a:srgbClr val="006FC0"/>
                </a:solidFill>
                <a:latin typeface="Microsoft Sans Serif"/>
                <a:cs typeface="Microsoft Sans Serif"/>
              </a:rPr>
              <a:t>(</a:t>
            </a:r>
            <a:r>
              <a:rPr dirty="0" sz="2100" spc="-95">
                <a:solidFill>
                  <a:srgbClr val="006FC0"/>
                </a:solidFill>
                <a:latin typeface="Microsoft Sans Serif"/>
                <a:cs typeface="Microsoft Sans Serif"/>
              </a:rPr>
              <a:t>F</a:t>
            </a:r>
            <a:r>
              <a:rPr dirty="0" sz="2100" spc="-90">
                <a:solidFill>
                  <a:srgbClr val="006FC0"/>
                </a:solidFill>
                <a:latin typeface="Microsoft Sans Serif"/>
                <a:cs typeface="Microsoft Sans Serif"/>
              </a:rPr>
              <a:t>irs</a:t>
            </a:r>
            <a:r>
              <a:rPr dirty="0" sz="2100" spc="-65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2100" spc="-3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75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dirty="0" sz="2100" spc="-90">
                <a:solidFill>
                  <a:srgbClr val="006FC0"/>
                </a:solidFill>
                <a:latin typeface="Microsoft Sans Serif"/>
                <a:cs typeface="Microsoft Sans Serif"/>
              </a:rPr>
              <a:t>om</a:t>
            </a:r>
            <a:r>
              <a:rPr dirty="0" sz="2100" spc="-7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100" spc="-1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70">
                <a:solidFill>
                  <a:srgbClr val="006FC0"/>
                </a:solidFill>
                <a:latin typeface="Microsoft Sans Serif"/>
                <a:cs typeface="Microsoft Sans Serif"/>
              </a:rPr>
              <a:t>F</a:t>
            </a:r>
            <a:r>
              <a:rPr dirty="0" sz="2100" spc="-90">
                <a:solidFill>
                  <a:srgbClr val="006FC0"/>
                </a:solidFill>
                <a:latin typeface="Microsoft Sans Serif"/>
                <a:cs typeface="Microsoft Sans Serif"/>
              </a:rPr>
              <a:t>irs</a:t>
            </a:r>
            <a:r>
              <a:rPr dirty="0" sz="2100" spc="-65">
                <a:solidFill>
                  <a:srgbClr val="006FC0"/>
                </a:solidFill>
                <a:latin typeface="Microsoft Sans Serif"/>
                <a:cs typeface="Microsoft Sans Serif"/>
              </a:rPr>
              <a:t>t</a:t>
            </a:r>
            <a:r>
              <a:rPr dirty="0" sz="2100" spc="-3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425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dirty="0" sz="2100" spc="-100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100" spc="-70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100" spc="-70">
                <a:solidFill>
                  <a:srgbClr val="006FC0"/>
                </a:solidFill>
                <a:latin typeface="Microsoft Sans Serif"/>
                <a:cs typeface="Microsoft Sans Serif"/>
              </a:rPr>
              <a:t>v</a:t>
            </a:r>
            <a:r>
              <a:rPr dirty="0" sz="2100" spc="-7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100" spc="-5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dirty="0" sz="2100" spc="35">
                <a:solidFill>
                  <a:srgbClr val="006FC0"/>
                </a:solidFill>
                <a:latin typeface="Microsoft Sans Serif"/>
                <a:cs typeface="Microsoft Sans Serif"/>
              </a:rPr>
              <a:t>)</a:t>
            </a: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100" spc="-204">
                <a:latin typeface="Microsoft Sans Serif"/>
                <a:cs typeface="Microsoft Sans Serif"/>
              </a:rPr>
              <a:t>Proses</a:t>
            </a:r>
            <a:r>
              <a:rPr dirty="0" sz="2100" spc="-10">
                <a:latin typeface="Microsoft Sans Serif"/>
                <a:cs typeface="Microsoft Sans Serif"/>
              </a:rPr>
              <a:t> </a:t>
            </a:r>
            <a:r>
              <a:rPr dirty="0" sz="2100" spc="-55">
                <a:latin typeface="Microsoft Sans Serif"/>
                <a:cs typeface="Microsoft Sans Serif"/>
              </a:rPr>
              <a:t>yang</a:t>
            </a:r>
            <a:r>
              <a:rPr dirty="0" sz="2100" spc="-35">
                <a:latin typeface="Microsoft Sans Serif"/>
                <a:cs typeface="Microsoft Sans Serif"/>
              </a:rPr>
              <a:t> </a:t>
            </a:r>
            <a:r>
              <a:rPr dirty="0" sz="2100" spc="25">
                <a:latin typeface="Microsoft Sans Serif"/>
                <a:cs typeface="Microsoft Sans Serif"/>
              </a:rPr>
              <a:t>tiba</a:t>
            </a:r>
            <a:r>
              <a:rPr dirty="0" sz="2100" spc="-50">
                <a:latin typeface="Microsoft Sans Serif"/>
                <a:cs typeface="Microsoft Sans Serif"/>
              </a:rPr>
              <a:t> </a:t>
            </a:r>
            <a:r>
              <a:rPr dirty="0" sz="2100" spc="-60">
                <a:latin typeface="Microsoft Sans Serif"/>
                <a:cs typeface="Microsoft Sans Serif"/>
              </a:rPr>
              <a:t>lebih</a:t>
            </a:r>
            <a:r>
              <a:rPr dirty="0" sz="2100" spc="-25">
                <a:latin typeface="Microsoft Sans Serif"/>
                <a:cs typeface="Microsoft Sans Serif"/>
              </a:rPr>
              <a:t> dahulu</a:t>
            </a:r>
            <a:r>
              <a:rPr dirty="0" sz="2100" spc="-35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akan</a:t>
            </a:r>
            <a:r>
              <a:rPr dirty="0" sz="2100" spc="-25">
                <a:latin typeface="Microsoft Sans Serif"/>
                <a:cs typeface="Microsoft Sans Serif"/>
              </a:rPr>
              <a:t> </a:t>
            </a:r>
            <a:r>
              <a:rPr dirty="0" sz="2100" spc="-145">
                <a:latin typeface="Microsoft Sans Serif"/>
                <a:cs typeface="Microsoft Sans Serif"/>
              </a:rPr>
              <a:t>diproses</a:t>
            </a:r>
            <a:r>
              <a:rPr dirty="0" sz="2100" spc="-20">
                <a:latin typeface="Microsoft Sans Serif"/>
                <a:cs typeface="Microsoft Sans Serif"/>
              </a:rPr>
              <a:t> </a:t>
            </a:r>
            <a:r>
              <a:rPr dirty="0" sz="2100" spc="-175">
                <a:latin typeface="Microsoft Sans Serif"/>
                <a:cs typeface="Microsoft Sans Serif"/>
              </a:rPr>
              <a:t>sesuai</a:t>
            </a:r>
            <a:r>
              <a:rPr dirty="0" sz="2100" spc="-20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jadwal</a:t>
            </a:r>
            <a:r>
              <a:rPr dirty="0" sz="2100" spc="-40">
                <a:latin typeface="Microsoft Sans Serif"/>
                <a:cs typeface="Microsoft Sans Serif"/>
              </a:rPr>
              <a:t> </a:t>
            </a:r>
            <a:r>
              <a:rPr dirty="0" sz="2100" spc="-20">
                <a:latin typeface="Microsoft Sans Serif"/>
                <a:cs typeface="Microsoft Sans Serif"/>
              </a:rPr>
              <a:t>kedatangan</a:t>
            </a:r>
            <a:r>
              <a:rPr dirty="0" sz="2100" spc="-45">
                <a:latin typeface="Microsoft Sans Serif"/>
                <a:cs typeface="Microsoft Sans Serif"/>
              </a:rPr>
              <a:t> </a:t>
            </a:r>
            <a:r>
              <a:rPr dirty="0" sz="2100" spc="-85">
                <a:latin typeface="Microsoft Sans Serif"/>
                <a:cs typeface="Microsoft Sans Serif"/>
              </a:rPr>
              <a:t>(FIFO).</a:t>
            </a: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100" spc="-229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100" spc="27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455">
                <a:solidFill>
                  <a:srgbClr val="006FC0"/>
                </a:solidFill>
                <a:latin typeface="Microsoft Sans Serif"/>
                <a:cs typeface="Microsoft Sans Serif"/>
              </a:rPr>
              <a:t>SJ</a:t>
            </a:r>
            <a:r>
              <a:rPr dirty="0" sz="2100" spc="-165">
                <a:solidFill>
                  <a:srgbClr val="006FC0"/>
                </a:solidFill>
                <a:latin typeface="Microsoft Sans Serif"/>
                <a:cs typeface="Microsoft Sans Serif"/>
              </a:rPr>
              <a:t>F</a:t>
            </a:r>
            <a:r>
              <a:rPr dirty="0" sz="2100" spc="-3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45">
                <a:solidFill>
                  <a:srgbClr val="006FC0"/>
                </a:solidFill>
                <a:latin typeface="Microsoft Sans Serif"/>
                <a:cs typeface="Microsoft Sans Serif"/>
              </a:rPr>
              <a:t>(Sh</a:t>
            </a:r>
            <a:r>
              <a:rPr dirty="0" sz="2100" spc="-160">
                <a:solidFill>
                  <a:srgbClr val="006FC0"/>
                </a:solidFill>
                <a:latin typeface="Microsoft Sans Serif"/>
                <a:cs typeface="Microsoft Sans Serif"/>
              </a:rPr>
              <a:t>o</a:t>
            </a:r>
            <a:r>
              <a:rPr dirty="0" sz="2100" spc="65">
                <a:solidFill>
                  <a:srgbClr val="006FC0"/>
                </a:solidFill>
                <a:latin typeface="Microsoft Sans Serif"/>
                <a:cs typeface="Microsoft Sans Serif"/>
              </a:rPr>
              <a:t>rt</a:t>
            </a:r>
            <a:r>
              <a:rPr dirty="0" sz="2100" spc="-4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00">
                <a:solidFill>
                  <a:srgbClr val="006FC0"/>
                </a:solidFill>
                <a:latin typeface="Microsoft Sans Serif"/>
                <a:cs typeface="Microsoft Sans Serif"/>
              </a:rPr>
              <a:t>Jo</a:t>
            </a:r>
            <a:r>
              <a:rPr dirty="0" sz="2100" spc="-204">
                <a:solidFill>
                  <a:srgbClr val="006FC0"/>
                </a:solidFill>
                <a:latin typeface="Microsoft Sans Serif"/>
                <a:cs typeface="Microsoft Sans Serif"/>
              </a:rPr>
              <a:t>b</a:t>
            </a:r>
            <a:r>
              <a:rPr dirty="0" sz="2100" spc="-3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80">
                <a:solidFill>
                  <a:srgbClr val="006FC0"/>
                </a:solidFill>
                <a:latin typeface="Microsoft Sans Serif"/>
                <a:cs typeface="Microsoft Sans Serif"/>
              </a:rPr>
              <a:t>First)</a:t>
            </a: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100" spc="-30">
                <a:latin typeface="Microsoft Sans Serif"/>
                <a:cs typeface="Microsoft Sans Serif"/>
              </a:rPr>
              <a:t>Menjadwalkan </a:t>
            </a:r>
            <a:r>
              <a:rPr dirty="0" sz="2100" spc="-185">
                <a:latin typeface="Microsoft Sans Serif"/>
                <a:cs typeface="Microsoft Sans Serif"/>
              </a:rPr>
              <a:t>proses</a:t>
            </a:r>
            <a:r>
              <a:rPr dirty="0" sz="2100" spc="-20">
                <a:latin typeface="Microsoft Sans Serif"/>
                <a:cs typeface="Microsoft Sans Serif"/>
              </a:rPr>
              <a:t> </a:t>
            </a:r>
            <a:r>
              <a:rPr dirty="0" sz="2100" spc="-55">
                <a:latin typeface="Microsoft Sans Serif"/>
                <a:cs typeface="Microsoft Sans Serif"/>
              </a:rPr>
              <a:t>yang</a:t>
            </a:r>
            <a:r>
              <a:rPr dirty="0" sz="2100" spc="-40">
                <a:latin typeface="Microsoft Sans Serif"/>
                <a:cs typeface="Microsoft Sans Serif"/>
              </a:rPr>
              <a:t> </a:t>
            </a:r>
            <a:r>
              <a:rPr dirty="0" sz="2100" spc="45">
                <a:latin typeface="Microsoft Sans Serif"/>
                <a:cs typeface="Microsoft Sans Serif"/>
              </a:rPr>
              <a:t>waktu</a:t>
            </a:r>
            <a:r>
              <a:rPr dirty="0" sz="2100" spc="-40">
                <a:latin typeface="Microsoft Sans Serif"/>
                <a:cs typeface="Microsoft Sans Serif"/>
              </a:rPr>
              <a:t> </a:t>
            </a:r>
            <a:r>
              <a:rPr dirty="0" sz="2100" spc="-140">
                <a:latin typeface="Microsoft Sans Serif"/>
                <a:cs typeface="Microsoft Sans Serif"/>
              </a:rPr>
              <a:t>prosesnya</a:t>
            </a:r>
            <a:r>
              <a:rPr dirty="0" sz="2100" spc="-20">
                <a:latin typeface="Microsoft Sans Serif"/>
                <a:cs typeface="Microsoft Sans Serif"/>
              </a:rPr>
              <a:t> </a:t>
            </a:r>
            <a:r>
              <a:rPr dirty="0" sz="2100" spc="-35">
                <a:latin typeface="Microsoft Sans Serif"/>
                <a:cs typeface="Microsoft Sans Serif"/>
              </a:rPr>
              <a:t>terpendek</a:t>
            </a:r>
            <a:r>
              <a:rPr dirty="0" sz="2100" spc="-25">
                <a:latin typeface="Microsoft Sans Serif"/>
                <a:cs typeface="Microsoft Sans Serif"/>
              </a:rPr>
              <a:t> </a:t>
            </a:r>
            <a:r>
              <a:rPr dirty="0" sz="2100" spc="-55">
                <a:latin typeface="Microsoft Sans Serif"/>
                <a:cs typeface="Microsoft Sans Serif"/>
              </a:rPr>
              <a:t>lebih</a:t>
            </a:r>
            <a:r>
              <a:rPr dirty="0" sz="2100" spc="-45">
                <a:latin typeface="Microsoft Sans Serif"/>
                <a:cs typeface="Microsoft Sans Serif"/>
              </a:rPr>
              <a:t> </a:t>
            </a:r>
            <a:r>
              <a:rPr dirty="0" sz="2100" spc="-40">
                <a:latin typeface="Microsoft Sans Serif"/>
                <a:cs typeface="Microsoft Sans Serif"/>
              </a:rPr>
              <a:t>dahulu.</a:t>
            </a: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100" spc="-7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100" spc="25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40">
                <a:solidFill>
                  <a:srgbClr val="006FC0"/>
                </a:solidFill>
                <a:latin typeface="Microsoft Sans Serif"/>
                <a:cs typeface="Microsoft Sans Serif"/>
              </a:rPr>
              <a:t>Future</a:t>
            </a:r>
            <a:r>
              <a:rPr dirty="0" sz="2100" spc="-6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85">
                <a:solidFill>
                  <a:srgbClr val="006FC0"/>
                </a:solidFill>
                <a:latin typeface="Microsoft Sans Serif"/>
                <a:cs typeface="Microsoft Sans Serif"/>
              </a:rPr>
              <a:t>Knowledge</a:t>
            </a: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100" spc="-25">
                <a:latin typeface="Microsoft Sans Serif"/>
                <a:cs typeface="Microsoft Sans Serif"/>
              </a:rPr>
              <a:t>Melakukan</a:t>
            </a:r>
            <a:r>
              <a:rPr dirty="0" sz="2100" spc="-10">
                <a:latin typeface="Microsoft Sans Serif"/>
                <a:cs typeface="Microsoft Sans Serif"/>
              </a:rPr>
              <a:t> </a:t>
            </a:r>
            <a:r>
              <a:rPr dirty="0" sz="2100" spc="-185">
                <a:latin typeface="Microsoft Sans Serif"/>
                <a:cs typeface="Microsoft Sans Serif"/>
              </a:rPr>
              <a:t>proses</a:t>
            </a:r>
            <a:r>
              <a:rPr dirty="0" sz="2100" spc="-20">
                <a:latin typeface="Microsoft Sans Serif"/>
                <a:cs typeface="Microsoft Sans Serif"/>
              </a:rPr>
              <a:t> </a:t>
            </a:r>
            <a:r>
              <a:rPr dirty="0" sz="2100" spc="-55">
                <a:latin typeface="Microsoft Sans Serif"/>
                <a:cs typeface="Microsoft Sans Serif"/>
              </a:rPr>
              <a:t>yang</a:t>
            </a:r>
            <a:r>
              <a:rPr dirty="0" sz="2100" spc="-15">
                <a:latin typeface="Microsoft Sans Serif"/>
                <a:cs typeface="Microsoft Sans Serif"/>
              </a:rPr>
              <a:t> </a:t>
            </a:r>
            <a:r>
              <a:rPr dirty="0" sz="2100" spc="45">
                <a:latin typeface="Microsoft Sans Serif"/>
                <a:cs typeface="Microsoft Sans Serif"/>
              </a:rPr>
              <a:t>waktu</a:t>
            </a:r>
            <a:r>
              <a:rPr dirty="0" sz="2100" spc="-50">
                <a:latin typeface="Microsoft Sans Serif"/>
                <a:cs typeface="Microsoft Sans Serif"/>
              </a:rPr>
              <a:t> </a:t>
            </a:r>
            <a:r>
              <a:rPr dirty="0" sz="2100" spc="-140">
                <a:latin typeface="Microsoft Sans Serif"/>
                <a:cs typeface="Microsoft Sans Serif"/>
              </a:rPr>
              <a:t>prosesnya</a:t>
            </a:r>
            <a:r>
              <a:rPr dirty="0" sz="2100">
                <a:latin typeface="Microsoft Sans Serif"/>
                <a:cs typeface="Microsoft Sans Serif"/>
              </a:rPr>
              <a:t> </a:t>
            </a:r>
            <a:r>
              <a:rPr dirty="0" sz="2100" spc="-45">
                <a:latin typeface="Microsoft Sans Serif"/>
                <a:cs typeface="Microsoft Sans Serif"/>
              </a:rPr>
              <a:t>pendek</a:t>
            </a:r>
            <a:r>
              <a:rPr dirty="0" sz="2100" spc="-20">
                <a:latin typeface="Microsoft Sans Serif"/>
                <a:cs typeface="Microsoft Sans Serif"/>
              </a:rPr>
              <a:t> </a:t>
            </a:r>
            <a:r>
              <a:rPr dirty="0" sz="2100" spc="15">
                <a:latin typeface="Microsoft Sans Serif"/>
                <a:cs typeface="Microsoft Sans Serif"/>
              </a:rPr>
              <a:t>tanpa</a:t>
            </a:r>
            <a:r>
              <a:rPr dirty="0" sz="2100" spc="-25">
                <a:latin typeface="Microsoft Sans Serif"/>
                <a:cs typeface="Microsoft Sans Serif"/>
              </a:rPr>
              <a:t> melihat</a:t>
            </a:r>
            <a:r>
              <a:rPr dirty="0" sz="2100" spc="-30">
                <a:latin typeface="Microsoft Sans Serif"/>
                <a:cs typeface="Microsoft Sans Serif"/>
              </a:rPr>
              <a:t> kedatangan.</a:t>
            </a:r>
            <a:endParaRPr sz="2100">
              <a:latin typeface="Microsoft Sans Serif"/>
              <a:cs typeface="Microsoft Sans Serif"/>
            </a:endParaRPr>
          </a:p>
          <a:p>
            <a:pPr marL="355600" marR="737870" indent="-342900">
              <a:lnSpc>
                <a:spcPct val="100000"/>
              </a:lnSpc>
              <a:spcBef>
                <a:spcPts val="994"/>
              </a:spcBef>
            </a:pPr>
            <a:r>
              <a:rPr dirty="0" sz="2100" spc="-7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100" spc="-65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60">
                <a:solidFill>
                  <a:srgbClr val="006FC0"/>
                </a:solidFill>
                <a:latin typeface="Microsoft Sans Serif"/>
                <a:cs typeface="Microsoft Sans Serif"/>
              </a:rPr>
              <a:t>FCFS</a:t>
            </a:r>
            <a:r>
              <a:rPr dirty="0" sz="2100" spc="-254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80">
                <a:solidFill>
                  <a:srgbClr val="006FC0"/>
                </a:solidFill>
                <a:latin typeface="Microsoft Sans Serif"/>
                <a:cs typeface="Microsoft Sans Serif"/>
              </a:rPr>
              <a:t>(First </a:t>
            </a:r>
            <a:r>
              <a:rPr dirty="0" sz="2100" spc="-130">
                <a:solidFill>
                  <a:srgbClr val="006FC0"/>
                </a:solidFill>
                <a:latin typeface="Microsoft Sans Serif"/>
                <a:cs typeface="Microsoft Sans Serif"/>
              </a:rPr>
              <a:t>Come </a:t>
            </a:r>
            <a:r>
              <a:rPr dirty="0" sz="2100" spc="-100">
                <a:solidFill>
                  <a:srgbClr val="006FC0"/>
                </a:solidFill>
                <a:latin typeface="Microsoft Sans Serif"/>
                <a:cs typeface="Microsoft Sans Serif"/>
              </a:rPr>
              <a:t>First Served) </a:t>
            </a:r>
            <a:r>
              <a:rPr dirty="0" sz="2100" spc="15">
                <a:solidFill>
                  <a:srgbClr val="006FC0"/>
                </a:solidFill>
                <a:latin typeface="Microsoft Sans Serif"/>
                <a:cs typeface="Microsoft Sans Serif"/>
              </a:rPr>
              <a:t>with </a:t>
            </a:r>
            <a:r>
              <a:rPr dirty="0" sz="2100" spc="-229">
                <a:solidFill>
                  <a:srgbClr val="006FC0"/>
                </a:solidFill>
                <a:latin typeface="Microsoft Sans Serif"/>
                <a:cs typeface="Microsoft Sans Serif"/>
              </a:rPr>
              <a:t>MBRS</a:t>
            </a:r>
            <a:r>
              <a:rPr dirty="0" sz="2100" spc="-22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0">
                <a:solidFill>
                  <a:srgbClr val="006FC0"/>
                </a:solidFill>
                <a:latin typeface="Microsoft Sans Serif"/>
                <a:cs typeface="Microsoft Sans Serif"/>
              </a:rPr>
              <a:t>(Multiprogramming </a:t>
            </a:r>
            <a:r>
              <a:rPr dirty="0" sz="2100" spc="-55">
                <a:solidFill>
                  <a:srgbClr val="006FC0"/>
                </a:solidFill>
                <a:latin typeface="Microsoft Sans Serif"/>
                <a:cs typeface="Microsoft Sans Serif"/>
              </a:rPr>
              <a:t>Batch </a:t>
            </a:r>
            <a:r>
              <a:rPr dirty="0" sz="2100" spc="-5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10">
                <a:solidFill>
                  <a:srgbClr val="006FC0"/>
                </a:solidFill>
                <a:latin typeface="Microsoft Sans Serif"/>
                <a:cs typeface="Microsoft Sans Serif"/>
              </a:rPr>
              <a:t>Referencing</a:t>
            </a:r>
            <a:r>
              <a:rPr dirty="0" sz="2100" spc="-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25">
                <a:solidFill>
                  <a:srgbClr val="006FC0"/>
                </a:solidFill>
                <a:latin typeface="Microsoft Sans Serif"/>
                <a:cs typeface="Microsoft Sans Serif"/>
              </a:rPr>
              <a:t>System)</a:t>
            </a:r>
            <a:endParaRPr sz="2100">
              <a:latin typeface="Microsoft Sans Serif"/>
              <a:cs typeface="Microsoft Sans Serif"/>
            </a:endParaRPr>
          </a:p>
          <a:p>
            <a:pPr marL="12700" marR="789940">
              <a:lnSpc>
                <a:spcPct val="100000"/>
              </a:lnSpc>
              <a:spcBef>
                <a:spcPts val="1000"/>
              </a:spcBef>
            </a:pPr>
            <a:r>
              <a:rPr dirty="0" sz="2100" spc="-204">
                <a:latin typeface="Microsoft Sans Serif"/>
                <a:cs typeface="Microsoft Sans Serif"/>
              </a:rPr>
              <a:t>Proses</a:t>
            </a:r>
            <a:r>
              <a:rPr dirty="0" sz="2100" spc="-10">
                <a:latin typeface="Microsoft Sans Serif"/>
                <a:cs typeface="Microsoft Sans Serif"/>
              </a:rPr>
              <a:t> </a:t>
            </a:r>
            <a:r>
              <a:rPr dirty="0" sz="2100" spc="-55">
                <a:latin typeface="Microsoft Sans Serif"/>
                <a:cs typeface="Microsoft Sans Serif"/>
              </a:rPr>
              <a:t>yang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 spc="45">
                <a:latin typeface="Microsoft Sans Serif"/>
                <a:cs typeface="Microsoft Sans Serif"/>
              </a:rPr>
              <a:t>waktu</a:t>
            </a:r>
            <a:r>
              <a:rPr dirty="0" sz="2100" spc="-40">
                <a:latin typeface="Microsoft Sans Serif"/>
                <a:cs typeface="Microsoft Sans Serif"/>
              </a:rPr>
              <a:t> </a:t>
            </a:r>
            <a:r>
              <a:rPr dirty="0" sz="2100" spc="-140">
                <a:latin typeface="Microsoft Sans Serif"/>
                <a:cs typeface="Microsoft Sans Serif"/>
              </a:rPr>
              <a:t>prosesnya</a:t>
            </a:r>
            <a:r>
              <a:rPr dirty="0" sz="2100" spc="-15">
                <a:latin typeface="Microsoft Sans Serif"/>
                <a:cs typeface="Microsoft Sans Serif"/>
              </a:rPr>
              <a:t> </a:t>
            </a:r>
            <a:r>
              <a:rPr dirty="0" sz="2100" spc="-45">
                <a:latin typeface="Microsoft Sans Serif"/>
                <a:cs typeface="Microsoft Sans Serif"/>
              </a:rPr>
              <a:t>pendek</a:t>
            </a:r>
            <a:r>
              <a:rPr dirty="0" sz="2100" spc="-25">
                <a:latin typeface="Microsoft Sans Serif"/>
                <a:cs typeface="Microsoft Sans Serif"/>
              </a:rPr>
              <a:t> </a:t>
            </a:r>
            <a:r>
              <a:rPr dirty="0" sz="2100" spc="-65">
                <a:latin typeface="Microsoft Sans Serif"/>
                <a:cs typeface="Microsoft Sans Serif"/>
              </a:rPr>
              <a:t>dengan</a:t>
            </a:r>
            <a:r>
              <a:rPr dirty="0" sz="2100" spc="-35">
                <a:latin typeface="Microsoft Sans Serif"/>
                <a:cs typeface="Microsoft Sans Serif"/>
              </a:rPr>
              <a:t> </a:t>
            </a:r>
            <a:r>
              <a:rPr dirty="0" sz="2100" spc="45">
                <a:latin typeface="Microsoft Sans Serif"/>
                <a:cs typeface="Microsoft Sans Serif"/>
              </a:rPr>
              <a:t>waktu</a:t>
            </a:r>
            <a:r>
              <a:rPr dirty="0" sz="2100" spc="-40">
                <a:latin typeface="Microsoft Sans Serif"/>
                <a:cs typeface="Microsoft Sans Serif"/>
              </a:rPr>
              <a:t> </a:t>
            </a:r>
            <a:r>
              <a:rPr dirty="0" sz="2100" spc="-20">
                <a:latin typeface="Microsoft Sans Serif"/>
                <a:cs typeface="Microsoft Sans Serif"/>
              </a:rPr>
              <a:t>kedatangan</a:t>
            </a:r>
            <a:r>
              <a:rPr dirty="0" sz="2100" spc="-40">
                <a:latin typeface="Microsoft Sans Serif"/>
                <a:cs typeface="Microsoft Sans Serif"/>
              </a:rPr>
              <a:t> </a:t>
            </a:r>
            <a:r>
              <a:rPr dirty="0" sz="2100" spc="-60">
                <a:latin typeface="Microsoft Sans Serif"/>
                <a:cs typeface="Microsoft Sans Serif"/>
              </a:rPr>
              <a:t>lebih </a:t>
            </a:r>
            <a:r>
              <a:rPr dirty="0" sz="2100" spc="-545">
                <a:latin typeface="Microsoft Sans Serif"/>
                <a:cs typeface="Microsoft Sans Serif"/>
              </a:rPr>
              <a:t> </a:t>
            </a:r>
            <a:r>
              <a:rPr dirty="0" sz="2100" spc="-25">
                <a:latin typeface="Microsoft Sans Serif"/>
                <a:cs typeface="Microsoft Sans Serif"/>
              </a:rPr>
              <a:t>dahulu</a:t>
            </a:r>
            <a:r>
              <a:rPr dirty="0" sz="2100" spc="-40">
                <a:latin typeface="Microsoft Sans Serif"/>
                <a:cs typeface="Microsoft Sans Serif"/>
              </a:rPr>
              <a:t> </a:t>
            </a:r>
            <a:r>
              <a:rPr dirty="0" sz="2100">
                <a:latin typeface="Microsoft Sans Serif"/>
                <a:cs typeface="Microsoft Sans Serif"/>
              </a:rPr>
              <a:t>akan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 spc="-50">
                <a:latin typeface="Microsoft Sans Serif"/>
                <a:cs typeface="Microsoft Sans Serif"/>
              </a:rPr>
              <a:t>berhenti</a:t>
            </a:r>
            <a:r>
              <a:rPr dirty="0" sz="2100" spc="-35">
                <a:latin typeface="Microsoft Sans Serif"/>
                <a:cs typeface="Microsoft Sans Serif"/>
              </a:rPr>
              <a:t> </a:t>
            </a:r>
            <a:r>
              <a:rPr dirty="0" sz="2100" spc="-15">
                <a:latin typeface="Microsoft Sans Serif"/>
                <a:cs typeface="Microsoft Sans Serif"/>
              </a:rPr>
              <a:t>bila</a:t>
            </a:r>
            <a:r>
              <a:rPr dirty="0" sz="2100" spc="-35">
                <a:latin typeface="Microsoft Sans Serif"/>
                <a:cs typeface="Microsoft Sans Serif"/>
              </a:rPr>
              <a:t> </a:t>
            </a:r>
            <a:r>
              <a:rPr dirty="0" sz="2100" spc="-10">
                <a:latin typeface="Microsoft Sans Serif"/>
                <a:cs typeface="Microsoft Sans Serif"/>
              </a:rPr>
              <a:t>ada</a:t>
            </a:r>
            <a:r>
              <a:rPr dirty="0" sz="2100" spc="-45">
                <a:latin typeface="Microsoft Sans Serif"/>
                <a:cs typeface="Microsoft Sans Serif"/>
              </a:rPr>
              <a:t> </a:t>
            </a:r>
            <a:r>
              <a:rPr dirty="0" sz="2100" spc="-185">
                <a:latin typeface="Microsoft Sans Serif"/>
                <a:cs typeface="Microsoft Sans Serif"/>
              </a:rPr>
              <a:t>proses</a:t>
            </a:r>
            <a:r>
              <a:rPr dirty="0" sz="2100" spc="-30">
                <a:latin typeface="Microsoft Sans Serif"/>
                <a:cs typeface="Microsoft Sans Serif"/>
              </a:rPr>
              <a:t> </a:t>
            </a:r>
            <a:r>
              <a:rPr dirty="0" sz="2100" spc="-55">
                <a:latin typeface="Microsoft Sans Serif"/>
                <a:cs typeface="Microsoft Sans Serif"/>
              </a:rPr>
              <a:t>yang</a:t>
            </a:r>
            <a:r>
              <a:rPr dirty="0" sz="2100" spc="-25">
                <a:latin typeface="Microsoft Sans Serif"/>
                <a:cs typeface="Microsoft Sans Serif"/>
              </a:rPr>
              <a:t> </a:t>
            </a:r>
            <a:r>
              <a:rPr dirty="0" sz="2100" spc="-80">
                <a:latin typeface="Microsoft Sans Serif"/>
                <a:cs typeface="Microsoft Sans Serif"/>
              </a:rPr>
              <a:t>masuk.</a:t>
            </a:r>
            <a:endParaRPr sz="2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0537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Contoh</a:t>
            </a:r>
            <a:r>
              <a:rPr dirty="0" spc="-310"/>
              <a:t> </a:t>
            </a:r>
            <a:r>
              <a:rPr dirty="0" spc="-225"/>
              <a:t>Kasus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20392" y="2223516"/>
          <a:ext cx="9622155" cy="281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8595"/>
                <a:gridCol w="2959735"/>
                <a:gridCol w="3914139"/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 spc="-6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Program</a:t>
                      </a:r>
                      <a:r>
                        <a:rPr dirty="0" sz="3200" spc="-1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 spc="-14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Time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4E6"/>
                    </a:solidFill>
                  </a:tcPr>
                </a:tc>
                <a:tc>
                  <a:txBody>
                    <a:bodyPr/>
                    <a:lstStyle/>
                    <a:p>
                      <a:pPr marL="857250" marR="147320" indent="-702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 spc="-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Processi</a:t>
                      </a:r>
                      <a:r>
                        <a:rPr dirty="0" sz="3200" spc="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32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3200" spc="-7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Time  </a:t>
                      </a:r>
                      <a:r>
                        <a:rPr dirty="0" sz="3200" spc="-3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(Menit)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4E6"/>
                    </a:solidFill>
                  </a:tcPr>
                </a:tc>
                <a:tc>
                  <a:txBody>
                    <a:bodyPr/>
                    <a:lstStyle/>
                    <a:p>
                      <a:pPr marL="118110" marR="110489" indent="4102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 spc="-1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Arrival </a:t>
                      </a:r>
                      <a:r>
                        <a:rPr dirty="0" sz="3200" spc="-22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Sequence </a:t>
                      </a:r>
                      <a:r>
                        <a:rPr dirty="0" sz="3200" spc="-22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 spc="3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(Waktu</a:t>
                      </a:r>
                      <a:r>
                        <a:rPr dirty="0" sz="3200" spc="-13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 spc="-5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Kedatangan)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4E6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A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 spc="-70">
                          <a:latin typeface="Microsoft Sans Serif"/>
                          <a:cs typeface="Microsoft Sans Serif"/>
                        </a:rPr>
                        <a:t>30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 spc="-40">
                          <a:latin typeface="Microsoft Sans Serif"/>
                          <a:cs typeface="Microsoft Sans Serif"/>
                        </a:rPr>
                        <a:t>Pada</a:t>
                      </a:r>
                      <a:r>
                        <a:rPr dirty="0" sz="3200" spc="-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 spc="70">
                          <a:latin typeface="Microsoft Sans Serif"/>
                          <a:cs typeface="Microsoft Sans Serif"/>
                        </a:rPr>
                        <a:t>waktu</a:t>
                      </a:r>
                      <a:r>
                        <a:rPr dirty="0" sz="32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 spc="130">
                          <a:latin typeface="Microsoft Sans Serif"/>
                          <a:cs typeface="Microsoft Sans Serif"/>
                        </a:rPr>
                        <a:t>0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B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3200" spc="-260">
                          <a:latin typeface="Microsoft Sans Serif"/>
                          <a:cs typeface="Microsoft Sans Serif"/>
                        </a:rPr>
                        <a:t>55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Sete</a:t>
                      </a:r>
                      <a:r>
                        <a:rPr dirty="0" sz="3200" spc="5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sz="3200" spc="-5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dirty="0" sz="3200" spc="-8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15</a:t>
                      </a:r>
                      <a:r>
                        <a:rPr dirty="0" sz="32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me</a:t>
                      </a:r>
                      <a:r>
                        <a:rPr dirty="0" sz="3200" spc="1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3200" spc="-5">
                          <a:latin typeface="Microsoft Sans Serif"/>
                          <a:cs typeface="Microsoft Sans Serif"/>
                        </a:rPr>
                        <a:t>it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C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5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Sete</a:t>
                      </a:r>
                      <a:r>
                        <a:rPr dirty="0" sz="3200" spc="5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sz="3200" spc="-5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dirty="0" sz="3200" spc="-8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10</a:t>
                      </a:r>
                      <a:r>
                        <a:rPr dirty="0" sz="32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men</a:t>
                      </a:r>
                      <a:r>
                        <a:rPr dirty="0" sz="3200" spc="1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t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0537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Contoh</a:t>
            </a:r>
            <a:r>
              <a:rPr dirty="0" spc="-310"/>
              <a:t> </a:t>
            </a:r>
            <a:r>
              <a:rPr dirty="0" spc="-225"/>
              <a:t>Kasus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59635"/>
            <a:ext cx="7662545" cy="3093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60">
                <a:solidFill>
                  <a:srgbClr val="404040"/>
                </a:solidFill>
                <a:latin typeface="Microsoft Sans Serif"/>
                <a:cs typeface="Microsoft Sans Serif"/>
              </a:rPr>
              <a:t>Cari 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nilai </a:t>
            </a:r>
            <a:r>
              <a:rPr dirty="0" sz="2800" spc="-229">
                <a:solidFill>
                  <a:srgbClr val="404040"/>
                </a:solidFill>
                <a:latin typeface="Microsoft Sans Serif"/>
                <a:cs typeface="Microsoft Sans Serif"/>
              </a:rPr>
              <a:t>T,</a:t>
            </a:r>
            <a:r>
              <a:rPr dirty="0" sz="2800" spc="-2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Microsoft Sans Serif"/>
                <a:cs typeface="Microsoft Sans Serif"/>
              </a:rPr>
              <a:t>Tm, </a:t>
            </a:r>
            <a:r>
              <a:rPr dirty="0" sz="2800" spc="-135">
                <a:solidFill>
                  <a:srgbClr val="404040"/>
                </a:solidFill>
                <a:latin typeface="Microsoft Sans Serif"/>
                <a:cs typeface="Microsoft Sans Serif"/>
              </a:rPr>
              <a:t>Tw 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dan </a:t>
            </a:r>
            <a:r>
              <a:rPr dirty="0" sz="2800" spc="-90">
                <a:solidFill>
                  <a:srgbClr val="404040"/>
                </a:solidFill>
                <a:latin typeface="Microsoft Sans Serif"/>
                <a:cs typeface="Microsoft Sans Serif"/>
              </a:rPr>
              <a:t>Twm 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dari </a:t>
            </a:r>
            <a:r>
              <a:rPr dirty="0" sz="2800" spc="-105">
                <a:solidFill>
                  <a:srgbClr val="404040"/>
                </a:solidFill>
                <a:latin typeface="Microsoft Sans Serif"/>
                <a:cs typeface="Microsoft Sans Serif"/>
              </a:rPr>
              <a:t>kondisi 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diawal, 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404040"/>
                </a:solidFill>
                <a:latin typeface="Microsoft Sans Serif"/>
                <a:cs typeface="Microsoft Sans Serif"/>
              </a:rPr>
              <a:t>dengan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Microsoft Sans Serif"/>
                <a:cs typeface="Microsoft Sans Serif"/>
              </a:rPr>
              <a:t>algoritma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penjadwalan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404040"/>
                </a:solidFill>
                <a:latin typeface="Microsoft Sans Serif"/>
                <a:cs typeface="Microsoft Sans Serif"/>
              </a:rPr>
              <a:t>:</a:t>
            </a:r>
            <a:endParaRPr sz="2800">
              <a:latin typeface="Microsoft Sans Serif"/>
              <a:cs typeface="Microsoft Sans Serif"/>
            </a:endParaRPr>
          </a:p>
          <a:p>
            <a:pPr marL="615950" indent="-603885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615950" algn="l"/>
                <a:tab pos="616585" algn="l"/>
              </a:tabLst>
            </a:pPr>
            <a:r>
              <a:rPr dirty="0" sz="2800" spc="-345">
                <a:solidFill>
                  <a:srgbClr val="404040"/>
                </a:solidFill>
                <a:latin typeface="Microsoft Sans Serif"/>
                <a:cs typeface="Microsoft Sans Serif"/>
              </a:rPr>
              <a:t>FCF</a:t>
            </a:r>
            <a:r>
              <a:rPr dirty="0" sz="2800" spc="-35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Microsoft Sans Serif"/>
                <a:cs typeface="Microsoft Sans Serif"/>
              </a:rPr>
              <a:t>(Fir</a:t>
            </a:r>
            <a:r>
              <a:rPr dirty="0" sz="2800" spc="-185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175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50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2800" spc="-20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1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4">
                <a:solidFill>
                  <a:srgbClr val="404040"/>
                </a:solidFill>
                <a:latin typeface="Microsoft Sans Serif"/>
                <a:cs typeface="Microsoft Sans Serif"/>
              </a:rPr>
              <a:t>irs</a:t>
            </a:r>
            <a:r>
              <a:rPr dirty="0" sz="2800" spc="-9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5">
                <a:solidFill>
                  <a:srgbClr val="404040"/>
                </a:solidFill>
                <a:latin typeface="Microsoft Sans Serif"/>
                <a:cs typeface="Microsoft Sans Serif"/>
              </a:rPr>
              <a:t>Serv</a:t>
            </a:r>
            <a:r>
              <a:rPr dirty="0" sz="2800" spc="-20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45">
                <a:solidFill>
                  <a:srgbClr val="404040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480">
                <a:solidFill>
                  <a:srgbClr val="404040"/>
                </a:solidFill>
                <a:latin typeface="Microsoft Sans Serif"/>
                <a:cs typeface="Microsoft Sans Serif"/>
              </a:rPr>
              <a:t>SJF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50">
                <a:solidFill>
                  <a:srgbClr val="404040"/>
                </a:solidFill>
                <a:latin typeface="Microsoft Sans Serif"/>
                <a:cs typeface="Microsoft Sans Serif"/>
              </a:rPr>
              <a:t>(</a:t>
            </a:r>
            <a:r>
              <a:rPr dirty="0" sz="2800" spc="-125">
                <a:solidFill>
                  <a:srgbClr val="404040"/>
                </a:solidFill>
                <a:latin typeface="Microsoft Sans Serif"/>
                <a:cs typeface="Microsoft Sans Serif"/>
              </a:rPr>
              <a:t>Short</a:t>
            </a:r>
            <a:r>
              <a:rPr dirty="0" sz="2800" spc="-2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Microsoft Sans Serif"/>
                <a:cs typeface="Microsoft Sans Serif"/>
              </a:rPr>
              <a:t>Jo</a:t>
            </a:r>
            <a:r>
              <a:rPr dirty="0" sz="2800" spc="-275">
                <a:solidFill>
                  <a:srgbClr val="404040"/>
                </a:solidFill>
                <a:latin typeface="Microsoft Sans Serif"/>
                <a:cs typeface="Microsoft Sans Serif"/>
              </a:rPr>
              <a:t>b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5">
                <a:solidFill>
                  <a:srgbClr val="404040"/>
                </a:solidFill>
                <a:latin typeface="Microsoft Sans Serif"/>
                <a:cs typeface="Microsoft Sans Serif"/>
              </a:rPr>
              <a:t>First)</a:t>
            </a:r>
            <a:endParaRPr sz="28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Future</a:t>
            </a:r>
            <a:r>
              <a:rPr dirty="0" sz="28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4">
                <a:solidFill>
                  <a:srgbClr val="404040"/>
                </a:solidFill>
                <a:latin typeface="Microsoft Sans Serif"/>
                <a:cs typeface="Microsoft Sans Serif"/>
              </a:rPr>
              <a:t>Knowledge</a:t>
            </a:r>
            <a:endParaRPr sz="28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280">
                <a:solidFill>
                  <a:srgbClr val="404040"/>
                </a:solidFill>
                <a:latin typeface="Microsoft Sans Serif"/>
                <a:cs typeface="Microsoft Sans Serif"/>
              </a:rPr>
              <a:t>FC</a:t>
            </a:r>
            <a:r>
              <a:rPr dirty="0" sz="2800" spc="-27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565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10">
                <a:solidFill>
                  <a:srgbClr val="404040"/>
                </a:solidFill>
                <a:latin typeface="Microsoft Sans Serif"/>
                <a:cs typeface="Microsoft Sans Serif"/>
              </a:rPr>
              <a:t>(Firs</a:t>
            </a:r>
            <a:r>
              <a:rPr dirty="0" sz="2800" spc="-75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45">
                <a:solidFill>
                  <a:srgbClr val="404040"/>
                </a:solidFill>
                <a:latin typeface="Microsoft Sans Serif"/>
                <a:cs typeface="Microsoft Sans Serif"/>
              </a:rPr>
              <a:t>Co</a:t>
            </a:r>
            <a:r>
              <a:rPr dirty="0" sz="2800" spc="-204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800" spc="-21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14">
                <a:solidFill>
                  <a:srgbClr val="404040"/>
                </a:solidFill>
                <a:latin typeface="Microsoft Sans Serif"/>
                <a:cs typeface="Microsoft Sans Serif"/>
              </a:rPr>
              <a:t>irs</a:t>
            </a:r>
            <a:r>
              <a:rPr dirty="0" sz="2800" spc="-85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90">
                <a:solidFill>
                  <a:srgbClr val="404040"/>
                </a:solidFill>
                <a:latin typeface="Microsoft Sans Serif"/>
                <a:cs typeface="Microsoft Sans Serif"/>
              </a:rPr>
              <a:t>Serv</a:t>
            </a:r>
            <a:r>
              <a:rPr dirty="0" sz="2800" spc="-204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5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50">
                <a:solidFill>
                  <a:srgbClr val="404040"/>
                </a:solidFill>
                <a:latin typeface="Microsoft Sans Serif"/>
                <a:cs typeface="Microsoft Sans Serif"/>
              </a:rPr>
              <a:t>)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15">
                <a:solidFill>
                  <a:srgbClr val="404040"/>
                </a:solidFill>
                <a:latin typeface="Microsoft Sans Serif"/>
                <a:cs typeface="Microsoft Sans Serif"/>
              </a:rPr>
              <a:t>with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5">
                <a:solidFill>
                  <a:srgbClr val="404040"/>
                </a:solidFill>
                <a:latin typeface="Microsoft Sans Serif"/>
                <a:cs typeface="Microsoft Sans Serif"/>
              </a:rPr>
              <a:t>MB</a:t>
            </a:r>
            <a:r>
              <a:rPr dirty="0" sz="2800" spc="-225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565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64071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FC</a:t>
            </a:r>
            <a:r>
              <a:rPr dirty="0" spc="-90"/>
              <a:t>F</a:t>
            </a:r>
            <a:r>
              <a:rPr dirty="0" spc="-670"/>
              <a:t>S</a:t>
            </a:r>
            <a:r>
              <a:rPr dirty="0" spc="-260"/>
              <a:t> </a:t>
            </a:r>
            <a:r>
              <a:rPr dirty="0" spc="-360"/>
              <a:t>(Fir</a:t>
            </a:r>
            <a:r>
              <a:rPr dirty="0" spc="-440"/>
              <a:t>s</a:t>
            </a:r>
            <a:r>
              <a:rPr dirty="0" spc="-200"/>
              <a:t>t</a:t>
            </a:r>
            <a:r>
              <a:rPr dirty="0" spc="-250"/>
              <a:t> </a:t>
            </a:r>
            <a:r>
              <a:rPr dirty="0" spc="130"/>
              <a:t>Co</a:t>
            </a:r>
            <a:r>
              <a:rPr dirty="0" spc="180"/>
              <a:t>m</a:t>
            </a:r>
            <a:r>
              <a:rPr dirty="0" spc="195"/>
              <a:t>e</a:t>
            </a:r>
            <a:r>
              <a:rPr dirty="0" spc="-270"/>
              <a:t> </a:t>
            </a:r>
            <a:r>
              <a:rPr dirty="0" spc="-345"/>
              <a:t>First</a:t>
            </a:r>
            <a:r>
              <a:rPr dirty="0" spc="-245"/>
              <a:t> </a:t>
            </a:r>
            <a:r>
              <a:rPr dirty="0" spc="-355"/>
              <a:t>Se</a:t>
            </a:r>
            <a:r>
              <a:rPr dirty="0" spc="-250"/>
              <a:t>r</a:t>
            </a:r>
            <a:r>
              <a:rPr dirty="0" spc="-10"/>
              <a:t>ved)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3348" y="1905000"/>
            <a:ext cx="8529828" cy="39913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8474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5"/>
              <a:t>SJ</a:t>
            </a:r>
            <a:r>
              <a:rPr dirty="0" spc="-300"/>
              <a:t>F</a:t>
            </a:r>
            <a:r>
              <a:rPr dirty="0" spc="-270"/>
              <a:t> </a:t>
            </a:r>
            <a:r>
              <a:rPr dirty="0" spc="-340"/>
              <a:t>(So</a:t>
            </a:r>
            <a:r>
              <a:rPr dirty="0" spc="-265"/>
              <a:t>r</a:t>
            </a:r>
            <a:r>
              <a:rPr dirty="0" spc="-200"/>
              <a:t>t</a:t>
            </a:r>
            <a:r>
              <a:rPr dirty="0" spc="-260"/>
              <a:t> </a:t>
            </a:r>
            <a:r>
              <a:rPr dirty="0" spc="160"/>
              <a:t>Job</a:t>
            </a:r>
            <a:r>
              <a:rPr dirty="0" spc="-270"/>
              <a:t> </a:t>
            </a:r>
            <a:r>
              <a:rPr dirty="0" spc="-350"/>
              <a:t>Fi</a:t>
            </a:r>
            <a:r>
              <a:rPr dirty="0" spc="-365"/>
              <a:t>r</a:t>
            </a:r>
            <a:r>
              <a:rPr dirty="0" spc="-335"/>
              <a:t>st)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0448" y="1264919"/>
            <a:ext cx="7780020" cy="49545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6633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Cakupan</a:t>
            </a:r>
            <a:r>
              <a:rPr dirty="0" spc="-270"/>
              <a:t> </a:t>
            </a:r>
            <a:r>
              <a:rPr dirty="0" spc="-25"/>
              <a:t>Materi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032533"/>
            <a:ext cx="3505835" cy="334835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800" spc="-10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105">
                <a:solidFill>
                  <a:srgbClr val="404040"/>
                </a:solidFill>
                <a:latin typeface="Microsoft Sans Serif"/>
                <a:cs typeface="Microsoft Sans Serif"/>
              </a:rPr>
              <a:t>Definisi</a:t>
            </a:r>
            <a:r>
              <a:rPr dirty="0" sz="28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04040"/>
                </a:solidFill>
                <a:latin typeface="Microsoft Sans Serif"/>
                <a:cs typeface="Microsoft Sans Serif"/>
              </a:rPr>
              <a:t>Kinerja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800" spc="-10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204">
                <a:solidFill>
                  <a:srgbClr val="404040"/>
                </a:solidFill>
                <a:latin typeface="Microsoft Sans Serif"/>
                <a:cs typeface="Microsoft Sans Serif"/>
              </a:rPr>
              <a:t>Konse</a:t>
            </a:r>
            <a:r>
              <a:rPr dirty="0" sz="2800" spc="-195">
                <a:solidFill>
                  <a:srgbClr val="404040"/>
                </a:solidFill>
                <a:latin typeface="Microsoft Sans Serif"/>
                <a:cs typeface="Microsoft Sans Serif"/>
              </a:rPr>
              <a:t>p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0">
                <a:solidFill>
                  <a:srgbClr val="404040"/>
                </a:solidFill>
                <a:latin typeface="Microsoft Sans Serif"/>
                <a:cs typeface="Microsoft Sans Serif"/>
              </a:rPr>
              <a:t>Dasa</a:t>
            </a:r>
            <a:r>
              <a:rPr dirty="0" sz="2800" spc="-9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04040"/>
                </a:solidFill>
                <a:latin typeface="Microsoft Sans Serif"/>
                <a:cs typeface="Microsoft Sans Serif"/>
              </a:rPr>
              <a:t>Kinerja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2800" spc="-4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Tujuan</a:t>
            </a:r>
            <a:r>
              <a:rPr dirty="0" sz="2800" spc="-9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04040"/>
                </a:solidFill>
                <a:latin typeface="Microsoft Sans Serif"/>
                <a:cs typeface="Microsoft Sans Serif"/>
              </a:rPr>
              <a:t>Evaluasi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800" spc="-10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195">
                <a:solidFill>
                  <a:srgbClr val="404040"/>
                </a:solidFill>
                <a:latin typeface="Microsoft Sans Serif"/>
                <a:cs typeface="Microsoft Sans Serif"/>
              </a:rPr>
              <a:t>Sistem</a:t>
            </a:r>
            <a:r>
              <a:rPr dirty="0" sz="2800" spc="-2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33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26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6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dirty="0" sz="2800" spc="-125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80">
                <a:solidFill>
                  <a:srgbClr val="404040"/>
                </a:solidFill>
                <a:latin typeface="Microsoft Sans Serif"/>
                <a:cs typeface="Microsoft Sans Serif"/>
              </a:rPr>
              <a:t>rensi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800" spc="-11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110">
                <a:solidFill>
                  <a:srgbClr val="404040"/>
                </a:solidFill>
                <a:latin typeface="Microsoft Sans Serif"/>
                <a:cs typeface="Microsoft Sans Serif"/>
              </a:rPr>
              <a:t>Indeks</a:t>
            </a:r>
            <a:r>
              <a:rPr dirty="0" sz="28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5">
                <a:solidFill>
                  <a:srgbClr val="404040"/>
                </a:solidFill>
                <a:latin typeface="Microsoft Sans Serif"/>
                <a:cs typeface="Microsoft Sans Serif"/>
              </a:rPr>
              <a:t>Kinerja</a:t>
            </a:r>
            <a:endParaRPr sz="2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800" spc="-50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800" spc="-50">
                <a:solidFill>
                  <a:srgbClr val="404040"/>
                </a:solidFill>
                <a:latin typeface="Microsoft Sans Serif"/>
                <a:cs typeface="Microsoft Sans Serif"/>
              </a:rPr>
              <a:t>Turnaround</a:t>
            </a:r>
            <a:r>
              <a:rPr dirty="0" sz="2800" spc="-4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404040"/>
                </a:solidFill>
                <a:latin typeface="Microsoft Sans Serif"/>
                <a:cs typeface="Microsoft Sans Serif"/>
              </a:rPr>
              <a:t>Time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0557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0"/>
              <a:t>F</a:t>
            </a:r>
            <a:r>
              <a:rPr dirty="0" spc="-235"/>
              <a:t>u</a:t>
            </a:r>
            <a:r>
              <a:rPr dirty="0" spc="-140"/>
              <a:t>ture</a:t>
            </a:r>
            <a:r>
              <a:rPr dirty="0" spc="-260"/>
              <a:t> </a:t>
            </a:r>
            <a:r>
              <a:rPr dirty="0" spc="-95"/>
              <a:t>Kn</a:t>
            </a:r>
            <a:r>
              <a:rPr dirty="0" spc="-105"/>
              <a:t>o</a:t>
            </a:r>
            <a:r>
              <a:rPr dirty="0" spc="90"/>
              <a:t>wledge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648" y="1905000"/>
            <a:ext cx="9168384" cy="43830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7439025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FC</a:t>
            </a:r>
            <a:r>
              <a:rPr dirty="0" spc="-90"/>
              <a:t>F</a:t>
            </a:r>
            <a:r>
              <a:rPr dirty="0" spc="-670"/>
              <a:t>S</a:t>
            </a:r>
            <a:r>
              <a:rPr dirty="0" spc="-260"/>
              <a:t> </a:t>
            </a:r>
            <a:r>
              <a:rPr dirty="0" spc="-360"/>
              <a:t>(Fir</a:t>
            </a:r>
            <a:r>
              <a:rPr dirty="0" spc="-440"/>
              <a:t>s</a:t>
            </a:r>
            <a:r>
              <a:rPr dirty="0" spc="-200"/>
              <a:t>t</a:t>
            </a:r>
            <a:r>
              <a:rPr dirty="0" spc="-250"/>
              <a:t> </a:t>
            </a:r>
            <a:r>
              <a:rPr dirty="0" spc="130"/>
              <a:t>Co</a:t>
            </a:r>
            <a:r>
              <a:rPr dirty="0" spc="180"/>
              <a:t>m</a:t>
            </a:r>
            <a:r>
              <a:rPr dirty="0" spc="195"/>
              <a:t>e</a:t>
            </a:r>
            <a:r>
              <a:rPr dirty="0" spc="-270"/>
              <a:t> </a:t>
            </a:r>
            <a:r>
              <a:rPr dirty="0" spc="-345"/>
              <a:t>First</a:t>
            </a:r>
            <a:r>
              <a:rPr dirty="0" spc="-245"/>
              <a:t> </a:t>
            </a:r>
            <a:r>
              <a:rPr dirty="0" spc="-355"/>
              <a:t>Se</a:t>
            </a:r>
            <a:r>
              <a:rPr dirty="0" spc="-250"/>
              <a:t>r</a:t>
            </a:r>
            <a:r>
              <a:rPr dirty="0" spc="-10"/>
              <a:t>ved</a:t>
            </a:r>
            <a:r>
              <a:rPr dirty="0" spc="-5"/>
              <a:t>)</a:t>
            </a:r>
            <a:r>
              <a:rPr dirty="0" spc="-270"/>
              <a:t> </a:t>
            </a:r>
            <a:r>
              <a:rPr dirty="0" spc="-120"/>
              <a:t>with  </a:t>
            </a:r>
            <a:r>
              <a:rPr dirty="0" spc="-280"/>
              <a:t>MBRS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0300" y="1795272"/>
            <a:ext cx="8763000" cy="462229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6668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5"/>
              <a:t>Latihan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83867" y="1745869"/>
          <a:ext cx="9622155" cy="3975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8595"/>
                <a:gridCol w="2959735"/>
                <a:gridCol w="3914139"/>
              </a:tblGrid>
              <a:tr h="10668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 spc="-6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Program</a:t>
                      </a:r>
                      <a:r>
                        <a:rPr dirty="0" sz="3200" spc="-1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 spc="-14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Time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4E6"/>
                    </a:solidFill>
                  </a:tcPr>
                </a:tc>
                <a:tc>
                  <a:txBody>
                    <a:bodyPr/>
                    <a:lstStyle/>
                    <a:p>
                      <a:pPr marL="857250" marR="147320" indent="-702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 spc="-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Processi</a:t>
                      </a:r>
                      <a:r>
                        <a:rPr dirty="0" sz="3200" spc="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320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g</a:t>
                      </a:r>
                      <a:r>
                        <a:rPr dirty="0" sz="3200" spc="-7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 spc="-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Time  </a:t>
                      </a:r>
                      <a:r>
                        <a:rPr dirty="0" sz="3200" spc="-3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(Menit)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4E6"/>
                    </a:solidFill>
                  </a:tcPr>
                </a:tc>
                <a:tc>
                  <a:txBody>
                    <a:bodyPr/>
                    <a:lstStyle/>
                    <a:p>
                      <a:pPr marL="118745" marR="107950" indent="4095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 spc="-1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Arrival </a:t>
                      </a:r>
                      <a:r>
                        <a:rPr dirty="0" sz="3200" spc="-22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Sequence </a:t>
                      </a:r>
                      <a:r>
                        <a:rPr dirty="0" sz="3200" spc="-22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 spc="35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(Waktu</a:t>
                      </a:r>
                      <a:r>
                        <a:rPr dirty="0" sz="3200" spc="-13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 spc="-5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Kedatangan)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0B4E6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A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5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marL="7156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 spc="-40">
                          <a:latin typeface="Microsoft Sans Serif"/>
                          <a:cs typeface="Microsoft Sans Serif"/>
                        </a:rPr>
                        <a:t>Pada</a:t>
                      </a:r>
                      <a:r>
                        <a:rPr dirty="0" sz="3200" spc="-7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 spc="70">
                          <a:latin typeface="Microsoft Sans Serif"/>
                          <a:cs typeface="Microsoft Sans Serif"/>
                        </a:rPr>
                        <a:t>waktu</a:t>
                      </a:r>
                      <a:r>
                        <a:rPr dirty="0" sz="32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 spc="130">
                          <a:latin typeface="Microsoft Sans Serif"/>
                          <a:cs typeface="Microsoft Sans Serif"/>
                        </a:rPr>
                        <a:t>0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B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2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Sete</a:t>
                      </a:r>
                      <a:r>
                        <a:rPr dirty="0" sz="3200" spc="5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sz="3200" spc="-5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dirty="0" sz="3200" spc="-8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dirty="0" sz="32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me</a:t>
                      </a:r>
                      <a:r>
                        <a:rPr dirty="0" sz="3200" spc="1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dirty="0" sz="3200" spc="-5">
                          <a:latin typeface="Microsoft Sans Serif"/>
                          <a:cs typeface="Microsoft Sans Serif"/>
                        </a:rPr>
                        <a:t>it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C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6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Setelah</a:t>
                      </a:r>
                      <a:r>
                        <a:rPr dirty="0" sz="3200" spc="-8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dirty="0" sz="3200" spc="-5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menit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</a:tr>
              <a:tr h="579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D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8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  <a:tc>
                  <a:txBody>
                    <a:bodyPr/>
                    <a:lstStyle/>
                    <a:p>
                      <a:pPr marL="6445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Sete</a:t>
                      </a:r>
                      <a:r>
                        <a:rPr dirty="0" sz="3200" spc="5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sz="3200" spc="-5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dirty="0" sz="3200" spc="-8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dirty="0" sz="32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men</a:t>
                      </a:r>
                      <a:r>
                        <a:rPr dirty="0" sz="3200" spc="5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t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9"/>
                    </a:solidFill>
                  </a:tcPr>
                </a:tc>
              </a:tr>
              <a:tr h="579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E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3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  <a:tc>
                  <a:txBody>
                    <a:bodyPr/>
                    <a:lstStyle/>
                    <a:p>
                      <a:pPr marL="64579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Sete</a:t>
                      </a:r>
                      <a:r>
                        <a:rPr dirty="0" sz="3200" spc="5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dirty="0" sz="3200" spc="-5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h</a:t>
                      </a:r>
                      <a:r>
                        <a:rPr dirty="0" sz="3200" spc="-8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dirty="0" sz="3200" spc="-5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men</a:t>
                      </a:r>
                      <a:r>
                        <a:rPr dirty="0" sz="3200" spc="5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dirty="0" sz="3200">
                          <a:latin typeface="Microsoft Sans Serif"/>
                          <a:cs typeface="Microsoft Sans Serif"/>
                        </a:rPr>
                        <a:t>t</a:t>
                      </a:r>
                      <a:endParaRPr sz="32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4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8822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Pertanyaan</a:t>
            </a:r>
            <a:r>
              <a:rPr dirty="0" spc="-320"/>
              <a:t> </a:t>
            </a:r>
            <a:r>
              <a:rPr dirty="0" spc="-64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61159"/>
            <a:ext cx="7654925" cy="2235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dirty="0" sz="2400" spc="-26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2400" spc="-8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80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13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">
                <a:solidFill>
                  <a:srgbClr val="404040"/>
                </a:solidFill>
                <a:latin typeface="Microsoft Sans Serif"/>
                <a:cs typeface="Microsoft Sans Serif"/>
              </a:rPr>
              <a:t>ri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ni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25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0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8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7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25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9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70">
                <a:solidFill>
                  <a:srgbClr val="404040"/>
                </a:solidFill>
                <a:latin typeface="Microsoft Sans Serif"/>
                <a:cs typeface="Microsoft Sans Serif"/>
              </a:rPr>
              <a:t>m,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20">
                <a:solidFill>
                  <a:srgbClr val="404040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da</a:t>
            </a:r>
            <a:r>
              <a:rPr dirty="0" sz="2400" spc="-30">
                <a:solidFill>
                  <a:srgbClr val="404040"/>
                </a:solidFill>
                <a:latin typeface="Microsoft Sans Serif"/>
                <a:cs typeface="Microsoft Sans Serif"/>
              </a:rPr>
              <a:t>n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5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120">
                <a:solidFill>
                  <a:srgbClr val="404040"/>
                </a:solidFill>
                <a:latin typeface="Microsoft Sans Serif"/>
                <a:cs typeface="Microsoft Sans Serif"/>
              </a:rPr>
              <a:t>w</a:t>
            </a:r>
            <a:r>
              <a:rPr dirty="0" sz="2400" spc="10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dar</a:t>
            </a:r>
            <a:r>
              <a:rPr dirty="0" sz="2400" spc="-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85">
                <a:solidFill>
                  <a:srgbClr val="404040"/>
                </a:solidFill>
                <a:latin typeface="Microsoft Sans Serif"/>
                <a:cs typeface="Microsoft Sans Serif"/>
              </a:rPr>
              <a:t>kondisi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diawa</a:t>
            </a:r>
            <a:r>
              <a:rPr dirty="0" sz="2400" spc="5">
                <a:solidFill>
                  <a:srgbClr val="404040"/>
                </a:solidFill>
                <a:latin typeface="Microsoft Sans Serif"/>
                <a:cs typeface="Microsoft Sans Serif"/>
              </a:rPr>
              <a:t>l</a:t>
            </a:r>
            <a:r>
              <a:rPr dirty="0" sz="2400" spc="-155">
                <a:solidFill>
                  <a:srgbClr val="404040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-10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ngan  </a:t>
            </a:r>
            <a:r>
              <a:rPr dirty="0" sz="2400" spc="-15">
                <a:solidFill>
                  <a:srgbClr val="404040"/>
                </a:solidFill>
                <a:latin typeface="Microsoft Sans Serif"/>
                <a:cs typeface="Microsoft Sans Serif"/>
              </a:rPr>
              <a:t>algoritma</a:t>
            </a:r>
            <a:r>
              <a:rPr dirty="0" sz="24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penjadwalan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Microsoft Sans Serif"/>
                <a:cs typeface="Microsoft Sans Serif"/>
              </a:rPr>
              <a:t>:</a:t>
            </a:r>
            <a:endParaRPr sz="2400">
              <a:latin typeface="Microsoft Sans Serif"/>
              <a:cs typeface="Microsoft Sans Serif"/>
            </a:endParaRPr>
          </a:p>
          <a:p>
            <a:pPr marL="603885" indent="-5918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603885" algn="l"/>
                <a:tab pos="604520" algn="l"/>
              </a:tabLst>
            </a:pPr>
            <a:r>
              <a:rPr dirty="0" sz="2400" spc="-235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265">
                <a:solidFill>
                  <a:srgbClr val="404040"/>
                </a:solidFill>
                <a:latin typeface="Microsoft Sans Serif"/>
                <a:cs typeface="Microsoft Sans Serif"/>
              </a:rPr>
              <a:t>C</a:t>
            </a:r>
            <a:r>
              <a:rPr dirty="0" sz="2400" spc="-325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35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404040"/>
                </a:solidFill>
                <a:latin typeface="Microsoft Sans Serif"/>
                <a:cs typeface="Microsoft Sans Serif"/>
              </a:rPr>
              <a:t>(Fi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2400" spc="-165">
                <a:solidFill>
                  <a:srgbClr val="404040"/>
                </a:solidFill>
                <a:latin typeface="Microsoft Sans Serif"/>
                <a:cs typeface="Microsoft Sans Serif"/>
              </a:rPr>
              <a:t>st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50">
                <a:solidFill>
                  <a:srgbClr val="404040"/>
                </a:solidFill>
                <a:latin typeface="Microsoft Sans Serif"/>
                <a:cs typeface="Microsoft Sans Serif"/>
              </a:rPr>
              <a:t>Come</a:t>
            </a:r>
            <a:r>
              <a:rPr dirty="0" sz="2400" spc="-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9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140">
                <a:solidFill>
                  <a:srgbClr val="404040"/>
                </a:solidFill>
                <a:latin typeface="Microsoft Sans Serif"/>
                <a:cs typeface="Microsoft Sans Serif"/>
              </a:rPr>
              <a:t>ir</a:t>
            </a:r>
            <a:r>
              <a:rPr dirty="0" sz="2400" spc="-24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15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60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310">
                <a:solidFill>
                  <a:srgbClr val="404040"/>
                </a:solidFill>
                <a:latin typeface="Microsoft Sans Serif"/>
                <a:cs typeface="Microsoft Sans Serif"/>
              </a:rPr>
              <a:t>e</a:t>
            </a:r>
            <a:r>
              <a:rPr dirty="0" sz="2400" spc="-55">
                <a:solidFill>
                  <a:srgbClr val="404040"/>
                </a:solidFill>
                <a:latin typeface="Microsoft Sans Serif"/>
                <a:cs typeface="Microsoft Sans Serif"/>
              </a:rPr>
              <a:t>rve</a:t>
            </a:r>
            <a:r>
              <a:rPr dirty="0" sz="2400" spc="-5">
                <a:solidFill>
                  <a:srgbClr val="404040"/>
                </a:solidFill>
                <a:latin typeface="Microsoft Sans Serif"/>
                <a:cs typeface="Microsoft Sans Serif"/>
              </a:rPr>
              <a:t>d</a:t>
            </a:r>
            <a:r>
              <a:rPr dirty="0" sz="2400" spc="40">
                <a:solidFill>
                  <a:srgbClr val="404040"/>
                </a:solidFill>
                <a:latin typeface="Microsoft Sans Serif"/>
                <a:cs typeface="Microsoft Sans Serif"/>
              </a:rPr>
              <a:t>)</a:t>
            </a:r>
            <a:endParaRPr sz="24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994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595">
                <a:solidFill>
                  <a:srgbClr val="404040"/>
                </a:solidFill>
                <a:latin typeface="Microsoft Sans Serif"/>
                <a:cs typeface="Microsoft Sans Serif"/>
              </a:rPr>
              <a:t>S</a:t>
            </a:r>
            <a:r>
              <a:rPr dirty="0" sz="2400" spc="-459">
                <a:solidFill>
                  <a:srgbClr val="404040"/>
                </a:solidFill>
                <a:latin typeface="Microsoft Sans Serif"/>
                <a:cs typeface="Microsoft Sans Serif"/>
              </a:rPr>
              <a:t>J</a:t>
            </a:r>
            <a:r>
              <a:rPr dirty="0" sz="2400" spc="-190">
                <a:solidFill>
                  <a:srgbClr val="404040"/>
                </a:solidFill>
                <a:latin typeface="Microsoft Sans Serif"/>
                <a:cs typeface="Microsoft Sans Serif"/>
              </a:rPr>
              <a:t>F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75">
                <a:solidFill>
                  <a:srgbClr val="404040"/>
                </a:solidFill>
                <a:latin typeface="Microsoft Sans Serif"/>
                <a:cs typeface="Microsoft Sans Serif"/>
              </a:rPr>
              <a:t>(S</a:t>
            </a:r>
            <a:r>
              <a:rPr dirty="0" sz="2400" spc="-200">
                <a:solidFill>
                  <a:srgbClr val="404040"/>
                </a:solidFill>
                <a:latin typeface="Microsoft Sans Serif"/>
                <a:cs typeface="Microsoft Sans Serif"/>
              </a:rPr>
              <a:t>h</a:t>
            </a:r>
            <a:r>
              <a:rPr dirty="0" sz="2400" spc="10">
                <a:solidFill>
                  <a:srgbClr val="404040"/>
                </a:solidFill>
                <a:latin typeface="Microsoft Sans Serif"/>
                <a:cs typeface="Microsoft Sans Serif"/>
              </a:rPr>
              <a:t>or</a:t>
            </a:r>
            <a:r>
              <a:rPr dirty="0" sz="2400" spc="10">
                <a:solidFill>
                  <a:srgbClr val="404040"/>
                </a:solidFill>
                <a:latin typeface="Microsoft Sans Serif"/>
                <a:cs typeface="Microsoft Sans Serif"/>
              </a:rPr>
              <a:t>t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25">
                <a:solidFill>
                  <a:srgbClr val="404040"/>
                </a:solidFill>
                <a:latin typeface="Microsoft Sans Serif"/>
                <a:cs typeface="Microsoft Sans Serif"/>
              </a:rPr>
              <a:t>Jo</a:t>
            </a:r>
            <a:r>
              <a:rPr dirty="0" sz="2400" spc="-235">
                <a:solidFill>
                  <a:srgbClr val="404040"/>
                </a:solidFill>
                <a:latin typeface="Microsoft Sans Serif"/>
                <a:cs typeface="Microsoft Sans Serif"/>
              </a:rPr>
              <a:t>b</a:t>
            </a:r>
            <a:r>
              <a:rPr dirty="0" sz="24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0">
                <a:solidFill>
                  <a:srgbClr val="404040"/>
                </a:solidFill>
                <a:latin typeface="Microsoft Sans Serif"/>
                <a:cs typeface="Microsoft Sans Serif"/>
              </a:rPr>
              <a:t>First)</a:t>
            </a:r>
            <a:endParaRPr sz="24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spcBef>
                <a:spcPts val="1010"/>
              </a:spcBef>
              <a:buClr>
                <a:srgbClr val="353535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dirty="0" sz="2400" spc="-45">
                <a:solidFill>
                  <a:srgbClr val="404040"/>
                </a:solidFill>
                <a:latin typeface="Microsoft Sans Serif"/>
                <a:cs typeface="Microsoft Sans Serif"/>
              </a:rPr>
              <a:t>Future</a:t>
            </a:r>
            <a:r>
              <a:rPr dirty="0" sz="24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95">
                <a:solidFill>
                  <a:srgbClr val="404040"/>
                </a:solidFill>
                <a:latin typeface="Microsoft Sans Serif"/>
                <a:cs typeface="Microsoft Sans Serif"/>
              </a:rPr>
              <a:t>Knowledge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1438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Defi</a:t>
            </a:r>
            <a:r>
              <a:rPr dirty="0" spc="-110"/>
              <a:t>n</a:t>
            </a:r>
            <a:r>
              <a:rPr dirty="0" spc="-385"/>
              <a:t>is</a:t>
            </a:r>
            <a:r>
              <a:rPr dirty="0" spc="-260"/>
              <a:t>i</a:t>
            </a:r>
            <a:r>
              <a:rPr dirty="0" spc="-260"/>
              <a:t> </a:t>
            </a:r>
            <a:r>
              <a:rPr dirty="0" spc="-204"/>
              <a:t>Kine</a:t>
            </a:r>
            <a:r>
              <a:rPr dirty="0" spc="-175"/>
              <a:t>r</a:t>
            </a:r>
            <a:r>
              <a:rPr dirty="0" spc="-110"/>
              <a:t>ja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47060" y="2377439"/>
            <a:ext cx="6459220" cy="1887220"/>
            <a:chOff x="3147060" y="2377439"/>
            <a:chExt cx="6459220" cy="1887220"/>
          </a:xfrm>
        </p:grpSpPr>
        <p:sp>
          <p:nvSpPr>
            <p:cNvPr id="4" name="object 4"/>
            <p:cNvSpPr/>
            <p:nvPr/>
          </p:nvSpPr>
          <p:spPr>
            <a:xfrm>
              <a:off x="3151632" y="2382011"/>
              <a:ext cx="6449695" cy="1877695"/>
            </a:xfrm>
            <a:custGeom>
              <a:avLst/>
              <a:gdLst/>
              <a:ahLst/>
              <a:cxnLst/>
              <a:rect l="l" t="t" r="r" b="b"/>
              <a:pathLst>
                <a:path w="6449695" h="1877695">
                  <a:moveTo>
                    <a:pt x="6136640" y="0"/>
                  </a:moveTo>
                  <a:lnTo>
                    <a:pt x="312928" y="0"/>
                  </a:lnTo>
                  <a:lnTo>
                    <a:pt x="266680" y="3392"/>
                  </a:lnTo>
                  <a:lnTo>
                    <a:pt x="222542" y="13247"/>
                  </a:lnTo>
                  <a:lnTo>
                    <a:pt x="180996" y="29080"/>
                  </a:lnTo>
                  <a:lnTo>
                    <a:pt x="142525" y="50409"/>
                  </a:lnTo>
                  <a:lnTo>
                    <a:pt x="107615" y="76748"/>
                  </a:lnTo>
                  <a:lnTo>
                    <a:pt x="76748" y="107615"/>
                  </a:lnTo>
                  <a:lnTo>
                    <a:pt x="50409" y="142525"/>
                  </a:lnTo>
                  <a:lnTo>
                    <a:pt x="29080" y="180996"/>
                  </a:lnTo>
                  <a:lnTo>
                    <a:pt x="13247" y="222542"/>
                  </a:lnTo>
                  <a:lnTo>
                    <a:pt x="3392" y="266680"/>
                  </a:lnTo>
                  <a:lnTo>
                    <a:pt x="0" y="312927"/>
                  </a:lnTo>
                  <a:lnTo>
                    <a:pt x="0" y="1564639"/>
                  </a:lnTo>
                  <a:lnTo>
                    <a:pt x="3392" y="1610887"/>
                  </a:lnTo>
                  <a:lnTo>
                    <a:pt x="13247" y="1655025"/>
                  </a:lnTo>
                  <a:lnTo>
                    <a:pt x="29080" y="1696571"/>
                  </a:lnTo>
                  <a:lnTo>
                    <a:pt x="50409" y="1735042"/>
                  </a:lnTo>
                  <a:lnTo>
                    <a:pt x="76748" y="1769952"/>
                  </a:lnTo>
                  <a:lnTo>
                    <a:pt x="107615" y="1800819"/>
                  </a:lnTo>
                  <a:lnTo>
                    <a:pt x="142525" y="1827158"/>
                  </a:lnTo>
                  <a:lnTo>
                    <a:pt x="180996" y="1848487"/>
                  </a:lnTo>
                  <a:lnTo>
                    <a:pt x="222542" y="1864320"/>
                  </a:lnTo>
                  <a:lnTo>
                    <a:pt x="266680" y="1874175"/>
                  </a:lnTo>
                  <a:lnTo>
                    <a:pt x="312928" y="1877568"/>
                  </a:lnTo>
                  <a:lnTo>
                    <a:pt x="6136640" y="1877568"/>
                  </a:lnTo>
                  <a:lnTo>
                    <a:pt x="6182887" y="1874175"/>
                  </a:lnTo>
                  <a:lnTo>
                    <a:pt x="6227025" y="1864320"/>
                  </a:lnTo>
                  <a:lnTo>
                    <a:pt x="6268571" y="1848487"/>
                  </a:lnTo>
                  <a:lnTo>
                    <a:pt x="6307042" y="1827158"/>
                  </a:lnTo>
                  <a:lnTo>
                    <a:pt x="6341952" y="1800819"/>
                  </a:lnTo>
                  <a:lnTo>
                    <a:pt x="6372819" y="1769952"/>
                  </a:lnTo>
                  <a:lnTo>
                    <a:pt x="6399158" y="1735042"/>
                  </a:lnTo>
                  <a:lnTo>
                    <a:pt x="6420487" y="1696571"/>
                  </a:lnTo>
                  <a:lnTo>
                    <a:pt x="6436320" y="1655025"/>
                  </a:lnTo>
                  <a:lnTo>
                    <a:pt x="6446175" y="1610887"/>
                  </a:lnTo>
                  <a:lnTo>
                    <a:pt x="6449568" y="1564639"/>
                  </a:lnTo>
                  <a:lnTo>
                    <a:pt x="6449568" y="312927"/>
                  </a:lnTo>
                  <a:lnTo>
                    <a:pt x="6446175" y="266680"/>
                  </a:lnTo>
                  <a:lnTo>
                    <a:pt x="6436320" y="222542"/>
                  </a:lnTo>
                  <a:lnTo>
                    <a:pt x="6420487" y="180996"/>
                  </a:lnTo>
                  <a:lnTo>
                    <a:pt x="6399158" y="142525"/>
                  </a:lnTo>
                  <a:lnTo>
                    <a:pt x="6372819" y="107615"/>
                  </a:lnTo>
                  <a:lnTo>
                    <a:pt x="6341952" y="76748"/>
                  </a:lnTo>
                  <a:lnTo>
                    <a:pt x="6307042" y="50409"/>
                  </a:lnTo>
                  <a:lnTo>
                    <a:pt x="6268571" y="29080"/>
                  </a:lnTo>
                  <a:lnTo>
                    <a:pt x="6227025" y="13247"/>
                  </a:lnTo>
                  <a:lnTo>
                    <a:pt x="6182887" y="3392"/>
                  </a:lnTo>
                  <a:lnTo>
                    <a:pt x="6136640" y="0"/>
                  </a:lnTo>
                  <a:close/>
                </a:path>
              </a:pathLst>
            </a:custGeom>
            <a:solidFill>
              <a:srgbClr val="A7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151632" y="2382011"/>
              <a:ext cx="6449695" cy="1877695"/>
            </a:xfrm>
            <a:custGeom>
              <a:avLst/>
              <a:gdLst/>
              <a:ahLst/>
              <a:cxnLst/>
              <a:rect l="l" t="t" r="r" b="b"/>
              <a:pathLst>
                <a:path w="6449695" h="1877695">
                  <a:moveTo>
                    <a:pt x="0" y="312927"/>
                  </a:moveTo>
                  <a:lnTo>
                    <a:pt x="3392" y="266680"/>
                  </a:lnTo>
                  <a:lnTo>
                    <a:pt x="13247" y="222542"/>
                  </a:lnTo>
                  <a:lnTo>
                    <a:pt x="29080" y="180996"/>
                  </a:lnTo>
                  <a:lnTo>
                    <a:pt x="50409" y="142525"/>
                  </a:lnTo>
                  <a:lnTo>
                    <a:pt x="76748" y="107615"/>
                  </a:lnTo>
                  <a:lnTo>
                    <a:pt x="107615" y="76748"/>
                  </a:lnTo>
                  <a:lnTo>
                    <a:pt x="142525" y="50409"/>
                  </a:lnTo>
                  <a:lnTo>
                    <a:pt x="180996" y="29080"/>
                  </a:lnTo>
                  <a:lnTo>
                    <a:pt x="222542" y="13247"/>
                  </a:lnTo>
                  <a:lnTo>
                    <a:pt x="266680" y="3392"/>
                  </a:lnTo>
                  <a:lnTo>
                    <a:pt x="312928" y="0"/>
                  </a:lnTo>
                  <a:lnTo>
                    <a:pt x="6136640" y="0"/>
                  </a:lnTo>
                  <a:lnTo>
                    <a:pt x="6182887" y="3392"/>
                  </a:lnTo>
                  <a:lnTo>
                    <a:pt x="6227025" y="13247"/>
                  </a:lnTo>
                  <a:lnTo>
                    <a:pt x="6268571" y="29080"/>
                  </a:lnTo>
                  <a:lnTo>
                    <a:pt x="6307042" y="50409"/>
                  </a:lnTo>
                  <a:lnTo>
                    <a:pt x="6341952" y="76748"/>
                  </a:lnTo>
                  <a:lnTo>
                    <a:pt x="6372819" y="107615"/>
                  </a:lnTo>
                  <a:lnTo>
                    <a:pt x="6399158" y="142525"/>
                  </a:lnTo>
                  <a:lnTo>
                    <a:pt x="6420487" y="180996"/>
                  </a:lnTo>
                  <a:lnTo>
                    <a:pt x="6436320" y="222542"/>
                  </a:lnTo>
                  <a:lnTo>
                    <a:pt x="6446175" y="266680"/>
                  </a:lnTo>
                  <a:lnTo>
                    <a:pt x="6449568" y="312927"/>
                  </a:lnTo>
                  <a:lnTo>
                    <a:pt x="6449568" y="1564639"/>
                  </a:lnTo>
                  <a:lnTo>
                    <a:pt x="6446175" y="1610887"/>
                  </a:lnTo>
                  <a:lnTo>
                    <a:pt x="6436320" y="1655025"/>
                  </a:lnTo>
                  <a:lnTo>
                    <a:pt x="6420487" y="1696571"/>
                  </a:lnTo>
                  <a:lnTo>
                    <a:pt x="6399158" y="1735042"/>
                  </a:lnTo>
                  <a:lnTo>
                    <a:pt x="6372819" y="1769952"/>
                  </a:lnTo>
                  <a:lnTo>
                    <a:pt x="6341952" y="1800819"/>
                  </a:lnTo>
                  <a:lnTo>
                    <a:pt x="6307042" y="1827158"/>
                  </a:lnTo>
                  <a:lnTo>
                    <a:pt x="6268571" y="1848487"/>
                  </a:lnTo>
                  <a:lnTo>
                    <a:pt x="6227025" y="1864320"/>
                  </a:lnTo>
                  <a:lnTo>
                    <a:pt x="6182887" y="1874175"/>
                  </a:lnTo>
                  <a:lnTo>
                    <a:pt x="6136640" y="1877568"/>
                  </a:lnTo>
                  <a:lnTo>
                    <a:pt x="312928" y="1877568"/>
                  </a:lnTo>
                  <a:lnTo>
                    <a:pt x="266680" y="1874175"/>
                  </a:lnTo>
                  <a:lnTo>
                    <a:pt x="222542" y="1864320"/>
                  </a:lnTo>
                  <a:lnTo>
                    <a:pt x="180996" y="1848487"/>
                  </a:lnTo>
                  <a:lnTo>
                    <a:pt x="142525" y="1827158"/>
                  </a:lnTo>
                  <a:lnTo>
                    <a:pt x="107615" y="1800819"/>
                  </a:lnTo>
                  <a:lnTo>
                    <a:pt x="76748" y="1769952"/>
                  </a:lnTo>
                  <a:lnTo>
                    <a:pt x="50409" y="1735042"/>
                  </a:lnTo>
                  <a:lnTo>
                    <a:pt x="29080" y="1696571"/>
                  </a:lnTo>
                  <a:lnTo>
                    <a:pt x="13247" y="1655025"/>
                  </a:lnTo>
                  <a:lnTo>
                    <a:pt x="3392" y="1610887"/>
                  </a:lnTo>
                  <a:lnTo>
                    <a:pt x="0" y="1564639"/>
                  </a:lnTo>
                  <a:lnTo>
                    <a:pt x="0" y="312927"/>
                  </a:lnTo>
                  <a:close/>
                </a:path>
              </a:pathLst>
            </a:custGeom>
            <a:ln w="9144">
              <a:solidFill>
                <a:srgbClr val="2DAC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323082" y="2661030"/>
            <a:ext cx="580517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75">
                <a:solidFill>
                  <a:srgbClr val="006FC0"/>
                </a:solidFill>
                <a:latin typeface="Microsoft Sans Serif"/>
                <a:cs typeface="Microsoft Sans Serif"/>
              </a:rPr>
              <a:t>Standar</a:t>
            </a:r>
            <a:r>
              <a:rPr dirty="0" sz="2800" spc="-3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006FC0"/>
                </a:solidFill>
                <a:latin typeface="Microsoft Sans Serif"/>
                <a:cs typeface="Microsoft Sans Serif"/>
              </a:rPr>
              <a:t>Industri</a:t>
            </a:r>
            <a:r>
              <a:rPr dirty="0" sz="2800" spc="-4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006FC0"/>
                </a:solidFill>
                <a:latin typeface="Microsoft Sans Serif"/>
                <a:cs typeface="Microsoft Sans Serif"/>
              </a:rPr>
              <a:t>Jerman</a:t>
            </a:r>
            <a:r>
              <a:rPr dirty="0" sz="2800" spc="-2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006FC0"/>
                </a:solidFill>
                <a:latin typeface="Microsoft Sans Serif"/>
                <a:cs typeface="Microsoft Sans Serif"/>
              </a:rPr>
              <a:t>DIN</a:t>
            </a:r>
            <a:r>
              <a:rPr dirty="0" sz="2800" spc="-5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006FC0"/>
                </a:solidFill>
                <a:latin typeface="Microsoft Sans Serif"/>
                <a:cs typeface="Microsoft Sans Serif"/>
              </a:rPr>
              <a:t>55350</a:t>
            </a:r>
            <a:endParaRPr sz="28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0">
                <a:solidFill>
                  <a:srgbClr val="006FC0"/>
                </a:solidFill>
                <a:latin typeface="Microsoft Sans Serif"/>
                <a:cs typeface="Microsoft Sans Serif"/>
              </a:rPr>
              <a:t>Stan</a:t>
            </a:r>
            <a:r>
              <a:rPr dirty="0" sz="2800" spc="-10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5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006FC0"/>
                </a:solidFill>
                <a:latin typeface="Microsoft Sans Serif"/>
                <a:cs typeface="Microsoft Sans Serif"/>
              </a:rPr>
              <a:t>ANS</a:t>
            </a:r>
            <a:r>
              <a:rPr dirty="0" sz="2800" spc="-9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006FC0"/>
                </a:solidFill>
                <a:latin typeface="Microsoft Sans Serif"/>
                <a:cs typeface="Microsoft Sans Serif"/>
              </a:rPr>
              <a:t>(ANSI</a:t>
            </a:r>
            <a:r>
              <a:rPr dirty="0" sz="2800" spc="-60">
                <a:solidFill>
                  <a:srgbClr val="006FC0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-240">
                <a:solidFill>
                  <a:srgbClr val="006FC0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270">
                <a:solidFill>
                  <a:srgbClr val="006FC0"/>
                </a:solidFill>
                <a:latin typeface="Microsoft Sans Serif"/>
                <a:cs typeface="Microsoft Sans Serif"/>
              </a:rPr>
              <a:t>Q</a:t>
            </a:r>
            <a:r>
              <a:rPr dirty="0" sz="2800" spc="-365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0">
                <a:solidFill>
                  <a:srgbClr val="006FC0"/>
                </a:solidFill>
                <a:latin typeface="Microsoft Sans Serif"/>
                <a:cs typeface="Microsoft Sans Serif"/>
              </a:rPr>
              <a:t>3</a:t>
            </a:r>
            <a:r>
              <a:rPr dirty="0" sz="2800" spc="20">
                <a:solidFill>
                  <a:srgbClr val="006FC0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-375">
                <a:solidFill>
                  <a:srgbClr val="006FC0"/>
                </a:solidFill>
                <a:latin typeface="Microsoft Sans Serif"/>
                <a:cs typeface="Microsoft Sans Serif"/>
              </a:rPr>
              <a:t>197</a:t>
            </a:r>
            <a:r>
              <a:rPr dirty="0" sz="2800" spc="-365">
                <a:solidFill>
                  <a:srgbClr val="006FC0"/>
                </a:solidFill>
                <a:latin typeface="Microsoft Sans Serif"/>
                <a:cs typeface="Microsoft Sans Serif"/>
              </a:rPr>
              <a:t>8</a:t>
            </a:r>
            <a:r>
              <a:rPr dirty="0" sz="2800" spc="45">
                <a:solidFill>
                  <a:srgbClr val="006FC0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0">
                <a:solidFill>
                  <a:srgbClr val="006FC0"/>
                </a:solidFill>
                <a:latin typeface="Microsoft Sans Serif"/>
                <a:cs typeface="Microsoft Sans Serif"/>
              </a:rPr>
              <a:t>Stan</a:t>
            </a:r>
            <a:r>
              <a:rPr dirty="0" sz="2800" spc="-10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5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006FC0"/>
                </a:solidFill>
                <a:latin typeface="Microsoft Sans Serif"/>
                <a:cs typeface="Microsoft Sans Serif"/>
              </a:rPr>
              <a:t>IE</a:t>
            </a:r>
            <a:r>
              <a:rPr dirty="0" sz="2800" spc="-36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006FC0"/>
                </a:solidFill>
                <a:latin typeface="Microsoft Sans Serif"/>
                <a:cs typeface="Microsoft Sans Serif"/>
              </a:rPr>
              <a:t>(IE</a:t>
            </a:r>
            <a:r>
              <a:rPr dirty="0" sz="2800" spc="-28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006FC0"/>
                </a:solidFill>
                <a:latin typeface="Microsoft Sans Serif"/>
                <a:cs typeface="Microsoft Sans Serif"/>
              </a:rPr>
              <a:t>Std</a:t>
            </a:r>
            <a:r>
              <a:rPr dirty="0" sz="2800" spc="-2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006FC0"/>
                </a:solidFill>
                <a:latin typeface="Microsoft Sans Serif"/>
                <a:cs typeface="Microsoft Sans Serif"/>
              </a:rPr>
              <a:t>72</a:t>
            </a:r>
            <a:r>
              <a:rPr dirty="0" sz="2800" spc="-215">
                <a:solidFill>
                  <a:srgbClr val="006FC0"/>
                </a:solidFill>
                <a:latin typeface="Microsoft Sans Serif"/>
                <a:cs typeface="Microsoft Sans Serif"/>
              </a:rPr>
              <a:t>9</a:t>
            </a:r>
            <a:r>
              <a:rPr dirty="0" sz="2800" spc="145">
                <a:solidFill>
                  <a:srgbClr val="006FC0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355">
                <a:solidFill>
                  <a:srgbClr val="006FC0"/>
                </a:solidFill>
                <a:latin typeface="Microsoft Sans Serif"/>
                <a:cs typeface="Microsoft Sans Serif"/>
              </a:rPr>
              <a:t>198</a:t>
            </a:r>
            <a:r>
              <a:rPr dirty="0" sz="2800" spc="-350">
                <a:solidFill>
                  <a:srgbClr val="006FC0"/>
                </a:solidFill>
                <a:latin typeface="Microsoft Sans Serif"/>
                <a:cs typeface="Microsoft Sans Serif"/>
              </a:rPr>
              <a:t>3</a:t>
            </a:r>
            <a:r>
              <a:rPr dirty="0" sz="2800" spc="110">
                <a:solidFill>
                  <a:srgbClr val="006FC0"/>
                </a:solidFill>
                <a:latin typeface="Microsoft Sans Serif"/>
                <a:cs typeface="Microsoft Sans Serif"/>
              </a:rPr>
              <a:t>0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74066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Standa</a:t>
            </a:r>
            <a:r>
              <a:rPr dirty="0" spc="-65"/>
              <a:t>r</a:t>
            </a:r>
            <a:r>
              <a:rPr dirty="0" spc="-260"/>
              <a:t> </a:t>
            </a:r>
            <a:r>
              <a:rPr dirty="0" spc="-280"/>
              <a:t>Industr</a:t>
            </a:r>
            <a:r>
              <a:rPr dirty="0" spc="-145"/>
              <a:t>i</a:t>
            </a:r>
            <a:r>
              <a:rPr dirty="0" spc="-254"/>
              <a:t> </a:t>
            </a:r>
            <a:r>
              <a:rPr dirty="0" spc="-15"/>
              <a:t>Jerman</a:t>
            </a:r>
            <a:r>
              <a:rPr dirty="0" spc="-270"/>
              <a:t> </a:t>
            </a:r>
            <a:r>
              <a:rPr dirty="0" spc="-290"/>
              <a:t>DIN553</a:t>
            </a:r>
            <a:r>
              <a:rPr dirty="0" spc="-300"/>
              <a:t>5</a:t>
            </a:r>
            <a:r>
              <a:rPr dirty="0" spc="-295"/>
              <a:t>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58111"/>
            <a:ext cx="8521065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tabLst>
                <a:tab pos="2298700" algn="l"/>
                <a:tab pos="3213100" algn="l"/>
                <a:tab pos="4584700" algn="l"/>
              </a:tabLst>
            </a:pPr>
            <a:r>
              <a:rPr dirty="0" sz="3200" spc="-34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3200" spc="-110">
                <a:solidFill>
                  <a:srgbClr val="353535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35">
                <a:solidFill>
                  <a:srgbClr val="404040"/>
                </a:solidFill>
                <a:latin typeface="Microsoft Sans Serif"/>
                <a:cs typeface="Microsoft Sans Serif"/>
              </a:rPr>
              <a:t>Kine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r</a:t>
            </a:r>
            <a:r>
              <a:rPr dirty="0" sz="3200" spc="-15">
                <a:solidFill>
                  <a:srgbClr val="404040"/>
                </a:solidFill>
                <a:latin typeface="Microsoft Sans Serif"/>
                <a:cs typeface="Microsoft Sans Serif"/>
              </a:rPr>
              <a:t>j</a:t>
            </a:r>
            <a:r>
              <a:rPr dirty="0" sz="3200" spc="-2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dirty="0" sz="32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5">
                <a:solidFill>
                  <a:srgbClr val="404040"/>
                </a:solidFill>
                <a:latin typeface="Microsoft Sans Serif"/>
                <a:cs typeface="Microsoft Sans Serif"/>
              </a:rPr>
              <a:t>terdiri</a:t>
            </a:r>
            <a:r>
              <a:rPr dirty="0" sz="3200" spc="-8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5">
                <a:solidFill>
                  <a:srgbClr val="404040"/>
                </a:solidFill>
                <a:latin typeface="Microsoft Sans Serif"/>
                <a:cs typeface="Microsoft Sans Serif"/>
              </a:rPr>
              <a:t>dar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i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240">
                <a:solidFill>
                  <a:srgbClr val="404040"/>
                </a:solidFill>
                <a:latin typeface="Microsoft Sans Serif"/>
                <a:cs typeface="Microsoft Sans Serif"/>
              </a:rPr>
              <a:t>se</a:t>
            </a:r>
            <a:r>
              <a:rPr dirty="0" sz="3200" spc="-375">
                <a:solidFill>
                  <a:srgbClr val="404040"/>
                </a:solidFill>
                <a:latin typeface="Microsoft Sans Serif"/>
                <a:cs typeface="Microsoft Sans Serif"/>
              </a:rPr>
              <a:t>m</a:t>
            </a: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ua</a:t>
            </a:r>
            <a:r>
              <a:rPr dirty="0" sz="32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karakteristik</a:t>
            </a:r>
            <a:r>
              <a:rPr dirty="0" sz="3200" spc="-6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35">
                <a:solidFill>
                  <a:srgbClr val="404040"/>
                </a:solidFill>
                <a:latin typeface="Microsoft Sans Serif"/>
                <a:cs typeface="Microsoft Sans Serif"/>
              </a:rPr>
              <a:t>dan  </a:t>
            </a:r>
            <a:r>
              <a:rPr dirty="0" sz="3200" spc="-20">
                <a:solidFill>
                  <a:srgbClr val="404040"/>
                </a:solidFill>
                <a:latin typeface="Microsoft Sans Serif"/>
                <a:cs typeface="Microsoft Sans Serif"/>
              </a:rPr>
              <a:t>aktivitas	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penting 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yang </a:t>
            </a:r>
            <a:r>
              <a:rPr dirty="0" sz="3200" spc="5">
                <a:solidFill>
                  <a:srgbClr val="404040"/>
                </a:solidFill>
                <a:latin typeface="Microsoft Sans Serif"/>
                <a:cs typeface="Microsoft Sans Serif"/>
              </a:rPr>
              <a:t>dibutuhkan </a:t>
            </a: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dalam 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95">
                <a:solidFill>
                  <a:srgbClr val="404040"/>
                </a:solidFill>
                <a:latin typeface="Microsoft Sans Serif"/>
                <a:cs typeface="Microsoft Sans Serif"/>
              </a:rPr>
              <a:t>suatu</a:t>
            </a:r>
            <a:r>
              <a:rPr dirty="0" sz="32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95">
                <a:solidFill>
                  <a:srgbClr val="404040"/>
                </a:solidFill>
                <a:latin typeface="Microsoft Sans Serif"/>
                <a:cs typeface="Microsoft Sans Serif"/>
              </a:rPr>
              <a:t>produksi,	</a:t>
            </a:r>
            <a:r>
              <a:rPr dirty="0" sz="3200" spc="-10">
                <a:solidFill>
                  <a:srgbClr val="404040"/>
                </a:solidFill>
                <a:latin typeface="Microsoft Sans Serif"/>
                <a:cs typeface="Microsoft Sans Serif"/>
              </a:rPr>
              <a:t>meliputi</a:t>
            </a:r>
            <a:r>
              <a:rPr dirty="0" sz="3200" spc="-10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65">
                <a:solidFill>
                  <a:srgbClr val="404040"/>
                </a:solidFill>
                <a:latin typeface="Microsoft Sans Serif"/>
                <a:cs typeface="Microsoft Sans Serif"/>
              </a:rPr>
              <a:t>perbedaan</a:t>
            </a:r>
            <a:r>
              <a:rPr dirty="0" sz="3200" spc="-10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5">
                <a:solidFill>
                  <a:srgbClr val="404040"/>
                </a:solidFill>
                <a:latin typeface="Microsoft Sans Serif"/>
                <a:cs typeface="Microsoft Sans Serif"/>
              </a:rPr>
              <a:t>kuantitatif </a:t>
            </a:r>
            <a:r>
              <a:rPr dirty="0" sz="3200" spc="-83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40">
                <a:solidFill>
                  <a:srgbClr val="404040"/>
                </a:solidFill>
                <a:latin typeface="Microsoft Sans Serif"/>
                <a:cs typeface="Microsoft Sans Serif"/>
              </a:rPr>
              <a:t>dan</a:t>
            </a:r>
            <a:r>
              <a:rPr dirty="0" sz="3200" spc="-5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50">
                <a:solidFill>
                  <a:srgbClr val="404040"/>
                </a:solidFill>
                <a:latin typeface="Microsoft Sans Serif"/>
                <a:cs typeface="Microsoft Sans Serif"/>
              </a:rPr>
              <a:t>kualitatif</a:t>
            </a:r>
            <a:r>
              <a:rPr dirty="0" sz="32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85">
                <a:solidFill>
                  <a:srgbClr val="404040"/>
                </a:solidFill>
                <a:latin typeface="Microsoft Sans Serif"/>
                <a:cs typeface="Microsoft Sans Serif"/>
              </a:rPr>
              <a:t>produksi	</a:t>
            </a:r>
            <a:r>
              <a:rPr dirty="0" sz="3200" spc="40">
                <a:solidFill>
                  <a:srgbClr val="404040"/>
                </a:solidFill>
                <a:latin typeface="Microsoft Sans Serif"/>
                <a:cs typeface="Microsoft Sans Serif"/>
              </a:rPr>
              <a:t>atau </a:t>
            </a:r>
            <a:r>
              <a:rPr dirty="0" sz="3200" spc="-20">
                <a:solidFill>
                  <a:srgbClr val="404040"/>
                </a:solidFill>
                <a:latin typeface="Microsoft Sans Serif"/>
                <a:cs typeface="Microsoft Sans Serif"/>
              </a:rPr>
              <a:t>aktivitas </a:t>
            </a:r>
            <a:r>
              <a:rPr dirty="0" sz="3200" spc="-1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20">
                <a:solidFill>
                  <a:srgbClr val="404040"/>
                </a:solidFill>
                <a:latin typeface="Microsoft Sans Serif"/>
                <a:cs typeface="Microsoft Sans Serif"/>
              </a:rPr>
              <a:t>keseluruhan.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952" y="646252"/>
            <a:ext cx="783399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95">
                <a:solidFill>
                  <a:srgbClr val="178DBA"/>
                </a:solidFill>
                <a:latin typeface="Verdana"/>
                <a:cs typeface="Verdana"/>
              </a:rPr>
              <a:t>Standa</a:t>
            </a:r>
            <a:r>
              <a:rPr dirty="0" sz="3600" spc="-65">
                <a:solidFill>
                  <a:srgbClr val="178DBA"/>
                </a:solidFill>
                <a:latin typeface="Verdana"/>
                <a:cs typeface="Verdana"/>
              </a:rPr>
              <a:t>r</a:t>
            </a:r>
            <a:r>
              <a:rPr dirty="0" sz="3600" spc="-260">
                <a:solidFill>
                  <a:srgbClr val="178DBA"/>
                </a:solidFill>
                <a:latin typeface="Verdana"/>
                <a:cs typeface="Verdana"/>
              </a:rPr>
              <a:t> </a:t>
            </a:r>
            <a:r>
              <a:rPr dirty="0" sz="3600" spc="-300">
                <a:solidFill>
                  <a:srgbClr val="178DBA"/>
                </a:solidFill>
                <a:latin typeface="Verdana"/>
                <a:cs typeface="Verdana"/>
              </a:rPr>
              <a:t>ANSI</a:t>
            </a:r>
            <a:r>
              <a:rPr dirty="0" sz="3600" spc="-270">
                <a:solidFill>
                  <a:srgbClr val="178DBA"/>
                </a:solidFill>
                <a:latin typeface="Verdana"/>
                <a:cs typeface="Verdana"/>
              </a:rPr>
              <a:t> </a:t>
            </a:r>
            <a:r>
              <a:rPr dirty="0" sz="3600" spc="-200">
                <a:solidFill>
                  <a:srgbClr val="178DBA"/>
                </a:solidFill>
                <a:latin typeface="Verdana"/>
                <a:cs typeface="Verdana"/>
              </a:rPr>
              <a:t>(AN</a:t>
            </a:r>
            <a:r>
              <a:rPr dirty="0" sz="3600" spc="-235">
                <a:solidFill>
                  <a:srgbClr val="178DBA"/>
                </a:solidFill>
                <a:latin typeface="Verdana"/>
                <a:cs typeface="Verdana"/>
              </a:rPr>
              <a:t>S</a:t>
            </a:r>
            <a:r>
              <a:rPr dirty="0" sz="3600" spc="-180">
                <a:solidFill>
                  <a:srgbClr val="178DBA"/>
                </a:solidFill>
                <a:latin typeface="Verdana"/>
                <a:cs typeface="Verdana"/>
              </a:rPr>
              <a:t>I/AS</a:t>
            </a:r>
            <a:r>
              <a:rPr dirty="0" sz="3600" spc="-254">
                <a:solidFill>
                  <a:srgbClr val="178DBA"/>
                </a:solidFill>
                <a:latin typeface="Verdana"/>
                <a:cs typeface="Verdana"/>
              </a:rPr>
              <a:t>Q</a:t>
            </a:r>
            <a:r>
              <a:rPr dirty="0" sz="3600" spc="415">
                <a:solidFill>
                  <a:srgbClr val="178DBA"/>
                </a:solidFill>
                <a:latin typeface="Verdana"/>
                <a:cs typeface="Verdana"/>
              </a:rPr>
              <a:t>C</a:t>
            </a:r>
            <a:r>
              <a:rPr dirty="0" sz="3600" spc="-285">
                <a:solidFill>
                  <a:srgbClr val="178DBA"/>
                </a:solidFill>
                <a:latin typeface="Verdana"/>
                <a:cs typeface="Verdana"/>
              </a:rPr>
              <a:t> </a:t>
            </a:r>
            <a:r>
              <a:rPr dirty="0" sz="3600" spc="-110">
                <a:solidFill>
                  <a:srgbClr val="178DBA"/>
                </a:solidFill>
                <a:latin typeface="Verdana"/>
                <a:cs typeface="Verdana"/>
              </a:rPr>
              <a:t>A3/</a:t>
            </a:r>
            <a:r>
              <a:rPr dirty="0" sz="3600" spc="-130">
                <a:solidFill>
                  <a:srgbClr val="178DBA"/>
                </a:solidFill>
                <a:latin typeface="Verdana"/>
                <a:cs typeface="Verdana"/>
              </a:rPr>
              <a:t>1</a:t>
            </a:r>
            <a:r>
              <a:rPr dirty="0" sz="3600" spc="-300">
                <a:solidFill>
                  <a:srgbClr val="178DBA"/>
                </a:solidFill>
                <a:latin typeface="Verdana"/>
                <a:cs typeface="Verdana"/>
              </a:rPr>
              <a:t>97</a:t>
            </a:r>
            <a:r>
              <a:rPr dirty="0" sz="3600" spc="-310">
                <a:solidFill>
                  <a:srgbClr val="178DBA"/>
                </a:solidFill>
                <a:latin typeface="Verdana"/>
                <a:cs typeface="Verdana"/>
              </a:rPr>
              <a:t>8</a:t>
            </a:r>
            <a:r>
              <a:rPr dirty="0" sz="3600" spc="-305">
                <a:solidFill>
                  <a:srgbClr val="178DBA"/>
                </a:solidFill>
                <a:latin typeface="Verdana"/>
                <a:cs typeface="Verdana"/>
              </a:rPr>
              <a:t>)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2158111"/>
            <a:ext cx="8275320" cy="1489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dirty="0" sz="3200" spc="-9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3200" spc="-95">
                <a:solidFill>
                  <a:srgbClr val="404040"/>
                </a:solidFill>
                <a:latin typeface="Microsoft Sans Serif"/>
                <a:cs typeface="Microsoft Sans Serif"/>
              </a:rPr>
              <a:t>Kinerja </a:t>
            </a:r>
            <a:r>
              <a:rPr dirty="0" sz="3200" spc="-30">
                <a:solidFill>
                  <a:srgbClr val="404040"/>
                </a:solidFill>
                <a:latin typeface="Microsoft Sans Serif"/>
                <a:cs typeface="Microsoft Sans Serif"/>
              </a:rPr>
              <a:t>adalah </a:t>
            </a:r>
            <a:r>
              <a:rPr dirty="0" sz="3200" spc="-35">
                <a:solidFill>
                  <a:srgbClr val="404040"/>
                </a:solidFill>
                <a:latin typeface="Microsoft Sans Serif"/>
                <a:cs typeface="Microsoft Sans Serif"/>
              </a:rPr>
              <a:t>gambaran </a:t>
            </a:r>
            <a:r>
              <a:rPr dirty="0" sz="3200" spc="-40">
                <a:solidFill>
                  <a:srgbClr val="404040"/>
                </a:solidFill>
                <a:latin typeface="Microsoft Sans Serif"/>
                <a:cs typeface="Microsoft Sans Serif"/>
              </a:rPr>
              <a:t>dan 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karakteristik </a:t>
            </a:r>
            <a:r>
              <a:rPr dirty="0" sz="320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85">
                <a:solidFill>
                  <a:srgbClr val="404040"/>
                </a:solidFill>
                <a:latin typeface="Microsoft Sans Serif"/>
                <a:cs typeface="Microsoft Sans Serif"/>
              </a:rPr>
              <a:t>produksi </a:t>
            </a:r>
            <a:r>
              <a:rPr dirty="0" sz="3200" spc="-114">
                <a:solidFill>
                  <a:srgbClr val="404040"/>
                </a:solidFill>
                <a:latin typeface="Microsoft Sans Serif"/>
                <a:cs typeface="Microsoft Sans Serif"/>
              </a:rPr>
              <a:t>keseluruhan </a:t>
            </a:r>
            <a:r>
              <a:rPr dirty="0" sz="3200" spc="40">
                <a:solidFill>
                  <a:srgbClr val="404040"/>
                </a:solidFill>
                <a:latin typeface="Microsoft Sans Serif"/>
                <a:cs typeface="Microsoft Sans Serif"/>
              </a:rPr>
              <a:t>atau </a:t>
            </a:r>
            <a:r>
              <a:rPr dirty="0" sz="3200" spc="-65">
                <a:solidFill>
                  <a:srgbClr val="404040"/>
                </a:solidFill>
                <a:latin typeface="Microsoft Sans Serif"/>
                <a:cs typeface="Microsoft Sans Serif"/>
              </a:rPr>
              <a:t>pelayanan 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yang </a:t>
            </a:r>
            <a:r>
              <a:rPr dirty="0" sz="3200" spc="-7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70">
                <a:solidFill>
                  <a:srgbClr val="404040"/>
                </a:solidFill>
                <a:latin typeface="Microsoft Sans Serif"/>
                <a:cs typeface="Microsoft Sans Serif"/>
              </a:rPr>
              <a:t>berhubungan</a:t>
            </a:r>
            <a:r>
              <a:rPr dirty="0" sz="3200" spc="-100">
                <a:solidFill>
                  <a:srgbClr val="404040"/>
                </a:solidFill>
                <a:latin typeface="Microsoft Sans Serif"/>
                <a:cs typeface="Microsoft Sans Serif"/>
              </a:rPr>
              <a:t> dengan</a:t>
            </a:r>
            <a:r>
              <a:rPr dirty="0" sz="3200" spc="-85">
                <a:solidFill>
                  <a:srgbClr val="404040"/>
                </a:solidFill>
                <a:latin typeface="Microsoft Sans Serif"/>
                <a:cs typeface="Microsoft Sans Serif"/>
              </a:rPr>
              <a:t> pemenuhan</a:t>
            </a:r>
            <a:r>
              <a:rPr dirty="0" sz="3200" spc="-9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35">
                <a:solidFill>
                  <a:srgbClr val="404040"/>
                </a:solidFill>
                <a:latin typeface="Microsoft Sans Serif"/>
                <a:cs typeface="Microsoft Sans Serif"/>
              </a:rPr>
              <a:t>kebutuhan.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Standa</a:t>
            </a:r>
            <a:r>
              <a:rPr dirty="0" spc="-65"/>
              <a:t>r</a:t>
            </a:r>
            <a:r>
              <a:rPr dirty="0" spc="-260"/>
              <a:t> </a:t>
            </a:r>
            <a:r>
              <a:rPr dirty="0" spc="-430"/>
              <a:t>IEE</a:t>
            </a:r>
            <a:r>
              <a:rPr dirty="0" spc="-475"/>
              <a:t>E</a:t>
            </a:r>
            <a:r>
              <a:rPr dirty="0" spc="-290"/>
              <a:t> </a:t>
            </a:r>
            <a:r>
              <a:rPr dirty="0" spc="-400"/>
              <a:t>(IEE</a:t>
            </a:r>
            <a:r>
              <a:rPr dirty="0" spc="-470"/>
              <a:t>E</a:t>
            </a:r>
            <a:r>
              <a:rPr dirty="0" spc="-285"/>
              <a:t> </a:t>
            </a:r>
            <a:r>
              <a:rPr dirty="0" spc="-210"/>
              <a:t>St</a:t>
            </a:r>
            <a:r>
              <a:rPr dirty="0" spc="-235"/>
              <a:t>d</a:t>
            </a:r>
            <a:r>
              <a:rPr dirty="0" spc="-270"/>
              <a:t> </a:t>
            </a:r>
            <a:r>
              <a:rPr dirty="0" spc="-300"/>
              <a:t>729</a:t>
            </a:r>
            <a:r>
              <a:rPr dirty="0" spc="-434"/>
              <a:t>-</a:t>
            </a:r>
            <a:r>
              <a:rPr dirty="0" spc="-300"/>
              <a:t>1983</a:t>
            </a:r>
            <a:r>
              <a:rPr dirty="0" spc="-305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270" y="2158111"/>
            <a:ext cx="8004175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dirty="0" sz="3200" spc="-95">
                <a:solidFill>
                  <a:srgbClr val="353535"/>
                </a:solidFill>
                <a:latin typeface="Microsoft Sans Serif"/>
                <a:cs typeface="Microsoft Sans Serif"/>
              </a:rPr>
              <a:t>🠶</a:t>
            </a:r>
            <a:r>
              <a:rPr dirty="0" sz="3200" spc="-95">
                <a:solidFill>
                  <a:srgbClr val="404040"/>
                </a:solidFill>
                <a:latin typeface="Microsoft Sans Serif"/>
                <a:cs typeface="Microsoft Sans Serif"/>
              </a:rPr>
              <a:t>Kinerja </a:t>
            </a:r>
            <a:r>
              <a:rPr dirty="0" sz="3200" spc="-30">
                <a:solidFill>
                  <a:srgbClr val="404040"/>
                </a:solidFill>
                <a:latin typeface="Microsoft Sans Serif"/>
                <a:cs typeface="Microsoft Sans Serif"/>
              </a:rPr>
              <a:t>adalah </a:t>
            </a:r>
            <a:r>
              <a:rPr dirty="0" sz="3200" spc="20">
                <a:solidFill>
                  <a:srgbClr val="404040"/>
                </a:solidFill>
                <a:latin typeface="Microsoft Sans Serif"/>
                <a:cs typeface="Microsoft Sans Serif"/>
              </a:rPr>
              <a:t>tingkatan </a:t>
            </a:r>
            <a:r>
              <a:rPr dirty="0" sz="3200" spc="45">
                <a:solidFill>
                  <a:srgbClr val="404040"/>
                </a:solidFill>
                <a:latin typeface="Microsoft Sans Serif"/>
                <a:cs typeface="Microsoft Sans Serif"/>
              </a:rPr>
              <a:t>untuk </a:t>
            </a:r>
            <a:r>
              <a:rPr dirty="0" sz="3200" spc="-85">
                <a:solidFill>
                  <a:srgbClr val="404040"/>
                </a:solidFill>
                <a:latin typeface="Microsoft Sans Serif"/>
                <a:cs typeface="Microsoft Sans Serif"/>
              </a:rPr>
              <a:t>memenuhi 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90">
                <a:solidFill>
                  <a:srgbClr val="404040"/>
                </a:solidFill>
                <a:latin typeface="Microsoft Sans Serif"/>
                <a:cs typeface="Microsoft Sans Serif"/>
              </a:rPr>
              <a:t>kombinasi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15">
                <a:solidFill>
                  <a:srgbClr val="404040"/>
                </a:solidFill>
                <a:latin typeface="Microsoft Sans Serif"/>
                <a:cs typeface="Microsoft Sans Serif"/>
              </a:rPr>
              <a:t>perangkat</a:t>
            </a:r>
            <a:r>
              <a:rPr dirty="0" sz="3200" spc="-6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">
                <a:solidFill>
                  <a:srgbClr val="404040"/>
                </a:solidFill>
                <a:latin typeface="Microsoft Sans Serif"/>
                <a:cs typeface="Microsoft Sans Serif"/>
              </a:rPr>
              <a:t>lunak</a:t>
            </a:r>
            <a:r>
              <a:rPr dirty="0" sz="3200" spc="-55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80">
                <a:solidFill>
                  <a:srgbClr val="404040"/>
                </a:solidFill>
                <a:latin typeface="Microsoft Sans Serif"/>
                <a:cs typeface="Microsoft Sans Serif"/>
              </a:rPr>
              <a:t>yang</a:t>
            </a:r>
            <a:r>
              <a:rPr dirty="0" sz="3200" spc="-4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dirty="0" sz="3200" spc="-55">
                <a:solidFill>
                  <a:srgbClr val="404040"/>
                </a:solidFill>
                <a:latin typeface="Microsoft Sans Serif"/>
                <a:cs typeface="Microsoft Sans Serif"/>
              </a:rPr>
              <a:t>diinginkan.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1438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Defi</a:t>
            </a:r>
            <a:r>
              <a:rPr dirty="0" spc="-110"/>
              <a:t>n</a:t>
            </a:r>
            <a:r>
              <a:rPr dirty="0" spc="-385"/>
              <a:t>is</a:t>
            </a:r>
            <a:r>
              <a:rPr dirty="0" spc="-260"/>
              <a:t>i</a:t>
            </a:r>
            <a:r>
              <a:rPr dirty="0" spc="-260"/>
              <a:t> </a:t>
            </a:r>
            <a:r>
              <a:rPr dirty="0" spc="-204"/>
              <a:t>Kine</a:t>
            </a:r>
            <a:r>
              <a:rPr dirty="0" spc="-175"/>
              <a:t>r</a:t>
            </a:r>
            <a:r>
              <a:rPr dirty="0" spc="-110"/>
              <a:t>ja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7455" y="1900427"/>
            <a:ext cx="6459220" cy="1887220"/>
            <a:chOff x="3267455" y="1900427"/>
            <a:chExt cx="6459220" cy="1887220"/>
          </a:xfrm>
        </p:grpSpPr>
        <p:sp>
          <p:nvSpPr>
            <p:cNvPr id="4" name="object 4"/>
            <p:cNvSpPr/>
            <p:nvPr/>
          </p:nvSpPr>
          <p:spPr>
            <a:xfrm>
              <a:off x="3272027" y="1904999"/>
              <a:ext cx="6449695" cy="1877695"/>
            </a:xfrm>
            <a:custGeom>
              <a:avLst/>
              <a:gdLst/>
              <a:ahLst/>
              <a:cxnLst/>
              <a:rect l="l" t="t" r="r" b="b"/>
              <a:pathLst>
                <a:path w="6449695" h="1877695">
                  <a:moveTo>
                    <a:pt x="6136640" y="0"/>
                  </a:moveTo>
                  <a:lnTo>
                    <a:pt x="312927" y="0"/>
                  </a:lnTo>
                  <a:lnTo>
                    <a:pt x="266680" y="3392"/>
                  </a:lnTo>
                  <a:lnTo>
                    <a:pt x="222542" y="13247"/>
                  </a:lnTo>
                  <a:lnTo>
                    <a:pt x="180996" y="29080"/>
                  </a:lnTo>
                  <a:lnTo>
                    <a:pt x="142525" y="50409"/>
                  </a:lnTo>
                  <a:lnTo>
                    <a:pt x="107615" y="76748"/>
                  </a:lnTo>
                  <a:lnTo>
                    <a:pt x="76748" y="107615"/>
                  </a:lnTo>
                  <a:lnTo>
                    <a:pt x="50409" y="142525"/>
                  </a:lnTo>
                  <a:lnTo>
                    <a:pt x="29080" y="180996"/>
                  </a:lnTo>
                  <a:lnTo>
                    <a:pt x="13247" y="222542"/>
                  </a:lnTo>
                  <a:lnTo>
                    <a:pt x="3392" y="266680"/>
                  </a:lnTo>
                  <a:lnTo>
                    <a:pt x="0" y="312927"/>
                  </a:lnTo>
                  <a:lnTo>
                    <a:pt x="0" y="1564639"/>
                  </a:lnTo>
                  <a:lnTo>
                    <a:pt x="3392" y="1610887"/>
                  </a:lnTo>
                  <a:lnTo>
                    <a:pt x="13247" y="1655025"/>
                  </a:lnTo>
                  <a:lnTo>
                    <a:pt x="29080" y="1696571"/>
                  </a:lnTo>
                  <a:lnTo>
                    <a:pt x="50409" y="1735042"/>
                  </a:lnTo>
                  <a:lnTo>
                    <a:pt x="76748" y="1769952"/>
                  </a:lnTo>
                  <a:lnTo>
                    <a:pt x="107615" y="1800819"/>
                  </a:lnTo>
                  <a:lnTo>
                    <a:pt x="142525" y="1827158"/>
                  </a:lnTo>
                  <a:lnTo>
                    <a:pt x="180996" y="1848487"/>
                  </a:lnTo>
                  <a:lnTo>
                    <a:pt x="222542" y="1864320"/>
                  </a:lnTo>
                  <a:lnTo>
                    <a:pt x="266680" y="1874175"/>
                  </a:lnTo>
                  <a:lnTo>
                    <a:pt x="312927" y="1877568"/>
                  </a:lnTo>
                  <a:lnTo>
                    <a:pt x="6136640" y="1877568"/>
                  </a:lnTo>
                  <a:lnTo>
                    <a:pt x="6182887" y="1874175"/>
                  </a:lnTo>
                  <a:lnTo>
                    <a:pt x="6227025" y="1864320"/>
                  </a:lnTo>
                  <a:lnTo>
                    <a:pt x="6268571" y="1848487"/>
                  </a:lnTo>
                  <a:lnTo>
                    <a:pt x="6307042" y="1827158"/>
                  </a:lnTo>
                  <a:lnTo>
                    <a:pt x="6341952" y="1800819"/>
                  </a:lnTo>
                  <a:lnTo>
                    <a:pt x="6372819" y="1769952"/>
                  </a:lnTo>
                  <a:lnTo>
                    <a:pt x="6399158" y="1735042"/>
                  </a:lnTo>
                  <a:lnTo>
                    <a:pt x="6420487" y="1696571"/>
                  </a:lnTo>
                  <a:lnTo>
                    <a:pt x="6436320" y="1655025"/>
                  </a:lnTo>
                  <a:lnTo>
                    <a:pt x="6446175" y="1610887"/>
                  </a:lnTo>
                  <a:lnTo>
                    <a:pt x="6449568" y="1564639"/>
                  </a:lnTo>
                  <a:lnTo>
                    <a:pt x="6449568" y="312927"/>
                  </a:lnTo>
                  <a:lnTo>
                    <a:pt x="6446175" y="266680"/>
                  </a:lnTo>
                  <a:lnTo>
                    <a:pt x="6436320" y="222542"/>
                  </a:lnTo>
                  <a:lnTo>
                    <a:pt x="6420487" y="180996"/>
                  </a:lnTo>
                  <a:lnTo>
                    <a:pt x="6399158" y="142525"/>
                  </a:lnTo>
                  <a:lnTo>
                    <a:pt x="6372819" y="107615"/>
                  </a:lnTo>
                  <a:lnTo>
                    <a:pt x="6341952" y="76748"/>
                  </a:lnTo>
                  <a:lnTo>
                    <a:pt x="6307042" y="50409"/>
                  </a:lnTo>
                  <a:lnTo>
                    <a:pt x="6268571" y="29080"/>
                  </a:lnTo>
                  <a:lnTo>
                    <a:pt x="6227025" y="13247"/>
                  </a:lnTo>
                  <a:lnTo>
                    <a:pt x="6182887" y="3392"/>
                  </a:lnTo>
                  <a:lnTo>
                    <a:pt x="6136640" y="0"/>
                  </a:lnTo>
                  <a:close/>
                </a:path>
              </a:pathLst>
            </a:custGeom>
            <a:solidFill>
              <a:srgbClr val="A7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272027" y="1904999"/>
              <a:ext cx="6449695" cy="1877695"/>
            </a:xfrm>
            <a:custGeom>
              <a:avLst/>
              <a:gdLst/>
              <a:ahLst/>
              <a:cxnLst/>
              <a:rect l="l" t="t" r="r" b="b"/>
              <a:pathLst>
                <a:path w="6449695" h="1877695">
                  <a:moveTo>
                    <a:pt x="0" y="312927"/>
                  </a:moveTo>
                  <a:lnTo>
                    <a:pt x="3392" y="266680"/>
                  </a:lnTo>
                  <a:lnTo>
                    <a:pt x="13247" y="222542"/>
                  </a:lnTo>
                  <a:lnTo>
                    <a:pt x="29080" y="180996"/>
                  </a:lnTo>
                  <a:lnTo>
                    <a:pt x="50409" y="142525"/>
                  </a:lnTo>
                  <a:lnTo>
                    <a:pt x="76748" y="107615"/>
                  </a:lnTo>
                  <a:lnTo>
                    <a:pt x="107615" y="76748"/>
                  </a:lnTo>
                  <a:lnTo>
                    <a:pt x="142525" y="50409"/>
                  </a:lnTo>
                  <a:lnTo>
                    <a:pt x="180996" y="29080"/>
                  </a:lnTo>
                  <a:lnTo>
                    <a:pt x="222542" y="13247"/>
                  </a:lnTo>
                  <a:lnTo>
                    <a:pt x="266680" y="3392"/>
                  </a:lnTo>
                  <a:lnTo>
                    <a:pt x="312927" y="0"/>
                  </a:lnTo>
                  <a:lnTo>
                    <a:pt x="6136640" y="0"/>
                  </a:lnTo>
                  <a:lnTo>
                    <a:pt x="6182887" y="3392"/>
                  </a:lnTo>
                  <a:lnTo>
                    <a:pt x="6227025" y="13247"/>
                  </a:lnTo>
                  <a:lnTo>
                    <a:pt x="6268571" y="29080"/>
                  </a:lnTo>
                  <a:lnTo>
                    <a:pt x="6307042" y="50409"/>
                  </a:lnTo>
                  <a:lnTo>
                    <a:pt x="6341952" y="76748"/>
                  </a:lnTo>
                  <a:lnTo>
                    <a:pt x="6372819" y="107615"/>
                  </a:lnTo>
                  <a:lnTo>
                    <a:pt x="6399158" y="142525"/>
                  </a:lnTo>
                  <a:lnTo>
                    <a:pt x="6420487" y="180996"/>
                  </a:lnTo>
                  <a:lnTo>
                    <a:pt x="6436320" y="222542"/>
                  </a:lnTo>
                  <a:lnTo>
                    <a:pt x="6446175" y="266680"/>
                  </a:lnTo>
                  <a:lnTo>
                    <a:pt x="6449568" y="312927"/>
                  </a:lnTo>
                  <a:lnTo>
                    <a:pt x="6449568" y="1564639"/>
                  </a:lnTo>
                  <a:lnTo>
                    <a:pt x="6446175" y="1610887"/>
                  </a:lnTo>
                  <a:lnTo>
                    <a:pt x="6436320" y="1655025"/>
                  </a:lnTo>
                  <a:lnTo>
                    <a:pt x="6420487" y="1696571"/>
                  </a:lnTo>
                  <a:lnTo>
                    <a:pt x="6399158" y="1735042"/>
                  </a:lnTo>
                  <a:lnTo>
                    <a:pt x="6372819" y="1769952"/>
                  </a:lnTo>
                  <a:lnTo>
                    <a:pt x="6341952" y="1800819"/>
                  </a:lnTo>
                  <a:lnTo>
                    <a:pt x="6307042" y="1827158"/>
                  </a:lnTo>
                  <a:lnTo>
                    <a:pt x="6268571" y="1848487"/>
                  </a:lnTo>
                  <a:lnTo>
                    <a:pt x="6227025" y="1864320"/>
                  </a:lnTo>
                  <a:lnTo>
                    <a:pt x="6182887" y="1874175"/>
                  </a:lnTo>
                  <a:lnTo>
                    <a:pt x="6136640" y="1877568"/>
                  </a:lnTo>
                  <a:lnTo>
                    <a:pt x="312927" y="1877568"/>
                  </a:lnTo>
                  <a:lnTo>
                    <a:pt x="266680" y="1874175"/>
                  </a:lnTo>
                  <a:lnTo>
                    <a:pt x="222542" y="1864320"/>
                  </a:lnTo>
                  <a:lnTo>
                    <a:pt x="180996" y="1848487"/>
                  </a:lnTo>
                  <a:lnTo>
                    <a:pt x="142525" y="1827158"/>
                  </a:lnTo>
                  <a:lnTo>
                    <a:pt x="107615" y="1800819"/>
                  </a:lnTo>
                  <a:lnTo>
                    <a:pt x="76748" y="1769952"/>
                  </a:lnTo>
                  <a:lnTo>
                    <a:pt x="50409" y="1735042"/>
                  </a:lnTo>
                  <a:lnTo>
                    <a:pt x="29080" y="1696571"/>
                  </a:lnTo>
                  <a:lnTo>
                    <a:pt x="13247" y="1655025"/>
                  </a:lnTo>
                  <a:lnTo>
                    <a:pt x="3392" y="1610887"/>
                  </a:lnTo>
                  <a:lnTo>
                    <a:pt x="0" y="1564639"/>
                  </a:lnTo>
                  <a:lnTo>
                    <a:pt x="0" y="312927"/>
                  </a:lnTo>
                  <a:close/>
                </a:path>
              </a:pathLst>
            </a:custGeom>
            <a:ln w="9144">
              <a:solidFill>
                <a:srgbClr val="2DAC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443478" y="2183637"/>
            <a:ext cx="580517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75">
                <a:solidFill>
                  <a:srgbClr val="006FC0"/>
                </a:solidFill>
                <a:latin typeface="Microsoft Sans Serif"/>
                <a:cs typeface="Microsoft Sans Serif"/>
              </a:rPr>
              <a:t>Standar</a:t>
            </a:r>
            <a:r>
              <a:rPr dirty="0" sz="2800" spc="-3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006FC0"/>
                </a:solidFill>
                <a:latin typeface="Microsoft Sans Serif"/>
                <a:cs typeface="Microsoft Sans Serif"/>
              </a:rPr>
              <a:t>Industri</a:t>
            </a:r>
            <a:r>
              <a:rPr dirty="0" sz="2800" spc="-4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65">
                <a:solidFill>
                  <a:srgbClr val="006FC0"/>
                </a:solidFill>
                <a:latin typeface="Microsoft Sans Serif"/>
                <a:cs typeface="Microsoft Sans Serif"/>
              </a:rPr>
              <a:t>Jerman</a:t>
            </a:r>
            <a:r>
              <a:rPr dirty="0" sz="2800" spc="-2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006FC0"/>
                </a:solidFill>
                <a:latin typeface="Microsoft Sans Serif"/>
                <a:cs typeface="Microsoft Sans Serif"/>
              </a:rPr>
              <a:t>DIN</a:t>
            </a:r>
            <a:r>
              <a:rPr dirty="0" sz="2800" spc="-5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70">
                <a:solidFill>
                  <a:srgbClr val="006FC0"/>
                </a:solidFill>
                <a:latin typeface="Microsoft Sans Serif"/>
                <a:cs typeface="Microsoft Sans Serif"/>
              </a:rPr>
              <a:t>55350</a:t>
            </a:r>
            <a:endParaRPr sz="28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0">
                <a:solidFill>
                  <a:srgbClr val="006FC0"/>
                </a:solidFill>
                <a:latin typeface="Microsoft Sans Serif"/>
                <a:cs typeface="Microsoft Sans Serif"/>
              </a:rPr>
              <a:t>Stan</a:t>
            </a:r>
            <a:r>
              <a:rPr dirty="0" sz="2800" spc="-10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5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006FC0"/>
                </a:solidFill>
                <a:latin typeface="Microsoft Sans Serif"/>
                <a:cs typeface="Microsoft Sans Serif"/>
              </a:rPr>
              <a:t>ANS</a:t>
            </a:r>
            <a:r>
              <a:rPr dirty="0" sz="2800" spc="-90">
                <a:solidFill>
                  <a:srgbClr val="006FC0"/>
                </a:solidFill>
                <a:latin typeface="Microsoft Sans Serif"/>
                <a:cs typeface="Microsoft Sans Serif"/>
              </a:rPr>
              <a:t>I</a:t>
            </a:r>
            <a:r>
              <a:rPr dirty="0" sz="2800" spc="-2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25">
                <a:solidFill>
                  <a:srgbClr val="006FC0"/>
                </a:solidFill>
                <a:latin typeface="Microsoft Sans Serif"/>
                <a:cs typeface="Microsoft Sans Serif"/>
              </a:rPr>
              <a:t>(ANSI</a:t>
            </a:r>
            <a:r>
              <a:rPr dirty="0" sz="2800" spc="-60">
                <a:solidFill>
                  <a:srgbClr val="006FC0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-240">
                <a:solidFill>
                  <a:srgbClr val="006FC0"/>
                </a:solidFill>
                <a:latin typeface="Microsoft Sans Serif"/>
                <a:cs typeface="Microsoft Sans Serif"/>
              </a:rPr>
              <a:t>AS</a:t>
            </a:r>
            <a:r>
              <a:rPr dirty="0" sz="2800" spc="-270">
                <a:solidFill>
                  <a:srgbClr val="006FC0"/>
                </a:solidFill>
                <a:latin typeface="Microsoft Sans Serif"/>
                <a:cs typeface="Microsoft Sans Serif"/>
              </a:rPr>
              <a:t>Q</a:t>
            </a:r>
            <a:r>
              <a:rPr dirty="0" sz="2800" spc="-365">
                <a:solidFill>
                  <a:srgbClr val="006FC0"/>
                </a:solidFill>
                <a:latin typeface="Microsoft Sans Serif"/>
                <a:cs typeface="Microsoft Sans Serif"/>
              </a:rPr>
              <a:t>C</a:t>
            </a:r>
            <a:r>
              <a:rPr dirty="0" sz="2800" spc="-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240">
                <a:solidFill>
                  <a:srgbClr val="006FC0"/>
                </a:solidFill>
                <a:latin typeface="Microsoft Sans Serif"/>
                <a:cs typeface="Microsoft Sans Serif"/>
              </a:rPr>
              <a:t>3</a:t>
            </a:r>
            <a:r>
              <a:rPr dirty="0" sz="2800" spc="20">
                <a:solidFill>
                  <a:srgbClr val="006FC0"/>
                </a:solidFill>
                <a:latin typeface="Microsoft Sans Serif"/>
                <a:cs typeface="Microsoft Sans Serif"/>
              </a:rPr>
              <a:t>/</a:t>
            </a:r>
            <a:r>
              <a:rPr dirty="0" sz="2800" spc="-375">
                <a:solidFill>
                  <a:srgbClr val="006FC0"/>
                </a:solidFill>
                <a:latin typeface="Microsoft Sans Serif"/>
                <a:cs typeface="Microsoft Sans Serif"/>
              </a:rPr>
              <a:t>197</a:t>
            </a:r>
            <a:r>
              <a:rPr dirty="0" sz="2800" spc="-370">
                <a:solidFill>
                  <a:srgbClr val="006FC0"/>
                </a:solidFill>
                <a:latin typeface="Microsoft Sans Serif"/>
                <a:cs typeface="Microsoft Sans Serif"/>
              </a:rPr>
              <a:t>8</a:t>
            </a:r>
            <a:r>
              <a:rPr dirty="0" sz="2800" spc="45">
                <a:solidFill>
                  <a:srgbClr val="006FC0"/>
                </a:solidFill>
                <a:latin typeface="Microsoft Sans Serif"/>
                <a:cs typeface="Microsoft Sans Serif"/>
              </a:rPr>
              <a:t>)</a:t>
            </a:r>
            <a:endParaRPr sz="2800">
              <a:latin typeface="Microsoft Sans Serif"/>
              <a:cs typeface="Microsoft Sans Serif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dirty="0" sz="2800" spc="-100">
                <a:solidFill>
                  <a:srgbClr val="006FC0"/>
                </a:solidFill>
                <a:latin typeface="Microsoft Sans Serif"/>
                <a:cs typeface="Microsoft Sans Serif"/>
              </a:rPr>
              <a:t>Stan</a:t>
            </a:r>
            <a:r>
              <a:rPr dirty="0" sz="2800" spc="-100">
                <a:solidFill>
                  <a:srgbClr val="006FC0"/>
                </a:solidFill>
                <a:latin typeface="Microsoft Sans Serif"/>
                <a:cs typeface="Microsoft Sans Serif"/>
              </a:rPr>
              <a:t>d</a:t>
            </a:r>
            <a:r>
              <a:rPr dirty="0" sz="2800" spc="-15">
                <a:solidFill>
                  <a:srgbClr val="006FC0"/>
                </a:solidFill>
                <a:latin typeface="Microsoft Sans Serif"/>
                <a:cs typeface="Microsoft Sans Serif"/>
              </a:rPr>
              <a:t>a</a:t>
            </a:r>
            <a:r>
              <a:rPr dirty="0" sz="2800" spc="-5">
                <a:solidFill>
                  <a:srgbClr val="006FC0"/>
                </a:solidFill>
                <a:latin typeface="Microsoft Sans Serif"/>
                <a:cs typeface="Microsoft Sans Serif"/>
              </a:rPr>
              <a:t>r</a:t>
            </a:r>
            <a:r>
              <a:rPr dirty="0" sz="2800" spc="-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0">
                <a:solidFill>
                  <a:srgbClr val="006FC0"/>
                </a:solidFill>
                <a:latin typeface="Microsoft Sans Serif"/>
                <a:cs typeface="Microsoft Sans Serif"/>
              </a:rPr>
              <a:t>IE</a:t>
            </a:r>
            <a:r>
              <a:rPr dirty="0" sz="2800" spc="-36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1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80">
                <a:solidFill>
                  <a:srgbClr val="006FC0"/>
                </a:solidFill>
                <a:latin typeface="Microsoft Sans Serif"/>
                <a:cs typeface="Microsoft Sans Serif"/>
              </a:rPr>
              <a:t>(IE</a:t>
            </a:r>
            <a:r>
              <a:rPr dirty="0" sz="2800" spc="-28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365">
                <a:solidFill>
                  <a:srgbClr val="006FC0"/>
                </a:solidFill>
                <a:latin typeface="Microsoft Sans Serif"/>
                <a:cs typeface="Microsoft Sans Serif"/>
              </a:rPr>
              <a:t>E</a:t>
            </a:r>
            <a:r>
              <a:rPr dirty="0" sz="2800" spc="-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30">
                <a:solidFill>
                  <a:srgbClr val="006FC0"/>
                </a:solidFill>
                <a:latin typeface="Microsoft Sans Serif"/>
                <a:cs typeface="Microsoft Sans Serif"/>
              </a:rPr>
              <a:t>Std</a:t>
            </a:r>
            <a:r>
              <a:rPr dirty="0" sz="2800" spc="-2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20">
                <a:solidFill>
                  <a:srgbClr val="006FC0"/>
                </a:solidFill>
                <a:latin typeface="Microsoft Sans Serif"/>
                <a:cs typeface="Microsoft Sans Serif"/>
              </a:rPr>
              <a:t>72</a:t>
            </a:r>
            <a:r>
              <a:rPr dirty="0" sz="2800" spc="-215">
                <a:solidFill>
                  <a:srgbClr val="006FC0"/>
                </a:solidFill>
                <a:latin typeface="Microsoft Sans Serif"/>
                <a:cs typeface="Microsoft Sans Serif"/>
              </a:rPr>
              <a:t>9</a:t>
            </a:r>
            <a:r>
              <a:rPr dirty="0" sz="2800" spc="145">
                <a:solidFill>
                  <a:srgbClr val="006FC0"/>
                </a:solidFill>
                <a:latin typeface="Microsoft Sans Serif"/>
                <a:cs typeface="Microsoft Sans Serif"/>
              </a:rPr>
              <a:t>-</a:t>
            </a:r>
            <a:r>
              <a:rPr dirty="0" sz="2800" spc="-355">
                <a:solidFill>
                  <a:srgbClr val="006FC0"/>
                </a:solidFill>
                <a:latin typeface="Microsoft Sans Serif"/>
                <a:cs typeface="Microsoft Sans Serif"/>
              </a:rPr>
              <a:t>198</a:t>
            </a:r>
            <a:r>
              <a:rPr dirty="0" sz="2800" spc="-350">
                <a:solidFill>
                  <a:srgbClr val="006FC0"/>
                </a:solidFill>
                <a:latin typeface="Microsoft Sans Serif"/>
                <a:cs typeface="Microsoft Sans Serif"/>
              </a:rPr>
              <a:t>3</a:t>
            </a:r>
            <a:r>
              <a:rPr dirty="0" sz="2800" spc="110">
                <a:solidFill>
                  <a:srgbClr val="006FC0"/>
                </a:solidFill>
                <a:latin typeface="Microsoft Sans Serif"/>
                <a:cs typeface="Microsoft Sans Serif"/>
              </a:rPr>
              <a:t>0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6367" y="4066032"/>
            <a:ext cx="5582920" cy="818515"/>
          </a:xfrm>
          <a:custGeom>
            <a:avLst/>
            <a:gdLst/>
            <a:ahLst/>
            <a:cxnLst/>
            <a:rect l="l" t="t" r="r" b="b"/>
            <a:pathLst>
              <a:path w="5582920" h="818514">
                <a:moveTo>
                  <a:pt x="5582412" y="0"/>
                </a:moveTo>
                <a:lnTo>
                  <a:pt x="5581314" y="73537"/>
                </a:lnTo>
                <a:lnTo>
                  <a:pt x="5578151" y="142757"/>
                </a:lnTo>
                <a:lnTo>
                  <a:pt x="5573112" y="206502"/>
                </a:lnTo>
                <a:lnTo>
                  <a:pt x="5566390" y="263614"/>
                </a:lnTo>
                <a:lnTo>
                  <a:pt x="5558174" y="312937"/>
                </a:lnTo>
                <a:lnTo>
                  <a:pt x="5548658" y="353314"/>
                </a:lnTo>
                <a:lnTo>
                  <a:pt x="5526486" y="402599"/>
                </a:lnTo>
                <a:lnTo>
                  <a:pt x="5514213" y="409194"/>
                </a:lnTo>
                <a:lnTo>
                  <a:pt x="2859405" y="409194"/>
                </a:lnTo>
                <a:lnTo>
                  <a:pt x="2847131" y="415788"/>
                </a:lnTo>
                <a:lnTo>
                  <a:pt x="2824959" y="465074"/>
                </a:lnTo>
                <a:lnTo>
                  <a:pt x="2815443" y="505450"/>
                </a:lnTo>
                <a:lnTo>
                  <a:pt x="2807227" y="554773"/>
                </a:lnTo>
                <a:lnTo>
                  <a:pt x="2800505" y="611886"/>
                </a:lnTo>
                <a:lnTo>
                  <a:pt x="2795466" y="675630"/>
                </a:lnTo>
                <a:lnTo>
                  <a:pt x="2792303" y="744850"/>
                </a:lnTo>
                <a:lnTo>
                  <a:pt x="2791206" y="818388"/>
                </a:lnTo>
                <a:lnTo>
                  <a:pt x="2790108" y="744850"/>
                </a:lnTo>
                <a:lnTo>
                  <a:pt x="2786945" y="675630"/>
                </a:lnTo>
                <a:lnTo>
                  <a:pt x="2781906" y="611886"/>
                </a:lnTo>
                <a:lnTo>
                  <a:pt x="2775184" y="554773"/>
                </a:lnTo>
                <a:lnTo>
                  <a:pt x="2766968" y="505450"/>
                </a:lnTo>
                <a:lnTo>
                  <a:pt x="2757452" y="465074"/>
                </a:lnTo>
                <a:lnTo>
                  <a:pt x="2735280" y="415788"/>
                </a:lnTo>
                <a:lnTo>
                  <a:pt x="2723007" y="409194"/>
                </a:lnTo>
                <a:lnTo>
                  <a:pt x="68199" y="409194"/>
                </a:lnTo>
                <a:lnTo>
                  <a:pt x="55925" y="402599"/>
                </a:lnTo>
                <a:lnTo>
                  <a:pt x="33753" y="353314"/>
                </a:lnTo>
                <a:lnTo>
                  <a:pt x="24237" y="312937"/>
                </a:lnTo>
                <a:lnTo>
                  <a:pt x="16021" y="263614"/>
                </a:lnTo>
                <a:lnTo>
                  <a:pt x="9299" y="206502"/>
                </a:lnTo>
                <a:lnTo>
                  <a:pt x="4260" y="142757"/>
                </a:lnTo>
                <a:lnTo>
                  <a:pt x="1097" y="73537"/>
                </a:lnTo>
                <a:lnTo>
                  <a:pt x="0" y="0"/>
                </a:lnTo>
              </a:path>
            </a:pathLst>
          </a:custGeom>
          <a:ln w="9143">
            <a:solidFill>
              <a:srgbClr val="31313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2176272" y="5003291"/>
            <a:ext cx="8069580" cy="1468120"/>
            <a:chOff x="2176272" y="5003291"/>
            <a:chExt cx="8069580" cy="1468120"/>
          </a:xfrm>
        </p:grpSpPr>
        <p:sp>
          <p:nvSpPr>
            <p:cNvPr id="9" name="object 9"/>
            <p:cNvSpPr/>
            <p:nvPr/>
          </p:nvSpPr>
          <p:spPr>
            <a:xfrm>
              <a:off x="2180844" y="5007863"/>
              <a:ext cx="8060690" cy="1458595"/>
            </a:xfrm>
            <a:custGeom>
              <a:avLst/>
              <a:gdLst/>
              <a:ahLst/>
              <a:cxnLst/>
              <a:rect l="l" t="t" r="r" b="b"/>
              <a:pathLst>
                <a:path w="8060690" h="1458595">
                  <a:moveTo>
                    <a:pt x="6763638" y="0"/>
                  </a:moveTo>
                  <a:lnTo>
                    <a:pt x="1296796" y="0"/>
                  </a:lnTo>
                  <a:lnTo>
                    <a:pt x="1235744" y="793"/>
                  </a:lnTo>
                  <a:lnTo>
                    <a:pt x="1175419" y="3151"/>
                  </a:lnTo>
                  <a:lnTo>
                    <a:pt x="1115883" y="7039"/>
                  </a:lnTo>
                  <a:lnTo>
                    <a:pt x="1057198" y="12420"/>
                  </a:lnTo>
                  <a:lnTo>
                    <a:pt x="999428" y="19261"/>
                  </a:lnTo>
                  <a:lnTo>
                    <a:pt x="942634" y="27525"/>
                  </a:lnTo>
                  <a:lnTo>
                    <a:pt x="886878" y="37179"/>
                  </a:lnTo>
                  <a:lnTo>
                    <a:pt x="832223" y="48187"/>
                  </a:lnTo>
                  <a:lnTo>
                    <a:pt x="778731" y="60514"/>
                  </a:lnTo>
                  <a:lnTo>
                    <a:pt x="726464" y="74125"/>
                  </a:lnTo>
                  <a:lnTo>
                    <a:pt x="675484" y="88984"/>
                  </a:lnTo>
                  <a:lnTo>
                    <a:pt x="625854" y="105058"/>
                  </a:lnTo>
                  <a:lnTo>
                    <a:pt x="577635" y="122311"/>
                  </a:lnTo>
                  <a:lnTo>
                    <a:pt x="530891" y="140707"/>
                  </a:lnTo>
                  <a:lnTo>
                    <a:pt x="485683" y="160213"/>
                  </a:lnTo>
                  <a:lnTo>
                    <a:pt x="442074" y="180792"/>
                  </a:lnTo>
                  <a:lnTo>
                    <a:pt x="400125" y="202410"/>
                  </a:lnTo>
                  <a:lnTo>
                    <a:pt x="359899" y="225032"/>
                  </a:lnTo>
                  <a:lnTo>
                    <a:pt x="321459" y="248622"/>
                  </a:lnTo>
                  <a:lnTo>
                    <a:pt x="284866" y="273147"/>
                  </a:lnTo>
                  <a:lnTo>
                    <a:pt x="250183" y="298569"/>
                  </a:lnTo>
                  <a:lnTo>
                    <a:pt x="217472" y="324856"/>
                  </a:lnTo>
                  <a:lnTo>
                    <a:pt x="186796" y="351971"/>
                  </a:lnTo>
                  <a:lnTo>
                    <a:pt x="158215" y="379880"/>
                  </a:lnTo>
                  <a:lnTo>
                    <a:pt x="131794" y="408547"/>
                  </a:lnTo>
                  <a:lnTo>
                    <a:pt x="85676" y="468017"/>
                  </a:lnTo>
                  <a:lnTo>
                    <a:pt x="48939" y="530101"/>
                  </a:lnTo>
                  <a:lnTo>
                    <a:pt x="22082" y="594519"/>
                  </a:lnTo>
                  <a:lnTo>
                    <a:pt x="5603" y="660989"/>
                  </a:lnTo>
                  <a:lnTo>
                    <a:pt x="0" y="729234"/>
                  </a:lnTo>
                  <a:lnTo>
                    <a:pt x="1411" y="763562"/>
                  </a:lnTo>
                  <a:lnTo>
                    <a:pt x="12514" y="830958"/>
                  </a:lnTo>
                  <a:lnTo>
                    <a:pt x="34245" y="896439"/>
                  </a:lnTo>
                  <a:lnTo>
                    <a:pt x="66104" y="959727"/>
                  </a:lnTo>
                  <a:lnTo>
                    <a:pt x="107593" y="1020540"/>
                  </a:lnTo>
                  <a:lnTo>
                    <a:pt x="158215" y="1078599"/>
                  </a:lnTo>
                  <a:lnTo>
                    <a:pt x="186796" y="1106507"/>
                  </a:lnTo>
                  <a:lnTo>
                    <a:pt x="217472" y="1133622"/>
                  </a:lnTo>
                  <a:lnTo>
                    <a:pt x="250183" y="1159909"/>
                  </a:lnTo>
                  <a:lnTo>
                    <a:pt x="284866" y="1185331"/>
                  </a:lnTo>
                  <a:lnTo>
                    <a:pt x="321459" y="1209855"/>
                  </a:lnTo>
                  <a:lnTo>
                    <a:pt x="359899" y="1233445"/>
                  </a:lnTo>
                  <a:lnTo>
                    <a:pt x="400125" y="1256066"/>
                  </a:lnTo>
                  <a:lnTo>
                    <a:pt x="442074" y="1277684"/>
                  </a:lnTo>
                  <a:lnTo>
                    <a:pt x="485683" y="1298262"/>
                  </a:lnTo>
                  <a:lnTo>
                    <a:pt x="530891" y="1317767"/>
                  </a:lnTo>
                  <a:lnTo>
                    <a:pt x="577635" y="1336163"/>
                  </a:lnTo>
                  <a:lnTo>
                    <a:pt x="625854" y="1353415"/>
                  </a:lnTo>
                  <a:lnTo>
                    <a:pt x="675484" y="1369488"/>
                  </a:lnTo>
                  <a:lnTo>
                    <a:pt x="726464" y="1384347"/>
                  </a:lnTo>
                  <a:lnTo>
                    <a:pt x="778731" y="1397957"/>
                  </a:lnTo>
                  <a:lnTo>
                    <a:pt x="832223" y="1410283"/>
                  </a:lnTo>
                  <a:lnTo>
                    <a:pt x="886878" y="1421290"/>
                  </a:lnTo>
                  <a:lnTo>
                    <a:pt x="942634" y="1430944"/>
                  </a:lnTo>
                  <a:lnTo>
                    <a:pt x="999428" y="1439208"/>
                  </a:lnTo>
                  <a:lnTo>
                    <a:pt x="1057198" y="1446048"/>
                  </a:lnTo>
                  <a:lnTo>
                    <a:pt x="1115883" y="1451429"/>
                  </a:lnTo>
                  <a:lnTo>
                    <a:pt x="1175419" y="1455316"/>
                  </a:lnTo>
                  <a:lnTo>
                    <a:pt x="1235744" y="1457674"/>
                  </a:lnTo>
                  <a:lnTo>
                    <a:pt x="1296796" y="1458468"/>
                  </a:lnTo>
                  <a:lnTo>
                    <a:pt x="6763638" y="1458468"/>
                  </a:lnTo>
                  <a:lnTo>
                    <a:pt x="6824691" y="1457674"/>
                  </a:lnTo>
                  <a:lnTo>
                    <a:pt x="6885016" y="1455316"/>
                  </a:lnTo>
                  <a:lnTo>
                    <a:pt x="6944552" y="1451429"/>
                  </a:lnTo>
                  <a:lnTo>
                    <a:pt x="7003237" y="1446048"/>
                  </a:lnTo>
                  <a:lnTo>
                    <a:pt x="7061007" y="1439208"/>
                  </a:lnTo>
                  <a:lnTo>
                    <a:pt x="7117801" y="1430944"/>
                  </a:lnTo>
                  <a:lnTo>
                    <a:pt x="7173557" y="1421290"/>
                  </a:lnTo>
                  <a:lnTo>
                    <a:pt x="7228212" y="1410283"/>
                  </a:lnTo>
                  <a:lnTo>
                    <a:pt x="7281704" y="1397957"/>
                  </a:lnTo>
                  <a:lnTo>
                    <a:pt x="7333971" y="1384347"/>
                  </a:lnTo>
                  <a:lnTo>
                    <a:pt x="7384951" y="1369488"/>
                  </a:lnTo>
                  <a:lnTo>
                    <a:pt x="7434581" y="1353415"/>
                  </a:lnTo>
                  <a:lnTo>
                    <a:pt x="7482800" y="1336163"/>
                  </a:lnTo>
                  <a:lnTo>
                    <a:pt x="7529544" y="1317767"/>
                  </a:lnTo>
                  <a:lnTo>
                    <a:pt x="7574752" y="1298262"/>
                  </a:lnTo>
                  <a:lnTo>
                    <a:pt x="7618361" y="1277684"/>
                  </a:lnTo>
                  <a:lnTo>
                    <a:pt x="7660310" y="1256066"/>
                  </a:lnTo>
                  <a:lnTo>
                    <a:pt x="7700536" y="1233445"/>
                  </a:lnTo>
                  <a:lnTo>
                    <a:pt x="7738976" y="1209855"/>
                  </a:lnTo>
                  <a:lnTo>
                    <a:pt x="7775569" y="1185331"/>
                  </a:lnTo>
                  <a:lnTo>
                    <a:pt x="7810252" y="1159909"/>
                  </a:lnTo>
                  <a:lnTo>
                    <a:pt x="7842963" y="1133622"/>
                  </a:lnTo>
                  <a:lnTo>
                    <a:pt x="7873639" y="1106507"/>
                  </a:lnTo>
                  <a:lnTo>
                    <a:pt x="7902220" y="1078599"/>
                  </a:lnTo>
                  <a:lnTo>
                    <a:pt x="7928641" y="1049931"/>
                  </a:lnTo>
                  <a:lnTo>
                    <a:pt x="7974759" y="990460"/>
                  </a:lnTo>
                  <a:lnTo>
                    <a:pt x="8011496" y="928375"/>
                  </a:lnTo>
                  <a:lnTo>
                    <a:pt x="8038353" y="863955"/>
                  </a:lnTo>
                  <a:lnTo>
                    <a:pt x="8054832" y="797481"/>
                  </a:lnTo>
                  <a:lnTo>
                    <a:pt x="8060435" y="729234"/>
                  </a:lnTo>
                  <a:lnTo>
                    <a:pt x="8059024" y="694907"/>
                  </a:lnTo>
                  <a:lnTo>
                    <a:pt x="8047921" y="627515"/>
                  </a:lnTo>
                  <a:lnTo>
                    <a:pt x="8026190" y="562036"/>
                  </a:lnTo>
                  <a:lnTo>
                    <a:pt x="7994331" y="498750"/>
                  </a:lnTo>
                  <a:lnTo>
                    <a:pt x="7952842" y="437938"/>
                  </a:lnTo>
                  <a:lnTo>
                    <a:pt x="7902220" y="379880"/>
                  </a:lnTo>
                  <a:lnTo>
                    <a:pt x="7873639" y="351971"/>
                  </a:lnTo>
                  <a:lnTo>
                    <a:pt x="7842963" y="324856"/>
                  </a:lnTo>
                  <a:lnTo>
                    <a:pt x="7810252" y="298569"/>
                  </a:lnTo>
                  <a:lnTo>
                    <a:pt x="7775569" y="273147"/>
                  </a:lnTo>
                  <a:lnTo>
                    <a:pt x="7738976" y="248622"/>
                  </a:lnTo>
                  <a:lnTo>
                    <a:pt x="7700536" y="225032"/>
                  </a:lnTo>
                  <a:lnTo>
                    <a:pt x="7660310" y="202410"/>
                  </a:lnTo>
                  <a:lnTo>
                    <a:pt x="7618361" y="180792"/>
                  </a:lnTo>
                  <a:lnTo>
                    <a:pt x="7574752" y="160213"/>
                  </a:lnTo>
                  <a:lnTo>
                    <a:pt x="7529544" y="140707"/>
                  </a:lnTo>
                  <a:lnTo>
                    <a:pt x="7482800" y="122311"/>
                  </a:lnTo>
                  <a:lnTo>
                    <a:pt x="7434581" y="105058"/>
                  </a:lnTo>
                  <a:lnTo>
                    <a:pt x="7384951" y="88984"/>
                  </a:lnTo>
                  <a:lnTo>
                    <a:pt x="7333971" y="74125"/>
                  </a:lnTo>
                  <a:lnTo>
                    <a:pt x="7281704" y="60514"/>
                  </a:lnTo>
                  <a:lnTo>
                    <a:pt x="7228212" y="48187"/>
                  </a:lnTo>
                  <a:lnTo>
                    <a:pt x="7173557" y="37179"/>
                  </a:lnTo>
                  <a:lnTo>
                    <a:pt x="7117801" y="27525"/>
                  </a:lnTo>
                  <a:lnTo>
                    <a:pt x="7061007" y="19261"/>
                  </a:lnTo>
                  <a:lnTo>
                    <a:pt x="7003237" y="12420"/>
                  </a:lnTo>
                  <a:lnTo>
                    <a:pt x="6944552" y="7039"/>
                  </a:lnTo>
                  <a:lnTo>
                    <a:pt x="6885016" y="3151"/>
                  </a:lnTo>
                  <a:lnTo>
                    <a:pt x="6824691" y="793"/>
                  </a:lnTo>
                  <a:lnTo>
                    <a:pt x="6763638" y="0"/>
                  </a:lnTo>
                  <a:close/>
                </a:path>
              </a:pathLst>
            </a:custGeom>
            <a:solidFill>
              <a:srgbClr val="A7D4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80844" y="5007863"/>
              <a:ext cx="8060690" cy="1458595"/>
            </a:xfrm>
            <a:custGeom>
              <a:avLst/>
              <a:gdLst/>
              <a:ahLst/>
              <a:cxnLst/>
              <a:rect l="l" t="t" r="r" b="b"/>
              <a:pathLst>
                <a:path w="8060690" h="1458595">
                  <a:moveTo>
                    <a:pt x="1296796" y="0"/>
                  </a:moveTo>
                  <a:lnTo>
                    <a:pt x="6763638" y="0"/>
                  </a:lnTo>
                  <a:lnTo>
                    <a:pt x="6824691" y="793"/>
                  </a:lnTo>
                  <a:lnTo>
                    <a:pt x="6885016" y="3151"/>
                  </a:lnTo>
                  <a:lnTo>
                    <a:pt x="6944552" y="7039"/>
                  </a:lnTo>
                  <a:lnTo>
                    <a:pt x="7003237" y="12420"/>
                  </a:lnTo>
                  <a:lnTo>
                    <a:pt x="7061007" y="19261"/>
                  </a:lnTo>
                  <a:lnTo>
                    <a:pt x="7117801" y="27525"/>
                  </a:lnTo>
                  <a:lnTo>
                    <a:pt x="7173557" y="37179"/>
                  </a:lnTo>
                  <a:lnTo>
                    <a:pt x="7228212" y="48187"/>
                  </a:lnTo>
                  <a:lnTo>
                    <a:pt x="7281704" y="60514"/>
                  </a:lnTo>
                  <a:lnTo>
                    <a:pt x="7333971" y="74125"/>
                  </a:lnTo>
                  <a:lnTo>
                    <a:pt x="7384951" y="88984"/>
                  </a:lnTo>
                  <a:lnTo>
                    <a:pt x="7434581" y="105058"/>
                  </a:lnTo>
                  <a:lnTo>
                    <a:pt x="7482800" y="122311"/>
                  </a:lnTo>
                  <a:lnTo>
                    <a:pt x="7529544" y="140707"/>
                  </a:lnTo>
                  <a:lnTo>
                    <a:pt x="7574752" y="160213"/>
                  </a:lnTo>
                  <a:lnTo>
                    <a:pt x="7618361" y="180792"/>
                  </a:lnTo>
                  <a:lnTo>
                    <a:pt x="7660310" y="202410"/>
                  </a:lnTo>
                  <a:lnTo>
                    <a:pt x="7700536" y="225032"/>
                  </a:lnTo>
                  <a:lnTo>
                    <a:pt x="7738976" y="248622"/>
                  </a:lnTo>
                  <a:lnTo>
                    <a:pt x="7775569" y="273147"/>
                  </a:lnTo>
                  <a:lnTo>
                    <a:pt x="7810252" y="298569"/>
                  </a:lnTo>
                  <a:lnTo>
                    <a:pt x="7842963" y="324856"/>
                  </a:lnTo>
                  <a:lnTo>
                    <a:pt x="7873639" y="351971"/>
                  </a:lnTo>
                  <a:lnTo>
                    <a:pt x="7902220" y="379880"/>
                  </a:lnTo>
                  <a:lnTo>
                    <a:pt x="7928641" y="408547"/>
                  </a:lnTo>
                  <a:lnTo>
                    <a:pt x="7974759" y="468017"/>
                  </a:lnTo>
                  <a:lnTo>
                    <a:pt x="8011496" y="530101"/>
                  </a:lnTo>
                  <a:lnTo>
                    <a:pt x="8038353" y="594519"/>
                  </a:lnTo>
                  <a:lnTo>
                    <a:pt x="8054832" y="660989"/>
                  </a:lnTo>
                  <a:lnTo>
                    <a:pt x="8060435" y="729234"/>
                  </a:lnTo>
                  <a:lnTo>
                    <a:pt x="8059024" y="763562"/>
                  </a:lnTo>
                  <a:lnTo>
                    <a:pt x="8047921" y="830958"/>
                  </a:lnTo>
                  <a:lnTo>
                    <a:pt x="8026190" y="896439"/>
                  </a:lnTo>
                  <a:lnTo>
                    <a:pt x="7994331" y="959727"/>
                  </a:lnTo>
                  <a:lnTo>
                    <a:pt x="7952842" y="1020540"/>
                  </a:lnTo>
                  <a:lnTo>
                    <a:pt x="7902220" y="1078599"/>
                  </a:lnTo>
                  <a:lnTo>
                    <a:pt x="7873639" y="1106507"/>
                  </a:lnTo>
                  <a:lnTo>
                    <a:pt x="7842963" y="1133622"/>
                  </a:lnTo>
                  <a:lnTo>
                    <a:pt x="7810252" y="1159909"/>
                  </a:lnTo>
                  <a:lnTo>
                    <a:pt x="7775569" y="1185331"/>
                  </a:lnTo>
                  <a:lnTo>
                    <a:pt x="7738976" y="1209855"/>
                  </a:lnTo>
                  <a:lnTo>
                    <a:pt x="7700536" y="1233445"/>
                  </a:lnTo>
                  <a:lnTo>
                    <a:pt x="7660310" y="1256066"/>
                  </a:lnTo>
                  <a:lnTo>
                    <a:pt x="7618361" y="1277684"/>
                  </a:lnTo>
                  <a:lnTo>
                    <a:pt x="7574752" y="1298262"/>
                  </a:lnTo>
                  <a:lnTo>
                    <a:pt x="7529544" y="1317767"/>
                  </a:lnTo>
                  <a:lnTo>
                    <a:pt x="7482800" y="1336163"/>
                  </a:lnTo>
                  <a:lnTo>
                    <a:pt x="7434581" y="1353415"/>
                  </a:lnTo>
                  <a:lnTo>
                    <a:pt x="7384951" y="1369488"/>
                  </a:lnTo>
                  <a:lnTo>
                    <a:pt x="7333971" y="1384347"/>
                  </a:lnTo>
                  <a:lnTo>
                    <a:pt x="7281704" y="1397957"/>
                  </a:lnTo>
                  <a:lnTo>
                    <a:pt x="7228212" y="1410283"/>
                  </a:lnTo>
                  <a:lnTo>
                    <a:pt x="7173557" y="1421290"/>
                  </a:lnTo>
                  <a:lnTo>
                    <a:pt x="7117801" y="1430944"/>
                  </a:lnTo>
                  <a:lnTo>
                    <a:pt x="7061007" y="1439208"/>
                  </a:lnTo>
                  <a:lnTo>
                    <a:pt x="7003237" y="1446048"/>
                  </a:lnTo>
                  <a:lnTo>
                    <a:pt x="6944552" y="1451429"/>
                  </a:lnTo>
                  <a:lnTo>
                    <a:pt x="6885016" y="1455316"/>
                  </a:lnTo>
                  <a:lnTo>
                    <a:pt x="6824691" y="1457674"/>
                  </a:lnTo>
                  <a:lnTo>
                    <a:pt x="6763638" y="1458468"/>
                  </a:lnTo>
                  <a:lnTo>
                    <a:pt x="1296796" y="1458468"/>
                  </a:lnTo>
                  <a:lnTo>
                    <a:pt x="1235744" y="1457674"/>
                  </a:lnTo>
                  <a:lnTo>
                    <a:pt x="1175419" y="1455316"/>
                  </a:lnTo>
                  <a:lnTo>
                    <a:pt x="1115883" y="1451429"/>
                  </a:lnTo>
                  <a:lnTo>
                    <a:pt x="1057198" y="1446048"/>
                  </a:lnTo>
                  <a:lnTo>
                    <a:pt x="999428" y="1439208"/>
                  </a:lnTo>
                  <a:lnTo>
                    <a:pt x="942634" y="1430944"/>
                  </a:lnTo>
                  <a:lnTo>
                    <a:pt x="886878" y="1421290"/>
                  </a:lnTo>
                  <a:lnTo>
                    <a:pt x="832223" y="1410283"/>
                  </a:lnTo>
                  <a:lnTo>
                    <a:pt x="778731" y="1397957"/>
                  </a:lnTo>
                  <a:lnTo>
                    <a:pt x="726464" y="1384347"/>
                  </a:lnTo>
                  <a:lnTo>
                    <a:pt x="675484" y="1369488"/>
                  </a:lnTo>
                  <a:lnTo>
                    <a:pt x="625854" y="1353415"/>
                  </a:lnTo>
                  <a:lnTo>
                    <a:pt x="577635" y="1336163"/>
                  </a:lnTo>
                  <a:lnTo>
                    <a:pt x="530891" y="1317767"/>
                  </a:lnTo>
                  <a:lnTo>
                    <a:pt x="485683" y="1298262"/>
                  </a:lnTo>
                  <a:lnTo>
                    <a:pt x="442074" y="1277684"/>
                  </a:lnTo>
                  <a:lnTo>
                    <a:pt x="400125" y="1256066"/>
                  </a:lnTo>
                  <a:lnTo>
                    <a:pt x="359899" y="1233445"/>
                  </a:lnTo>
                  <a:lnTo>
                    <a:pt x="321459" y="1209855"/>
                  </a:lnTo>
                  <a:lnTo>
                    <a:pt x="284866" y="1185331"/>
                  </a:lnTo>
                  <a:lnTo>
                    <a:pt x="250183" y="1159909"/>
                  </a:lnTo>
                  <a:lnTo>
                    <a:pt x="217472" y="1133622"/>
                  </a:lnTo>
                  <a:lnTo>
                    <a:pt x="186796" y="1106507"/>
                  </a:lnTo>
                  <a:lnTo>
                    <a:pt x="158215" y="1078599"/>
                  </a:lnTo>
                  <a:lnTo>
                    <a:pt x="131794" y="1049931"/>
                  </a:lnTo>
                  <a:lnTo>
                    <a:pt x="85676" y="990460"/>
                  </a:lnTo>
                  <a:lnTo>
                    <a:pt x="48939" y="928375"/>
                  </a:lnTo>
                  <a:lnTo>
                    <a:pt x="22082" y="863955"/>
                  </a:lnTo>
                  <a:lnTo>
                    <a:pt x="5603" y="797481"/>
                  </a:lnTo>
                  <a:lnTo>
                    <a:pt x="0" y="729234"/>
                  </a:lnTo>
                  <a:lnTo>
                    <a:pt x="1411" y="694907"/>
                  </a:lnTo>
                  <a:lnTo>
                    <a:pt x="12514" y="627515"/>
                  </a:lnTo>
                  <a:lnTo>
                    <a:pt x="34245" y="562036"/>
                  </a:lnTo>
                  <a:lnTo>
                    <a:pt x="66104" y="498750"/>
                  </a:lnTo>
                  <a:lnTo>
                    <a:pt x="107593" y="437938"/>
                  </a:lnTo>
                  <a:lnTo>
                    <a:pt x="158215" y="379880"/>
                  </a:lnTo>
                  <a:lnTo>
                    <a:pt x="186796" y="351971"/>
                  </a:lnTo>
                  <a:lnTo>
                    <a:pt x="217472" y="324856"/>
                  </a:lnTo>
                  <a:lnTo>
                    <a:pt x="250183" y="298569"/>
                  </a:lnTo>
                  <a:lnTo>
                    <a:pt x="284866" y="273147"/>
                  </a:lnTo>
                  <a:lnTo>
                    <a:pt x="321459" y="248622"/>
                  </a:lnTo>
                  <a:lnTo>
                    <a:pt x="359899" y="225032"/>
                  </a:lnTo>
                  <a:lnTo>
                    <a:pt x="400125" y="202410"/>
                  </a:lnTo>
                  <a:lnTo>
                    <a:pt x="442074" y="180792"/>
                  </a:lnTo>
                  <a:lnTo>
                    <a:pt x="485683" y="160213"/>
                  </a:lnTo>
                  <a:lnTo>
                    <a:pt x="530891" y="140707"/>
                  </a:lnTo>
                  <a:lnTo>
                    <a:pt x="577635" y="122311"/>
                  </a:lnTo>
                  <a:lnTo>
                    <a:pt x="625854" y="105058"/>
                  </a:lnTo>
                  <a:lnTo>
                    <a:pt x="675484" y="88984"/>
                  </a:lnTo>
                  <a:lnTo>
                    <a:pt x="726464" y="74125"/>
                  </a:lnTo>
                  <a:lnTo>
                    <a:pt x="778731" y="60514"/>
                  </a:lnTo>
                  <a:lnTo>
                    <a:pt x="832223" y="48187"/>
                  </a:lnTo>
                  <a:lnTo>
                    <a:pt x="886878" y="37179"/>
                  </a:lnTo>
                  <a:lnTo>
                    <a:pt x="942634" y="27525"/>
                  </a:lnTo>
                  <a:lnTo>
                    <a:pt x="999428" y="19261"/>
                  </a:lnTo>
                  <a:lnTo>
                    <a:pt x="1057198" y="12420"/>
                  </a:lnTo>
                  <a:lnTo>
                    <a:pt x="1115883" y="7039"/>
                  </a:lnTo>
                  <a:lnTo>
                    <a:pt x="1175419" y="3151"/>
                  </a:lnTo>
                  <a:lnTo>
                    <a:pt x="1235744" y="793"/>
                  </a:lnTo>
                  <a:lnTo>
                    <a:pt x="1296796" y="0"/>
                  </a:lnTo>
                  <a:close/>
                </a:path>
              </a:pathLst>
            </a:custGeom>
            <a:ln w="9144">
              <a:solidFill>
                <a:srgbClr val="2DACD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779902" y="5077205"/>
            <a:ext cx="686244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635">
              <a:lnSpc>
                <a:spcPct val="100000"/>
              </a:lnSpc>
              <a:spcBef>
                <a:spcPts val="95"/>
              </a:spcBef>
            </a:pPr>
            <a:r>
              <a:rPr dirty="0" sz="2800" spc="-160">
                <a:solidFill>
                  <a:srgbClr val="006FC0"/>
                </a:solidFill>
                <a:latin typeface="Microsoft Sans Serif"/>
                <a:cs typeface="Microsoft Sans Serif"/>
              </a:rPr>
              <a:t>Semua</a:t>
            </a:r>
            <a:r>
              <a:rPr dirty="0" sz="2800" spc="-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006FC0"/>
                </a:solidFill>
                <a:latin typeface="Microsoft Sans Serif"/>
                <a:cs typeface="Microsoft Sans Serif"/>
              </a:rPr>
              <a:t>karakteristik</a:t>
            </a:r>
            <a:r>
              <a:rPr dirty="0" sz="280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40">
                <a:solidFill>
                  <a:srgbClr val="006FC0"/>
                </a:solidFill>
                <a:latin typeface="Microsoft Sans Serif"/>
                <a:cs typeface="Microsoft Sans Serif"/>
              </a:rPr>
              <a:t>da</a:t>
            </a:r>
            <a:r>
              <a:rPr dirty="0" sz="2800" spc="-35">
                <a:solidFill>
                  <a:srgbClr val="006FC0"/>
                </a:solidFill>
                <a:latin typeface="Microsoft Sans Serif"/>
                <a:cs typeface="Microsoft Sans Serif"/>
              </a:rPr>
              <a:t>n</a:t>
            </a:r>
            <a:r>
              <a:rPr dirty="0" sz="2800" spc="-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0">
                <a:solidFill>
                  <a:srgbClr val="006FC0"/>
                </a:solidFill>
                <a:latin typeface="Microsoft Sans Serif"/>
                <a:cs typeface="Microsoft Sans Serif"/>
              </a:rPr>
              <a:t>aktivita</a:t>
            </a:r>
            <a:r>
              <a:rPr dirty="0" sz="2800" spc="-20">
                <a:solidFill>
                  <a:srgbClr val="006FC0"/>
                </a:solidFill>
                <a:latin typeface="Microsoft Sans Serif"/>
                <a:cs typeface="Microsoft Sans Serif"/>
              </a:rPr>
              <a:t>s</a:t>
            </a:r>
            <a:r>
              <a:rPr dirty="0" sz="2800" spc="-2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65">
                <a:solidFill>
                  <a:srgbClr val="006FC0"/>
                </a:solidFill>
                <a:latin typeface="Microsoft Sans Serif"/>
                <a:cs typeface="Microsoft Sans Serif"/>
              </a:rPr>
              <a:t>yang  </a:t>
            </a:r>
            <a:r>
              <a:rPr dirty="0" sz="2800" spc="-65">
                <a:solidFill>
                  <a:srgbClr val="006FC0"/>
                </a:solidFill>
                <a:latin typeface="Microsoft Sans Serif"/>
                <a:cs typeface="Microsoft Sans Serif"/>
              </a:rPr>
              <a:t>berhubungan</a:t>
            </a:r>
            <a:r>
              <a:rPr dirty="0" sz="2800" spc="-4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90">
                <a:solidFill>
                  <a:srgbClr val="006FC0"/>
                </a:solidFill>
                <a:latin typeface="Microsoft Sans Serif"/>
                <a:cs typeface="Microsoft Sans Serif"/>
              </a:rPr>
              <a:t>dengan</a:t>
            </a:r>
            <a:r>
              <a:rPr dirty="0" sz="2800" spc="-5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80">
                <a:solidFill>
                  <a:srgbClr val="006FC0"/>
                </a:solidFill>
                <a:latin typeface="Microsoft Sans Serif"/>
                <a:cs typeface="Microsoft Sans Serif"/>
              </a:rPr>
              <a:t>pemenuhan</a:t>
            </a:r>
            <a:r>
              <a:rPr dirty="0" sz="2800" spc="-3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25">
                <a:solidFill>
                  <a:srgbClr val="006FC0"/>
                </a:solidFill>
                <a:latin typeface="Microsoft Sans Serif"/>
                <a:cs typeface="Microsoft Sans Serif"/>
              </a:rPr>
              <a:t>kebutuhan </a:t>
            </a:r>
            <a:r>
              <a:rPr dirty="0" sz="2800" spc="-73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5">
                <a:solidFill>
                  <a:srgbClr val="006FC0"/>
                </a:solidFill>
                <a:latin typeface="Microsoft Sans Serif"/>
                <a:cs typeface="Microsoft Sans Serif"/>
              </a:rPr>
              <a:t>yang</a:t>
            </a:r>
            <a:r>
              <a:rPr dirty="0" sz="2800" spc="-45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>
                <a:solidFill>
                  <a:srgbClr val="006FC0"/>
                </a:solidFill>
                <a:latin typeface="Microsoft Sans Serif"/>
                <a:cs typeface="Microsoft Sans Serif"/>
              </a:rPr>
              <a:t>akan</a:t>
            </a:r>
            <a:r>
              <a:rPr dirty="0" sz="2800" spc="-40">
                <a:solidFill>
                  <a:srgbClr val="006FC0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70">
                <a:solidFill>
                  <a:srgbClr val="006FC0"/>
                </a:solidFill>
                <a:latin typeface="Microsoft Sans Serif"/>
                <a:cs typeface="Microsoft Sans Serif"/>
              </a:rPr>
              <a:t>dicapai.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6780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5"/>
              <a:t>K</a:t>
            </a:r>
            <a:r>
              <a:rPr dirty="0" spc="-105"/>
              <a:t>o</a:t>
            </a:r>
            <a:r>
              <a:rPr dirty="0" spc="-40"/>
              <a:t>nsep</a:t>
            </a:r>
            <a:r>
              <a:rPr dirty="0" spc="-265"/>
              <a:t> </a:t>
            </a:r>
            <a:r>
              <a:rPr dirty="0" spc="-100"/>
              <a:t>Dasa</a:t>
            </a:r>
            <a:r>
              <a:rPr dirty="0" spc="-65"/>
              <a:t>r</a:t>
            </a:r>
            <a:r>
              <a:rPr dirty="0" spc="-260"/>
              <a:t> </a:t>
            </a:r>
            <a:r>
              <a:rPr dirty="0" spc="-170"/>
              <a:t>Kinerja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96465" marR="5080" indent="-342900">
              <a:lnSpc>
                <a:spcPct val="100000"/>
              </a:lnSpc>
              <a:spcBef>
                <a:spcPts val="95"/>
              </a:spcBef>
            </a:pPr>
            <a:r>
              <a:rPr dirty="0" spc="-60">
                <a:solidFill>
                  <a:srgbClr val="353535"/>
                </a:solidFill>
              </a:rPr>
              <a:t>🠶</a:t>
            </a:r>
            <a:r>
              <a:rPr dirty="0" spc="-60"/>
              <a:t>Kinerja </a:t>
            </a:r>
            <a:r>
              <a:rPr dirty="0" spc="-75"/>
              <a:t>(Performance) </a:t>
            </a:r>
            <a:r>
              <a:rPr dirty="0" spc="-10"/>
              <a:t>dalam </a:t>
            </a:r>
            <a:r>
              <a:rPr dirty="0" spc="-90"/>
              <a:t>suatu </a:t>
            </a:r>
            <a:r>
              <a:rPr dirty="0" spc="-204"/>
              <a:t>system</a:t>
            </a:r>
            <a:r>
              <a:rPr dirty="0" spc="-200"/>
              <a:t> </a:t>
            </a:r>
            <a:r>
              <a:rPr dirty="0" spc="-180"/>
              <a:t>pemrosesan </a:t>
            </a:r>
            <a:r>
              <a:rPr dirty="0" spc="-175"/>
              <a:t> </a:t>
            </a:r>
            <a:r>
              <a:rPr dirty="0" spc="-95"/>
              <a:t>informasi</a:t>
            </a:r>
            <a:r>
              <a:rPr dirty="0"/>
              <a:t> </a:t>
            </a:r>
            <a:r>
              <a:rPr dirty="0" spc="-25"/>
              <a:t>merupakan</a:t>
            </a:r>
            <a:r>
              <a:rPr dirty="0"/>
              <a:t> </a:t>
            </a:r>
            <a:r>
              <a:rPr dirty="0" spc="-90"/>
              <a:t>suatu</a:t>
            </a:r>
            <a:r>
              <a:rPr dirty="0" spc="-15"/>
              <a:t> </a:t>
            </a:r>
            <a:r>
              <a:rPr dirty="0" spc="-114"/>
              <a:t>fasilitas</a:t>
            </a:r>
            <a:r>
              <a:rPr dirty="0" spc="-25"/>
              <a:t> </a:t>
            </a:r>
            <a:r>
              <a:rPr dirty="0" spc="-75"/>
              <a:t>yang</a:t>
            </a:r>
            <a:r>
              <a:rPr dirty="0" spc="-25"/>
              <a:t> </a:t>
            </a:r>
            <a:r>
              <a:rPr dirty="0"/>
              <a:t>dimanfaatkan </a:t>
            </a:r>
            <a:r>
              <a:rPr dirty="0" spc="-730"/>
              <a:t> </a:t>
            </a:r>
            <a:r>
              <a:rPr dirty="0" spc="35"/>
              <a:t>untuk</a:t>
            </a:r>
            <a:r>
              <a:rPr dirty="0" spc="-30"/>
              <a:t> </a:t>
            </a:r>
            <a:r>
              <a:rPr dirty="0" spc="-135"/>
              <a:t>mendesain</a:t>
            </a:r>
            <a:r>
              <a:rPr dirty="0" spc="-25"/>
              <a:t> </a:t>
            </a:r>
            <a:r>
              <a:rPr dirty="0" spc="-40"/>
              <a:t>dan</a:t>
            </a:r>
            <a:r>
              <a:rPr dirty="0" spc="-35"/>
              <a:t> </a:t>
            </a:r>
            <a:r>
              <a:rPr dirty="0" spc="-80"/>
              <a:t>pengembangan</a:t>
            </a:r>
            <a:r>
              <a:rPr dirty="0" spc="-25"/>
              <a:t> </a:t>
            </a:r>
            <a:r>
              <a:rPr dirty="0" spc="-50"/>
              <a:t>program,</a:t>
            </a:r>
            <a:r>
              <a:rPr dirty="0" spc="-35"/>
              <a:t> </a:t>
            </a:r>
            <a:r>
              <a:rPr dirty="0" spc="25"/>
              <a:t>utility </a:t>
            </a:r>
            <a:r>
              <a:rPr dirty="0" spc="30"/>
              <a:t> </a:t>
            </a:r>
            <a:r>
              <a:rPr dirty="0" spc="-180"/>
              <a:t>pemrosesan</a:t>
            </a:r>
            <a:r>
              <a:rPr dirty="0" spc="-20"/>
              <a:t> </a:t>
            </a:r>
            <a:r>
              <a:rPr dirty="0" spc="-125"/>
              <a:t>serta</a:t>
            </a:r>
            <a:r>
              <a:rPr dirty="0" spc="-30"/>
              <a:t> </a:t>
            </a:r>
            <a:r>
              <a:rPr dirty="0" spc="-40"/>
              <a:t>feature</a:t>
            </a:r>
            <a:r>
              <a:rPr dirty="0"/>
              <a:t> </a:t>
            </a:r>
            <a:r>
              <a:rPr dirty="0" spc="35"/>
              <a:t>untuk</a:t>
            </a:r>
            <a:r>
              <a:rPr dirty="0" spc="-30"/>
              <a:t> </a:t>
            </a:r>
            <a:r>
              <a:rPr dirty="0" spc="-35"/>
              <a:t>memperbaiki </a:t>
            </a:r>
            <a:r>
              <a:rPr dirty="0" spc="-30"/>
              <a:t> </a:t>
            </a:r>
            <a:r>
              <a:rPr dirty="0" spc="-55"/>
              <a:t>kegagalan</a:t>
            </a:r>
            <a:r>
              <a:rPr dirty="0" spc="-30"/>
              <a:t> </a:t>
            </a:r>
            <a:r>
              <a:rPr dirty="0" spc="-200"/>
              <a:t>system.</a:t>
            </a:r>
          </a:p>
          <a:p>
            <a:pPr marL="2196465" marR="194945" indent="-342900">
              <a:lnSpc>
                <a:spcPct val="100000"/>
              </a:lnSpc>
              <a:spcBef>
                <a:spcPts val="994"/>
              </a:spcBef>
            </a:pPr>
            <a:r>
              <a:rPr dirty="0" spc="-60">
                <a:solidFill>
                  <a:srgbClr val="353535"/>
                </a:solidFill>
              </a:rPr>
              <a:t>🠶</a:t>
            </a:r>
            <a:r>
              <a:rPr dirty="0" spc="-60"/>
              <a:t>Kinerja</a:t>
            </a:r>
            <a:r>
              <a:rPr dirty="0" spc="-20"/>
              <a:t> </a:t>
            </a:r>
            <a:r>
              <a:rPr dirty="0" spc="-75"/>
              <a:t>(Performance)</a:t>
            </a:r>
            <a:r>
              <a:rPr dirty="0" spc="20"/>
              <a:t> </a:t>
            </a:r>
            <a:r>
              <a:rPr dirty="0" spc="-15"/>
              <a:t>terdiri</a:t>
            </a:r>
            <a:r>
              <a:rPr dirty="0" spc="-40"/>
              <a:t> </a:t>
            </a:r>
            <a:r>
              <a:rPr dirty="0" spc="-10"/>
              <a:t>dari</a:t>
            </a:r>
            <a:r>
              <a:rPr dirty="0" spc="-45"/>
              <a:t> </a:t>
            </a:r>
            <a:r>
              <a:rPr dirty="0" spc="-135"/>
              <a:t>indeks</a:t>
            </a:r>
            <a:r>
              <a:rPr dirty="0" spc="-20"/>
              <a:t> </a:t>
            </a:r>
            <a:r>
              <a:rPr dirty="0" spc="-75"/>
              <a:t>yang </a:t>
            </a:r>
            <a:r>
              <a:rPr dirty="0" spc="-70"/>
              <a:t> </a:t>
            </a:r>
            <a:r>
              <a:rPr dirty="0" spc="-40"/>
              <a:t>melambangkan</a:t>
            </a:r>
            <a:r>
              <a:rPr dirty="0" spc="-15"/>
              <a:t> </a:t>
            </a:r>
            <a:r>
              <a:rPr dirty="0" spc="-50"/>
              <a:t>kemudahan,</a:t>
            </a:r>
            <a:r>
              <a:rPr dirty="0" spc="-30"/>
              <a:t> </a:t>
            </a:r>
            <a:r>
              <a:rPr dirty="0" spc="-60"/>
              <a:t>kenyamanan,</a:t>
            </a:r>
            <a:r>
              <a:rPr dirty="0" spc="-20"/>
              <a:t> </a:t>
            </a:r>
            <a:r>
              <a:rPr dirty="0" spc="-65"/>
              <a:t>kestabilan </a:t>
            </a:r>
            <a:r>
              <a:rPr dirty="0" spc="-730"/>
              <a:t> </a:t>
            </a:r>
            <a:r>
              <a:rPr dirty="0" spc="-40"/>
              <a:t>dan</a:t>
            </a:r>
            <a:r>
              <a:rPr dirty="0" spc="-35"/>
              <a:t> </a:t>
            </a:r>
            <a:r>
              <a:rPr dirty="0" spc="-70"/>
              <a:t>kecepatan.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:title>Analisis Kinerja Sistem</dc:title>
  <dcterms:created xsi:type="dcterms:W3CDTF">2024-03-09T11:06:36Z</dcterms:created>
  <dcterms:modified xsi:type="dcterms:W3CDTF">2024-03-09T11:06:36Z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2024-03-09T00:00:00Z</vt:filetime>
  </property>
</Properties>
</file>