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6"/>
  </p:notesMasterIdLst>
  <p:sldIdLst>
    <p:sldId id="307" r:id="rId2"/>
    <p:sldId id="256" r:id="rId3"/>
    <p:sldId id="257" r:id="rId4"/>
    <p:sldId id="260" r:id="rId5"/>
    <p:sldId id="311" r:id="rId6"/>
    <p:sldId id="310" r:id="rId7"/>
    <p:sldId id="259" r:id="rId8"/>
    <p:sldId id="263" r:id="rId9"/>
    <p:sldId id="262" r:id="rId10"/>
    <p:sldId id="309" r:id="rId11"/>
    <p:sldId id="258" r:id="rId12"/>
    <p:sldId id="312" r:id="rId13"/>
    <p:sldId id="266" r:id="rId14"/>
    <p:sldId id="313" r:id="rId15"/>
    <p:sldId id="272" r:id="rId16"/>
    <p:sldId id="314" r:id="rId17"/>
    <p:sldId id="265" r:id="rId18"/>
    <p:sldId id="268" r:id="rId19"/>
    <p:sldId id="273" r:id="rId20"/>
    <p:sldId id="274" r:id="rId21"/>
    <p:sldId id="275" r:id="rId22"/>
    <p:sldId id="315" r:id="rId23"/>
    <p:sldId id="277" r:id="rId24"/>
    <p:sldId id="270" r:id="rId25"/>
  </p:sldIdLst>
  <p:sldSz cx="9144000" cy="5143500" type="screen16x9"/>
  <p:notesSz cx="6858000" cy="9144000"/>
  <p:embeddedFontLst>
    <p:embeddedFont>
      <p:font typeface="IBM Plex Mono" panose="020B0509050203000203" pitchFamily="49" charset="0"/>
      <p:regular r:id="rId27"/>
      <p:bold r:id="rId28"/>
      <p:italic r:id="rId29"/>
      <p:boldItalic r:id="rId30"/>
    </p:embeddedFont>
    <p:embeddedFont>
      <p:font typeface="Libre Baskerville" panose="02000000000000000000" pitchFamily="2" charset="0"/>
      <p:regular r:id="rId31"/>
      <p:bold r:id="rId32"/>
      <p:italic r:id="rId33"/>
    </p:embeddedFont>
    <p:embeddedFont>
      <p:font typeface="Open Sans" panose="020B0606030504020204" pitchFamily="34" charset="0"/>
      <p:regular r:id="rId34"/>
      <p:bold r:id="rId35"/>
      <p:italic r:id="rId36"/>
      <p:boldItalic r:id="rId37"/>
    </p:embeddedFont>
    <p:embeddedFont>
      <p:font typeface="Poppins" panose="00000500000000000000" pitchFamily="2" charset="0"/>
      <p:regular r:id="rId38"/>
      <p:bold r:id="rId39"/>
      <p:italic r:id="rId40"/>
      <p:boldItalic r:id="rId41"/>
    </p:embeddedFont>
    <p:embeddedFont>
      <p:font typeface="Roboto Condensed Light" panose="02000000000000000000" pitchFamily="2" charset="0"/>
      <p:regular r:id="rId42"/>
      <p:italic r:id="rId43"/>
    </p:embeddedFont>
    <p:embeddedFont>
      <p:font typeface="Source Code Pro" panose="020B0509030403020204" pitchFamily="49"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8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249805-CA12-47DC-95B8-0083629F896D}">
  <a:tblStyle styleId="{C0249805-CA12-47DC-95B8-0083629F89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43" autoAdjust="0"/>
  </p:normalViewPr>
  <p:slideViewPr>
    <p:cSldViewPr snapToGrid="0">
      <p:cViewPr varScale="1">
        <p:scale>
          <a:sx n="63" d="100"/>
          <a:sy n="63" d="100"/>
        </p:scale>
        <p:origin x="77" y="53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a:extLst>
            <a:ext uri="{FF2B5EF4-FFF2-40B4-BE49-F238E27FC236}">
              <a16:creationId xmlns:a16="http://schemas.microsoft.com/office/drawing/2014/main" id="{9C3CF0B9-1E81-AEEE-DD71-E20DAC7C6C8B}"/>
            </a:ext>
          </a:extLst>
        </p:cNvPr>
        <p:cNvGrpSpPr/>
        <p:nvPr/>
      </p:nvGrpSpPr>
      <p:grpSpPr>
        <a:xfrm>
          <a:off x="0" y="0"/>
          <a:ext cx="0" cy="0"/>
          <a:chOff x="0" y="0"/>
          <a:chExt cx="0" cy="0"/>
        </a:xfrm>
      </p:grpSpPr>
      <p:sp>
        <p:nvSpPr>
          <p:cNvPr id="1428" name="Google Shape;1428;gd1bf8d60a4_0_0:notes">
            <a:extLst>
              <a:ext uri="{FF2B5EF4-FFF2-40B4-BE49-F238E27FC236}">
                <a16:creationId xmlns:a16="http://schemas.microsoft.com/office/drawing/2014/main" id="{B620CFAB-B605-63D6-1A66-624B921168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a:extLst>
              <a:ext uri="{FF2B5EF4-FFF2-40B4-BE49-F238E27FC236}">
                <a16:creationId xmlns:a16="http://schemas.microsoft.com/office/drawing/2014/main" id="{F21AEB20-7BA4-EC85-F25D-82C255DAAC7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52752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a:extLst>
            <a:ext uri="{FF2B5EF4-FFF2-40B4-BE49-F238E27FC236}">
              <a16:creationId xmlns:a16="http://schemas.microsoft.com/office/drawing/2014/main" id="{B0B0DFB5-E9DD-0D57-68EE-51191925D20D}"/>
            </a:ext>
          </a:extLst>
        </p:cNvPr>
        <p:cNvGrpSpPr/>
        <p:nvPr/>
      </p:nvGrpSpPr>
      <p:grpSpPr>
        <a:xfrm>
          <a:off x="0" y="0"/>
          <a:ext cx="0" cy="0"/>
          <a:chOff x="0" y="0"/>
          <a:chExt cx="0" cy="0"/>
        </a:xfrm>
      </p:grpSpPr>
      <p:sp>
        <p:nvSpPr>
          <p:cNvPr id="1455" name="Google Shape;1455;g24ed99bf1a4_0_0:notes">
            <a:extLst>
              <a:ext uri="{FF2B5EF4-FFF2-40B4-BE49-F238E27FC236}">
                <a16:creationId xmlns:a16="http://schemas.microsoft.com/office/drawing/2014/main" id="{746AA072-C540-1E16-8627-0B11248E1D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a:extLst>
              <a:ext uri="{FF2B5EF4-FFF2-40B4-BE49-F238E27FC236}">
                <a16:creationId xmlns:a16="http://schemas.microsoft.com/office/drawing/2014/main" id="{0C9A7701-36EB-58DA-E21C-FA929B8725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664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a:extLst>
            <a:ext uri="{FF2B5EF4-FFF2-40B4-BE49-F238E27FC236}">
              <a16:creationId xmlns:a16="http://schemas.microsoft.com/office/drawing/2014/main" id="{560C93E7-9EE7-A497-FF93-41B1C6CCD29F}"/>
            </a:ext>
          </a:extLst>
        </p:cNvPr>
        <p:cNvGrpSpPr/>
        <p:nvPr/>
      </p:nvGrpSpPr>
      <p:grpSpPr>
        <a:xfrm>
          <a:off x="0" y="0"/>
          <a:ext cx="0" cy="0"/>
          <a:chOff x="0" y="0"/>
          <a:chExt cx="0" cy="0"/>
        </a:xfrm>
      </p:grpSpPr>
      <p:sp>
        <p:nvSpPr>
          <p:cNvPr id="1481" name="Google Shape;1481;g24e6b4d5c31_0_0:notes">
            <a:extLst>
              <a:ext uri="{FF2B5EF4-FFF2-40B4-BE49-F238E27FC236}">
                <a16:creationId xmlns:a16="http://schemas.microsoft.com/office/drawing/2014/main" id="{428B6A7C-6D5B-ED74-EE38-75A921D6FA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a:extLst>
              <a:ext uri="{FF2B5EF4-FFF2-40B4-BE49-F238E27FC236}">
                <a16:creationId xmlns:a16="http://schemas.microsoft.com/office/drawing/2014/main" id="{21E7F55F-8C8E-2BF9-FCFC-365A1AFAA7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6493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a:extLst>
            <a:ext uri="{FF2B5EF4-FFF2-40B4-BE49-F238E27FC236}">
              <a16:creationId xmlns:a16="http://schemas.microsoft.com/office/drawing/2014/main" id="{E97B65A0-7719-31AD-AF23-FAC4DF8769DE}"/>
            </a:ext>
          </a:extLst>
        </p:cNvPr>
        <p:cNvGrpSpPr/>
        <p:nvPr/>
      </p:nvGrpSpPr>
      <p:grpSpPr>
        <a:xfrm>
          <a:off x="0" y="0"/>
          <a:ext cx="0" cy="0"/>
          <a:chOff x="0" y="0"/>
          <a:chExt cx="0" cy="0"/>
        </a:xfrm>
      </p:grpSpPr>
      <p:sp>
        <p:nvSpPr>
          <p:cNvPr id="1757" name="Google Shape;1757;g24ed99bf1a4_0_763:notes">
            <a:extLst>
              <a:ext uri="{FF2B5EF4-FFF2-40B4-BE49-F238E27FC236}">
                <a16:creationId xmlns:a16="http://schemas.microsoft.com/office/drawing/2014/main" id="{68A416E2-2364-EF9F-2F40-42E676589D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a:extLst>
              <a:ext uri="{FF2B5EF4-FFF2-40B4-BE49-F238E27FC236}">
                <a16:creationId xmlns:a16="http://schemas.microsoft.com/office/drawing/2014/main" id="{13287D7C-44CC-9A4D-920F-4BCCE76B3C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056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a:extLst>
            <a:ext uri="{FF2B5EF4-FFF2-40B4-BE49-F238E27FC236}">
              <a16:creationId xmlns:a16="http://schemas.microsoft.com/office/drawing/2014/main" id="{967B1CA5-BFB1-CBEC-5915-3F8AA4ED6DE3}"/>
            </a:ext>
          </a:extLst>
        </p:cNvPr>
        <p:cNvGrpSpPr/>
        <p:nvPr/>
      </p:nvGrpSpPr>
      <p:grpSpPr>
        <a:xfrm>
          <a:off x="0" y="0"/>
          <a:ext cx="0" cy="0"/>
          <a:chOff x="0" y="0"/>
          <a:chExt cx="0" cy="0"/>
        </a:xfrm>
      </p:grpSpPr>
      <p:sp>
        <p:nvSpPr>
          <p:cNvPr id="2071" name="Google Shape;2071;g24f622bbca3_0_1:notes">
            <a:extLst>
              <a:ext uri="{FF2B5EF4-FFF2-40B4-BE49-F238E27FC236}">
                <a16:creationId xmlns:a16="http://schemas.microsoft.com/office/drawing/2014/main" id="{F5600981-0C9A-6BC1-0BF9-E20B86415B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a:extLst>
              <a:ext uri="{FF2B5EF4-FFF2-40B4-BE49-F238E27FC236}">
                <a16:creationId xmlns:a16="http://schemas.microsoft.com/office/drawing/2014/main" id="{682421A6-F8E8-C34B-6830-A650FF9D78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2274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3"/>
        <p:cNvGrpSpPr/>
        <p:nvPr/>
      </p:nvGrpSpPr>
      <p:grpSpPr>
        <a:xfrm>
          <a:off x="0" y="0"/>
          <a:ext cx="0" cy="0"/>
          <a:chOff x="0" y="0"/>
          <a:chExt cx="0" cy="0"/>
        </a:xfrm>
      </p:grpSpPr>
      <p:sp>
        <p:nvSpPr>
          <p:cNvPr id="1854" name="Google Shape;1854;g24ed99bf1a4_0_1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5" name="Google Shape;1855;g24ed99bf1a4_0_1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6"/>
        <p:cNvGrpSpPr/>
        <p:nvPr/>
      </p:nvGrpSpPr>
      <p:grpSpPr>
        <a:xfrm>
          <a:off x="0" y="0"/>
          <a:ext cx="0" cy="0"/>
          <a:chOff x="0" y="0"/>
          <a:chExt cx="0" cy="0"/>
        </a:xfrm>
      </p:grpSpPr>
      <p:sp>
        <p:nvSpPr>
          <p:cNvPr id="2077" name="Google Shape;2077;g24e6b4d5c31_0_1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8" name="Google Shape;2078;g24e6b4d5c31_0_1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9"/>
        <p:cNvGrpSpPr/>
        <p:nvPr/>
      </p:nvGrpSpPr>
      <p:grpSpPr>
        <a:xfrm>
          <a:off x="0" y="0"/>
          <a:ext cx="0" cy="0"/>
          <a:chOff x="0" y="0"/>
          <a:chExt cx="0" cy="0"/>
        </a:xfrm>
      </p:grpSpPr>
      <p:sp>
        <p:nvSpPr>
          <p:cNvPr id="2120" name="Google Shape;2120;g24ef22aa1ac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1" name="Google Shape;2121;g24ef22aa1ac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24ef22aa1ac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24ef22aa1ac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6"/>
        <p:cNvGrpSpPr/>
        <p:nvPr/>
      </p:nvGrpSpPr>
      <p:grpSpPr>
        <a:xfrm>
          <a:off x="0" y="0"/>
          <a:ext cx="0" cy="0"/>
          <a:chOff x="0" y="0"/>
          <a:chExt cx="0" cy="0"/>
        </a:xfrm>
      </p:grpSpPr>
      <p:sp>
        <p:nvSpPr>
          <p:cNvPr id="1947" name="Google Shape;1947;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8" name="Google Shape;1948;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a:extLst>
            <a:ext uri="{FF2B5EF4-FFF2-40B4-BE49-F238E27FC236}">
              <a16:creationId xmlns:a16="http://schemas.microsoft.com/office/drawing/2014/main" id="{D6BAEB97-743F-DA74-A272-5373A6D8ED4B}"/>
            </a:ext>
          </a:extLst>
        </p:cNvPr>
        <p:cNvGrpSpPr/>
        <p:nvPr/>
      </p:nvGrpSpPr>
      <p:grpSpPr>
        <a:xfrm>
          <a:off x="0" y="0"/>
          <a:ext cx="0" cy="0"/>
          <a:chOff x="0" y="0"/>
          <a:chExt cx="0" cy="0"/>
        </a:xfrm>
      </p:grpSpPr>
      <p:sp>
        <p:nvSpPr>
          <p:cNvPr id="1455" name="Google Shape;1455;g24ed99bf1a4_0_0:notes">
            <a:extLst>
              <a:ext uri="{FF2B5EF4-FFF2-40B4-BE49-F238E27FC236}">
                <a16:creationId xmlns:a16="http://schemas.microsoft.com/office/drawing/2014/main" id="{1B814916-F262-CCD0-4CE1-72D419FA0C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a:extLst>
              <a:ext uri="{FF2B5EF4-FFF2-40B4-BE49-F238E27FC236}">
                <a16:creationId xmlns:a16="http://schemas.microsoft.com/office/drawing/2014/main" id="{6ACC0B5D-2F8B-6C5F-290D-92040EC08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743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a:extLst>
            <a:ext uri="{FF2B5EF4-FFF2-40B4-BE49-F238E27FC236}">
              <a16:creationId xmlns:a16="http://schemas.microsoft.com/office/drawing/2014/main" id="{C375D908-2702-6DB0-27F4-F60FBB4C63A6}"/>
            </a:ext>
          </a:extLst>
        </p:cNvPr>
        <p:cNvGrpSpPr/>
        <p:nvPr/>
      </p:nvGrpSpPr>
      <p:grpSpPr>
        <a:xfrm>
          <a:off x="0" y="0"/>
          <a:ext cx="0" cy="0"/>
          <a:chOff x="0" y="0"/>
          <a:chExt cx="0" cy="0"/>
        </a:xfrm>
      </p:grpSpPr>
      <p:sp>
        <p:nvSpPr>
          <p:cNvPr id="1455" name="Google Shape;1455;g24ed99bf1a4_0_0:notes">
            <a:extLst>
              <a:ext uri="{FF2B5EF4-FFF2-40B4-BE49-F238E27FC236}">
                <a16:creationId xmlns:a16="http://schemas.microsoft.com/office/drawing/2014/main" id="{7983DCC1-FB73-8348-A7D5-03173D3E86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a:extLst>
              <a:ext uri="{FF2B5EF4-FFF2-40B4-BE49-F238E27FC236}">
                <a16:creationId xmlns:a16="http://schemas.microsoft.com/office/drawing/2014/main" id="{C7A61590-F454-CE79-FBB9-84822A9021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3431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615"/>
        <p:cNvGrpSpPr/>
        <p:nvPr/>
      </p:nvGrpSpPr>
      <p:grpSpPr>
        <a:xfrm>
          <a:off x="0" y="0"/>
          <a:ext cx="0" cy="0"/>
          <a:chOff x="0" y="0"/>
          <a:chExt cx="0" cy="0"/>
        </a:xfrm>
      </p:grpSpPr>
      <p:sp>
        <p:nvSpPr>
          <p:cNvPr id="616" name="Google Shape;61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6"/>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6"/>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7" name="Google Shape;627;p16"/>
            <p:cNvSpPr/>
            <p:nvPr/>
          </p:nvSpPr>
          <p:spPr>
            <a:xfrm rot="2700000">
              <a:off x="8482428" y="-42254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6"/>
            <p:cNvSpPr/>
            <p:nvPr/>
          </p:nvSpPr>
          <p:spPr>
            <a:xfrm rot="2700000">
              <a:off x="8744103" y="-213191"/>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6"/>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6"/>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6"/>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6"/>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6"/>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6"/>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69" name="Google Shape;669;p1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670" name="Google Shape;670;p1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a:ea typeface="Poppins"/>
                <a:cs typeface="Poppins"/>
                <a:sym typeface="Poppins"/>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4" name="Google Shape;254;p6"/>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255" name="Google Shape;25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4" name="Google Shape;28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4" name="Google Shape;294;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6"/>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08" name="Google Shape;308;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6"/>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6"/>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6"/>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23" name="Google Shape;32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6"/>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6"/>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6"/>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33" name="Google Shape;333;p6"/>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6"/>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37" name="Google Shape;337;p6"/>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27"/>
        <p:cNvGrpSpPr/>
        <p:nvPr/>
      </p:nvGrpSpPr>
      <p:grpSpPr>
        <a:xfrm>
          <a:off x="0" y="0"/>
          <a:ext cx="0" cy="0"/>
          <a:chOff x="0" y="0"/>
          <a:chExt cx="0" cy="0"/>
        </a:xfrm>
      </p:grpSpPr>
      <p:sp>
        <p:nvSpPr>
          <p:cNvPr id="428" name="Google Shape;428;p11"/>
          <p:cNvSpPr txBox="1">
            <a:spLocks noGrp="1"/>
          </p:cNvSpPr>
          <p:nvPr>
            <p:ph type="title" hasCustomPrompt="1"/>
          </p:nvPr>
        </p:nvSpPr>
        <p:spPr>
          <a:xfrm>
            <a:off x="713225" y="1766475"/>
            <a:ext cx="6576000" cy="1036200"/>
          </a:xfrm>
          <a:prstGeom prst="rect">
            <a:avLst/>
          </a:prstGeom>
        </p:spPr>
        <p:txBody>
          <a:bodyPr spcFirstLastPara="1" wrap="square" lIns="91425" tIns="91425" rIns="91425" bIns="91425" anchor="b" anchorCtr="0">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a:spLocks noGrp="1"/>
          </p:cNvSpPr>
          <p:nvPr>
            <p:ph type="subTitle" idx="1"/>
          </p:nvPr>
        </p:nvSpPr>
        <p:spPr>
          <a:xfrm>
            <a:off x="713225" y="3118375"/>
            <a:ext cx="65760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rot="-5400000">
                <a:off x="891329" y="3148090"/>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 name="Google Shape;462;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8" name="Google Shape;478;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1"/>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1"/>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1"/>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1"/>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6" name="Google Shape;486;p11"/>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9" name="Google Shape;489;p11"/>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1"/>
              <p:cNvSpPr/>
              <p:nvPr/>
            </p:nvSpPr>
            <p:spPr>
              <a:xfrm rot="-8100000">
                <a:off x="83608" y="-617740"/>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7" r:id="rId8"/>
    <p:sldLayoutId id="2147483658" r:id="rId9"/>
    <p:sldLayoutId id="2147483659" r:id="rId10"/>
    <p:sldLayoutId id="2147483661" r:id="rId11"/>
    <p:sldLayoutId id="2147483662" r:id="rId12"/>
    <p:sldLayoutId id="2147483664" r:id="rId13"/>
    <p:sldLayoutId id="2147483665" r:id="rId14"/>
    <p:sldLayoutId id="2147483670" r:id="rId15"/>
    <p:sldLayoutId id="2147483671" r:id="rId16"/>
    <p:sldLayoutId id="2147483673" r:id="rId17"/>
    <p:sldLayoutId id="2147483676" r:id="rId18"/>
    <p:sldLayoutId id="2147483677"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6.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0">
          <a:extLst>
            <a:ext uri="{FF2B5EF4-FFF2-40B4-BE49-F238E27FC236}">
              <a16:creationId xmlns:a16="http://schemas.microsoft.com/office/drawing/2014/main" id="{503FDAF0-53BE-7D80-9B2A-1DE54E9CB70E}"/>
            </a:ext>
          </a:extLst>
        </p:cNvPr>
        <p:cNvGrpSpPr/>
        <p:nvPr/>
      </p:nvGrpSpPr>
      <p:grpSpPr>
        <a:xfrm>
          <a:off x="0" y="0"/>
          <a:ext cx="0" cy="0"/>
          <a:chOff x="0" y="0"/>
          <a:chExt cx="0" cy="0"/>
        </a:xfrm>
      </p:grpSpPr>
      <p:sp>
        <p:nvSpPr>
          <p:cNvPr id="1432" name="Google Shape;1432;p35">
            <a:extLst>
              <a:ext uri="{FF2B5EF4-FFF2-40B4-BE49-F238E27FC236}">
                <a16:creationId xmlns:a16="http://schemas.microsoft.com/office/drawing/2014/main" id="{CDD30998-9DD7-1FCA-1FEC-C192A4E63D41}"/>
              </a:ext>
            </a:extLst>
          </p:cNvPr>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a:lnSpc>
                <a:spcPct val="107000"/>
              </a:lnSpc>
              <a:spcAft>
                <a:spcPts val="800"/>
              </a:spcAft>
            </a:pP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Reza Husen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Anugrah</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 23171072007</a:t>
            </a:r>
            <a:b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⁠Talitha Safa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Oktaviani</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 23171072003</a:t>
            </a:r>
            <a:b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Nur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Lailatul</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Jannah	: 23271072001</a:t>
            </a:r>
            <a:b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Sriatul</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D" sz="1800" kern="100" dirty="0" err="1">
                <a:effectLst/>
                <a:latin typeface="Times New Roman" panose="02020603050405020304" pitchFamily="18" charset="0"/>
                <a:ea typeface="Calibri" panose="020F0502020204030204" pitchFamily="34" charset="0"/>
                <a:cs typeface="Times New Roman" panose="02020603050405020304" pitchFamily="18" charset="0"/>
              </a:rPr>
              <a:t>Mukhoniah</a:t>
            </a:r>
            <a:r>
              <a:rPr lang="en-ID" sz="1800" kern="100" dirty="0">
                <a:effectLst/>
                <a:latin typeface="Times New Roman" panose="02020603050405020304" pitchFamily="18" charset="0"/>
                <a:ea typeface="Calibri" panose="020F0502020204030204" pitchFamily="34" charset="0"/>
                <a:cs typeface="Times New Roman" panose="02020603050405020304" pitchFamily="18" charset="0"/>
              </a:rPr>
              <a:t>	: 23171072004</a:t>
            </a:r>
            <a:endParaRPr sz="1800" dirty="0">
              <a:solidFill>
                <a:schemeClr val="dk1"/>
              </a:solidFill>
            </a:endParaRPr>
          </a:p>
        </p:txBody>
      </p:sp>
      <p:grpSp>
        <p:nvGrpSpPr>
          <p:cNvPr id="1433" name="Google Shape;1433;p35">
            <a:extLst>
              <a:ext uri="{FF2B5EF4-FFF2-40B4-BE49-F238E27FC236}">
                <a16:creationId xmlns:a16="http://schemas.microsoft.com/office/drawing/2014/main" id="{9D24CA0A-EC9A-925A-9846-8480C162EB2B}"/>
              </a:ext>
            </a:extLst>
          </p:cNvPr>
          <p:cNvGrpSpPr/>
          <p:nvPr/>
        </p:nvGrpSpPr>
        <p:grpSpPr>
          <a:xfrm>
            <a:off x="1195910" y="3072734"/>
            <a:ext cx="3936683" cy="134070"/>
            <a:chOff x="1096850" y="3242811"/>
            <a:chExt cx="3936683" cy="134070"/>
          </a:xfrm>
        </p:grpSpPr>
        <p:cxnSp>
          <p:nvCxnSpPr>
            <p:cNvPr id="1434" name="Google Shape;1434;p35">
              <a:extLst>
                <a:ext uri="{FF2B5EF4-FFF2-40B4-BE49-F238E27FC236}">
                  <a16:creationId xmlns:a16="http://schemas.microsoft.com/office/drawing/2014/main" id="{F7CB6248-D4F1-423F-7FFF-96545B43CB82}"/>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a:extLst>
                <a:ext uri="{FF2B5EF4-FFF2-40B4-BE49-F238E27FC236}">
                  <a16:creationId xmlns:a16="http://schemas.microsoft.com/office/drawing/2014/main" id="{DAD28C13-D59E-5E52-D171-AF9069A75906}"/>
                </a:ext>
              </a:extLst>
            </p:cNvPr>
            <p:cNvGrpSpPr/>
            <p:nvPr/>
          </p:nvGrpSpPr>
          <p:grpSpPr>
            <a:xfrm>
              <a:off x="4899464" y="3242811"/>
              <a:ext cx="134070" cy="134070"/>
              <a:chOff x="8382514" y="1084976"/>
              <a:chExt cx="265800" cy="265800"/>
            </a:xfrm>
          </p:grpSpPr>
          <p:sp>
            <p:nvSpPr>
              <p:cNvPr id="1436" name="Google Shape;1436;p35">
                <a:extLst>
                  <a:ext uri="{FF2B5EF4-FFF2-40B4-BE49-F238E27FC236}">
                    <a16:creationId xmlns:a16="http://schemas.microsoft.com/office/drawing/2014/main" id="{A2B80E88-AAB4-5805-5559-365B91EFB60F}"/>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a:extLst>
                  <a:ext uri="{FF2B5EF4-FFF2-40B4-BE49-F238E27FC236}">
                    <a16:creationId xmlns:a16="http://schemas.microsoft.com/office/drawing/2014/main" id="{C9057249-42A6-ACC7-3A1C-66322709DD03}"/>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a:extLst>
              <a:ext uri="{FF2B5EF4-FFF2-40B4-BE49-F238E27FC236}">
                <a16:creationId xmlns:a16="http://schemas.microsoft.com/office/drawing/2014/main" id="{8A94A2F3-5CB3-BA42-D2E8-080F334E4576}"/>
              </a:ext>
            </a:extLst>
          </p:cNvPr>
          <p:cNvGrpSpPr/>
          <p:nvPr/>
        </p:nvGrpSpPr>
        <p:grpSpPr>
          <a:xfrm>
            <a:off x="8017432" y="-313900"/>
            <a:ext cx="134070" cy="1891362"/>
            <a:chOff x="8017432" y="-313900"/>
            <a:chExt cx="134070" cy="1891362"/>
          </a:xfrm>
        </p:grpSpPr>
        <p:sp>
          <p:nvSpPr>
            <p:cNvPr id="1439" name="Google Shape;1439;p35">
              <a:extLst>
                <a:ext uri="{FF2B5EF4-FFF2-40B4-BE49-F238E27FC236}">
                  <a16:creationId xmlns:a16="http://schemas.microsoft.com/office/drawing/2014/main" id="{FA067548-2B9E-28F3-C16F-68410EBC43AE}"/>
                </a:ext>
              </a:extLst>
            </p:cNvPr>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a:extLst>
                <a:ext uri="{FF2B5EF4-FFF2-40B4-BE49-F238E27FC236}">
                  <a16:creationId xmlns:a16="http://schemas.microsoft.com/office/drawing/2014/main" id="{926A16FD-AFD6-6BB4-E8B6-B7CEEDECBEC5}"/>
                </a:ext>
              </a:extLst>
            </p:cNvPr>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a:extLst>
                <a:ext uri="{FF2B5EF4-FFF2-40B4-BE49-F238E27FC236}">
                  <a16:creationId xmlns:a16="http://schemas.microsoft.com/office/drawing/2014/main" id="{A4386F4E-8A63-654E-CA6E-F2D1B77B3D0D}"/>
                </a:ext>
              </a:extLst>
            </p:cNvPr>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a:extLst>
              <a:ext uri="{FF2B5EF4-FFF2-40B4-BE49-F238E27FC236}">
                <a16:creationId xmlns:a16="http://schemas.microsoft.com/office/drawing/2014/main" id="{28817498-29C9-D602-5E23-6A70AE3F103F}"/>
              </a:ext>
            </a:extLst>
          </p:cNvPr>
          <p:cNvGrpSpPr/>
          <p:nvPr/>
        </p:nvGrpSpPr>
        <p:grpSpPr>
          <a:xfrm>
            <a:off x="6309526" y="957475"/>
            <a:ext cx="3504715" cy="5119205"/>
            <a:chOff x="6309526" y="836950"/>
            <a:chExt cx="3504715" cy="5119205"/>
          </a:xfrm>
        </p:grpSpPr>
        <p:sp>
          <p:nvSpPr>
            <p:cNvPr id="1443" name="Google Shape;1443;p35">
              <a:extLst>
                <a:ext uri="{FF2B5EF4-FFF2-40B4-BE49-F238E27FC236}">
                  <a16:creationId xmlns:a16="http://schemas.microsoft.com/office/drawing/2014/main" id="{0B51B1B6-BC8F-9910-6FF2-0ADADF3ECEAD}"/>
                </a:ext>
              </a:extLst>
            </p:cNvPr>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a:extLst>
                <a:ext uri="{FF2B5EF4-FFF2-40B4-BE49-F238E27FC236}">
                  <a16:creationId xmlns:a16="http://schemas.microsoft.com/office/drawing/2014/main" id="{72268880-5BBD-EF5B-683C-6CC89FA86F6E}"/>
                </a:ext>
              </a:extLst>
            </p:cNvPr>
            <p:cNvGrpSpPr/>
            <p:nvPr/>
          </p:nvGrpSpPr>
          <p:grpSpPr>
            <a:xfrm>
              <a:off x="7728436" y="3524084"/>
              <a:ext cx="134004" cy="134004"/>
              <a:chOff x="8356813" y="1074288"/>
              <a:chExt cx="351900" cy="351900"/>
            </a:xfrm>
          </p:grpSpPr>
          <p:sp>
            <p:nvSpPr>
              <p:cNvPr id="1445" name="Google Shape;1445;p35">
                <a:extLst>
                  <a:ext uri="{FF2B5EF4-FFF2-40B4-BE49-F238E27FC236}">
                    <a16:creationId xmlns:a16="http://schemas.microsoft.com/office/drawing/2014/main" id="{4B697B0F-7237-10E7-6B25-6C03B4BAA114}"/>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a:extLst>
                  <a:ext uri="{FF2B5EF4-FFF2-40B4-BE49-F238E27FC236}">
                    <a16:creationId xmlns:a16="http://schemas.microsoft.com/office/drawing/2014/main" id="{A177FA7B-6B7D-F4F3-891A-97609F350023}"/>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a:extLst>
                <a:ext uri="{FF2B5EF4-FFF2-40B4-BE49-F238E27FC236}">
                  <a16:creationId xmlns:a16="http://schemas.microsoft.com/office/drawing/2014/main" id="{A535D227-3A83-BCB5-EB5A-D8D48CE02805}"/>
                </a:ext>
              </a:extLst>
            </p:cNvPr>
            <p:cNvGrpSpPr/>
            <p:nvPr/>
          </p:nvGrpSpPr>
          <p:grpSpPr>
            <a:xfrm>
              <a:off x="7344361" y="3150259"/>
              <a:ext cx="134004" cy="134004"/>
              <a:chOff x="8356813" y="1074288"/>
              <a:chExt cx="351900" cy="351900"/>
            </a:xfrm>
          </p:grpSpPr>
          <p:sp>
            <p:nvSpPr>
              <p:cNvPr id="1448" name="Google Shape;1448;p35">
                <a:extLst>
                  <a:ext uri="{FF2B5EF4-FFF2-40B4-BE49-F238E27FC236}">
                    <a16:creationId xmlns:a16="http://schemas.microsoft.com/office/drawing/2014/main" id="{2586D0BB-A949-63AA-F48D-50986BCA5000}"/>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a:extLst>
                  <a:ext uri="{FF2B5EF4-FFF2-40B4-BE49-F238E27FC236}">
                    <a16:creationId xmlns:a16="http://schemas.microsoft.com/office/drawing/2014/main" id="{72891F0F-48F7-C9BC-95E6-058CF22842A6}"/>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a:extLst>
                <a:ext uri="{FF2B5EF4-FFF2-40B4-BE49-F238E27FC236}">
                  <a16:creationId xmlns:a16="http://schemas.microsoft.com/office/drawing/2014/main" id="{9ABEBE70-4715-DE0E-0DA0-718E4A3DBBF9}"/>
                </a:ext>
              </a:extLst>
            </p:cNvPr>
            <p:cNvGrpSpPr/>
            <p:nvPr/>
          </p:nvGrpSpPr>
          <p:grpSpPr>
            <a:xfrm>
              <a:off x="8337811" y="2464059"/>
              <a:ext cx="134004" cy="134004"/>
              <a:chOff x="8356813" y="1074288"/>
              <a:chExt cx="351900" cy="351900"/>
            </a:xfrm>
          </p:grpSpPr>
          <p:sp>
            <p:nvSpPr>
              <p:cNvPr id="1451" name="Google Shape;1451;p35">
                <a:extLst>
                  <a:ext uri="{FF2B5EF4-FFF2-40B4-BE49-F238E27FC236}">
                    <a16:creationId xmlns:a16="http://schemas.microsoft.com/office/drawing/2014/main" id="{4FA7A29F-FC85-4A0A-8EC6-01BE5FC37C99}"/>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a:extLst>
                  <a:ext uri="{FF2B5EF4-FFF2-40B4-BE49-F238E27FC236}">
                    <a16:creationId xmlns:a16="http://schemas.microsoft.com/office/drawing/2014/main" id="{A4B9E278-413E-DB0A-E828-6A463553E632}"/>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a:extLst>
                <a:ext uri="{FF2B5EF4-FFF2-40B4-BE49-F238E27FC236}">
                  <a16:creationId xmlns:a16="http://schemas.microsoft.com/office/drawing/2014/main" id="{4D02E5AB-547F-02AD-89D4-583B3630F107}"/>
                </a:ext>
              </a:extLst>
            </p:cNvPr>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0424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7">
          <a:extLst>
            <a:ext uri="{FF2B5EF4-FFF2-40B4-BE49-F238E27FC236}">
              <a16:creationId xmlns:a16="http://schemas.microsoft.com/office/drawing/2014/main" id="{ACA9716A-92A0-7BAE-AC72-F68316C50C6A}"/>
            </a:ext>
          </a:extLst>
        </p:cNvPr>
        <p:cNvGrpSpPr/>
        <p:nvPr/>
      </p:nvGrpSpPr>
      <p:grpSpPr>
        <a:xfrm>
          <a:off x="0" y="0"/>
          <a:ext cx="0" cy="0"/>
          <a:chOff x="0" y="0"/>
          <a:chExt cx="0" cy="0"/>
        </a:xfrm>
      </p:grpSpPr>
      <p:sp>
        <p:nvSpPr>
          <p:cNvPr id="1458" name="Google Shape;1458;p36">
            <a:extLst>
              <a:ext uri="{FF2B5EF4-FFF2-40B4-BE49-F238E27FC236}">
                <a16:creationId xmlns:a16="http://schemas.microsoft.com/office/drawing/2014/main" id="{B9E80F65-7C8F-957C-3837-F3A2FA30E5F4}"/>
              </a:ext>
            </a:extLst>
          </p:cNvPr>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Pengaruh</a:t>
            </a:r>
            <a:r>
              <a:rPr lang="en-ID" dirty="0"/>
              <a:t> </a:t>
            </a:r>
            <a:r>
              <a:rPr lang="en-ID" dirty="0" err="1"/>
              <a:t>Jaringan</a:t>
            </a:r>
            <a:r>
              <a:rPr lang="en-ID" dirty="0"/>
              <a:t> </a:t>
            </a:r>
            <a:r>
              <a:rPr lang="en-ID" dirty="0" err="1"/>
              <a:t>Komputer</a:t>
            </a:r>
            <a:r>
              <a:rPr lang="en-ID" dirty="0"/>
              <a:t> pada </a:t>
            </a:r>
            <a:r>
              <a:rPr lang="en-ID" dirty="0" err="1"/>
              <a:t>Kehidupan</a:t>
            </a:r>
            <a:r>
              <a:rPr lang="en-ID" dirty="0"/>
              <a:t> Sosial</a:t>
            </a:r>
            <a:endParaRPr dirty="0"/>
          </a:p>
        </p:txBody>
      </p:sp>
      <p:sp>
        <p:nvSpPr>
          <p:cNvPr id="6" name="Text 1">
            <a:extLst>
              <a:ext uri="{FF2B5EF4-FFF2-40B4-BE49-F238E27FC236}">
                <a16:creationId xmlns:a16="http://schemas.microsoft.com/office/drawing/2014/main" id="{B4DAD843-F7B8-38EF-F30D-23754A0DAE43}"/>
              </a:ext>
            </a:extLst>
          </p:cNvPr>
          <p:cNvSpPr/>
          <p:nvPr/>
        </p:nvSpPr>
        <p:spPr>
          <a:xfrm>
            <a:off x="1206017" y="1693400"/>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Libre Baskerville" pitchFamily="34" charset="0"/>
                <a:ea typeface="Libre Baskerville" pitchFamily="34" charset="-122"/>
                <a:cs typeface="Libre Baskerville" pitchFamily="34" charset="-120"/>
              </a:rPr>
              <a:t>Dampak</a:t>
            </a:r>
            <a:r>
              <a:rPr lang="en-US" sz="1600" dirty="0">
                <a:solidFill>
                  <a:srgbClr val="403CCF"/>
                </a:solidFill>
                <a:latin typeface="Libre Baskerville" pitchFamily="34" charset="0"/>
                <a:ea typeface="Libre Baskerville" pitchFamily="34" charset="-122"/>
                <a:cs typeface="Libre Baskerville" pitchFamily="34" charset="-120"/>
              </a:rPr>
              <a:t> </a:t>
            </a:r>
            <a:r>
              <a:rPr lang="en-US" sz="1600" dirty="0" err="1">
                <a:solidFill>
                  <a:srgbClr val="403CCF"/>
                </a:solidFill>
                <a:latin typeface="Libre Baskerville" pitchFamily="34" charset="0"/>
                <a:ea typeface="Libre Baskerville" pitchFamily="34" charset="-122"/>
                <a:cs typeface="Libre Baskerville" pitchFamily="34" charset="-120"/>
              </a:rPr>
              <a:t>Negatif</a:t>
            </a:r>
            <a:r>
              <a:rPr lang="en-US" sz="1600" dirty="0">
                <a:solidFill>
                  <a:srgbClr val="403CCF"/>
                </a:solidFill>
                <a:latin typeface="Libre Baskerville" pitchFamily="34" charset="0"/>
                <a:ea typeface="Libre Baskerville" pitchFamily="34" charset="-122"/>
                <a:cs typeface="Libre Baskerville" pitchFamily="34" charset="-120"/>
              </a:rPr>
              <a:t> </a:t>
            </a:r>
            <a:endParaRPr lang="en-US" sz="1600" dirty="0"/>
          </a:p>
        </p:txBody>
      </p:sp>
      <p:sp>
        <p:nvSpPr>
          <p:cNvPr id="7" name="Text 3">
            <a:extLst>
              <a:ext uri="{FF2B5EF4-FFF2-40B4-BE49-F238E27FC236}">
                <a16:creationId xmlns:a16="http://schemas.microsoft.com/office/drawing/2014/main" id="{BDF79F8F-24D0-BA08-DAE9-C5783E2DD758}"/>
              </a:ext>
            </a:extLst>
          </p:cNvPr>
          <p:cNvSpPr/>
          <p:nvPr/>
        </p:nvSpPr>
        <p:spPr>
          <a:xfrm>
            <a:off x="5756289" y="1683542"/>
            <a:ext cx="2012876" cy="374047"/>
          </a:xfrm>
          <a:prstGeom prst="rect">
            <a:avLst/>
          </a:prstGeom>
          <a:noFill/>
          <a:ln/>
        </p:spPr>
        <p:txBody>
          <a:bodyPr wrap="none" lIns="0" tIns="0" rIns="0" bIns="0" rtlCol="0" anchor="t"/>
          <a:lstStyle/>
          <a:p>
            <a:pPr marL="0" indent="0">
              <a:lnSpc>
                <a:spcPts val="2750"/>
              </a:lnSpc>
              <a:buNone/>
            </a:pPr>
            <a:r>
              <a:rPr lang="en-US" sz="1800" dirty="0" err="1">
                <a:solidFill>
                  <a:srgbClr val="403CCF"/>
                </a:solidFill>
                <a:latin typeface="Libre Baskerville" pitchFamily="34" charset="0"/>
              </a:rPr>
              <a:t>Dampak</a:t>
            </a:r>
            <a:r>
              <a:rPr lang="en-US" sz="1800" dirty="0">
                <a:solidFill>
                  <a:srgbClr val="403CCF"/>
                </a:solidFill>
                <a:latin typeface="Libre Baskerville" pitchFamily="34" charset="0"/>
              </a:rPr>
              <a:t> </a:t>
            </a:r>
            <a:r>
              <a:rPr lang="en-US" sz="1800" dirty="0" err="1">
                <a:solidFill>
                  <a:srgbClr val="403CCF"/>
                </a:solidFill>
                <a:latin typeface="Libre Baskerville" pitchFamily="34" charset="0"/>
              </a:rPr>
              <a:t>Positig</a:t>
            </a:r>
            <a:endParaRPr lang="en-US" sz="1800" dirty="0"/>
          </a:p>
        </p:txBody>
      </p:sp>
      <p:grpSp>
        <p:nvGrpSpPr>
          <p:cNvPr id="8" name="Google Shape;1433;p35">
            <a:extLst>
              <a:ext uri="{FF2B5EF4-FFF2-40B4-BE49-F238E27FC236}">
                <a16:creationId xmlns:a16="http://schemas.microsoft.com/office/drawing/2014/main" id="{30B16D36-4A08-D285-362A-13C65CED896B}"/>
              </a:ext>
            </a:extLst>
          </p:cNvPr>
          <p:cNvGrpSpPr/>
          <p:nvPr/>
        </p:nvGrpSpPr>
        <p:grpSpPr>
          <a:xfrm rot="5400000">
            <a:off x="3270648" y="3140974"/>
            <a:ext cx="2981347" cy="158047"/>
            <a:chOff x="1096850" y="3242811"/>
            <a:chExt cx="3936683" cy="134070"/>
          </a:xfrm>
        </p:grpSpPr>
        <p:cxnSp>
          <p:nvCxnSpPr>
            <p:cNvPr id="9" name="Google Shape;1434;p35">
              <a:extLst>
                <a:ext uri="{FF2B5EF4-FFF2-40B4-BE49-F238E27FC236}">
                  <a16:creationId xmlns:a16="http://schemas.microsoft.com/office/drawing/2014/main" id="{049896A1-13CF-57DD-BDBA-DA17E2FF3B51}"/>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0" name="Google Shape;1435;p35">
              <a:extLst>
                <a:ext uri="{FF2B5EF4-FFF2-40B4-BE49-F238E27FC236}">
                  <a16:creationId xmlns:a16="http://schemas.microsoft.com/office/drawing/2014/main" id="{45CDB19B-6393-1D4C-A40C-99D0FE0D280C}"/>
                </a:ext>
              </a:extLst>
            </p:cNvPr>
            <p:cNvGrpSpPr/>
            <p:nvPr/>
          </p:nvGrpSpPr>
          <p:grpSpPr>
            <a:xfrm>
              <a:off x="4899464" y="3242811"/>
              <a:ext cx="134070" cy="134070"/>
              <a:chOff x="8382514" y="1084976"/>
              <a:chExt cx="265800" cy="265800"/>
            </a:xfrm>
          </p:grpSpPr>
          <p:sp>
            <p:nvSpPr>
              <p:cNvPr id="11" name="Google Shape;1436;p35">
                <a:extLst>
                  <a:ext uri="{FF2B5EF4-FFF2-40B4-BE49-F238E27FC236}">
                    <a16:creationId xmlns:a16="http://schemas.microsoft.com/office/drawing/2014/main" id="{FCED3B37-8457-04EC-B87A-F45252166B72}"/>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7;p35">
                <a:extLst>
                  <a:ext uri="{FF2B5EF4-FFF2-40B4-BE49-F238E27FC236}">
                    <a16:creationId xmlns:a16="http://schemas.microsoft.com/office/drawing/2014/main" id="{BE922D48-46B2-D92B-BD3D-EF6FD706AAB8}"/>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 name="TextBox 14">
            <a:extLst>
              <a:ext uri="{FF2B5EF4-FFF2-40B4-BE49-F238E27FC236}">
                <a16:creationId xmlns:a16="http://schemas.microsoft.com/office/drawing/2014/main" id="{7D529EF6-61B8-99C2-53DF-BDDA86768B99}"/>
              </a:ext>
            </a:extLst>
          </p:cNvPr>
          <p:cNvSpPr txBox="1"/>
          <p:nvPr/>
        </p:nvSpPr>
        <p:spPr>
          <a:xfrm>
            <a:off x="4879854" y="2082691"/>
            <a:ext cx="3842331" cy="2551148"/>
          </a:xfrm>
          <a:prstGeom prst="rect">
            <a:avLst/>
          </a:prstGeom>
          <a:noFill/>
        </p:spPr>
        <p:txBody>
          <a:bodyPr wrap="square">
            <a:spAutoFit/>
          </a:bodyPr>
          <a:lstStyle/>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Komunikasi</a:t>
            </a:r>
            <a:r>
              <a:rPr kumimoji="0" lang="en-US" altLang="en-US" sz="1200" b="1" i="0" u="none" strike="noStrike" cap="none" normalizeH="0" baseline="0" dirty="0">
                <a:ln>
                  <a:noFill/>
                </a:ln>
                <a:solidFill>
                  <a:schemeClr val="tx1"/>
                </a:solidFill>
                <a:effectLst/>
                <a:latin typeface="Arial" panose="020B0604020202020204" pitchFamily="34" charset="0"/>
              </a:rPr>
              <a:t> yang </a:t>
            </a:r>
            <a:r>
              <a:rPr kumimoji="0" lang="en-US" altLang="en-US" sz="1200" b="1" i="0" u="none" strike="noStrike" cap="none" normalizeH="0" baseline="0" dirty="0" err="1">
                <a:ln>
                  <a:noFill/>
                </a:ln>
                <a:solidFill>
                  <a:schemeClr val="tx1"/>
                </a:solidFill>
                <a:effectLst/>
                <a:latin typeface="Arial" panose="020B0604020202020204" pitchFamily="34" charset="0"/>
              </a:rPr>
              <a:t>Lebih</a:t>
            </a:r>
            <a:r>
              <a:rPr kumimoji="0" lang="en-US"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err="1">
                <a:ln>
                  <a:noFill/>
                </a:ln>
                <a:solidFill>
                  <a:schemeClr val="tx1"/>
                </a:solidFill>
                <a:effectLst/>
                <a:latin typeface="Arial" panose="020B0604020202020204" pitchFamily="34" charset="0"/>
              </a:rPr>
              <a:t>Mudah</a:t>
            </a:r>
            <a:r>
              <a:rPr kumimoji="0" lang="en-US" altLang="en-US" sz="1200" b="1" i="0" u="none" strike="noStrike" cap="none" normalizeH="0" baseline="0" dirty="0">
                <a:ln>
                  <a:noFill/>
                </a:ln>
                <a:solidFill>
                  <a:schemeClr val="tx1"/>
                </a:solidFill>
                <a:effectLst/>
                <a:latin typeface="Arial" panose="020B0604020202020204" pitchFamily="34" charset="0"/>
              </a:rPr>
              <a:t> dan </a:t>
            </a:r>
            <a:r>
              <a:rPr kumimoji="0" lang="en-US" altLang="en-US" sz="1200" b="1" i="0" u="none" strike="noStrike" cap="none" normalizeH="0" baseline="0" dirty="0" err="1">
                <a:ln>
                  <a:noFill/>
                </a:ln>
                <a:solidFill>
                  <a:schemeClr val="tx1"/>
                </a:solidFill>
                <a:effectLst/>
                <a:latin typeface="Arial" panose="020B0604020202020204" pitchFamily="34" charset="0"/>
              </a:rPr>
              <a:t>Cepat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dirty="0" err="1">
                <a:ln>
                  <a:noFill/>
                </a:ln>
                <a:solidFill>
                  <a:schemeClr val="tx1"/>
                </a:solidFill>
                <a:effectLst/>
                <a:latin typeface="Arial" panose="020B0604020202020204" pitchFamily="34" charset="0"/>
              </a:rPr>
              <a:t>Munculnya</a:t>
            </a:r>
            <a:r>
              <a:rPr kumimoji="0" lang="en-US" altLang="en-US" sz="1200" b="0" i="0" u="none" strike="noStrike" cap="none" normalizeH="0" baseline="0" dirty="0">
                <a:ln>
                  <a:noFill/>
                </a:ln>
                <a:solidFill>
                  <a:schemeClr val="tx1"/>
                </a:solidFill>
                <a:effectLst/>
                <a:latin typeface="Arial" panose="020B0604020202020204" pitchFamily="34" charset="0"/>
              </a:rPr>
              <a:t> media </a:t>
            </a:r>
            <a:r>
              <a:rPr kumimoji="0" lang="en-US" altLang="en-US" sz="1200" b="0" i="0" u="none" strike="noStrike" cap="none" normalizeH="0" baseline="0" dirty="0" err="1">
                <a:ln>
                  <a:noFill/>
                </a:ln>
                <a:solidFill>
                  <a:schemeClr val="tx1"/>
                </a:solidFill>
                <a:effectLst/>
                <a:latin typeface="Arial" panose="020B0604020202020204" pitchFamily="34" charset="0"/>
              </a:rPr>
              <a:t>sosial</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seperti</a:t>
            </a:r>
            <a:r>
              <a:rPr kumimoji="0" lang="en-US" altLang="en-US" sz="1200" b="0" i="0" u="none" strike="noStrike" cap="none" normalizeH="0" baseline="0" dirty="0">
                <a:ln>
                  <a:noFill/>
                </a:ln>
                <a:solidFill>
                  <a:schemeClr val="tx1"/>
                </a:solidFill>
                <a:effectLst/>
                <a:latin typeface="Arial" panose="020B0604020202020204" pitchFamily="34" charset="0"/>
              </a:rPr>
              <a:t> WhatsApp, Instagram, </a:t>
            </a:r>
            <a:r>
              <a:rPr kumimoji="0" lang="en-US" altLang="en-US" sz="1200" b="0" i="0" u="none" strike="noStrike" cap="none" normalizeH="0" baseline="0" dirty="0" err="1">
                <a:ln>
                  <a:noFill/>
                </a:ln>
                <a:solidFill>
                  <a:schemeClr val="tx1"/>
                </a:solidFill>
                <a:effectLst/>
                <a:latin typeface="Arial" panose="020B0604020202020204" pitchFamily="34" charset="0"/>
              </a:rPr>
              <a:t>dll</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Kolaborasi</a:t>
            </a:r>
            <a:r>
              <a:rPr kumimoji="0" lang="en-US" altLang="en-US" sz="1200" b="1" i="0" u="none" strike="noStrike" cap="none" normalizeH="0" baseline="0" dirty="0">
                <a:ln>
                  <a:noFill/>
                </a:ln>
                <a:solidFill>
                  <a:schemeClr val="tx1"/>
                </a:solidFill>
                <a:effectLst/>
                <a:latin typeface="Arial" panose="020B0604020202020204" pitchFamily="34" charset="0"/>
              </a:rPr>
              <a:t> Global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dirty="0" err="1">
                <a:ln>
                  <a:noFill/>
                </a:ln>
                <a:solidFill>
                  <a:schemeClr val="tx1"/>
                </a:solidFill>
                <a:effectLst/>
                <a:latin typeface="Arial" panose="020B0604020202020204" pitchFamily="34" charset="0"/>
              </a:rPr>
              <a:t>Kolaborasi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pekerjaan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lintas</a:t>
            </a:r>
            <a:r>
              <a:rPr kumimoji="0" lang="en-US" altLang="en-US" sz="1200" b="0" i="0" u="none" strike="noStrike" cap="none" normalizeH="0" baseline="0" dirty="0">
                <a:ln>
                  <a:noFill/>
                </a:ln>
                <a:solidFill>
                  <a:schemeClr val="tx1"/>
                </a:solidFill>
                <a:effectLst/>
                <a:latin typeface="Arial" panose="020B0604020202020204" pitchFamily="34" charset="0"/>
              </a:rPr>
              <a:t> negara </a:t>
            </a:r>
            <a:r>
              <a:rPr kumimoji="0" lang="en-US" altLang="en-US" sz="1200" b="0" i="0" u="none" strike="noStrike" cap="none" normalizeH="0" baseline="0" dirty="0" err="1">
                <a:ln>
                  <a:noFill/>
                </a:ln>
                <a:solidFill>
                  <a:schemeClr val="tx1"/>
                </a:solidFill>
                <a:effectLst/>
                <a:latin typeface="Arial" panose="020B0604020202020204" pitchFamily="34" charset="0"/>
              </a:rPr>
              <a:t>melalui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jaringan</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Akses</a:t>
            </a:r>
            <a:r>
              <a:rPr kumimoji="0" lang="en-US" altLang="en-US" sz="1200" b="1" i="0" u="none" strike="noStrike" cap="none" normalizeH="0" baseline="0" dirty="0">
                <a:ln>
                  <a:noFill/>
                </a:ln>
                <a:solidFill>
                  <a:schemeClr val="tx1"/>
                </a:solidFill>
                <a:effectLst/>
                <a:latin typeface="Arial" panose="020B0604020202020204" pitchFamily="34" charset="0"/>
              </a:rPr>
              <a:t> Pendidikan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Platform e-learning (Coursera, Khan Academy).</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Konektivitas</a:t>
            </a:r>
            <a:r>
              <a:rPr kumimoji="0" lang="en-US" altLang="en-US" sz="1200" b="1"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err="1">
                <a:ln>
                  <a:noFill/>
                </a:ln>
                <a:solidFill>
                  <a:schemeClr val="tx1"/>
                </a:solidFill>
                <a:effectLst/>
                <a:latin typeface="Arial" panose="020B0604020202020204" pitchFamily="34" charset="0"/>
              </a:rPr>
              <a:t>Sosial</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200" b="0" i="0" u="none" strike="noStrike" cap="none" normalizeH="0" baseline="0" dirty="0" err="1">
                <a:ln>
                  <a:noFill/>
                </a:ln>
                <a:solidFill>
                  <a:schemeClr val="tx1"/>
                </a:solidFill>
                <a:effectLst/>
                <a:latin typeface="Arial" panose="020B0604020202020204" pitchFamily="34" charset="0"/>
              </a:rPr>
              <a:t>Reuni</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pertemanan</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baru</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komunitas</a:t>
            </a:r>
            <a:r>
              <a:rPr kumimoji="0" lang="en-US" altLang="en-US" sz="1200" b="0" i="0" u="none" strike="noStrike" cap="none" normalizeH="0" baseline="0" dirty="0">
                <a:ln>
                  <a:noFill/>
                </a:ln>
                <a:solidFill>
                  <a:schemeClr val="tx1"/>
                </a:solidFill>
                <a:effectLst/>
                <a:latin typeface="Arial" panose="020B0604020202020204" pitchFamily="34" charset="0"/>
              </a:rPr>
              <a:t> online.</a:t>
            </a:r>
          </a:p>
        </p:txBody>
      </p:sp>
      <p:sp>
        <p:nvSpPr>
          <p:cNvPr id="5" name="TextBox 4">
            <a:extLst>
              <a:ext uri="{FF2B5EF4-FFF2-40B4-BE49-F238E27FC236}">
                <a16:creationId xmlns:a16="http://schemas.microsoft.com/office/drawing/2014/main" id="{2B8FEA64-5CA3-65C0-AEEE-A4E980D94C1C}"/>
              </a:ext>
            </a:extLst>
          </p:cNvPr>
          <p:cNvSpPr txBox="1"/>
          <p:nvPr/>
        </p:nvSpPr>
        <p:spPr>
          <a:xfrm>
            <a:off x="270927" y="2067447"/>
            <a:ext cx="4529909" cy="2643224"/>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Ketergantungan</a:t>
            </a:r>
            <a:r>
              <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Teknologi</a:t>
            </a:r>
            <a:endPar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Penggunaan</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berlebihan</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berujung</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pada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kecanduan</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Alienasi</a:t>
            </a:r>
            <a:r>
              <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Sosial</a:t>
            </a:r>
            <a:endPar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Menurunnya</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interaksi</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tatap</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muka</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Keamanan</a:t>
            </a:r>
            <a:r>
              <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dan </a:t>
            </a: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Privasi</a:t>
            </a:r>
            <a:endPar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Kasus</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pencurian</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data,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peretasan</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Penyebaran</a:t>
            </a:r>
            <a:r>
              <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Informasi</a:t>
            </a:r>
            <a:r>
              <a:rPr kumimoji="0" lang="en-US" altLang="en-US" sz="14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Salah (Hoaks)</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Berita</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palsu</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cepat</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40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menyebar</a:t>
            </a:r>
            <a:r>
              <a:rPr kumimoji="0" lang="en-US" altLang="en-US" sz="140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8593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37" name="Shape 7">
            <a:extLst>
              <a:ext uri="{FF2B5EF4-FFF2-40B4-BE49-F238E27FC236}">
                <a16:creationId xmlns:a16="http://schemas.microsoft.com/office/drawing/2014/main" id="{6F79430A-7C90-0A17-4943-648E39319D00}"/>
              </a:ext>
            </a:extLst>
          </p:cNvPr>
          <p:cNvSpPr/>
          <p:nvPr/>
        </p:nvSpPr>
        <p:spPr>
          <a:xfrm>
            <a:off x="6191124" y="1329367"/>
            <a:ext cx="2581090" cy="3586825"/>
          </a:xfrm>
          <a:prstGeom prst="roundRect">
            <a:avLst>
              <a:gd name="adj" fmla="val 885"/>
            </a:avLst>
          </a:prstGeom>
          <a:solidFill>
            <a:srgbClr val="EAE8F3"/>
          </a:solidFill>
          <a:ln/>
        </p:spPr>
      </p:sp>
      <p:sp>
        <p:nvSpPr>
          <p:cNvPr id="36" name="Shape 7">
            <a:extLst>
              <a:ext uri="{FF2B5EF4-FFF2-40B4-BE49-F238E27FC236}">
                <a16:creationId xmlns:a16="http://schemas.microsoft.com/office/drawing/2014/main" id="{E78174DF-C9D4-45EB-37DD-CE43D2E24976}"/>
              </a:ext>
            </a:extLst>
          </p:cNvPr>
          <p:cNvSpPr/>
          <p:nvPr/>
        </p:nvSpPr>
        <p:spPr>
          <a:xfrm>
            <a:off x="3285362" y="1314079"/>
            <a:ext cx="2851280" cy="3586825"/>
          </a:xfrm>
          <a:prstGeom prst="roundRect">
            <a:avLst>
              <a:gd name="adj" fmla="val 885"/>
            </a:avLst>
          </a:prstGeom>
          <a:solidFill>
            <a:srgbClr val="EAE8F3"/>
          </a:solidFill>
          <a:ln/>
        </p:spPr>
      </p:sp>
      <p:sp>
        <p:nvSpPr>
          <p:cNvPr id="35" name="Shape 7">
            <a:extLst>
              <a:ext uri="{FF2B5EF4-FFF2-40B4-BE49-F238E27FC236}">
                <a16:creationId xmlns:a16="http://schemas.microsoft.com/office/drawing/2014/main" id="{431D5819-EFBE-2E7E-9B5B-AD88C646D9BC}"/>
              </a:ext>
            </a:extLst>
          </p:cNvPr>
          <p:cNvSpPr/>
          <p:nvPr/>
        </p:nvSpPr>
        <p:spPr>
          <a:xfrm>
            <a:off x="148269" y="1314079"/>
            <a:ext cx="3082612" cy="3586825"/>
          </a:xfrm>
          <a:prstGeom prst="roundRect">
            <a:avLst>
              <a:gd name="adj" fmla="val 885"/>
            </a:avLst>
          </a:prstGeom>
          <a:solidFill>
            <a:srgbClr val="EAE8F3"/>
          </a:solidFill>
          <a:ln/>
        </p:spPr>
      </p:sp>
      <p:sp>
        <p:nvSpPr>
          <p:cNvPr id="1467" name="Google Shape;1467;p37"/>
          <p:cNvSpPr txBox="1">
            <a:spLocks noGrp="1"/>
          </p:cNvSpPr>
          <p:nvPr>
            <p:ph type="title"/>
          </p:nvPr>
        </p:nvSpPr>
        <p:spPr>
          <a:xfrm>
            <a:off x="426271" y="192076"/>
            <a:ext cx="8424000" cy="758711"/>
          </a:xfrm>
          <a:prstGeom prst="rect">
            <a:avLst/>
          </a:prstGeom>
        </p:spPr>
        <p:txBody>
          <a:bodyPr spcFirstLastPara="1" wrap="square" lIns="91425" tIns="91425" rIns="91425" bIns="91425" anchor="t" anchorCtr="0">
            <a:noAutofit/>
          </a:bodyPr>
          <a:lstStyle/>
          <a:p>
            <a:pPr marL="0" indent="0">
              <a:lnSpc>
                <a:spcPts val="4800"/>
              </a:lnSpc>
              <a:buNone/>
            </a:pPr>
            <a:r>
              <a:rPr lang="en-US" sz="2200" dirty="0" err="1">
                <a:solidFill>
                  <a:srgbClr val="403CCF"/>
                </a:solidFill>
                <a:latin typeface="Libre Baskerville" pitchFamily="34" charset="0"/>
                <a:ea typeface="Libre Baskerville" pitchFamily="34" charset="-122"/>
                <a:cs typeface="Libre Baskerville" pitchFamily="34" charset="-120"/>
              </a:rPr>
              <a:t>Dampak</a:t>
            </a:r>
            <a:r>
              <a:rPr lang="en-US" sz="2200" dirty="0">
                <a:solidFill>
                  <a:srgbClr val="403CCF"/>
                </a:solidFill>
                <a:latin typeface="Libre Baskerville" pitchFamily="34" charset="0"/>
                <a:ea typeface="Libre Baskerville" pitchFamily="34" charset="-122"/>
                <a:cs typeface="Libre Baskerville" pitchFamily="34" charset="-120"/>
              </a:rPr>
              <a:t> </a:t>
            </a:r>
            <a:r>
              <a:rPr lang="en-US" sz="2200" dirty="0" err="1">
                <a:solidFill>
                  <a:srgbClr val="403CCF"/>
                </a:solidFill>
                <a:latin typeface="Libre Baskerville" pitchFamily="34" charset="0"/>
                <a:ea typeface="Libre Baskerville" pitchFamily="34" charset="-122"/>
                <a:cs typeface="Libre Baskerville" pitchFamily="34" charset="-120"/>
              </a:rPr>
              <a:t>Jaringan</a:t>
            </a:r>
            <a:r>
              <a:rPr lang="en-US" sz="2200" dirty="0">
                <a:solidFill>
                  <a:srgbClr val="403CCF"/>
                </a:solidFill>
                <a:latin typeface="Libre Baskerville" pitchFamily="34" charset="0"/>
                <a:ea typeface="Libre Baskerville" pitchFamily="34" charset="-122"/>
                <a:cs typeface="Libre Baskerville" pitchFamily="34" charset="-120"/>
              </a:rPr>
              <a:t> </a:t>
            </a:r>
            <a:r>
              <a:rPr lang="en-US" sz="2200" dirty="0" err="1">
                <a:solidFill>
                  <a:srgbClr val="403CCF"/>
                </a:solidFill>
                <a:latin typeface="Libre Baskerville" pitchFamily="34" charset="0"/>
                <a:ea typeface="Libre Baskerville" pitchFamily="34" charset="-122"/>
                <a:cs typeface="Libre Baskerville" pitchFamily="34" charset="-120"/>
              </a:rPr>
              <a:t>Komputer</a:t>
            </a:r>
            <a:r>
              <a:rPr lang="en-US" sz="2200" dirty="0">
                <a:solidFill>
                  <a:srgbClr val="403CCF"/>
                </a:solidFill>
                <a:latin typeface="Libre Baskerville" pitchFamily="34" charset="0"/>
                <a:ea typeface="Libre Baskerville" pitchFamily="34" charset="-122"/>
                <a:cs typeface="Libre Baskerville" pitchFamily="34" charset="-120"/>
              </a:rPr>
              <a:t> pada </a:t>
            </a:r>
            <a:r>
              <a:rPr lang="en-US" sz="2200" dirty="0" err="1">
                <a:solidFill>
                  <a:srgbClr val="403CCF"/>
                </a:solidFill>
                <a:latin typeface="Libre Baskerville" pitchFamily="34" charset="0"/>
                <a:ea typeface="Libre Baskerville" pitchFamily="34" charset="-122"/>
                <a:cs typeface="Libre Baskerville" pitchFamily="34" charset="-120"/>
              </a:rPr>
              <a:t>Kehidupan</a:t>
            </a:r>
            <a:r>
              <a:rPr lang="en-US" sz="2200" dirty="0">
                <a:solidFill>
                  <a:srgbClr val="403CCF"/>
                </a:solidFill>
                <a:latin typeface="Libre Baskerville" pitchFamily="34" charset="0"/>
                <a:ea typeface="Libre Baskerville" pitchFamily="34" charset="-122"/>
                <a:cs typeface="Libre Baskerville" pitchFamily="34" charset="-120"/>
              </a:rPr>
              <a:t> </a:t>
            </a:r>
            <a:r>
              <a:rPr lang="en-US" sz="2200" dirty="0" err="1">
                <a:solidFill>
                  <a:srgbClr val="403CCF"/>
                </a:solidFill>
                <a:latin typeface="Libre Baskerville" pitchFamily="34" charset="0"/>
                <a:ea typeface="Libre Baskerville" pitchFamily="34" charset="-122"/>
                <a:cs typeface="Libre Baskerville" pitchFamily="34" charset="-120"/>
              </a:rPr>
              <a:t>Sosial</a:t>
            </a:r>
            <a:endParaRPr lang="en-US" sz="2200" dirty="0"/>
          </a:p>
        </p:txBody>
      </p:sp>
      <p:sp>
        <p:nvSpPr>
          <p:cNvPr id="28" name="Text 2">
            <a:extLst>
              <a:ext uri="{FF2B5EF4-FFF2-40B4-BE49-F238E27FC236}">
                <a16:creationId xmlns:a16="http://schemas.microsoft.com/office/drawing/2014/main" id="{509ACD92-8B2C-3F22-5F64-13CE04886044}"/>
              </a:ext>
            </a:extLst>
          </p:cNvPr>
          <p:cNvSpPr/>
          <p:nvPr/>
        </p:nvSpPr>
        <p:spPr>
          <a:xfrm>
            <a:off x="426271" y="1322944"/>
            <a:ext cx="1109175" cy="358979"/>
          </a:xfrm>
          <a:prstGeom prst="rect">
            <a:avLst/>
          </a:prstGeom>
          <a:noFill/>
          <a:ln/>
        </p:spPr>
        <p:txBody>
          <a:bodyPr wrap="none" lIns="0" tIns="0" rIns="0" bIns="0" rtlCol="0" anchor="t"/>
          <a:lstStyle/>
          <a:p>
            <a:pPr marL="0" indent="0">
              <a:lnSpc>
                <a:spcPts val="2400"/>
              </a:lnSpc>
              <a:buNone/>
            </a:pPr>
            <a:r>
              <a:rPr lang="en-US" sz="1200" b="1" dirty="0">
                <a:solidFill>
                  <a:srgbClr val="49495A"/>
                </a:solidFill>
                <a:latin typeface="Libre Baskerville" pitchFamily="34" charset="0"/>
                <a:ea typeface="Libre Baskerville" pitchFamily="34" charset="-122"/>
                <a:cs typeface="Libre Baskerville" pitchFamily="34" charset="-120"/>
              </a:rPr>
              <a:t>Komunikasi</a:t>
            </a:r>
            <a:endParaRPr lang="en-US" sz="1200" b="1" dirty="0"/>
          </a:p>
        </p:txBody>
      </p:sp>
      <p:sp>
        <p:nvSpPr>
          <p:cNvPr id="29" name="Text 3">
            <a:extLst>
              <a:ext uri="{FF2B5EF4-FFF2-40B4-BE49-F238E27FC236}">
                <a16:creationId xmlns:a16="http://schemas.microsoft.com/office/drawing/2014/main" id="{1B12115F-301A-392F-2FFD-FF5FCD3055B0}"/>
              </a:ext>
            </a:extLst>
          </p:cNvPr>
          <p:cNvSpPr/>
          <p:nvPr/>
        </p:nvSpPr>
        <p:spPr>
          <a:xfrm>
            <a:off x="426271" y="1731883"/>
            <a:ext cx="2581089" cy="3169021"/>
          </a:xfrm>
          <a:prstGeom prst="rect">
            <a:avLst/>
          </a:prstGeom>
          <a:noFill/>
          <a:ln/>
        </p:spPr>
        <p:txBody>
          <a:bodyPr wrap="square" lIns="0" tIns="0" rIns="0" bIns="0" rtlCol="0" anchor="t"/>
          <a:lstStyle/>
          <a:p>
            <a:pPr marL="0" indent="0" algn="just">
              <a:lnSpc>
                <a:spcPts val="2450"/>
              </a:lnSpc>
              <a:buNone/>
            </a:pPr>
            <a:r>
              <a:rPr lang="en-US" sz="1200" dirty="0">
                <a:solidFill>
                  <a:srgbClr val="49495A"/>
                </a:solidFill>
                <a:latin typeface="Open Sans" pitchFamily="34" charset="0"/>
                <a:ea typeface="Open Sans" pitchFamily="34" charset="-122"/>
                <a:cs typeface="Open Sans" pitchFamily="34" charset="-120"/>
              </a:rPr>
              <a:t>Jaringan Komputer telah merevolusi komunikasi. Kita dapat berkomunikasi dengan orang di seluruh dunia secara instan dan mudah melalui email, panggilan video, dan media sosial. Ini telah mempererat hubungan dan membuka peluang baru untuk berkolaborasi dan berbagi informasi.</a:t>
            </a:r>
            <a:endParaRPr lang="en-US" sz="1200" dirty="0"/>
          </a:p>
        </p:txBody>
      </p:sp>
      <p:sp>
        <p:nvSpPr>
          <p:cNvPr id="30" name="Shape 4">
            <a:extLst>
              <a:ext uri="{FF2B5EF4-FFF2-40B4-BE49-F238E27FC236}">
                <a16:creationId xmlns:a16="http://schemas.microsoft.com/office/drawing/2014/main" id="{E832454F-5A4A-113C-3B70-AD674478BFC7}"/>
              </a:ext>
            </a:extLst>
          </p:cNvPr>
          <p:cNvSpPr/>
          <p:nvPr/>
        </p:nvSpPr>
        <p:spPr>
          <a:xfrm>
            <a:off x="-5265276" y="-6813975"/>
            <a:ext cx="4185204" cy="3895347"/>
          </a:xfrm>
          <a:prstGeom prst="roundRect">
            <a:avLst>
              <a:gd name="adj" fmla="val 885"/>
            </a:avLst>
          </a:prstGeom>
          <a:solidFill>
            <a:srgbClr val="EAE8F3"/>
          </a:solidFill>
          <a:ln/>
        </p:spPr>
      </p:sp>
      <p:sp>
        <p:nvSpPr>
          <p:cNvPr id="31" name="Text 5">
            <a:extLst>
              <a:ext uri="{FF2B5EF4-FFF2-40B4-BE49-F238E27FC236}">
                <a16:creationId xmlns:a16="http://schemas.microsoft.com/office/drawing/2014/main" id="{CF40FCF2-A72F-986C-37BC-5CD3006141E5}"/>
              </a:ext>
            </a:extLst>
          </p:cNvPr>
          <p:cNvSpPr/>
          <p:nvPr/>
        </p:nvSpPr>
        <p:spPr>
          <a:xfrm>
            <a:off x="3448226" y="1314583"/>
            <a:ext cx="1362489" cy="358979"/>
          </a:xfrm>
          <a:prstGeom prst="rect">
            <a:avLst/>
          </a:prstGeom>
          <a:noFill/>
          <a:ln/>
        </p:spPr>
        <p:txBody>
          <a:bodyPr wrap="none" lIns="0" tIns="0" rIns="0" bIns="0" rtlCol="0" anchor="t"/>
          <a:lstStyle/>
          <a:p>
            <a:pPr marL="0" indent="0">
              <a:lnSpc>
                <a:spcPts val="2400"/>
              </a:lnSpc>
              <a:buNone/>
            </a:pPr>
            <a:r>
              <a:rPr lang="en-US" sz="1200" b="1" dirty="0">
                <a:solidFill>
                  <a:srgbClr val="49495A"/>
                </a:solidFill>
                <a:latin typeface="Libre Baskerville" pitchFamily="34" charset="0"/>
                <a:ea typeface="Libre Baskerville" pitchFamily="34" charset="-122"/>
                <a:cs typeface="Libre Baskerville" pitchFamily="34" charset="-120"/>
              </a:rPr>
              <a:t>Akses Informasi</a:t>
            </a:r>
            <a:endParaRPr lang="en-US" sz="1200" b="1" dirty="0"/>
          </a:p>
        </p:txBody>
      </p:sp>
      <p:sp>
        <p:nvSpPr>
          <p:cNvPr id="32" name="Text 6">
            <a:extLst>
              <a:ext uri="{FF2B5EF4-FFF2-40B4-BE49-F238E27FC236}">
                <a16:creationId xmlns:a16="http://schemas.microsoft.com/office/drawing/2014/main" id="{60BF9DC6-7FD6-2933-2585-12F625997F50}"/>
              </a:ext>
            </a:extLst>
          </p:cNvPr>
          <p:cNvSpPr/>
          <p:nvPr/>
        </p:nvSpPr>
        <p:spPr>
          <a:xfrm>
            <a:off x="3448226" y="1681923"/>
            <a:ext cx="2342974" cy="2571750"/>
          </a:xfrm>
          <a:prstGeom prst="rect">
            <a:avLst/>
          </a:prstGeom>
          <a:noFill/>
          <a:ln/>
        </p:spPr>
        <p:txBody>
          <a:bodyPr wrap="square" lIns="0" tIns="0" rIns="0" bIns="0" rtlCol="0" anchor="t"/>
          <a:lstStyle/>
          <a:p>
            <a:pPr marL="0" indent="0" algn="just">
              <a:lnSpc>
                <a:spcPts val="2450"/>
              </a:lnSpc>
              <a:buNone/>
            </a:pPr>
            <a:r>
              <a:rPr lang="en-US" sz="1200" dirty="0">
                <a:solidFill>
                  <a:srgbClr val="49495A"/>
                </a:solidFill>
                <a:latin typeface="Open Sans" pitchFamily="34" charset="0"/>
                <a:ea typeface="Open Sans" pitchFamily="34" charset="-122"/>
                <a:cs typeface="Open Sans" pitchFamily="34" charset="-120"/>
              </a:rPr>
              <a:t>Jaringan Komputer memberikan akses yang belum pernah ada sebelumnya kepada informasi. Kita dapat mencari, membaca, dan mempelajari berbagai topik dengan mudah. Ini telah mendorong pendidikan, penelitian, dan pertumbuhan pengetahuan secara keseluruhan.</a:t>
            </a:r>
            <a:endParaRPr lang="en-US" sz="1200" dirty="0"/>
          </a:p>
        </p:txBody>
      </p:sp>
      <p:sp>
        <p:nvSpPr>
          <p:cNvPr id="33" name="Text 8">
            <a:extLst>
              <a:ext uri="{FF2B5EF4-FFF2-40B4-BE49-F238E27FC236}">
                <a16:creationId xmlns:a16="http://schemas.microsoft.com/office/drawing/2014/main" id="{54FD62EB-66F1-C14E-98DF-8531B43157A6}"/>
              </a:ext>
            </a:extLst>
          </p:cNvPr>
          <p:cNvSpPr/>
          <p:nvPr/>
        </p:nvSpPr>
        <p:spPr>
          <a:xfrm>
            <a:off x="6366691" y="1314582"/>
            <a:ext cx="1047095" cy="358979"/>
          </a:xfrm>
          <a:prstGeom prst="rect">
            <a:avLst/>
          </a:prstGeom>
          <a:noFill/>
          <a:ln/>
        </p:spPr>
        <p:txBody>
          <a:bodyPr wrap="none" lIns="0" tIns="0" rIns="0" bIns="0" rtlCol="0" anchor="t"/>
          <a:lstStyle/>
          <a:p>
            <a:pPr marL="0" indent="0">
              <a:lnSpc>
                <a:spcPts val="2400"/>
              </a:lnSpc>
              <a:buNone/>
            </a:pPr>
            <a:r>
              <a:rPr lang="en-US" sz="1200" b="1" dirty="0">
                <a:solidFill>
                  <a:srgbClr val="49495A"/>
                </a:solidFill>
                <a:latin typeface="Libre Baskerville" pitchFamily="34" charset="0"/>
                <a:ea typeface="Libre Baskerville" pitchFamily="34" charset="-122"/>
                <a:cs typeface="Libre Baskerville" pitchFamily="34" charset="-120"/>
              </a:rPr>
              <a:t>E-commerce</a:t>
            </a:r>
            <a:endParaRPr lang="en-US" sz="1200" b="1" dirty="0"/>
          </a:p>
        </p:txBody>
      </p:sp>
      <p:sp>
        <p:nvSpPr>
          <p:cNvPr id="34" name="Text 9">
            <a:extLst>
              <a:ext uri="{FF2B5EF4-FFF2-40B4-BE49-F238E27FC236}">
                <a16:creationId xmlns:a16="http://schemas.microsoft.com/office/drawing/2014/main" id="{4DE44873-211C-CFE6-36B7-CBA39D962367}"/>
              </a:ext>
            </a:extLst>
          </p:cNvPr>
          <p:cNvSpPr/>
          <p:nvPr/>
        </p:nvSpPr>
        <p:spPr>
          <a:xfrm>
            <a:off x="6366691" y="1673561"/>
            <a:ext cx="2198189" cy="2898439"/>
          </a:xfrm>
          <a:prstGeom prst="rect">
            <a:avLst/>
          </a:prstGeom>
          <a:noFill/>
          <a:ln/>
        </p:spPr>
        <p:txBody>
          <a:bodyPr wrap="square" lIns="0" tIns="0" rIns="0" bIns="0" rtlCol="0" anchor="t"/>
          <a:lstStyle/>
          <a:p>
            <a:pPr marL="0" indent="0" algn="just">
              <a:lnSpc>
                <a:spcPts val="2450"/>
              </a:lnSpc>
              <a:buNone/>
            </a:pPr>
            <a:r>
              <a:rPr lang="en-US" sz="1200" dirty="0">
                <a:solidFill>
                  <a:srgbClr val="49495A"/>
                </a:solidFill>
                <a:latin typeface="Open Sans" pitchFamily="34" charset="0"/>
                <a:ea typeface="Open Sans" pitchFamily="34" charset="-122"/>
                <a:cs typeface="Open Sans" pitchFamily="34" charset="-120"/>
              </a:rPr>
              <a:t>Jaringan Komputer telah memungkinkan pertumbuhan e-commerce, memungkinkan orang untuk membeli dan menjual barang dan jasa secara online. Ini telah memberikan kenyamanan dan pilihan yang lebih luas bagi konsumen serta peluang baru bagi bisnis.</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3">
          <a:extLst>
            <a:ext uri="{FF2B5EF4-FFF2-40B4-BE49-F238E27FC236}">
              <a16:creationId xmlns:a16="http://schemas.microsoft.com/office/drawing/2014/main" id="{7BFF3793-0182-77FB-5A2B-194F35A98489}"/>
            </a:ext>
          </a:extLst>
        </p:cNvPr>
        <p:cNvGrpSpPr/>
        <p:nvPr/>
      </p:nvGrpSpPr>
      <p:grpSpPr>
        <a:xfrm>
          <a:off x="0" y="0"/>
          <a:ext cx="0" cy="0"/>
          <a:chOff x="0" y="0"/>
          <a:chExt cx="0" cy="0"/>
        </a:xfrm>
      </p:grpSpPr>
      <p:grpSp>
        <p:nvGrpSpPr>
          <p:cNvPr id="1486" name="Google Shape;1486;p38">
            <a:extLst>
              <a:ext uri="{FF2B5EF4-FFF2-40B4-BE49-F238E27FC236}">
                <a16:creationId xmlns:a16="http://schemas.microsoft.com/office/drawing/2014/main" id="{68D70A4B-5456-4379-A10D-5EEBB4D22337}"/>
              </a:ext>
            </a:extLst>
          </p:cNvPr>
          <p:cNvGrpSpPr/>
          <p:nvPr/>
        </p:nvGrpSpPr>
        <p:grpSpPr>
          <a:xfrm>
            <a:off x="-374387" y="3354325"/>
            <a:ext cx="3922590" cy="2969900"/>
            <a:chOff x="-374387" y="3354325"/>
            <a:chExt cx="3922590" cy="2969900"/>
          </a:xfrm>
        </p:grpSpPr>
        <p:pic>
          <p:nvPicPr>
            <p:cNvPr id="1487" name="Google Shape;1487;p38">
              <a:extLst>
                <a:ext uri="{FF2B5EF4-FFF2-40B4-BE49-F238E27FC236}">
                  <a16:creationId xmlns:a16="http://schemas.microsoft.com/office/drawing/2014/main" id="{53514881-8412-9644-E993-D0F8B9F89E0C}"/>
                </a:ext>
              </a:extLst>
            </p:cNvPr>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a:extLst>
                <a:ext uri="{FF2B5EF4-FFF2-40B4-BE49-F238E27FC236}">
                  <a16:creationId xmlns:a16="http://schemas.microsoft.com/office/drawing/2014/main" id="{A0D8E5F7-0E79-8806-9D5B-854198DACA19}"/>
                </a:ext>
              </a:extLst>
            </p:cNvPr>
            <p:cNvGrpSpPr/>
            <p:nvPr/>
          </p:nvGrpSpPr>
          <p:grpSpPr>
            <a:xfrm>
              <a:off x="1853583" y="4445557"/>
              <a:ext cx="1694620" cy="1360169"/>
              <a:chOff x="7945225" y="4302000"/>
              <a:chExt cx="904666" cy="726121"/>
            </a:xfrm>
          </p:grpSpPr>
          <p:sp>
            <p:nvSpPr>
              <p:cNvPr id="1489" name="Google Shape;1489;p38">
                <a:extLst>
                  <a:ext uri="{FF2B5EF4-FFF2-40B4-BE49-F238E27FC236}">
                    <a16:creationId xmlns:a16="http://schemas.microsoft.com/office/drawing/2014/main" id="{19DABC2F-19BC-0740-F310-88BC0D3ABBAD}"/>
                  </a:ext>
                </a:extLst>
              </p:cNvPr>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a:extLst>
                  <a:ext uri="{FF2B5EF4-FFF2-40B4-BE49-F238E27FC236}">
                    <a16:creationId xmlns:a16="http://schemas.microsoft.com/office/drawing/2014/main" id="{4FBDB01F-4863-512D-496D-6041C0D97E26}"/>
                  </a:ext>
                </a:extLst>
              </p:cNvPr>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a:extLst>
                  <a:ext uri="{FF2B5EF4-FFF2-40B4-BE49-F238E27FC236}">
                    <a16:creationId xmlns:a16="http://schemas.microsoft.com/office/drawing/2014/main" id="{FBB55E2C-46B0-C661-E54C-5173C0F515C4}"/>
                  </a:ext>
                </a:extLst>
              </p:cNvPr>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3" name="Google Shape;1493;p38">
            <a:extLst>
              <a:ext uri="{FF2B5EF4-FFF2-40B4-BE49-F238E27FC236}">
                <a16:creationId xmlns:a16="http://schemas.microsoft.com/office/drawing/2014/main" id="{C7E86DE2-C1DC-B198-3E8F-EEE8A6F9C958}"/>
              </a:ext>
            </a:extLst>
          </p:cNvPr>
          <p:cNvGrpSpPr/>
          <p:nvPr/>
        </p:nvGrpSpPr>
        <p:grpSpPr>
          <a:xfrm>
            <a:off x="6539414" y="-1160646"/>
            <a:ext cx="4268216" cy="6666030"/>
            <a:chOff x="6128138" y="-1301175"/>
            <a:chExt cx="4268216" cy="6666030"/>
          </a:xfrm>
        </p:grpSpPr>
        <p:sp>
          <p:nvSpPr>
            <p:cNvPr id="1494" name="Google Shape;1494;p38">
              <a:extLst>
                <a:ext uri="{FF2B5EF4-FFF2-40B4-BE49-F238E27FC236}">
                  <a16:creationId xmlns:a16="http://schemas.microsoft.com/office/drawing/2014/main" id="{D0E8F464-BC7C-5CE0-4F6A-A3CFD5C93514}"/>
                </a:ext>
              </a:extLst>
            </p:cNvPr>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a:extLst>
                <a:ext uri="{FF2B5EF4-FFF2-40B4-BE49-F238E27FC236}">
                  <a16:creationId xmlns:a16="http://schemas.microsoft.com/office/drawing/2014/main" id="{05080DE9-A400-227D-4D49-02EC2079E46E}"/>
                </a:ext>
              </a:extLst>
            </p:cNvPr>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a:extLst>
                <a:ext uri="{FF2B5EF4-FFF2-40B4-BE49-F238E27FC236}">
                  <a16:creationId xmlns:a16="http://schemas.microsoft.com/office/drawing/2014/main" id="{2B97D5E8-7664-1B07-807C-6221ADFACCE4}"/>
                </a:ext>
              </a:extLst>
            </p:cNvPr>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a:extLst>
                <a:ext uri="{FF2B5EF4-FFF2-40B4-BE49-F238E27FC236}">
                  <a16:creationId xmlns:a16="http://schemas.microsoft.com/office/drawing/2014/main" id="{E1888FFF-4F78-FC7A-BBBA-C88A18A07FD6}"/>
                </a:ext>
              </a:extLst>
            </p:cNvPr>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a:extLst>
                <a:ext uri="{FF2B5EF4-FFF2-40B4-BE49-F238E27FC236}">
                  <a16:creationId xmlns:a16="http://schemas.microsoft.com/office/drawing/2014/main" id="{5F085BEA-D291-62D1-5F0E-2C2ACB598E2D}"/>
                </a:ext>
              </a:extLst>
            </p:cNvPr>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a:extLst>
                <a:ext uri="{FF2B5EF4-FFF2-40B4-BE49-F238E27FC236}">
                  <a16:creationId xmlns:a16="http://schemas.microsoft.com/office/drawing/2014/main" id="{18A89136-80C1-9436-C5DA-27AB322C72B2}"/>
                </a:ext>
              </a:extLst>
            </p:cNvPr>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a:extLst>
                <a:ext uri="{FF2B5EF4-FFF2-40B4-BE49-F238E27FC236}">
                  <a16:creationId xmlns:a16="http://schemas.microsoft.com/office/drawing/2014/main" id="{1AEC9F77-84B4-A13A-7026-877B4A67DF9B}"/>
                </a:ext>
              </a:extLst>
            </p:cNvPr>
            <p:cNvGrpSpPr/>
            <p:nvPr/>
          </p:nvGrpSpPr>
          <p:grpSpPr>
            <a:xfrm rot="5400000">
              <a:off x="7873341" y="4254316"/>
              <a:ext cx="708100" cy="708500"/>
              <a:chOff x="3678700" y="407275"/>
              <a:chExt cx="708100" cy="708500"/>
            </a:xfrm>
          </p:grpSpPr>
          <p:sp>
            <p:nvSpPr>
              <p:cNvPr id="1501" name="Google Shape;1501;p38">
                <a:extLst>
                  <a:ext uri="{FF2B5EF4-FFF2-40B4-BE49-F238E27FC236}">
                    <a16:creationId xmlns:a16="http://schemas.microsoft.com/office/drawing/2014/main" id="{220A1CE4-256D-8E7D-5DAE-13A1C5B51C03}"/>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a:extLst>
                  <a:ext uri="{FF2B5EF4-FFF2-40B4-BE49-F238E27FC236}">
                    <a16:creationId xmlns:a16="http://schemas.microsoft.com/office/drawing/2014/main" id="{BCEFEEF2-A572-FE50-D0B0-1871623C6FFE}"/>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a:extLst>
                  <a:ext uri="{FF2B5EF4-FFF2-40B4-BE49-F238E27FC236}">
                    <a16:creationId xmlns:a16="http://schemas.microsoft.com/office/drawing/2014/main" id="{283D712C-A98C-D026-49C3-61C9D9D5C6BA}"/>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a:extLst>
                  <a:ext uri="{FF2B5EF4-FFF2-40B4-BE49-F238E27FC236}">
                    <a16:creationId xmlns:a16="http://schemas.microsoft.com/office/drawing/2014/main" id="{1EDC1A28-4CF9-9106-30B1-834CFF57D412}"/>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a:extLst>
                  <a:ext uri="{FF2B5EF4-FFF2-40B4-BE49-F238E27FC236}">
                    <a16:creationId xmlns:a16="http://schemas.microsoft.com/office/drawing/2014/main" id="{06CD088F-3779-4BBE-6688-659D33ED5EA5}"/>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a:extLst>
                  <a:ext uri="{FF2B5EF4-FFF2-40B4-BE49-F238E27FC236}">
                    <a16:creationId xmlns:a16="http://schemas.microsoft.com/office/drawing/2014/main" id="{F6E6E8C8-0910-567B-ED57-3F69E470F902}"/>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a:extLst>
                  <a:ext uri="{FF2B5EF4-FFF2-40B4-BE49-F238E27FC236}">
                    <a16:creationId xmlns:a16="http://schemas.microsoft.com/office/drawing/2014/main" id="{E2C3BC09-3C9C-86BC-1FEA-8ABEA12548B1}"/>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a:extLst>
                <a:ext uri="{FF2B5EF4-FFF2-40B4-BE49-F238E27FC236}">
                  <a16:creationId xmlns:a16="http://schemas.microsoft.com/office/drawing/2014/main" id="{E71CDB5A-3D2B-33BB-52FF-77B55DD6F9A9}"/>
                </a:ext>
              </a:extLst>
            </p:cNvPr>
            <p:cNvGrpSpPr/>
            <p:nvPr/>
          </p:nvGrpSpPr>
          <p:grpSpPr>
            <a:xfrm rot="5400000">
              <a:off x="8639847" y="3354200"/>
              <a:ext cx="457787" cy="458045"/>
              <a:chOff x="3678700" y="407275"/>
              <a:chExt cx="708100" cy="708500"/>
            </a:xfrm>
          </p:grpSpPr>
          <p:sp>
            <p:nvSpPr>
              <p:cNvPr id="1509" name="Google Shape;1509;p38">
                <a:extLst>
                  <a:ext uri="{FF2B5EF4-FFF2-40B4-BE49-F238E27FC236}">
                    <a16:creationId xmlns:a16="http://schemas.microsoft.com/office/drawing/2014/main" id="{0C5856E0-E5C8-CCA2-6A32-7D2372979E7B}"/>
                  </a:ext>
                </a:extLst>
              </p:cNvPr>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a:extLst>
                  <a:ext uri="{FF2B5EF4-FFF2-40B4-BE49-F238E27FC236}">
                    <a16:creationId xmlns:a16="http://schemas.microsoft.com/office/drawing/2014/main" id="{B3424D44-6C47-06F8-0B95-4BDC74393941}"/>
                  </a:ext>
                </a:extLst>
              </p:cNvPr>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a:extLst>
                  <a:ext uri="{FF2B5EF4-FFF2-40B4-BE49-F238E27FC236}">
                    <a16:creationId xmlns:a16="http://schemas.microsoft.com/office/drawing/2014/main" id="{FB036922-F5A0-8CDB-E164-ECDE9201DC19}"/>
                  </a:ext>
                </a:extLst>
              </p:cNvPr>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a:extLst>
                  <a:ext uri="{FF2B5EF4-FFF2-40B4-BE49-F238E27FC236}">
                    <a16:creationId xmlns:a16="http://schemas.microsoft.com/office/drawing/2014/main" id="{93763E12-C20E-51ED-5816-66C3BA1F6197}"/>
                  </a:ext>
                </a:extLst>
              </p:cNvPr>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a:extLst>
                  <a:ext uri="{FF2B5EF4-FFF2-40B4-BE49-F238E27FC236}">
                    <a16:creationId xmlns:a16="http://schemas.microsoft.com/office/drawing/2014/main" id="{23245FD2-6818-022B-4C75-A95A9496423D}"/>
                  </a:ext>
                </a:extLst>
              </p:cNvPr>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a:extLst>
                  <a:ext uri="{FF2B5EF4-FFF2-40B4-BE49-F238E27FC236}">
                    <a16:creationId xmlns:a16="http://schemas.microsoft.com/office/drawing/2014/main" id="{2F3737C0-AA3E-9347-A5D2-ED569260045C}"/>
                  </a:ext>
                </a:extLst>
              </p:cNvPr>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a:extLst>
                  <a:ext uri="{FF2B5EF4-FFF2-40B4-BE49-F238E27FC236}">
                    <a16:creationId xmlns:a16="http://schemas.microsoft.com/office/drawing/2014/main" id="{4F7241B7-EEE2-5C50-5B89-7326160D7CEB}"/>
                  </a:ext>
                </a:extLst>
              </p:cNvPr>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a:extLst>
                <a:ext uri="{FF2B5EF4-FFF2-40B4-BE49-F238E27FC236}">
                  <a16:creationId xmlns:a16="http://schemas.microsoft.com/office/drawing/2014/main" id="{77DDF346-D2DC-FE5F-56DF-14FA8658E672}"/>
                </a:ext>
              </a:extLst>
            </p:cNvPr>
            <p:cNvGrpSpPr/>
            <p:nvPr/>
          </p:nvGrpSpPr>
          <p:grpSpPr>
            <a:xfrm>
              <a:off x="7787267" y="539497"/>
              <a:ext cx="208184" cy="208184"/>
              <a:chOff x="8356813" y="1074288"/>
              <a:chExt cx="351900" cy="351900"/>
            </a:xfrm>
          </p:grpSpPr>
          <p:sp>
            <p:nvSpPr>
              <p:cNvPr id="1517" name="Google Shape;1517;p38">
                <a:extLst>
                  <a:ext uri="{FF2B5EF4-FFF2-40B4-BE49-F238E27FC236}">
                    <a16:creationId xmlns:a16="http://schemas.microsoft.com/office/drawing/2014/main" id="{C28226E5-E94B-03D4-4197-07B7ADFB6E67}"/>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a:extLst>
                  <a:ext uri="{FF2B5EF4-FFF2-40B4-BE49-F238E27FC236}">
                    <a16:creationId xmlns:a16="http://schemas.microsoft.com/office/drawing/2014/main" id="{5529A00E-3011-744F-C72E-EEB175BD3997}"/>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a:extLst>
                <a:ext uri="{FF2B5EF4-FFF2-40B4-BE49-F238E27FC236}">
                  <a16:creationId xmlns:a16="http://schemas.microsoft.com/office/drawing/2014/main" id="{5C6FDC18-BA2B-B21F-EF40-52F21BA7946A}"/>
                </a:ext>
              </a:extLst>
            </p:cNvPr>
            <p:cNvGrpSpPr/>
            <p:nvPr/>
          </p:nvGrpSpPr>
          <p:grpSpPr>
            <a:xfrm>
              <a:off x="7194842" y="2467660"/>
              <a:ext cx="208184" cy="208184"/>
              <a:chOff x="8356813" y="1074288"/>
              <a:chExt cx="351900" cy="351900"/>
            </a:xfrm>
          </p:grpSpPr>
          <p:sp>
            <p:nvSpPr>
              <p:cNvPr id="1520" name="Google Shape;1520;p38">
                <a:extLst>
                  <a:ext uri="{FF2B5EF4-FFF2-40B4-BE49-F238E27FC236}">
                    <a16:creationId xmlns:a16="http://schemas.microsoft.com/office/drawing/2014/main" id="{747C9B04-7BD3-366D-42DC-D127FA9E44BA}"/>
                  </a:ext>
                </a:extLst>
              </p:cNvPr>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a:extLst>
                  <a:ext uri="{FF2B5EF4-FFF2-40B4-BE49-F238E27FC236}">
                    <a16:creationId xmlns:a16="http://schemas.microsoft.com/office/drawing/2014/main" id="{B1B43D71-792B-4BC3-F2E3-58CA61190D34}"/>
                  </a:ext>
                </a:extLst>
              </p:cNvPr>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a:extLst>
                <a:ext uri="{FF2B5EF4-FFF2-40B4-BE49-F238E27FC236}">
                  <a16:creationId xmlns:a16="http://schemas.microsoft.com/office/drawing/2014/main" id="{E12A46D0-58A9-52EE-7774-DEEEEA6E3860}"/>
                </a:ext>
              </a:extLst>
            </p:cNvPr>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a:extLst>
              <a:ext uri="{FF2B5EF4-FFF2-40B4-BE49-F238E27FC236}">
                <a16:creationId xmlns:a16="http://schemas.microsoft.com/office/drawing/2014/main" id="{36206EEE-C5F3-7D3F-331F-12A99B35CA10}"/>
              </a:ext>
            </a:extLst>
          </p:cNvPr>
          <p:cNvGrpSpPr/>
          <p:nvPr/>
        </p:nvGrpSpPr>
        <p:grpSpPr>
          <a:xfrm>
            <a:off x="828594" y="3508580"/>
            <a:ext cx="4558967" cy="134100"/>
            <a:chOff x="796100" y="3019701"/>
            <a:chExt cx="4558967" cy="134100"/>
          </a:xfrm>
        </p:grpSpPr>
        <p:sp>
          <p:nvSpPr>
            <p:cNvPr id="1524" name="Google Shape;1524;p38">
              <a:extLst>
                <a:ext uri="{FF2B5EF4-FFF2-40B4-BE49-F238E27FC236}">
                  <a16:creationId xmlns:a16="http://schemas.microsoft.com/office/drawing/2014/main" id="{36EE756E-71F4-BFF2-A531-F832DC9BC59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a:extLst>
                <a:ext uri="{FF2B5EF4-FFF2-40B4-BE49-F238E27FC236}">
                  <a16:creationId xmlns:a16="http://schemas.microsoft.com/office/drawing/2014/main" id="{2EDE2A67-C5D2-D7B5-A059-3B69E09FD7B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a:extLst>
                <a:ext uri="{FF2B5EF4-FFF2-40B4-BE49-F238E27FC236}">
                  <a16:creationId xmlns:a16="http://schemas.microsoft.com/office/drawing/2014/main" id="{80276216-7DD0-39BA-1760-289EBE3489C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itle 3">
            <a:extLst>
              <a:ext uri="{FF2B5EF4-FFF2-40B4-BE49-F238E27FC236}">
                <a16:creationId xmlns:a16="http://schemas.microsoft.com/office/drawing/2014/main" id="{64DBAB5F-0D47-1D73-081C-DB01A7BE057E}"/>
              </a:ext>
            </a:extLst>
          </p:cNvPr>
          <p:cNvSpPr>
            <a:spLocks noGrp="1"/>
          </p:cNvSpPr>
          <p:nvPr>
            <p:ph type="title"/>
          </p:nvPr>
        </p:nvSpPr>
        <p:spPr>
          <a:xfrm>
            <a:off x="675453" y="1293379"/>
            <a:ext cx="7810277" cy="1860407"/>
          </a:xfrm>
        </p:spPr>
        <p:txBody>
          <a:bodyPr/>
          <a:lstStyle/>
          <a:p>
            <a:br>
              <a:rPr lang="en-ID" sz="3600" i="0" u="none" strike="noStrike" baseline="0" dirty="0">
                <a:solidFill>
                  <a:schemeClr val="bg2"/>
                </a:solidFill>
                <a:latin typeface="Poppins" panose="00000500000000000000" pitchFamily="2" charset="0"/>
                <a:cs typeface="Poppins" panose="00000500000000000000" pitchFamily="2" charset="0"/>
              </a:rPr>
            </a:br>
            <a:r>
              <a:rPr lang="en-ID" sz="3600" i="0" u="none" strike="noStrike" baseline="0" dirty="0" err="1">
                <a:solidFill>
                  <a:schemeClr val="bg2"/>
                </a:solidFill>
                <a:latin typeface="Poppins" panose="00000500000000000000" pitchFamily="2" charset="0"/>
                <a:cs typeface="Poppins" panose="00000500000000000000" pitchFamily="2" charset="0"/>
              </a:rPr>
              <a:t>Pengaruh</a:t>
            </a:r>
            <a:r>
              <a:rPr lang="en-ID" sz="3600" i="0" u="none" strike="noStrike" baseline="0" dirty="0">
                <a:solidFill>
                  <a:schemeClr val="bg2"/>
                </a:solidFill>
                <a:latin typeface="Poppins" panose="00000500000000000000" pitchFamily="2" charset="0"/>
                <a:cs typeface="Poppins" panose="00000500000000000000" pitchFamily="2" charset="0"/>
              </a:rPr>
              <a:t> </a:t>
            </a:r>
            <a:r>
              <a:rPr lang="en-ID" sz="3600" i="0" u="none" strike="noStrike" baseline="0" dirty="0" err="1">
                <a:solidFill>
                  <a:schemeClr val="bg2"/>
                </a:solidFill>
                <a:latin typeface="Poppins" panose="00000500000000000000" pitchFamily="2" charset="0"/>
                <a:cs typeface="Poppins" panose="00000500000000000000" pitchFamily="2" charset="0"/>
              </a:rPr>
              <a:t>Berkembangannya</a:t>
            </a:r>
            <a:r>
              <a:rPr lang="en-ID" sz="3600" i="0" u="none" strike="noStrike" baseline="0" dirty="0">
                <a:solidFill>
                  <a:schemeClr val="bg2"/>
                </a:solidFill>
                <a:latin typeface="Poppins" panose="00000500000000000000" pitchFamily="2" charset="0"/>
                <a:cs typeface="Poppins" panose="00000500000000000000" pitchFamily="2" charset="0"/>
              </a:rPr>
              <a:t> </a:t>
            </a:r>
            <a:r>
              <a:rPr lang="en-ID" sz="3600" i="0" u="none" strike="noStrike" baseline="0" dirty="0" err="1">
                <a:solidFill>
                  <a:schemeClr val="bg2"/>
                </a:solidFill>
                <a:latin typeface="Poppins" panose="00000500000000000000" pitchFamily="2" charset="0"/>
                <a:cs typeface="Poppins" panose="00000500000000000000" pitchFamily="2" charset="0"/>
              </a:rPr>
              <a:t>Teknologi</a:t>
            </a:r>
            <a:r>
              <a:rPr lang="en-ID" sz="3600" i="0" u="none" strike="noStrike" baseline="0" dirty="0">
                <a:solidFill>
                  <a:schemeClr val="bg2"/>
                </a:solidFill>
                <a:latin typeface="Poppins" panose="00000500000000000000" pitchFamily="2" charset="0"/>
                <a:cs typeface="Poppins" panose="00000500000000000000" pitchFamily="2" charset="0"/>
              </a:rPr>
              <a:t> FMC </a:t>
            </a:r>
            <a:r>
              <a:rPr lang="en-ID" sz="3600" i="0" u="none" strike="noStrike" baseline="0" dirty="0" err="1">
                <a:solidFill>
                  <a:schemeClr val="bg2"/>
                </a:solidFill>
                <a:latin typeface="Poppins" panose="00000500000000000000" pitchFamily="2" charset="0"/>
                <a:cs typeface="Poppins" panose="00000500000000000000" pitchFamily="2" charset="0"/>
              </a:rPr>
              <a:t>terhadap</a:t>
            </a:r>
            <a:r>
              <a:rPr lang="en-ID" sz="3600" i="0" u="none" strike="noStrike" baseline="0" dirty="0">
                <a:solidFill>
                  <a:schemeClr val="bg2"/>
                </a:solidFill>
                <a:latin typeface="Poppins" panose="00000500000000000000" pitchFamily="2" charset="0"/>
                <a:cs typeface="Poppins" panose="00000500000000000000" pitchFamily="2" charset="0"/>
              </a:rPr>
              <a:t> </a:t>
            </a:r>
            <a:r>
              <a:rPr lang="en-ID" sz="3600" i="0" u="none" strike="noStrike" baseline="0" dirty="0" err="1">
                <a:solidFill>
                  <a:schemeClr val="bg2"/>
                </a:solidFill>
                <a:latin typeface="Poppins" panose="00000500000000000000" pitchFamily="2" charset="0"/>
                <a:cs typeface="Poppins" panose="00000500000000000000" pitchFamily="2" charset="0"/>
              </a:rPr>
              <a:t>Jaringan</a:t>
            </a:r>
            <a:r>
              <a:rPr lang="en-ID" sz="3600" i="0" u="none" strike="noStrike" baseline="0" dirty="0">
                <a:solidFill>
                  <a:schemeClr val="bg2"/>
                </a:solidFill>
                <a:latin typeface="Poppins" panose="00000500000000000000" pitchFamily="2" charset="0"/>
                <a:cs typeface="Poppins" panose="00000500000000000000" pitchFamily="2" charset="0"/>
              </a:rPr>
              <a:t> </a:t>
            </a:r>
            <a:r>
              <a:rPr lang="en-ID" sz="3600" i="0" u="none" strike="noStrike" baseline="0" dirty="0" err="1">
                <a:solidFill>
                  <a:schemeClr val="bg2"/>
                </a:solidFill>
                <a:latin typeface="Poppins" panose="00000500000000000000" pitchFamily="2" charset="0"/>
                <a:cs typeface="Poppins" panose="00000500000000000000" pitchFamily="2" charset="0"/>
              </a:rPr>
              <a:t>Komputer</a:t>
            </a:r>
            <a:r>
              <a:rPr lang="en-ID" sz="3600" i="0" u="none" strike="noStrike" baseline="0" dirty="0">
                <a:solidFill>
                  <a:schemeClr val="bg2"/>
                </a:solidFill>
                <a:latin typeface="Poppins" panose="00000500000000000000" pitchFamily="2" charset="0"/>
                <a:cs typeface="Poppins" panose="00000500000000000000" pitchFamily="2" charset="0"/>
              </a:rPr>
              <a:t> </a:t>
            </a:r>
            <a:endParaRPr lang="en-ID" sz="3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360240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3" name="Google Shape;1763;p45"/>
          <p:cNvSpPr txBox="1">
            <a:spLocks noGrp="1"/>
          </p:cNvSpPr>
          <p:nvPr>
            <p:ph type="title"/>
          </p:nvPr>
        </p:nvSpPr>
        <p:spPr>
          <a:xfrm>
            <a:off x="52188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Definisi</a:t>
            </a:r>
            <a:r>
              <a:rPr lang="en-ID" dirty="0"/>
              <a:t> </a:t>
            </a:r>
            <a:r>
              <a:rPr lang="en-ID" dirty="0" err="1"/>
              <a:t>Teknologi</a:t>
            </a:r>
            <a:r>
              <a:rPr lang="en-ID" dirty="0"/>
              <a:t> FMC</a:t>
            </a:r>
            <a:endParaRPr dirty="0"/>
          </a:p>
        </p:txBody>
      </p:sp>
      <p:sp>
        <p:nvSpPr>
          <p:cNvPr id="26" name="Google Shape;1637;p41">
            <a:extLst>
              <a:ext uri="{FF2B5EF4-FFF2-40B4-BE49-F238E27FC236}">
                <a16:creationId xmlns:a16="http://schemas.microsoft.com/office/drawing/2014/main" id="{8DF36E95-4E3D-D5C6-8C0D-8715FA67056A}"/>
              </a:ext>
            </a:extLst>
          </p:cNvPr>
          <p:cNvSpPr txBox="1">
            <a:spLocks/>
          </p:cNvSpPr>
          <p:nvPr/>
        </p:nvSpPr>
        <p:spPr>
          <a:xfrm>
            <a:off x="521880" y="1380349"/>
            <a:ext cx="7704000" cy="23828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lgn="just">
              <a:lnSpc>
                <a:spcPct val="150000"/>
              </a:lnSpc>
            </a:pPr>
            <a:r>
              <a:rPr lang="en-ID" dirty="0"/>
              <a:t>	</a:t>
            </a:r>
            <a:r>
              <a:rPr lang="en-ID" dirty="0" err="1"/>
              <a:t>Teknologi</a:t>
            </a:r>
            <a:r>
              <a:rPr lang="en-ID" dirty="0"/>
              <a:t> FMC (Fixed Mobile Convergence</a:t>
            </a:r>
            <a:r>
              <a:rPr lang="en-ID" b="1" dirty="0"/>
              <a:t>)</a:t>
            </a:r>
            <a:r>
              <a:rPr lang="en-ID" dirty="0"/>
              <a:t> </a:t>
            </a:r>
            <a:r>
              <a:rPr lang="en-ID" dirty="0" err="1"/>
              <a:t>adalah</a:t>
            </a:r>
            <a:r>
              <a:rPr lang="en-ID" dirty="0"/>
              <a:t> </a:t>
            </a:r>
            <a:r>
              <a:rPr lang="en-ID" dirty="0" err="1"/>
              <a:t>konsep</a:t>
            </a:r>
            <a:r>
              <a:rPr lang="en-ID" dirty="0"/>
              <a:t> </a:t>
            </a:r>
            <a:r>
              <a:rPr lang="en-ID" dirty="0" err="1"/>
              <a:t>teknologi</a:t>
            </a:r>
            <a:r>
              <a:rPr lang="en-ID" dirty="0"/>
              <a:t> yang </a:t>
            </a:r>
            <a:r>
              <a:rPr lang="en-ID" dirty="0" err="1"/>
              <a:t>mengintegrasikan</a:t>
            </a:r>
            <a:r>
              <a:rPr lang="en-ID" dirty="0"/>
              <a:t> </a:t>
            </a:r>
            <a:r>
              <a:rPr lang="en-ID" dirty="0" err="1"/>
              <a:t>layanan</a:t>
            </a:r>
            <a:r>
              <a:rPr lang="en-ID" dirty="0"/>
              <a:t> </a:t>
            </a:r>
            <a:r>
              <a:rPr lang="en-ID" dirty="0" err="1"/>
              <a:t>jaringan</a:t>
            </a:r>
            <a:r>
              <a:rPr lang="en-ID" dirty="0"/>
              <a:t> </a:t>
            </a:r>
            <a:r>
              <a:rPr lang="en-ID" dirty="0" err="1"/>
              <a:t>tetap</a:t>
            </a:r>
            <a:r>
              <a:rPr lang="en-ID" dirty="0"/>
              <a:t> (fixed-line) </a:t>
            </a:r>
            <a:r>
              <a:rPr lang="en-ID" dirty="0" err="1"/>
              <a:t>seperti</a:t>
            </a:r>
            <a:r>
              <a:rPr lang="en-ID" dirty="0"/>
              <a:t> </a:t>
            </a:r>
            <a:r>
              <a:rPr lang="en-ID" dirty="0" err="1"/>
              <a:t>telepon</a:t>
            </a:r>
            <a:r>
              <a:rPr lang="en-ID" dirty="0"/>
              <a:t> </a:t>
            </a:r>
            <a:r>
              <a:rPr lang="en-ID" dirty="0" err="1"/>
              <a:t>rumah</a:t>
            </a:r>
            <a:r>
              <a:rPr lang="en-ID" dirty="0"/>
              <a:t> </a:t>
            </a:r>
            <a:r>
              <a:rPr lang="en-ID" dirty="0" err="1"/>
              <a:t>atau</a:t>
            </a:r>
            <a:r>
              <a:rPr lang="en-ID" dirty="0"/>
              <a:t> </a:t>
            </a:r>
            <a:r>
              <a:rPr lang="en-ID" dirty="0" err="1"/>
              <a:t>kabel</a:t>
            </a:r>
            <a:r>
              <a:rPr lang="en-ID" dirty="0"/>
              <a:t>, </a:t>
            </a:r>
            <a:r>
              <a:rPr lang="en-ID" dirty="0" err="1"/>
              <a:t>dengan</a:t>
            </a:r>
            <a:r>
              <a:rPr lang="en-ID" dirty="0"/>
              <a:t> </a:t>
            </a:r>
            <a:r>
              <a:rPr lang="en-ID" dirty="0" err="1"/>
              <a:t>layanan</a:t>
            </a:r>
            <a:r>
              <a:rPr lang="en-ID" dirty="0"/>
              <a:t> </a:t>
            </a:r>
            <a:r>
              <a:rPr lang="en-ID" dirty="0" err="1"/>
              <a:t>jaringan</a:t>
            </a:r>
            <a:r>
              <a:rPr lang="en-ID" dirty="0"/>
              <a:t> </a:t>
            </a:r>
            <a:r>
              <a:rPr lang="en-ID" dirty="0" err="1"/>
              <a:t>bergerak</a:t>
            </a:r>
            <a:r>
              <a:rPr lang="en-ID" dirty="0"/>
              <a:t> (mobile) </a:t>
            </a:r>
            <a:r>
              <a:rPr lang="en-ID" dirty="0" err="1"/>
              <a:t>seperti</a:t>
            </a:r>
            <a:r>
              <a:rPr lang="en-ID" dirty="0"/>
              <a:t> </a:t>
            </a:r>
            <a:r>
              <a:rPr lang="en-ID" dirty="0" err="1"/>
              <a:t>seluler</a:t>
            </a:r>
            <a:r>
              <a:rPr lang="en-ID" dirty="0"/>
              <a:t>, </a:t>
            </a:r>
            <a:r>
              <a:rPr lang="en-ID" dirty="0" err="1"/>
              <a:t>dalam</a:t>
            </a:r>
            <a:r>
              <a:rPr lang="en-ID" dirty="0"/>
              <a:t> </a:t>
            </a:r>
            <a:r>
              <a:rPr lang="en-ID" dirty="0" err="1"/>
              <a:t>satu</a:t>
            </a:r>
            <a:r>
              <a:rPr lang="en-ID" dirty="0"/>
              <a:t> </a:t>
            </a:r>
            <a:r>
              <a:rPr lang="en-ID" dirty="0" err="1"/>
              <a:t>sistem</a:t>
            </a:r>
            <a:r>
              <a:rPr lang="en-ID" dirty="0"/>
              <a:t> </a:t>
            </a:r>
            <a:r>
              <a:rPr lang="en-ID" dirty="0" err="1"/>
              <a:t>komunikasi</a:t>
            </a:r>
            <a:r>
              <a:rPr lang="en-ID" dirty="0"/>
              <a:t> </a:t>
            </a:r>
            <a:r>
              <a:rPr lang="en-ID" dirty="0" err="1"/>
              <a:t>terpadu</a:t>
            </a:r>
            <a:r>
              <a:rPr lang="en-ID" dirty="0"/>
              <a:t>. </a:t>
            </a:r>
            <a:r>
              <a:rPr lang="en-ID" dirty="0" err="1"/>
              <a:t>Tujuannya</a:t>
            </a:r>
            <a:r>
              <a:rPr lang="en-ID" dirty="0"/>
              <a:t> </a:t>
            </a:r>
            <a:r>
              <a:rPr lang="en-ID" dirty="0" err="1"/>
              <a:t>adalah</a:t>
            </a:r>
            <a:r>
              <a:rPr lang="en-ID" dirty="0"/>
              <a:t> </a:t>
            </a:r>
            <a:r>
              <a:rPr lang="en-ID" dirty="0" err="1"/>
              <a:t>menciptakan</a:t>
            </a:r>
            <a:r>
              <a:rPr lang="en-ID" dirty="0"/>
              <a:t> </a:t>
            </a:r>
            <a:r>
              <a:rPr lang="en-ID" dirty="0" err="1"/>
              <a:t>pengalaman</a:t>
            </a:r>
            <a:r>
              <a:rPr lang="en-ID" dirty="0"/>
              <a:t> </a:t>
            </a:r>
            <a:r>
              <a:rPr lang="en-ID" dirty="0" err="1"/>
              <a:t>komunikasi</a:t>
            </a:r>
            <a:r>
              <a:rPr lang="en-ID" dirty="0"/>
              <a:t> yang seamless (</a:t>
            </a:r>
            <a:r>
              <a:rPr lang="en-ID" dirty="0" err="1"/>
              <a:t>tanpa</a:t>
            </a:r>
            <a:r>
              <a:rPr lang="en-ID" dirty="0"/>
              <a:t> </a:t>
            </a:r>
            <a:r>
              <a:rPr lang="en-ID" dirty="0" err="1"/>
              <a:t>gangguan</a:t>
            </a:r>
            <a:r>
              <a:rPr lang="en-ID" dirty="0"/>
              <a:t>) </a:t>
            </a:r>
            <a:r>
              <a:rPr lang="en-ID" dirty="0" err="1"/>
              <a:t>bagi</a:t>
            </a:r>
            <a:r>
              <a:rPr lang="en-ID" dirty="0"/>
              <a:t> </a:t>
            </a:r>
            <a:r>
              <a:rPr lang="en-ID" dirty="0" err="1"/>
              <a:t>pengguna</a:t>
            </a:r>
            <a:r>
              <a:rPr lang="en-ID" dirty="0"/>
              <a:t> </a:t>
            </a:r>
            <a:r>
              <a:rPr lang="en-ID" dirty="0" err="1"/>
              <a:t>saat</a:t>
            </a:r>
            <a:r>
              <a:rPr lang="en-ID" dirty="0"/>
              <a:t> </a:t>
            </a:r>
            <a:r>
              <a:rPr lang="en-ID" dirty="0" err="1"/>
              <a:t>berpindah</a:t>
            </a:r>
            <a:r>
              <a:rPr lang="en-ID" dirty="0"/>
              <a:t> </a:t>
            </a:r>
            <a:r>
              <a:rPr lang="en-ID" dirty="0" err="1"/>
              <a:t>antara</a:t>
            </a:r>
            <a:r>
              <a:rPr lang="en-ID" dirty="0"/>
              <a:t> </a:t>
            </a:r>
            <a:r>
              <a:rPr lang="en-ID" dirty="0" err="1"/>
              <a:t>jaringan</a:t>
            </a:r>
            <a:r>
              <a:rPr lang="en-ID" dirty="0"/>
              <a:t> </a:t>
            </a:r>
            <a:r>
              <a:rPr lang="en-ID" dirty="0" err="1"/>
              <a:t>tetap</a:t>
            </a:r>
            <a:r>
              <a:rPr lang="en-ID" dirty="0"/>
              <a:t> dan mobile.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9">
          <a:extLst>
            <a:ext uri="{FF2B5EF4-FFF2-40B4-BE49-F238E27FC236}">
              <a16:creationId xmlns:a16="http://schemas.microsoft.com/office/drawing/2014/main" id="{FE542568-BBEB-808E-6650-9F6872ACDBDB}"/>
            </a:ext>
          </a:extLst>
        </p:cNvPr>
        <p:cNvGrpSpPr/>
        <p:nvPr/>
      </p:nvGrpSpPr>
      <p:grpSpPr>
        <a:xfrm>
          <a:off x="0" y="0"/>
          <a:ext cx="0" cy="0"/>
          <a:chOff x="0" y="0"/>
          <a:chExt cx="0" cy="0"/>
        </a:xfrm>
      </p:grpSpPr>
      <p:sp>
        <p:nvSpPr>
          <p:cNvPr id="1763" name="Google Shape;1763;p45">
            <a:extLst>
              <a:ext uri="{FF2B5EF4-FFF2-40B4-BE49-F238E27FC236}">
                <a16:creationId xmlns:a16="http://schemas.microsoft.com/office/drawing/2014/main" id="{07278F84-1BC3-D69B-BE91-B992EB842EB3}"/>
              </a:ext>
            </a:extLst>
          </p:cNvPr>
          <p:cNvSpPr txBox="1">
            <a:spLocks noGrp="1"/>
          </p:cNvSpPr>
          <p:nvPr>
            <p:ph type="title"/>
          </p:nvPr>
        </p:nvSpPr>
        <p:spPr>
          <a:xfrm>
            <a:off x="474300" y="32310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err="1"/>
              <a:t>Karakteristik</a:t>
            </a:r>
            <a:r>
              <a:rPr lang="en-ID" dirty="0"/>
              <a:t> Utama FMC</a:t>
            </a:r>
            <a:endParaRPr dirty="0"/>
          </a:p>
        </p:txBody>
      </p:sp>
      <p:sp>
        <p:nvSpPr>
          <p:cNvPr id="26" name="Google Shape;1637;p41">
            <a:extLst>
              <a:ext uri="{FF2B5EF4-FFF2-40B4-BE49-F238E27FC236}">
                <a16:creationId xmlns:a16="http://schemas.microsoft.com/office/drawing/2014/main" id="{97EB4543-4F4C-4E65-CA38-473496688105}"/>
              </a:ext>
            </a:extLst>
          </p:cNvPr>
          <p:cNvSpPr txBox="1">
            <a:spLocks/>
          </p:cNvSpPr>
          <p:nvPr/>
        </p:nvSpPr>
        <p:spPr>
          <a:xfrm>
            <a:off x="474300" y="1017725"/>
            <a:ext cx="8195400" cy="36807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Konvergensi</a:t>
            </a:r>
            <a:r>
              <a:rPr kumimoji="0" lang="en-US" altLang="en-US" sz="1300" b="1"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Layanan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Layanan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komunikasi</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suara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data, dan video)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dapat</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diakses</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menggunakan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perangkat</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apa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pun dan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melalui</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jaringan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mana pun.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Handover </a:t>
            </a: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Mulus</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Memungkinkan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perpindahan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pengguna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antara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jaringan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fixed dan mobile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tanpa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terputusnya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koneksi</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contoh</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dari</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WiFi</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ke</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LTE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atau</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sebaliknya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Efisiensi</a:t>
            </a:r>
            <a:r>
              <a:rPr kumimoji="0" lang="en-US" altLang="en-US" sz="1300" b="1"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Operasional</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Mengurangi</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infrastruktur</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terpisah</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untuk</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jaringan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fixed dan mobile,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sehingga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lebih</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hemat</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biaya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Pengalaman</a:t>
            </a:r>
            <a:r>
              <a:rPr kumimoji="0" lang="en-US" altLang="en-US" sz="1300" b="1"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Pengguna</a:t>
            </a:r>
            <a:r>
              <a:rPr kumimoji="0" lang="en-US" altLang="en-US" sz="1300" b="1"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yang </a:t>
            </a:r>
            <a:r>
              <a:rPr kumimoji="0" lang="en-US" altLang="en-US" sz="1300" b="1"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Konsisten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Pengguna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dapat</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mengakses</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layanan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yang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sama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di mana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saja</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baik</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menggunakan</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perangkat</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tetap</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seperti</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komputer</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atau</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a:t>
            </a:r>
            <a:r>
              <a:rPr kumimoji="0" lang="en-US" altLang="en-US" sz="1300" b="0" i="0" u="none" strike="noStrike" cap="none" normalizeH="0" baseline="0" dirty="0" err="1">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bergerak</a:t>
            </a:r>
            <a:r>
              <a:rPr kumimoji="0" lang="en-US" altLang="en-US" sz="1300" b="0" i="0" u="none" strike="noStrike" cap="none" normalizeH="0" baseline="0" dirty="0">
                <a:ln>
                  <a:noFill/>
                </a:ln>
                <a:solidFill>
                  <a:schemeClr val="tx1"/>
                </a:solidFill>
                <a:effectLst/>
                <a:latin typeface="Poppins" panose="00000500000000000000" pitchFamily="2" charset="0"/>
                <a:ea typeface="Open Sans" panose="020B0606030504020204" pitchFamily="34" charset="0"/>
                <a:cs typeface="Poppins" panose="00000500000000000000" pitchFamily="2" charset="0"/>
              </a:rPr>
              <a:t> (smartphone).</a:t>
            </a:r>
          </a:p>
        </p:txBody>
      </p:sp>
    </p:spTree>
    <p:extLst>
      <p:ext uri="{BB962C8B-B14F-4D97-AF65-F5344CB8AC3E}">
        <p14:creationId xmlns:p14="http://schemas.microsoft.com/office/powerpoint/2010/main" val="2066001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307864"/>
            <a:ext cx="7704000" cy="10637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Dampak</a:t>
            </a:r>
            <a:r>
              <a:rPr lang="en-ID" dirty="0"/>
              <a:t> FMC </a:t>
            </a:r>
            <a:r>
              <a:rPr lang="en-ID" dirty="0" err="1"/>
              <a:t>terhadap</a:t>
            </a:r>
            <a:r>
              <a:rPr lang="en-ID" dirty="0"/>
              <a:t> </a:t>
            </a:r>
            <a:r>
              <a:rPr lang="en-ID" dirty="0" err="1"/>
              <a:t>Jaringan</a:t>
            </a:r>
            <a:r>
              <a:rPr lang="en-ID" dirty="0"/>
              <a:t> </a:t>
            </a:r>
            <a:r>
              <a:rPr lang="en-ID" dirty="0" err="1"/>
              <a:t>Komputer</a:t>
            </a:r>
            <a:endParaRPr dirty="0"/>
          </a:p>
        </p:txBody>
      </p:sp>
      <p:sp>
        <p:nvSpPr>
          <p:cNvPr id="4" name="Text 1">
            <a:extLst>
              <a:ext uri="{FF2B5EF4-FFF2-40B4-BE49-F238E27FC236}">
                <a16:creationId xmlns:a16="http://schemas.microsoft.com/office/drawing/2014/main" id="{07F359DC-C091-E23B-308E-4590B58B39A1}"/>
              </a:ext>
            </a:extLst>
          </p:cNvPr>
          <p:cNvSpPr/>
          <p:nvPr/>
        </p:nvSpPr>
        <p:spPr>
          <a:xfrm>
            <a:off x="383057" y="1462681"/>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Libre Baskerville" pitchFamily="34" charset="0"/>
                <a:ea typeface="Libre Baskerville" pitchFamily="34" charset="-122"/>
                <a:cs typeface="Libre Baskerville" pitchFamily="34" charset="-120"/>
              </a:rPr>
              <a:t>Dampak</a:t>
            </a:r>
            <a:r>
              <a:rPr lang="en-US" sz="1600" dirty="0">
                <a:solidFill>
                  <a:srgbClr val="403CCF"/>
                </a:solidFill>
                <a:latin typeface="Libre Baskerville" pitchFamily="34" charset="0"/>
                <a:ea typeface="Libre Baskerville" pitchFamily="34" charset="-122"/>
                <a:cs typeface="Libre Baskerville" pitchFamily="34" charset="-120"/>
              </a:rPr>
              <a:t> </a:t>
            </a:r>
            <a:r>
              <a:rPr lang="en-US" sz="1600" dirty="0" err="1">
                <a:solidFill>
                  <a:srgbClr val="403CCF"/>
                </a:solidFill>
                <a:latin typeface="Libre Baskerville" pitchFamily="34" charset="0"/>
                <a:ea typeface="Libre Baskerville" pitchFamily="34" charset="-122"/>
                <a:cs typeface="Libre Baskerville" pitchFamily="34" charset="-120"/>
              </a:rPr>
              <a:t>Positif</a:t>
            </a:r>
            <a:endParaRPr lang="en-US" sz="1600" dirty="0"/>
          </a:p>
        </p:txBody>
      </p:sp>
      <p:sp>
        <p:nvSpPr>
          <p:cNvPr id="5" name="TextBox 4">
            <a:extLst>
              <a:ext uri="{FF2B5EF4-FFF2-40B4-BE49-F238E27FC236}">
                <a16:creationId xmlns:a16="http://schemas.microsoft.com/office/drawing/2014/main" id="{C4BBA7C7-188F-C916-CD17-64B85EAAE2A2}"/>
              </a:ext>
            </a:extLst>
          </p:cNvPr>
          <p:cNvSpPr txBox="1"/>
          <p:nvPr/>
        </p:nvSpPr>
        <p:spPr>
          <a:xfrm>
            <a:off x="382028" y="1975807"/>
            <a:ext cx="8379943" cy="276107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D" sz="1300" b="1" dirty="0" err="1">
                <a:latin typeface="Open Sans" panose="020B0606030504020204" pitchFamily="34" charset="0"/>
                <a:ea typeface="Open Sans" panose="020B0606030504020204" pitchFamily="34" charset="0"/>
                <a:cs typeface="Open Sans" panose="020B0606030504020204" pitchFamily="34" charset="0"/>
              </a:rPr>
              <a:t>Peningkatan</a:t>
            </a:r>
            <a:r>
              <a:rPr lang="en-ID" sz="1300" b="1" dirty="0">
                <a:latin typeface="Open Sans" panose="020B0606030504020204" pitchFamily="34" charset="0"/>
                <a:ea typeface="Open Sans" panose="020B0606030504020204" pitchFamily="34" charset="0"/>
                <a:cs typeface="Open Sans" panose="020B0606030504020204" pitchFamily="34" charset="0"/>
              </a:rPr>
              <a:t> </a:t>
            </a:r>
            <a:r>
              <a:rPr lang="en-ID" sz="1300" b="1" dirty="0" err="1">
                <a:latin typeface="Open Sans" panose="020B0606030504020204" pitchFamily="34" charset="0"/>
                <a:ea typeface="Open Sans" panose="020B0606030504020204" pitchFamily="34" charset="0"/>
                <a:cs typeface="Open Sans" panose="020B0606030504020204" pitchFamily="34" charset="0"/>
              </a:rPr>
              <a:t>Konektivitas</a:t>
            </a:r>
            <a:endParaRPr lang="en-ID" sz="13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komputer</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menjadi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lebih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fleksibel</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dengan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akses</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lebih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luas</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melalui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perangkat</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seluler</a:t>
            </a:r>
            <a:r>
              <a:rPr lang="en-ID" sz="1300" dirty="0">
                <a:latin typeface="Open Sans" panose="020B0606030504020204" pitchFamily="34" charset="0"/>
                <a:ea typeface="Open Sans" panose="020B0606030504020204" pitchFamily="34" charset="0"/>
                <a:cs typeface="Open Sans" panose="020B0606030504020204" pitchFamily="34" charset="0"/>
              </a:rPr>
              <a:t> dan fixed-line. </a:t>
            </a:r>
            <a:r>
              <a:rPr lang="en-ID" sz="1300" dirty="0" err="1">
                <a:latin typeface="Open Sans" panose="020B0606030504020204" pitchFamily="34" charset="0"/>
                <a:ea typeface="Open Sans" panose="020B0606030504020204" pitchFamily="34" charset="0"/>
                <a:cs typeface="Open Sans" panose="020B0606030504020204" pitchFamily="34" charset="0"/>
              </a:rPr>
              <a:t>Mendukung</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b="1" dirty="0">
                <a:latin typeface="Open Sans" panose="020B0606030504020204" pitchFamily="34" charset="0"/>
                <a:ea typeface="Open Sans" panose="020B0606030504020204" pitchFamily="34" charset="0"/>
                <a:cs typeface="Open Sans" panose="020B0606030504020204" pitchFamily="34" charset="0"/>
              </a:rPr>
              <a:t>IoT</a:t>
            </a:r>
            <a:r>
              <a:rPr lang="en-ID" sz="1300" dirty="0">
                <a:latin typeface="Open Sans" panose="020B0606030504020204" pitchFamily="34" charset="0"/>
                <a:ea typeface="Open Sans" panose="020B0606030504020204" pitchFamily="34" charset="0"/>
                <a:cs typeface="Open Sans" panose="020B0606030504020204" pitchFamily="34" charset="0"/>
              </a:rPr>
              <a:t> dan </a:t>
            </a:r>
            <a:r>
              <a:rPr lang="en-ID" sz="1300" dirty="0" err="1">
                <a:latin typeface="Open Sans" panose="020B0606030504020204" pitchFamily="34" charset="0"/>
                <a:ea typeface="Open Sans" panose="020B0606030504020204" pitchFamily="34" charset="0"/>
                <a:cs typeface="Open Sans" panose="020B0606030504020204" pitchFamily="34" charset="0"/>
              </a:rPr>
              <a:t>aplikasi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berbasis</a:t>
            </a:r>
            <a:r>
              <a:rPr lang="en-ID" sz="1300" dirty="0">
                <a:latin typeface="Open Sans" panose="020B0606030504020204" pitchFamily="34" charset="0"/>
                <a:ea typeface="Open Sans" panose="020B0606030504020204" pitchFamily="34" charset="0"/>
                <a:cs typeface="Open Sans" panose="020B0606030504020204" pitchFamily="34" charset="0"/>
              </a:rPr>
              <a:t> cloud.</a:t>
            </a:r>
          </a:p>
          <a:p>
            <a:pPr marL="285750" indent="-285750">
              <a:lnSpc>
                <a:spcPct val="150000"/>
              </a:lnSpc>
              <a:buFont typeface="Arial" panose="020B0604020202020204" pitchFamily="34" charset="0"/>
              <a:buChar char="•"/>
            </a:pPr>
            <a:r>
              <a:rPr lang="en-ID" sz="1300" b="1" dirty="0" err="1">
                <a:latin typeface="Open Sans" panose="020B0606030504020204" pitchFamily="34" charset="0"/>
                <a:ea typeface="Open Sans" panose="020B0606030504020204" pitchFamily="34" charset="0"/>
                <a:cs typeface="Open Sans" panose="020B0606030504020204" pitchFamily="34" charset="0"/>
              </a:rPr>
              <a:t>Pengalaman</a:t>
            </a:r>
            <a:r>
              <a:rPr lang="en-ID" sz="1300" b="1" dirty="0">
                <a:latin typeface="Open Sans" panose="020B0606030504020204" pitchFamily="34" charset="0"/>
                <a:ea typeface="Open Sans" panose="020B0606030504020204" pitchFamily="34" charset="0"/>
                <a:cs typeface="Open Sans" panose="020B0606030504020204" pitchFamily="34" charset="0"/>
              </a:rPr>
              <a:t> </a:t>
            </a:r>
            <a:r>
              <a:rPr lang="en-ID" sz="1300" b="1" dirty="0" err="1">
                <a:latin typeface="Open Sans" panose="020B0606030504020204" pitchFamily="34" charset="0"/>
                <a:ea typeface="Open Sans" panose="020B0606030504020204" pitchFamily="34" charset="0"/>
                <a:cs typeface="Open Sans" panose="020B0606030504020204" pitchFamily="34" charset="0"/>
              </a:rPr>
              <a:t>Pengguna</a:t>
            </a:r>
            <a:r>
              <a:rPr lang="en-ID" sz="1300" b="1" dirty="0">
                <a:latin typeface="Open Sans" panose="020B0606030504020204" pitchFamily="34" charset="0"/>
                <a:ea typeface="Open Sans" panose="020B0606030504020204" pitchFamily="34" charset="0"/>
                <a:cs typeface="Open Sans" panose="020B0606030504020204" pitchFamily="34" charset="0"/>
              </a:rPr>
              <a:t> yang </a:t>
            </a:r>
            <a:r>
              <a:rPr lang="en-ID" sz="1300" b="1" dirty="0" err="1">
                <a:latin typeface="Open Sans" panose="020B0606030504020204" pitchFamily="34" charset="0"/>
                <a:ea typeface="Open Sans" panose="020B0606030504020204" pitchFamily="34" charset="0"/>
                <a:cs typeface="Open Sans" panose="020B0606030504020204" pitchFamily="34" charset="0"/>
              </a:rPr>
              <a:t>Lebih</a:t>
            </a:r>
            <a:r>
              <a:rPr lang="en-ID" sz="1300" b="1" dirty="0">
                <a:latin typeface="Open Sans" panose="020B0606030504020204" pitchFamily="34" charset="0"/>
                <a:ea typeface="Open Sans" panose="020B0606030504020204" pitchFamily="34" charset="0"/>
                <a:cs typeface="Open Sans" panose="020B0606030504020204" pitchFamily="34" charset="0"/>
              </a:rPr>
              <a:t> Baik</a:t>
            </a:r>
          </a:p>
          <a:p>
            <a:pPr>
              <a:lnSpc>
                <a:spcPct val="150000"/>
              </a:lnSpc>
            </a:pPr>
            <a:r>
              <a:rPr lang="en-ID" sz="1300" dirty="0" err="1">
                <a:latin typeface="Open Sans" panose="020B0606030504020204" pitchFamily="34" charset="0"/>
                <a:ea typeface="Open Sans" panose="020B0606030504020204" pitchFamily="34" charset="0"/>
                <a:cs typeface="Open Sans" panose="020B0606030504020204" pitchFamily="34" charset="0"/>
              </a:rPr>
              <a:t>Pengguna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mendapatkan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akses</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tanpa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gangguan</a:t>
            </a:r>
            <a:r>
              <a:rPr lang="en-ID" sz="1300" dirty="0">
                <a:latin typeface="Open Sans" panose="020B0606030504020204" pitchFamily="34" charset="0"/>
                <a:ea typeface="Open Sans" panose="020B0606030504020204" pitchFamily="34" charset="0"/>
                <a:cs typeface="Open Sans" panose="020B0606030504020204" pitchFamily="34" charset="0"/>
              </a:rPr>
              <a:t> (seamless handover) </a:t>
            </a:r>
            <a:r>
              <a:rPr lang="en-ID" sz="1300" dirty="0" err="1">
                <a:latin typeface="Open Sans" panose="020B0606030504020204" pitchFamily="34" charset="0"/>
                <a:ea typeface="Open Sans" panose="020B0606030504020204" pitchFamily="34" charset="0"/>
                <a:cs typeface="Open Sans" panose="020B0606030504020204" pitchFamily="34" charset="0"/>
              </a:rPr>
              <a:t>saat</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berpindah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dari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WiFi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ke</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seluler</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atau</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sebaliknya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Contoh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Panggilan</a:t>
            </a:r>
            <a:r>
              <a:rPr lang="en-ID" sz="1300" dirty="0">
                <a:latin typeface="Open Sans" panose="020B0606030504020204" pitchFamily="34" charset="0"/>
                <a:ea typeface="Open Sans" panose="020B0606030504020204" pitchFamily="34" charset="0"/>
                <a:cs typeface="Open Sans" panose="020B0606030504020204" pitchFamily="34" charset="0"/>
              </a:rPr>
              <a:t> VoWiFi </a:t>
            </a:r>
            <a:r>
              <a:rPr lang="en-ID" sz="1300" dirty="0" err="1">
                <a:latin typeface="Open Sans" panose="020B0606030504020204" pitchFamily="34" charset="0"/>
                <a:ea typeface="Open Sans" panose="020B0606030504020204" pitchFamily="34" charset="0"/>
                <a:cs typeface="Open Sans" panose="020B0606030504020204" pitchFamily="34" charset="0"/>
              </a:rPr>
              <a:t>dapat</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beralih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ke</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 LTE </a:t>
            </a:r>
            <a:r>
              <a:rPr lang="en-ID" sz="1300" dirty="0" err="1">
                <a:latin typeface="Open Sans" panose="020B0606030504020204" pitchFamily="34" charset="0"/>
                <a:ea typeface="Open Sans" panose="020B0606030504020204" pitchFamily="34" charset="0"/>
                <a:cs typeface="Open Sans" panose="020B0606030504020204" pitchFamily="34" charset="0"/>
              </a:rPr>
              <a:t>tanpa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terputus</a:t>
            </a:r>
            <a:r>
              <a:rPr lang="en-ID" sz="1300" dirty="0">
                <a:latin typeface="Open Sans" panose="020B0606030504020204" pitchFamily="34" charset="0"/>
                <a:ea typeface="Open Sans" panose="020B0606030504020204" pitchFamily="34" charset="0"/>
                <a:cs typeface="Open Sans" panose="020B0606030504020204" pitchFamily="34" charset="0"/>
              </a:rPr>
              <a:t>.</a:t>
            </a:r>
          </a:p>
          <a:p>
            <a:pPr marL="285750" indent="-285750">
              <a:lnSpc>
                <a:spcPct val="150000"/>
              </a:lnSpc>
              <a:buFont typeface="Arial" panose="020B0604020202020204" pitchFamily="34" charset="0"/>
              <a:buChar char="•"/>
            </a:pPr>
            <a:r>
              <a:rPr lang="en-ID" sz="1300" b="1" dirty="0" err="1">
                <a:latin typeface="Open Sans" panose="020B0606030504020204" pitchFamily="34" charset="0"/>
                <a:ea typeface="Open Sans" panose="020B0606030504020204" pitchFamily="34" charset="0"/>
                <a:cs typeface="Open Sans" panose="020B0606030504020204" pitchFamily="34" charset="0"/>
              </a:rPr>
              <a:t>Mendukung</a:t>
            </a:r>
            <a:r>
              <a:rPr lang="en-ID" sz="1300" b="1" dirty="0">
                <a:latin typeface="Open Sans" panose="020B0606030504020204" pitchFamily="34" charset="0"/>
                <a:ea typeface="Open Sans" panose="020B0606030504020204" pitchFamily="34" charset="0"/>
                <a:cs typeface="Open Sans" panose="020B0606030504020204" pitchFamily="34" charset="0"/>
              </a:rPr>
              <a:t> </a:t>
            </a:r>
            <a:r>
              <a:rPr lang="en-ID" sz="1300" b="1" dirty="0" err="1">
                <a:latin typeface="Open Sans" panose="020B0606030504020204" pitchFamily="34" charset="0"/>
                <a:ea typeface="Open Sans" panose="020B0606030504020204" pitchFamily="34" charset="0"/>
                <a:cs typeface="Open Sans" panose="020B0606030504020204" pitchFamily="34" charset="0"/>
              </a:rPr>
              <a:t>Teknologi</a:t>
            </a:r>
            <a:r>
              <a:rPr lang="en-ID" sz="1300" b="1" dirty="0">
                <a:latin typeface="Open Sans" panose="020B0606030504020204" pitchFamily="34" charset="0"/>
                <a:ea typeface="Open Sans" panose="020B0606030504020204" pitchFamily="34" charset="0"/>
                <a:cs typeface="Open Sans" panose="020B0606030504020204" pitchFamily="34" charset="0"/>
              </a:rPr>
              <a:t> Masa </a:t>
            </a:r>
            <a:r>
              <a:rPr lang="en-ID" sz="1300" b="1" dirty="0" err="1">
                <a:latin typeface="Open Sans" panose="020B0606030504020204" pitchFamily="34" charset="0"/>
                <a:ea typeface="Open Sans" panose="020B0606030504020204" pitchFamily="34" charset="0"/>
                <a:cs typeface="Open Sans" panose="020B0606030504020204" pitchFamily="34" charset="0"/>
              </a:rPr>
              <a:t>Depan</a:t>
            </a:r>
            <a:endParaRPr lang="en-ID" sz="1300" b="1" dirty="0">
              <a:latin typeface="Open Sans" panose="020B0606030504020204" pitchFamily="34" charset="0"/>
              <a:ea typeface="Open Sans" panose="020B0606030504020204" pitchFamily="34" charset="0"/>
              <a:cs typeface="Open Sans" panose="020B0606030504020204" pitchFamily="34" charset="0"/>
            </a:endParaRPr>
          </a:p>
          <a:p>
            <a:pPr>
              <a:lnSpc>
                <a:spcPct val="150000"/>
              </a:lnSpc>
            </a:pPr>
            <a:r>
              <a:rPr lang="en-ID" sz="1300" dirty="0">
                <a:latin typeface="Open Sans" panose="020B0606030504020204" pitchFamily="34" charset="0"/>
                <a:ea typeface="Open Sans" panose="020B0606030504020204" pitchFamily="34" charset="0"/>
                <a:cs typeface="Open Sans" panose="020B0606030504020204" pitchFamily="34" charset="0"/>
              </a:rPr>
              <a:t>FMC </a:t>
            </a:r>
            <a:r>
              <a:rPr lang="en-ID" sz="1300" dirty="0" err="1">
                <a:latin typeface="Open Sans" panose="020B0606030504020204" pitchFamily="34" charset="0"/>
                <a:ea typeface="Open Sans" panose="020B0606030504020204" pitchFamily="34" charset="0"/>
                <a:cs typeface="Open Sans" panose="020B0606030504020204" pitchFamily="34" charset="0"/>
              </a:rPr>
              <a:t>mempercepat</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adopsi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teknologi</a:t>
            </a:r>
            <a:r>
              <a:rPr lang="en-ID" sz="1300" dirty="0">
                <a:latin typeface="Open Sans" panose="020B0606030504020204" pitchFamily="34" charset="0"/>
                <a:ea typeface="Open Sans" panose="020B0606030504020204" pitchFamily="34" charset="0"/>
                <a:cs typeface="Open Sans" panose="020B0606030504020204" pitchFamily="34" charset="0"/>
              </a:rPr>
              <a:t> 5G, edge computing, dan </a:t>
            </a:r>
            <a:r>
              <a:rPr lang="en-ID" sz="1300" dirty="0" err="1">
                <a:latin typeface="Open Sans" panose="020B0606030504020204" pitchFamily="34" charset="0"/>
                <a:ea typeface="Open Sans" panose="020B0606030504020204" pitchFamily="34" charset="0"/>
                <a:cs typeface="Open Sans" panose="020B0606030504020204" pitchFamily="34" charset="0"/>
              </a:rPr>
              <a:t>layanan</a:t>
            </a:r>
            <a:r>
              <a:rPr lang="en-ID" sz="1300" dirty="0">
                <a:latin typeface="Open Sans" panose="020B0606030504020204" pitchFamily="34" charset="0"/>
                <a:ea typeface="Open Sans" panose="020B0606030504020204" pitchFamily="34" charset="0"/>
                <a:cs typeface="Open Sans" panose="020B0606030504020204" pitchFamily="34" charset="0"/>
              </a:rPr>
              <a:t> cloud yang </a:t>
            </a:r>
            <a:r>
              <a:rPr lang="en-ID" sz="1300" dirty="0" err="1">
                <a:latin typeface="Open Sans" panose="020B0606030504020204" pitchFamily="34" charset="0"/>
                <a:ea typeface="Open Sans" panose="020B0606030504020204" pitchFamily="34" charset="0"/>
                <a:cs typeface="Open Sans" panose="020B0606030504020204" pitchFamily="34" charset="0"/>
              </a:rPr>
              <a:t>memerlukan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latensi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rendah</a:t>
            </a:r>
            <a:r>
              <a:rPr lang="en-ID" sz="1300" dirty="0">
                <a:latin typeface="Open Sans" panose="020B0606030504020204" pitchFamily="34" charset="0"/>
                <a:ea typeface="Open Sans" panose="020B0606030504020204" pitchFamily="34" charset="0"/>
                <a:cs typeface="Open Sans" panose="020B0606030504020204" pitchFamily="34" charset="0"/>
              </a:rPr>
              <a:t> dan </a:t>
            </a:r>
            <a:r>
              <a:rPr lang="en-ID" sz="1300" dirty="0" err="1">
                <a:latin typeface="Open Sans" panose="020B0606030504020204" pitchFamily="34" charset="0"/>
                <a:ea typeface="Open Sans" panose="020B0606030504020204" pitchFamily="34" charset="0"/>
                <a:cs typeface="Open Sans" panose="020B0606030504020204" pitchFamily="34" charset="0"/>
              </a:rPr>
              <a:t>kecepatan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tinggi</a:t>
            </a:r>
            <a:r>
              <a:rPr lang="en-ID" sz="1300" dirty="0">
                <a:latin typeface="Open Sans" panose="020B0606030504020204" pitchFamily="34" charset="0"/>
                <a:ea typeface="Open Sans" panose="020B0606030504020204" pitchFamily="34" charset="0"/>
                <a:cs typeface="Open Sans" panose="020B0606030504020204" pitchFamily="34"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3">
          <a:extLst>
            <a:ext uri="{FF2B5EF4-FFF2-40B4-BE49-F238E27FC236}">
              <a16:creationId xmlns:a16="http://schemas.microsoft.com/office/drawing/2014/main" id="{516071E9-584D-B78D-E59F-6576C8426FD1}"/>
            </a:ext>
          </a:extLst>
        </p:cNvPr>
        <p:cNvGrpSpPr/>
        <p:nvPr/>
      </p:nvGrpSpPr>
      <p:grpSpPr>
        <a:xfrm>
          <a:off x="0" y="0"/>
          <a:ext cx="0" cy="0"/>
          <a:chOff x="0" y="0"/>
          <a:chExt cx="0" cy="0"/>
        </a:xfrm>
      </p:grpSpPr>
      <p:sp>
        <p:nvSpPr>
          <p:cNvPr id="2074" name="Google Shape;2074;p51">
            <a:extLst>
              <a:ext uri="{FF2B5EF4-FFF2-40B4-BE49-F238E27FC236}">
                <a16:creationId xmlns:a16="http://schemas.microsoft.com/office/drawing/2014/main" id="{F1E9FF2C-5861-62FA-AC5C-F6D98B07DA86}"/>
              </a:ext>
            </a:extLst>
          </p:cNvPr>
          <p:cNvSpPr txBox="1">
            <a:spLocks noGrp="1"/>
          </p:cNvSpPr>
          <p:nvPr>
            <p:ph type="title"/>
          </p:nvPr>
        </p:nvSpPr>
        <p:spPr>
          <a:xfrm>
            <a:off x="703414" y="233583"/>
            <a:ext cx="7704000" cy="10637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900" dirty="0" err="1"/>
              <a:t>Dampak</a:t>
            </a:r>
            <a:r>
              <a:rPr lang="en-ID" sz="2900" dirty="0"/>
              <a:t> FMC </a:t>
            </a:r>
            <a:r>
              <a:rPr lang="en-ID" sz="2900" dirty="0" err="1"/>
              <a:t>terhadap</a:t>
            </a:r>
            <a:r>
              <a:rPr lang="en-ID" sz="2900" dirty="0"/>
              <a:t> </a:t>
            </a:r>
            <a:r>
              <a:rPr lang="en-ID" sz="2900" dirty="0" err="1"/>
              <a:t>Jaringan</a:t>
            </a:r>
            <a:r>
              <a:rPr lang="en-ID" sz="2900" dirty="0"/>
              <a:t> </a:t>
            </a:r>
            <a:r>
              <a:rPr lang="en-ID" sz="2900" dirty="0" err="1"/>
              <a:t>Komputer</a:t>
            </a:r>
            <a:endParaRPr sz="2900" dirty="0"/>
          </a:p>
        </p:txBody>
      </p:sp>
      <p:sp>
        <p:nvSpPr>
          <p:cNvPr id="4" name="Text 1">
            <a:extLst>
              <a:ext uri="{FF2B5EF4-FFF2-40B4-BE49-F238E27FC236}">
                <a16:creationId xmlns:a16="http://schemas.microsoft.com/office/drawing/2014/main" id="{B841F05A-CAA9-DBF8-6785-77A5A1CC7D94}"/>
              </a:ext>
            </a:extLst>
          </p:cNvPr>
          <p:cNvSpPr/>
          <p:nvPr/>
        </p:nvSpPr>
        <p:spPr>
          <a:xfrm>
            <a:off x="408788" y="1120981"/>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Libre Baskerville" pitchFamily="34" charset="0"/>
                <a:ea typeface="Libre Baskerville" pitchFamily="34" charset="-122"/>
                <a:cs typeface="Libre Baskerville" pitchFamily="34" charset="-120"/>
              </a:rPr>
              <a:t>Dampak</a:t>
            </a:r>
            <a:r>
              <a:rPr lang="en-US" sz="1600" dirty="0">
                <a:solidFill>
                  <a:srgbClr val="403CCF"/>
                </a:solidFill>
                <a:latin typeface="Libre Baskerville" pitchFamily="34" charset="0"/>
                <a:ea typeface="Libre Baskerville" pitchFamily="34" charset="-122"/>
                <a:cs typeface="Libre Baskerville" pitchFamily="34" charset="-120"/>
              </a:rPr>
              <a:t> </a:t>
            </a:r>
            <a:r>
              <a:rPr lang="en-US" sz="1600" dirty="0" err="1">
                <a:solidFill>
                  <a:srgbClr val="403CCF"/>
                </a:solidFill>
                <a:latin typeface="Libre Baskerville" pitchFamily="34" charset="0"/>
                <a:ea typeface="Libre Baskerville" pitchFamily="34" charset="-122"/>
                <a:cs typeface="Libre Baskerville" pitchFamily="34" charset="-120"/>
              </a:rPr>
              <a:t>Negatif</a:t>
            </a:r>
            <a:endParaRPr lang="en-US" sz="1600" dirty="0"/>
          </a:p>
        </p:txBody>
      </p:sp>
      <p:sp>
        <p:nvSpPr>
          <p:cNvPr id="5" name="TextBox 4">
            <a:extLst>
              <a:ext uri="{FF2B5EF4-FFF2-40B4-BE49-F238E27FC236}">
                <a16:creationId xmlns:a16="http://schemas.microsoft.com/office/drawing/2014/main" id="{9EB7E4C8-4F89-173A-0E93-0D40F7131931}"/>
              </a:ext>
            </a:extLst>
          </p:cNvPr>
          <p:cNvSpPr txBox="1"/>
          <p:nvPr/>
        </p:nvSpPr>
        <p:spPr>
          <a:xfrm>
            <a:off x="271628" y="1692739"/>
            <a:ext cx="8567572" cy="336124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D" sz="1300" b="1" dirty="0" err="1">
                <a:latin typeface="Open Sans" panose="020B0606030504020204" pitchFamily="34" charset="0"/>
                <a:ea typeface="Open Sans" panose="020B0606030504020204" pitchFamily="34" charset="0"/>
                <a:cs typeface="Open Sans" panose="020B0606030504020204" pitchFamily="34" charset="0"/>
              </a:rPr>
              <a:t>Kompleksitas</a:t>
            </a:r>
            <a:r>
              <a:rPr lang="en-ID" sz="1300" b="1" dirty="0">
                <a:latin typeface="Open Sans" panose="020B0606030504020204" pitchFamily="34" charset="0"/>
                <a:ea typeface="Open Sans" panose="020B0606030504020204" pitchFamily="34" charset="0"/>
                <a:cs typeface="Open Sans" panose="020B0606030504020204" pitchFamily="34" charset="0"/>
              </a:rPr>
              <a:t> </a:t>
            </a:r>
            <a:r>
              <a:rPr lang="en-ID" sz="1300" b="1" dirty="0" err="1">
                <a:latin typeface="Open Sans" panose="020B0606030504020204" pitchFamily="34" charset="0"/>
                <a:ea typeface="Open Sans" panose="020B0606030504020204" pitchFamily="34" charset="0"/>
                <a:cs typeface="Open Sans" panose="020B0606030504020204" pitchFamily="34" charset="0"/>
              </a:rPr>
              <a:t>Sistem</a:t>
            </a:r>
            <a:endParaRPr lang="en-ID" sz="13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ID" sz="1300" dirty="0" err="1">
                <a:latin typeface="Open Sans" panose="020B0606030504020204" pitchFamily="34" charset="0"/>
                <a:ea typeface="Open Sans" panose="020B0606030504020204" pitchFamily="34" charset="0"/>
                <a:cs typeface="Open Sans" panose="020B0606030504020204" pitchFamily="34" charset="0"/>
              </a:rPr>
              <a:t>Mengintegrasikan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 fixed dan mobile </a:t>
            </a:r>
            <a:r>
              <a:rPr lang="en-ID" sz="1300" dirty="0" err="1">
                <a:latin typeface="Open Sans" panose="020B0606030504020204" pitchFamily="34" charset="0"/>
                <a:ea typeface="Open Sans" panose="020B0606030504020204" pitchFamily="34" charset="0"/>
                <a:cs typeface="Open Sans" panose="020B0606030504020204" pitchFamily="34" charset="0"/>
              </a:rPr>
              <a:t>memerlukan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arsitektur</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kompleks</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bisa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meningkatkan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biaya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awal</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implementasi</a:t>
            </a:r>
            <a:r>
              <a:rPr lang="en-ID" sz="1300" dirty="0">
                <a:latin typeface="Open Sans" panose="020B0606030504020204" pitchFamily="34" charset="0"/>
                <a:ea typeface="Open Sans" panose="020B0606030504020204" pitchFamily="34" charset="0"/>
                <a:cs typeface="Open Sans" panose="020B0606030504020204" pitchFamily="34" charset="0"/>
              </a:rPr>
              <a:t>.</a:t>
            </a:r>
          </a:p>
          <a:p>
            <a:pPr marL="285750" indent="-285750" algn="just">
              <a:lnSpc>
                <a:spcPct val="150000"/>
              </a:lnSpc>
              <a:buFont typeface="Arial" panose="020B0604020202020204" pitchFamily="34" charset="0"/>
              <a:buChar char="•"/>
            </a:pPr>
            <a:r>
              <a:rPr lang="en-ID" sz="1300" b="1" dirty="0" err="1">
                <a:latin typeface="Open Sans" panose="020B0606030504020204" pitchFamily="34" charset="0"/>
                <a:ea typeface="Open Sans" panose="020B0606030504020204" pitchFamily="34" charset="0"/>
                <a:cs typeface="Open Sans" panose="020B0606030504020204" pitchFamily="34" charset="0"/>
              </a:rPr>
              <a:t>Keamanan</a:t>
            </a:r>
            <a:r>
              <a:rPr lang="en-ID" sz="1300" b="1" dirty="0">
                <a:latin typeface="Open Sans" panose="020B0606030504020204" pitchFamily="34" charset="0"/>
                <a:ea typeface="Open Sans" panose="020B0606030504020204" pitchFamily="34" charset="0"/>
                <a:cs typeface="Open Sans" panose="020B0606030504020204" pitchFamily="34" charset="0"/>
              </a:rPr>
              <a:t> </a:t>
            </a:r>
            <a:r>
              <a:rPr lang="en-ID" sz="1300" b="1" dirty="0" err="1">
                <a:latin typeface="Open Sans" panose="020B0606030504020204" pitchFamily="34" charset="0"/>
                <a:ea typeface="Open Sans" panose="020B0606030504020204" pitchFamily="34" charset="0"/>
                <a:cs typeface="Open Sans" panose="020B0606030504020204" pitchFamily="34" charset="0"/>
              </a:rPr>
              <a:t>Jaringan</a:t>
            </a:r>
            <a:endParaRPr lang="en-ID" sz="13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ID" sz="1300" dirty="0" err="1">
                <a:latin typeface="Open Sans" panose="020B0606030504020204" pitchFamily="34" charset="0"/>
                <a:ea typeface="Open Sans" panose="020B0606030504020204" pitchFamily="34" charset="0"/>
                <a:cs typeface="Open Sans" panose="020B0606030504020204" pitchFamily="34" charset="0"/>
              </a:rPr>
              <a:t>Konvergensi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meningkatkan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potensi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risiko</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serangan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siber</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karena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lebih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banyak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titik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akses</a:t>
            </a:r>
            <a:r>
              <a:rPr lang="en-ID" sz="1300" dirty="0">
                <a:latin typeface="Open Sans" panose="020B0606030504020204" pitchFamily="34" charset="0"/>
                <a:ea typeface="Open Sans" panose="020B0606030504020204" pitchFamily="34" charset="0"/>
                <a:cs typeface="Open Sans" panose="020B0606030504020204" pitchFamily="34" charset="0"/>
              </a:rPr>
              <a:t> pada </a:t>
            </a: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a:t>
            </a:r>
          </a:p>
          <a:p>
            <a:pPr marL="285750" indent="-285750" algn="just">
              <a:lnSpc>
                <a:spcPct val="150000"/>
              </a:lnSpc>
              <a:buFont typeface="Arial" panose="020B0604020202020204" pitchFamily="34" charset="0"/>
              <a:buChar char="•"/>
            </a:pPr>
            <a:r>
              <a:rPr lang="en-ID" sz="1300" b="1" dirty="0" err="1">
                <a:latin typeface="Open Sans" panose="020B0606030504020204" pitchFamily="34" charset="0"/>
                <a:ea typeface="Open Sans" panose="020B0606030504020204" pitchFamily="34" charset="0"/>
                <a:cs typeface="Open Sans" panose="020B0606030504020204" pitchFamily="34" charset="0"/>
              </a:rPr>
              <a:t>Keterbatasan</a:t>
            </a:r>
            <a:r>
              <a:rPr lang="en-ID" sz="1300" b="1" dirty="0">
                <a:latin typeface="Open Sans" panose="020B0606030504020204" pitchFamily="34" charset="0"/>
                <a:ea typeface="Open Sans" panose="020B0606030504020204" pitchFamily="34" charset="0"/>
                <a:cs typeface="Open Sans" panose="020B0606030504020204" pitchFamily="34" charset="0"/>
              </a:rPr>
              <a:t> </a:t>
            </a:r>
            <a:r>
              <a:rPr lang="en-ID" sz="1300" b="1" dirty="0" err="1">
                <a:latin typeface="Open Sans" panose="020B0606030504020204" pitchFamily="34" charset="0"/>
                <a:ea typeface="Open Sans" panose="020B0606030504020204" pitchFamily="34" charset="0"/>
                <a:cs typeface="Open Sans" panose="020B0606030504020204" pitchFamily="34" charset="0"/>
              </a:rPr>
              <a:t>Infrastruktur</a:t>
            </a:r>
            <a:endParaRPr lang="en-ID" sz="1300" b="1" dirty="0">
              <a:latin typeface="Open Sans" panose="020B0606030504020204" pitchFamily="34" charset="0"/>
              <a:ea typeface="Open Sans" panose="020B0606030504020204" pitchFamily="34" charset="0"/>
              <a:cs typeface="Open Sans" panose="020B0606030504020204" pitchFamily="34" charset="0"/>
            </a:endParaRPr>
          </a:p>
          <a:p>
            <a:pPr algn="just">
              <a:lnSpc>
                <a:spcPct val="150000"/>
              </a:lnSpc>
            </a:pPr>
            <a:r>
              <a:rPr lang="en-ID" sz="1300" dirty="0" err="1">
                <a:latin typeface="Open Sans" panose="020B0606030504020204" pitchFamily="34" charset="0"/>
                <a:ea typeface="Open Sans" panose="020B0606030504020204" pitchFamily="34" charset="0"/>
                <a:cs typeface="Open Sans" panose="020B0606030504020204" pitchFamily="34" charset="0"/>
              </a:rPr>
              <a:t>Tidak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semua</a:t>
            </a:r>
            <a:r>
              <a:rPr lang="en-ID" sz="1300" dirty="0">
                <a:latin typeface="Open Sans" panose="020B0606030504020204" pitchFamily="34" charset="0"/>
                <a:ea typeface="Open Sans" panose="020B0606030504020204" pitchFamily="34" charset="0"/>
                <a:cs typeface="Open Sans" panose="020B0606030504020204" pitchFamily="34" charset="0"/>
              </a:rPr>
              <a:t> wilayah </a:t>
            </a:r>
            <a:r>
              <a:rPr lang="en-ID" sz="1300" dirty="0" err="1">
                <a:latin typeface="Open Sans" panose="020B0606030504020204" pitchFamily="34" charset="0"/>
                <a:ea typeface="Open Sans" panose="020B0606030504020204" pitchFamily="34" charset="0"/>
                <a:cs typeface="Open Sans" panose="020B0606030504020204" pitchFamily="34" charset="0"/>
              </a:rPr>
              <a:t>memiliki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infrastruktur</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cukup</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untuk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mendukung</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teknologi</a:t>
            </a:r>
            <a:r>
              <a:rPr lang="en-ID" sz="1300" dirty="0">
                <a:latin typeface="Open Sans" panose="020B0606030504020204" pitchFamily="34" charset="0"/>
                <a:ea typeface="Open Sans" panose="020B0606030504020204" pitchFamily="34" charset="0"/>
                <a:cs typeface="Open Sans" panose="020B0606030504020204" pitchFamily="34" charset="0"/>
              </a:rPr>
              <a:t> FMC, </a:t>
            </a:r>
            <a:r>
              <a:rPr lang="en-ID" sz="1300" dirty="0" err="1">
                <a:latin typeface="Open Sans" panose="020B0606030504020204" pitchFamily="34" charset="0"/>
                <a:ea typeface="Open Sans" panose="020B0606030504020204" pitchFamily="34" charset="0"/>
                <a:cs typeface="Open Sans" panose="020B0606030504020204" pitchFamily="34" charset="0"/>
              </a:rPr>
              <a:t>terutama</a:t>
            </a:r>
            <a:r>
              <a:rPr lang="en-ID" sz="1300" dirty="0">
                <a:latin typeface="Open Sans" panose="020B0606030504020204" pitchFamily="34" charset="0"/>
                <a:ea typeface="Open Sans" panose="020B0606030504020204" pitchFamily="34" charset="0"/>
                <a:cs typeface="Open Sans" panose="020B0606030504020204" pitchFamily="34" charset="0"/>
              </a:rPr>
              <a:t> di </a:t>
            </a:r>
            <a:r>
              <a:rPr lang="en-ID" sz="1300" dirty="0" err="1">
                <a:latin typeface="Open Sans" panose="020B0606030504020204" pitchFamily="34" charset="0"/>
                <a:ea typeface="Open Sans" panose="020B0606030504020204" pitchFamily="34" charset="0"/>
                <a:cs typeface="Open Sans" panose="020B0606030504020204" pitchFamily="34" charset="0"/>
              </a:rPr>
              <a:t>daerah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terpencil</a:t>
            </a:r>
            <a:r>
              <a:rPr lang="en-ID" sz="1300" dirty="0">
                <a:latin typeface="Open Sans" panose="020B0606030504020204" pitchFamily="34" charset="0"/>
                <a:ea typeface="Open Sans" panose="020B0606030504020204" pitchFamily="34" charset="0"/>
                <a:cs typeface="Open Sans" panose="020B0606030504020204" pitchFamily="34" charset="0"/>
              </a:rPr>
              <a:t>.</a:t>
            </a:r>
          </a:p>
          <a:p>
            <a:pPr marL="285750" indent="-285750" algn="just">
              <a:lnSpc>
                <a:spcPct val="150000"/>
              </a:lnSpc>
              <a:buFont typeface="Arial" panose="020B0604020202020204" pitchFamily="34" charset="0"/>
              <a:buChar char="•"/>
            </a:pPr>
            <a:r>
              <a:rPr lang="en-ID" sz="1300" b="1" dirty="0" err="1">
                <a:latin typeface="Open Sans" panose="020B0606030504020204" pitchFamily="34" charset="0"/>
                <a:ea typeface="Open Sans" panose="020B0606030504020204" pitchFamily="34" charset="0"/>
                <a:cs typeface="Open Sans" panose="020B0606030504020204" pitchFamily="34" charset="0"/>
              </a:rPr>
              <a:t>Kapasitas</a:t>
            </a:r>
            <a:r>
              <a:rPr lang="en-ID" sz="1300" b="1" dirty="0">
                <a:latin typeface="Open Sans" panose="020B0606030504020204" pitchFamily="34" charset="0"/>
                <a:ea typeface="Open Sans" panose="020B0606030504020204" pitchFamily="34" charset="0"/>
                <a:cs typeface="Open Sans" panose="020B0606030504020204" pitchFamily="34" charset="0"/>
              </a:rPr>
              <a:t> dan </a:t>
            </a:r>
            <a:r>
              <a:rPr lang="en-ID" sz="1300" b="1" dirty="0" err="1">
                <a:latin typeface="Open Sans" panose="020B0606030504020204" pitchFamily="34" charset="0"/>
                <a:ea typeface="Open Sans" panose="020B0606030504020204" pitchFamily="34" charset="0"/>
                <a:cs typeface="Open Sans" panose="020B0606030504020204" pitchFamily="34" charset="0"/>
              </a:rPr>
              <a:t>Kesesuaian</a:t>
            </a:r>
            <a:r>
              <a:rPr lang="en-ID" sz="1300" b="1" dirty="0">
                <a:latin typeface="Open Sans" panose="020B0606030504020204" pitchFamily="34" charset="0"/>
                <a:ea typeface="Open Sans" panose="020B0606030504020204" pitchFamily="34" charset="0"/>
                <a:cs typeface="Open Sans" panose="020B0606030504020204" pitchFamily="34" charset="0"/>
              </a:rPr>
              <a:t> </a:t>
            </a:r>
            <a:r>
              <a:rPr lang="en-ID" sz="1300" b="1" dirty="0" err="1">
                <a:latin typeface="Open Sans" panose="020B0606030504020204" pitchFamily="34" charset="0"/>
                <a:ea typeface="Open Sans" panose="020B0606030504020204" pitchFamily="34" charset="0"/>
                <a:cs typeface="Open Sans" panose="020B0606030504020204" pitchFamily="34" charset="0"/>
              </a:rPr>
              <a:t>Jaringan</a:t>
            </a:r>
            <a:r>
              <a:rPr lang="en-ID" sz="1300" b="1" dirty="0">
                <a:latin typeface="Open Sans" panose="020B0606030504020204" pitchFamily="34" charset="0"/>
                <a:ea typeface="Open Sans" panose="020B0606030504020204" pitchFamily="34" charset="0"/>
                <a:cs typeface="Open Sans" panose="020B0606030504020204" pitchFamily="34" charset="0"/>
              </a:rPr>
              <a:t> Lama</a:t>
            </a:r>
          </a:p>
          <a:p>
            <a:pPr algn="just">
              <a:lnSpc>
                <a:spcPct val="150000"/>
              </a:lnSpc>
            </a:pP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komputer</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sudah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usang</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mungkin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tidak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kompatibel</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dengan</a:t>
            </a:r>
            <a:r>
              <a:rPr lang="en-ID" sz="1300" dirty="0">
                <a:latin typeface="Open Sans" panose="020B0606030504020204" pitchFamily="34" charset="0"/>
                <a:ea typeface="Open Sans" panose="020B0606030504020204" pitchFamily="34" charset="0"/>
                <a:cs typeface="Open Sans" panose="020B0606030504020204" pitchFamily="34" charset="0"/>
              </a:rPr>
              <a:t> FMC </a:t>
            </a:r>
            <a:r>
              <a:rPr lang="en-ID" sz="1300" dirty="0" err="1">
                <a:latin typeface="Open Sans" panose="020B0606030504020204" pitchFamily="34" charset="0"/>
                <a:ea typeface="Open Sans" panose="020B0606030504020204" pitchFamily="34" charset="0"/>
                <a:cs typeface="Open Sans" panose="020B0606030504020204" pitchFamily="34" charset="0"/>
              </a:rPr>
              <a:t>tanpa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pembaruan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besar-besaran</a:t>
            </a:r>
            <a:r>
              <a:rPr lang="en-ID" sz="13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87770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399960" y="155465"/>
            <a:ext cx="8744040" cy="572700"/>
          </a:xfrm>
          <a:prstGeom prst="rect">
            <a:avLst/>
          </a:prstGeom>
        </p:spPr>
        <p:txBody>
          <a:bodyPr spcFirstLastPara="1" wrap="square" lIns="91425" tIns="91425" rIns="91425" bIns="91425" anchor="t" anchorCtr="0">
            <a:noAutofit/>
          </a:bodyPr>
          <a:lstStyle/>
          <a:p>
            <a:pPr marL="0" indent="0">
              <a:lnSpc>
                <a:spcPts val="5300"/>
              </a:lnSpc>
              <a:buNone/>
            </a:pPr>
            <a:r>
              <a:rPr lang="en-US" sz="2800" dirty="0" err="1">
                <a:solidFill>
                  <a:srgbClr val="403CCF"/>
                </a:solidFill>
                <a:latin typeface="Libre Baskerville" pitchFamily="34" charset="0"/>
                <a:ea typeface="Libre Baskerville" pitchFamily="34" charset="-122"/>
                <a:cs typeface="Libre Baskerville" pitchFamily="34" charset="-120"/>
              </a:rPr>
              <a:t>Pengaruh</a:t>
            </a:r>
            <a:r>
              <a:rPr lang="en-US" sz="2800" dirty="0">
                <a:solidFill>
                  <a:srgbClr val="403CCF"/>
                </a:solidFill>
                <a:latin typeface="Libre Baskerville" pitchFamily="34" charset="0"/>
                <a:ea typeface="Libre Baskerville" pitchFamily="34" charset="-122"/>
                <a:cs typeface="Libre Baskerville" pitchFamily="34" charset="-120"/>
              </a:rPr>
              <a:t> FMC </a:t>
            </a:r>
            <a:r>
              <a:rPr lang="en-US" sz="2800" dirty="0" err="1">
                <a:solidFill>
                  <a:srgbClr val="403CCF"/>
                </a:solidFill>
                <a:latin typeface="Libre Baskerville" pitchFamily="34" charset="0"/>
                <a:ea typeface="Libre Baskerville" pitchFamily="34" charset="-122"/>
                <a:cs typeface="Libre Baskerville" pitchFamily="34" charset="-120"/>
              </a:rPr>
              <a:t>terhadap</a:t>
            </a:r>
            <a:r>
              <a:rPr lang="en-US" sz="2800" dirty="0">
                <a:solidFill>
                  <a:srgbClr val="403CCF"/>
                </a:solidFill>
                <a:latin typeface="Libre Baskerville" pitchFamily="34" charset="0"/>
                <a:ea typeface="Libre Baskerville" pitchFamily="34" charset="-122"/>
                <a:cs typeface="Libre Baskerville" pitchFamily="34" charset="-120"/>
              </a:rPr>
              <a:t> </a:t>
            </a:r>
            <a:r>
              <a:rPr lang="en-US" sz="2800" dirty="0" err="1">
                <a:solidFill>
                  <a:srgbClr val="403CCF"/>
                </a:solidFill>
                <a:latin typeface="Libre Baskerville" pitchFamily="34" charset="0"/>
                <a:ea typeface="Libre Baskerville" pitchFamily="34" charset="-122"/>
                <a:cs typeface="Libre Baskerville" pitchFamily="34" charset="-120"/>
              </a:rPr>
              <a:t>Jaringan</a:t>
            </a:r>
            <a:r>
              <a:rPr lang="en-US" sz="2800" dirty="0">
                <a:solidFill>
                  <a:srgbClr val="403CCF"/>
                </a:solidFill>
                <a:latin typeface="Libre Baskerville" pitchFamily="34" charset="0"/>
                <a:ea typeface="Libre Baskerville" pitchFamily="34" charset="-122"/>
                <a:cs typeface="Libre Baskerville" pitchFamily="34" charset="-120"/>
              </a:rPr>
              <a:t> </a:t>
            </a:r>
            <a:r>
              <a:rPr lang="en-US" sz="2800" dirty="0" err="1">
                <a:solidFill>
                  <a:srgbClr val="403CCF"/>
                </a:solidFill>
                <a:latin typeface="Libre Baskerville" pitchFamily="34" charset="0"/>
                <a:ea typeface="Libre Baskerville" pitchFamily="34" charset="-122"/>
                <a:cs typeface="Libre Baskerville" pitchFamily="34" charset="-120"/>
              </a:rPr>
              <a:t>Komputer</a:t>
            </a:r>
            <a:endParaRPr lang="en-US" sz="2800" dirty="0"/>
          </a:p>
        </p:txBody>
      </p:sp>
      <p:pic>
        <p:nvPicPr>
          <p:cNvPr id="28" name="Image 2">
            <a:extLst>
              <a:ext uri="{FF2B5EF4-FFF2-40B4-BE49-F238E27FC236}">
                <a16:creationId xmlns:a16="http://schemas.microsoft.com/office/drawing/2014/main" id="{0EDBE008-C690-3D77-CFF8-7CDE2ABEB899}"/>
              </a:ext>
            </a:extLst>
          </p:cNvPr>
          <p:cNvPicPr>
            <a:picLocks noChangeAspect="1"/>
          </p:cNvPicPr>
          <p:nvPr/>
        </p:nvPicPr>
        <p:blipFill>
          <a:blip r:embed="rId3"/>
          <a:stretch>
            <a:fillRect/>
          </a:stretch>
        </p:blipFill>
        <p:spPr>
          <a:xfrm>
            <a:off x="399960" y="3730776"/>
            <a:ext cx="3364320" cy="1257259"/>
          </a:xfrm>
          <a:prstGeom prst="rect">
            <a:avLst/>
          </a:prstGeom>
        </p:spPr>
      </p:pic>
      <p:pic>
        <p:nvPicPr>
          <p:cNvPr id="29" name="Image 1">
            <a:extLst>
              <a:ext uri="{FF2B5EF4-FFF2-40B4-BE49-F238E27FC236}">
                <a16:creationId xmlns:a16="http://schemas.microsoft.com/office/drawing/2014/main" id="{4B7081F4-98BD-594C-CE3E-F40B4C672B66}"/>
              </a:ext>
            </a:extLst>
          </p:cNvPr>
          <p:cNvPicPr>
            <a:picLocks noChangeAspect="1"/>
          </p:cNvPicPr>
          <p:nvPr/>
        </p:nvPicPr>
        <p:blipFill>
          <a:blip r:embed="rId4"/>
          <a:stretch>
            <a:fillRect/>
          </a:stretch>
        </p:blipFill>
        <p:spPr>
          <a:xfrm>
            <a:off x="977509" y="2660990"/>
            <a:ext cx="2209221" cy="1005865"/>
          </a:xfrm>
          <a:prstGeom prst="rect">
            <a:avLst/>
          </a:prstGeom>
        </p:spPr>
      </p:pic>
      <p:pic>
        <p:nvPicPr>
          <p:cNvPr id="30" name="Image 0" descr="A white triangle on a black background&#10;&#10;Description automatically generated">
            <a:extLst>
              <a:ext uri="{FF2B5EF4-FFF2-40B4-BE49-F238E27FC236}">
                <a16:creationId xmlns:a16="http://schemas.microsoft.com/office/drawing/2014/main" id="{8E9F2ED4-517F-8781-B15B-5E3A22A0343C}"/>
              </a:ext>
            </a:extLst>
          </p:cNvPr>
          <p:cNvPicPr>
            <a:picLocks noChangeAspect="1"/>
          </p:cNvPicPr>
          <p:nvPr/>
        </p:nvPicPr>
        <p:blipFill>
          <a:blip r:embed="rId5"/>
          <a:stretch>
            <a:fillRect/>
          </a:stretch>
        </p:blipFill>
        <p:spPr>
          <a:xfrm>
            <a:off x="1516284" y="1477902"/>
            <a:ext cx="1122744" cy="1119167"/>
          </a:xfrm>
          <a:prstGeom prst="rect">
            <a:avLst/>
          </a:prstGeom>
        </p:spPr>
      </p:pic>
      <p:sp>
        <p:nvSpPr>
          <p:cNvPr id="31" name="TextBox 30">
            <a:extLst>
              <a:ext uri="{FF2B5EF4-FFF2-40B4-BE49-F238E27FC236}">
                <a16:creationId xmlns:a16="http://schemas.microsoft.com/office/drawing/2014/main" id="{84BE06ED-4352-01E9-5643-C0B2D8301B90}"/>
              </a:ext>
            </a:extLst>
          </p:cNvPr>
          <p:cNvSpPr txBox="1"/>
          <p:nvPr/>
        </p:nvSpPr>
        <p:spPr>
          <a:xfrm>
            <a:off x="1909823" y="2050601"/>
            <a:ext cx="335666" cy="307777"/>
          </a:xfrm>
          <a:prstGeom prst="rect">
            <a:avLst/>
          </a:prstGeom>
          <a:noFill/>
        </p:spPr>
        <p:txBody>
          <a:bodyPr wrap="square" rtlCol="0">
            <a:spAutoFit/>
          </a:bodyPr>
          <a:lstStyle/>
          <a:p>
            <a:r>
              <a:rPr lang="en-US" dirty="0"/>
              <a:t>1</a:t>
            </a:r>
            <a:endParaRPr lang="en-ID" dirty="0"/>
          </a:p>
        </p:txBody>
      </p:sp>
      <p:sp>
        <p:nvSpPr>
          <p:cNvPr id="33" name="TextBox 32">
            <a:extLst>
              <a:ext uri="{FF2B5EF4-FFF2-40B4-BE49-F238E27FC236}">
                <a16:creationId xmlns:a16="http://schemas.microsoft.com/office/drawing/2014/main" id="{D9143D52-6FAE-A1FA-5520-949FCE3B555E}"/>
              </a:ext>
            </a:extLst>
          </p:cNvPr>
          <p:cNvSpPr txBox="1"/>
          <p:nvPr/>
        </p:nvSpPr>
        <p:spPr>
          <a:xfrm>
            <a:off x="1909823" y="3034354"/>
            <a:ext cx="335666" cy="307777"/>
          </a:xfrm>
          <a:prstGeom prst="rect">
            <a:avLst/>
          </a:prstGeom>
          <a:noFill/>
        </p:spPr>
        <p:txBody>
          <a:bodyPr wrap="square" rtlCol="0">
            <a:spAutoFit/>
          </a:bodyPr>
          <a:lstStyle/>
          <a:p>
            <a:r>
              <a:rPr lang="en-US" dirty="0"/>
              <a:t>2</a:t>
            </a:r>
            <a:endParaRPr lang="en-ID" dirty="0"/>
          </a:p>
        </p:txBody>
      </p:sp>
      <p:sp>
        <p:nvSpPr>
          <p:cNvPr id="34" name="TextBox 33">
            <a:extLst>
              <a:ext uri="{FF2B5EF4-FFF2-40B4-BE49-F238E27FC236}">
                <a16:creationId xmlns:a16="http://schemas.microsoft.com/office/drawing/2014/main" id="{699F6C36-5A41-F794-F6FE-0F4A28B1CC6C}"/>
              </a:ext>
            </a:extLst>
          </p:cNvPr>
          <p:cNvSpPr txBox="1"/>
          <p:nvPr/>
        </p:nvSpPr>
        <p:spPr>
          <a:xfrm>
            <a:off x="1909823" y="4234786"/>
            <a:ext cx="335666" cy="307777"/>
          </a:xfrm>
          <a:prstGeom prst="rect">
            <a:avLst/>
          </a:prstGeom>
          <a:noFill/>
        </p:spPr>
        <p:txBody>
          <a:bodyPr wrap="square" rtlCol="0">
            <a:spAutoFit/>
          </a:bodyPr>
          <a:lstStyle/>
          <a:p>
            <a:r>
              <a:rPr lang="en-US" dirty="0"/>
              <a:t>3</a:t>
            </a:r>
            <a:endParaRPr lang="en-ID" dirty="0"/>
          </a:p>
        </p:txBody>
      </p:sp>
      <p:cxnSp>
        <p:nvCxnSpPr>
          <p:cNvPr id="38" name="Straight Connector 37">
            <a:extLst>
              <a:ext uri="{FF2B5EF4-FFF2-40B4-BE49-F238E27FC236}">
                <a16:creationId xmlns:a16="http://schemas.microsoft.com/office/drawing/2014/main" id="{4F9953F8-CB42-1423-08E2-3650A0860BDF}"/>
              </a:ext>
            </a:extLst>
          </p:cNvPr>
          <p:cNvCxnSpPr>
            <a:cxnSpLocks/>
          </p:cNvCxnSpPr>
          <p:nvPr/>
        </p:nvCxnSpPr>
        <p:spPr>
          <a:xfrm flipV="1">
            <a:off x="2804160" y="2571750"/>
            <a:ext cx="5949696" cy="25319"/>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B01FEC1-4087-D4FB-5617-4A873199917C}"/>
              </a:ext>
            </a:extLst>
          </p:cNvPr>
          <p:cNvCxnSpPr>
            <a:cxnSpLocks/>
          </p:cNvCxnSpPr>
          <p:nvPr/>
        </p:nvCxnSpPr>
        <p:spPr>
          <a:xfrm flipV="1">
            <a:off x="3261360" y="3686156"/>
            <a:ext cx="5679440" cy="6018"/>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EEC7F2ED-F220-04DF-DA96-B1062C2447A8}"/>
              </a:ext>
            </a:extLst>
          </p:cNvPr>
          <p:cNvSpPr txBox="1"/>
          <p:nvPr/>
        </p:nvSpPr>
        <p:spPr>
          <a:xfrm>
            <a:off x="2899806" y="1759074"/>
            <a:ext cx="5758404" cy="743473"/>
          </a:xfrm>
          <a:prstGeom prst="rect">
            <a:avLst/>
          </a:prstGeom>
          <a:noFill/>
        </p:spPr>
        <p:txBody>
          <a:bodyPr wrap="square">
            <a:spAutoFit/>
          </a:bodyPr>
          <a:lstStyle/>
          <a:p>
            <a:pPr marL="0" indent="0" algn="just">
              <a:lnSpc>
                <a:spcPts val="2700"/>
              </a:lnSpc>
              <a:buNone/>
            </a:pPr>
            <a:r>
              <a:rPr lang="en-US" sz="1200" dirty="0">
                <a:solidFill>
                  <a:srgbClr val="49495A"/>
                </a:solidFill>
                <a:latin typeface="Open Sans" pitchFamily="34" charset="0"/>
                <a:ea typeface="Open Sans" pitchFamily="34" charset="-122"/>
                <a:cs typeface="Open Sans" pitchFamily="34" charset="-120"/>
              </a:rPr>
              <a:t>FMC </a:t>
            </a:r>
            <a:r>
              <a:rPr lang="en-US" sz="1200" dirty="0" err="1">
                <a:solidFill>
                  <a:srgbClr val="49495A"/>
                </a:solidFill>
                <a:latin typeface="Open Sans" pitchFamily="34" charset="0"/>
                <a:ea typeface="Open Sans" pitchFamily="34" charset="-122"/>
                <a:cs typeface="Open Sans" pitchFamily="34" charset="-120"/>
              </a:rPr>
              <a:t>meningkatkan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kecepatan</a:t>
            </a:r>
            <a:r>
              <a:rPr lang="en-US" sz="1200" dirty="0">
                <a:solidFill>
                  <a:srgbClr val="49495A"/>
                </a:solidFill>
                <a:latin typeface="Open Sans" pitchFamily="34" charset="0"/>
                <a:ea typeface="Open Sans" pitchFamily="34" charset="-122"/>
                <a:cs typeface="Open Sans" pitchFamily="34" charset="-120"/>
              </a:rPr>
              <a:t> transfer data, </a:t>
            </a:r>
            <a:r>
              <a:rPr lang="en-US" sz="1200" dirty="0" err="1">
                <a:solidFill>
                  <a:srgbClr val="49495A"/>
                </a:solidFill>
                <a:latin typeface="Open Sans" pitchFamily="34" charset="0"/>
                <a:ea typeface="Open Sans" pitchFamily="34" charset="-122"/>
                <a:cs typeface="Open Sans" pitchFamily="34" charset="-120"/>
              </a:rPr>
              <a:t>memungkinkan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akses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lebih</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cepat</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lebih</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responsif</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ke</a:t>
            </a:r>
            <a:r>
              <a:rPr lang="en-US" sz="1200" dirty="0">
                <a:solidFill>
                  <a:srgbClr val="49495A"/>
                </a:solidFill>
                <a:latin typeface="Open Sans" pitchFamily="34" charset="0"/>
                <a:ea typeface="Open Sans" pitchFamily="34" charset="-122"/>
                <a:cs typeface="Open Sans" pitchFamily="34" charset="-120"/>
              </a:rPr>
              <a:t> data dan </a:t>
            </a:r>
            <a:r>
              <a:rPr lang="en-US" sz="1200" dirty="0" err="1">
                <a:solidFill>
                  <a:srgbClr val="49495A"/>
                </a:solidFill>
                <a:latin typeface="Open Sans" pitchFamily="34" charset="0"/>
                <a:ea typeface="Open Sans" pitchFamily="34" charset="-122"/>
                <a:cs typeface="Open Sans" pitchFamily="34" charset="-120"/>
              </a:rPr>
              <a:t>aplikasi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berbasis</a:t>
            </a:r>
            <a:r>
              <a:rPr lang="en-US" sz="1200" dirty="0">
                <a:solidFill>
                  <a:srgbClr val="49495A"/>
                </a:solidFill>
                <a:latin typeface="Open Sans" pitchFamily="34" charset="0"/>
                <a:ea typeface="Open Sans" pitchFamily="34" charset="-122"/>
                <a:cs typeface="Open Sans" pitchFamily="34" charset="-120"/>
              </a:rPr>
              <a:t> cloud.</a:t>
            </a:r>
            <a:endParaRPr lang="en-US" sz="1200" dirty="0"/>
          </a:p>
        </p:txBody>
      </p:sp>
      <p:sp>
        <p:nvSpPr>
          <p:cNvPr id="44" name="TextBox 43">
            <a:extLst>
              <a:ext uri="{FF2B5EF4-FFF2-40B4-BE49-F238E27FC236}">
                <a16:creationId xmlns:a16="http://schemas.microsoft.com/office/drawing/2014/main" id="{D2F57863-04FC-5ADB-786F-FE66485EFEE9}"/>
              </a:ext>
            </a:extLst>
          </p:cNvPr>
          <p:cNvSpPr txBox="1"/>
          <p:nvPr/>
        </p:nvSpPr>
        <p:spPr>
          <a:xfrm>
            <a:off x="2899806" y="1434692"/>
            <a:ext cx="1493520" cy="397673"/>
          </a:xfrm>
          <a:prstGeom prst="rect">
            <a:avLst/>
          </a:prstGeom>
          <a:noFill/>
        </p:spPr>
        <p:txBody>
          <a:bodyPr wrap="square">
            <a:spAutoFit/>
          </a:bodyPr>
          <a:lstStyle/>
          <a:p>
            <a:pPr marL="0" indent="0" algn="l">
              <a:lnSpc>
                <a:spcPts val="2650"/>
              </a:lnSpc>
              <a:buNone/>
            </a:pPr>
            <a:r>
              <a:rPr lang="en-US" sz="1400" dirty="0" err="1">
                <a:solidFill>
                  <a:srgbClr val="49495A"/>
                </a:solidFill>
                <a:latin typeface="Libre Baskerville" pitchFamily="34" charset="0"/>
                <a:ea typeface="Libre Baskerville" pitchFamily="34" charset="-122"/>
                <a:cs typeface="Libre Baskerville" pitchFamily="34" charset="-120"/>
              </a:rPr>
              <a:t>Kecepatan</a:t>
            </a:r>
            <a:endParaRPr lang="en-US" sz="1400" dirty="0"/>
          </a:p>
        </p:txBody>
      </p:sp>
      <p:sp>
        <p:nvSpPr>
          <p:cNvPr id="46" name="TextBox 45">
            <a:extLst>
              <a:ext uri="{FF2B5EF4-FFF2-40B4-BE49-F238E27FC236}">
                <a16:creationId xmlns:a16="http://schemas.microsoft.com/office/drawing/2014/main" id="{E066A8BA-BD7D-6D9E-C2CD-459B0E8E4E35}"/>
              </a:ext>
            </a:extLst>
          </p:cNvPr>
          <p:cNvSpPr txBox="1"/>
          <p:nvPr/>
        </p:nvSpPr>
        <p:spPr>
          <a:xfrm>
            <a:off x="3186730" y="2567834"/>
            <a:ext cx="1310640" cy="397673"/>
          </a:xfrm>
          <a:prstGeom prst="rect">
            <a:avLst/>
          </a:prstGeom>
          <a:noFill/>
        </p:spPr>
        <p:txBody>
          <a:bodyPr wrap="square">
            <a:spAutoFit/>
          </a:bodyPr>
          <a:lstStyle/>
          <a:p>
            <a:pPr marL="0" indent="0" algn="l">
              <a:lnSpc>
                <a:spcPts val="2650"/>
              </a:lnSpc>
              <a:buNone/>
            </a:pPr>
            <a:r>
              <a:rPr lang="en-US" sz="1400" dirty="0">
                <a:solidFill>
                  <a:srgbClr val="49495A"/>
                </a:solidFill>
                <a:latin typeface="Libre Baskerville" pitchFamily="34" charset="0"/>
                <a:ea typeface="Libre Baskerville" pitchFamily="34" charset="-122"/>
                <a:cs typeface="Libre Baskerville" pitchFamily="34" charset="-120"/>
              </a:rPr>
              <a:t>Bandwidth</a:t>
            </a:r>
            <a:endParaRPr lang="en-US" sz="1400" dirty="0"/>
          </a:p>
        </p:txBody>
      </p:sp>
      <p:sp>
        <p:nvSpPr>
          <p:cNvPr id="49" name="TextBox 48">
            <a:extLst>
              <a:ext uri="{FF2B5EF4-FFF2-40B4-BE49-F238E27FC236}">
                <a16:creationId xmlns:a16="http://schemas.microsoft.com/office/drawing/2014/main" id="{B261FF06-ADA3-5A89-9F65-42C340AC7B18}"/>
              </a:ext>
            </a:extLst>
          </p:cNvPr>
          <p:cNvSpPr txBox="1"/>
          <p:nvPr/>
        </p:nvSpPr>
        <p:spPr>
          <a:xfrm>
            <a:off x="3177803" y="2848161"/>
            <a:ext cx="6106160" cy="740203"/>
          </a:xfrm>
          <a:prstGeom prst="rect">
            <a:avLst/>
          </a:prstGeom>
          <a:noFill/>
        </p:spPr>
        <p:txBody>
          <a:bodyPr wrap="square">
            <a:spAutoFit/>
          </a:bodyPr>
          <a:lstStyle/>
          <a:p>
            <a:pPr marL="0" indent="0" algn="l">
              <a:lnSpc>
                <a:spcPts val="2700"/>
              </a:lnSpc>
              <a:buNone/>
            </a:pPr>
            <a:r>
              <a:rPr lang="en-US" sz="1200" dirty="0">
                <a:solidFill>
                  <a:srgbClr val="49495A"/>
                </a:solidFill>
                <a:latin typeface="Open Sans" pitchFamily="34" charset="0"/>
                <a:ea typeface="Open Sans" pitchFamily="34" charset="-122"/>
                <a:cs typeface="Open Sans" pitchFamily="34" charset="-120"/>
              </a:rPr>
              <a:t>FMC </a:t>
            </a:r>
            <a:r>
              <a:rPr lang="en-US" sz="1200" dirty="0" err="1">
                <a:solidFill>
                  <a:srgbClr val="49495A"/>
                </a:solidFill>
                <a:latin typeface="Open Sans" pitchFamily="34" charset="0"/>
                <a:ea typeface="Open Sans" pitchFamily="34" charset="-122"/>
                <a:cs typeface="Open Sans" pitchFamily="34" charset="-120"/>
              </a:rPr>
              <a:t>memberikan</a:t>
            </a:r>
            <a:r>
              <a:rPr lang="en-US" sz="1200" dirty="0">
                <a:solidFill>
                  <a:srgbClr val="49495A"/>
                </a:solidFill>
                <a:latin typeface="Open Sans" pitchFamily="34" charset="0"/>
                <a:ea typeface="Open Sans" pitchFamily="34" charset="-122"/>
                <a:cs typeface="Open Sans" pitchFamily="34" charset="-120"/>
              </a:rPr>
              <a:t> bandwidth yang </a:t>
            </a:r>
            <a:r>
              <a:rPr lang="en-US" sz="1200" dirty="0" err="1">
                <a:solidFill>
                  <a:srgbClr val="49495A"/>
                </a:solidFill>
                <a:latin typeface="Open Sans" pitchFamily="34" charset="0"/>
                <a:ea typeface="Open Sans" pitchFamily="34" charset="-122"/>
                <a:cs typeface="Open Sans" pitchFamily="34" charset="-120"/>
              </a:rPr>
              <a:t>lebih</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besar</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memungkinkan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penggunaan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aplikasi</a:t>
            </a:r>
            <a:r>
              <a:rPr lang="en-US" sz="1200" dirty="0">
                <a:solidFill>
                  <a:srgbClr val="49495A"/>
                </a:solidFill>
                <a:latin typeface="Open Sans" pitchFamily="34" charset="0"/>
                <a:ea typeface="Open Sans" pitchFamily="34" charset="-122"/>
                <a:cs typeface="Open Sans" pitchFamily="34" charset="-120"/>
              </a:rPr>
              <a:t> data-</a:t>
            </a:r>
            <a:r>
              <a:rPr lang="en-US" sz="1200" dirty="0" err="1">
                <a:solidFill>
                  <a:srgbClr val="49495A"/>
                </a:solidFill>
                <a:latin typeface="Open Sans" pitchFamily="34" charset="0"/>
                <a:ea typeface="Open Sans" pitchFamily="34" charset="-122"/>
                <a:cs typeface="Open Sans" pitchFamily="34" charset="-120"/>
              </a:rPr>
              <a:t>intensif</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seperti</a:t>
            </a:r>
            <a:r>
              <a:rPr lang="en-US" sz="1200" dirty="0">
                <a:solidFill>
                  <a:srgbClr val="49495A"/>
                </a:solidFill>
                <a:latin typeface="Open Sans" pitchFamily="34" charset="0"/>
                <a:ea typeface="Open Sans" pitchFamily="34" charset="-122"/>
                <a:cs typeface="Open Sans" pitchFamily="34" charset="-120"/>
              </a:rPr>
              <a:t> streaming video dan game online.</a:t>
            </a:r>
            <a:endParaRPr lang="en-US" sz="1200" dirty="0"/>
          </a:p>
        </p:txBody>
      </p:sp>
      <p:sp>
        <p:nvSpPr>
          <p:cNvPr id="51" name="TextBox 50">
            <a:extLst>
              <a:ext uri="{FF2B5EF4-FFF2-40B4-BE49-F238E27FC236}">
                <a16:creationId xmlns:a16="http://schemas.microsoft.com/office/drawing/2014/main" id="{50AC0859-BB4B-01D8-175B-84F836153CEA}"/>
              </a:ext>
            </a:extLst>
          </p:cNvPr>
          <p:cNvSpPr txBox="1"/>
          <p:nvPr/>
        </p:nvSpPr>
        <p:spPr>
          <a:xfrm>
            <a:off x="3854283" y="3675950"/>
            <a:ext cx="1399540" cy="397673"/>
          </a:xfrm>
          <a:prstGeom prst="rect">
            <a:avLst/>
          </a:prstGeom>
          <a:noFill/>
        </p:spPr>
        <p:txBody>
          <a:bodyPr wrap="square">
            <a:spAutoFit/>
          </a:bodyPr>
          <a:lstStyle/>
          <a:p>
            <a:pPr marL="0" indent="0" algn="l">
              <a:lnSpc>
                <a:spcPts val="2650"/>
              </a:lnSpc>
              <a:buNone/>
            </a:pPr>
            <a:r>
              <a:rPr lang="en-US" sz="1400" dirty="0" err="1">
                <a:solidFill>
                  <a:srgbClr val="49495A"/>
                </a:solidFill>
                <a:latin typeface="Libre Baskerville" pitchFamily="34" charset="0"/>
                <a:ea typeface="Libre Baskerville" pitchFamily="34" charset="-122"/>
                <a:cs typeface="Libre Baskerville" pitchFamily="34" charset="-120"/>
              </a:rPr>
              <a:t>Interkoneksi</a:t>
            </a:r>
            <a:endParaRPr lang="en-US" sz="1400" dirty="0"/>
          </a:p>
        </p:txBody>
      </p:sp>
      <p:sp>
        <p:nvSpPr>
          <p:cNvPr id="53" name="TextBox 52">
            <a:extLst>
              <a:ext uri="{FF2B5EF4-FFF2-40B4-BE49-F238E27FC236}">
                <a16:creationId xmlns:a16="http://schemas.microsoft.com/office/drawing/2014/main" id="{393C24A9-5DF8-B80C-6A5F-377A10E8B88E}"/>
              </a:ext>
            </a:extLst>
          </p:cNvPr>
          <p:cNvSpPr txBox="1"/>
          <p:nvPr/>
        </p:nvSpPr>
        <p:spPr>
          <a:xfrm>
            <a:off x="3816863" y="3952361"/>
            <a:ext cx="4936993" cy="1083310"/>
          </a:xfrm>
          <a:prstGeom prst="rect">
            <a:avLst/>
          </a:prstGeom>
          <a:noFill/>
        </p:spPr>
        <p:txBody>
          <a:bodyPr wrap="square">
            <a:spAutoFit/>
          </a:bodyPr>
          <a:lstStyle/>
          <a:p>
            <a:pPr marL="0" indent="0" algn="just">
              <a:lnSpc>
                <a:spcPts val="2700"/>
              </a:lnSpc>
              <a:buNone/>
            </a:pPr>
            <a:r>
              <a:rPr lang="en-US" sz="1200" dirty="0">
                <a:solidFill>
                  <a:srgbClr val="49495A"/>
                </a:solidFill>
                <a:latin typeface="Open Sans" pitchFamily="34" charset="0"/>
                <a:ea typeface="Open Sans" pitchFamily="34" charset="-122"/>
                <a:cs typeface="Open Sans" pitchFamily="34" charset="-120"/>
              </a:rPr>
              <a:t>FMC </a:t>
            </a:r>
            <a:r>
              <a:rPr lang="en-US" sz="1200" dirty="0" err="1">
                <a:solidFill>
                  <a:srgbClr val="49495A"/>
                </a:solidFill>
                <a:latin typeface="Open Sans" pitchFamily="34" charset="0"/>
                <a:ea typeface="Open Sans" pitchFamily="34" charset="-122"/>
                <a:cs typeface="Open Sans" pitchFamily="34" charset="-120"/>
              </a:rPr>
              <a:t>menghubungkan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seluler</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tetap</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memungkinkan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interkoneksi</a:t>
            </a:r>
            <a:r>
              <a:rPr lang="en-US" sz="1200" dirty="0">
                <a:solidFill>
                  <a:srgbClr val="49495A"/>
                </a:solidFill>
                <a:latin typeface="Open Sans" pitchFamily="34" charset="0"/>
                <a:ea typeface="Open Sans" pitchFamily="34" charset="-122"/>
                <a:cs typeface="Open Sans" pitchFamily="34" charset="-120"/>
              </a:rPr>
              <a:t> yang </a:t>
            </a:r>
            <a:r>
              <a:rPr lang="en-US" sz="1200" dirty="0" err="1">
                <a:solidFill>
                  <a:srgbClr val="49495A"/>
                </a:solidFill>
                <a:latin typeface="Open Sans" pitchFamily="34" charset="0"/>
                <a:ea typeface="Open Sans" pitchFamily="34" charset="-122"/>
                <a:cs typeface="Open Sans" pitchFamily="34" charset="-120"/>
              </a:rPr>
              <a:t>lebih</a:t>
            </a:r>
            <a:r>
              <a:rPr lang="en-US" sz="1200" dirty="0">
                <a:solidFill>
                  <a:srgbClr val="49495A"/>
                </a:solidFill>
                <a:latin typeface="Open Sans" pitchFamily="34" charset="0"/>
                <a:ea typeface="Open Sans" pitchFamily="34" charset="-122"/>
                <a:cs typeface="Open Sans" pitchFamily="34" charset="-120"/>
              </a:rPr>
              <a:t> seamless </a:t>
            </a:r>
            <a:r>
              <a:rPr lang="en-US" sz="1200" dirty="0" err="1">
                <a:solidFill>
                  <a:srgbClr val="49495A"/>
                </a:solidFill>
                <a:latin typeface="Open Sans" pitchFamily="34" charset="0"/>
                <a:ea typeface="Open Sans" pitchFamily="34" charset="-122"/>
                <a:cs typeface="Open Sans" pitchFamily="34" charset="-120"/>
              </a:rPr>
              <a:t>antara</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berbagai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perangkat</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6"/>
        <p:cNvGrpSpPr/>
        <p:nvPr/>
      </p:nvGrpSpPr>
      <p:grpSpPr>
        <a:xfrm>
          <a:off x="0" y="0"/>
          <a:ext cx="0" cy="0"/>
          <a:chOff x="0" y="0"/>
          <a:chExt cx="0" cy="0"/>
        </a:xfrm>
      </p:grpSpPr>
      <p:sp>
        <p:nvSpPr>
          <p:cNvPr id="1857" name="Google Shape;1857;p47"/>
          <p:cNvSpPr txBox="1">
            <a:spLocks noGrp="1"/>
          </p:cNvSpPr>
          <p:nvPr>
            <p:ph type="title"/>
          </p:nvPr>
        </p:nvSpPr>
        <p:spPr>
          <a:xfrm>
            <a:off x="713225" y="1479198"/>
            <a:ext cx="6576000" cy="1704722"/>
          </a:xfrm>
          <a:prstGeom prst="rect">
            <a:avLst/>
          </a:prstGeom>
        </p:spPr>
        <p:txBody>
          <a:bodyPr spcFirstLastPara="1" wrap="square" lIns="91425" tIns="91425" rIns="91425" bIns="91425" anchor="b" anchorCtr="0">
            <a:noAutofit/>
          </a:bodyPr>
          <a:lstStyle/>
          <a:p>
            <a:pPr algn="l"/>
            <a:br>
              <a:rPr lang="en-ID" sz="1800" b="0" i="0" u="none" strike="noStrike" baseline="0" dirty="0">
                <a:solidFill>
                  <a:srgbClr val="000000"/>
                </a:solidFill>
                <a:latin typeface="Times New Roman" panose="02020603050405020304" pitchFamily="18" charset="0"/>
              </a:rPr>
            </a:br>
            <a:r>
              <a:rPr lang="en-ID" sz="1800" b="0" i="0" u="none" strike="noStrike" baseline="0" dirty="0">
                <a:solidFill>
                  <a:srgbClr val="000000"/>
                </a:solidFill>
                <a:latin typeface="Times New Roman" panose="02020603050405020304" pitchFamily="18" charset="0"/>
              </a:rPr>
              <a:t> </a:t>
            </a:r>
            <a:br>
              <a:rPr lang="en-ID" sz="1800" b="0" i="0" u="none" strike="noStrike" baseline="0" dirty="0">
                <a:solidFill>
                  <a:srgbClr val="000000"/>
                </a:solidFill>
                <a:latin typeface="Times New Roman" panose="02020603050405020304" pitchFamily="18" charset="0"/>
              </a:rPr>
            </a:br>
            <a:r>
              <a:rPr lang="en-ID" sz="3600" i="0" u="none" strike="noStrike" baseline="0" dirty="0" err="1">
                <a:solidFill>
                  <a:schemeClr val="bg2"/>
                </a:solidFill>
                <a:latin typeface="Poppins" panose="00000500000000000000" pitchFamily="2" charset="0"/>
                <a:cs typeface="Poppins" panose="00000500000000000000" pitchFamily="2" charset="0"/>
              </a:rPr>
              <a:t>pengaruh</a:t>
            </a:r>
            <a:r>
              <a:rPr lang="en-ID" sz="3600" i="0" u="none" strike="noStrike" baseline="0" dirty="0">
                <a:solidFill>
                  <a:schemeClr val="bg2"/>
                </a:solidFill>
                <a:latin typeface="Poppins" panose="00000500000000000000" pitchFamily="2" charset="0"/>
                <a:cs typeface="Poppins" panose="00000500000000000000" pitchFamily="2" charset="0"/>
              </a:rPr>
              <a:t> </a:t>
            </a:r>
            <a:r>
              <a:rPr lang="en-ID" sz="3600" i="0" u="none" strike="noStrike" baseline="0" dirty="0" err="1">
                <a:solidFill>
                  <a:schemeClr val="bg2"/>
                </a:solidFill>
                <a:latin typeface="Poppins" panose="00000500000000000000" pitchFamily="2" charset="0"/>
                <a:cs typeface="Poppins" panose="00000500000000000000" pitchFamily="2" charset="0"/>
              </a:rPr>
              <a:t>munculnya</a:t>
            </a:r>
            <a:r>
              <a:rPr lang="en-ID" sz="3600" i="0" u="none" strike="noStrike" baseline="0" dirty="0">
                <a:solidFill>
                  <a:schemeClr val="bg2"/>
                </a:solidFill>
                <a:latin typeface="Poppins" panose="00000500000000000000" pitchFamily="2" charset="0"/>
                <a:cs typeface="Poppins" panose="00000500000000000000" pitchFamily="2" charset="0"/>
              </a:rPr>
              <a:t> Starlink </a:t>
            </a:r>
            <a:br>
              <a:rPr lang="en-ID" sz="1800" b="0" i="0" u="none" strike="noStrike" baseline="0" dirty="0">
                <a:solidFill>
                  <a:srgbClr val="000000"/>
                </a:solidFill>
                <a:latin typeface="Times New Roman" panose="02020603050405020304" pitchFamily="18" charset="0"/>
              </a:rPr>
            </a:br>
            <a:endParaRPr lang="en-ID" sz="1800" b="0" i="0" u="none" strike="noStrike" baseline="0" dirty="0">
              <a:solidFill>
                <a:srgbClr val="000000"/>
              </a:solidFill>
              <a:latin typeface="Times New Roman" panose="02020603050405020304" pitchFamily="18" charset="0"/>
            </a:endParaRPr>
          </a:p>
        </p:txBody>
      </p:sp>
      <p:grpSp>
        <p:nvGrpSpPr>
          <p:cNvPr id="1859" name="Google Shape;1859;p47"/>
          <p:cNvGrpSpPr/>
          <p:nvPr/>
        </p:nvGrpSpPr>
        <p:grpSpPr>
          <a:xfrm>
            <a:off x="6527600" y="-628478"/>
            <a:ext cx="5128253" cy="6694378"/>
            <a:chOff x="6222800" y="-628478"/>
            <a:chExt cx="5128253" cy="6694378"/>
          </a:xfrm>
        </p:grpSpPr>
        <p:pic>
          <p:nvPicPr>
            <p:cNvPr id="1860" name="Google Shape;1860;p47"/>
            <p:cNvPicPr preferRelativeResize="0"/>
            <p:nvPr/>
          </p:nvPicPr>
          <p:blipFill rotWithShape="1">
            <a:blip r:embed="rId3">
              <a:alphaModFix/>
            </a:blip>
            <a:srcRect t="17657" b="17663"/>
            <a:stretch/>
          </p:blipFill>
          <p:spPr>
            <a:xfrm>
              <a:off x="7517168" y="-628478"/>
              <a:ext cx="3082266" cy="2352450"/>
            </a:xfrm>
            <a:prstGeom prst="rect">
              <a:avLst/>
            </a:prstGeom>
            <a:noFill/>
            <a:ln>
              <a:noFill/>
            </a:ln>
          </p:spPr>
        </p:pic>
        <p:pic>
          <p:nvPicPr>
            <p:cNvPr id="1861" name="Google Shape;1861;p47"/>
            <p:cNvPicPr preferRelativeResize="0"/>
            <p:nvPr/>
          </p:nvPicPr>
          <p:blipFill rotWithShape="1">
            <a:blip r:embed="rId4">
              <a:alphaModFix/>
            </a:blip>
            <a:srcRect l="16960" t="24718" r="7121" b="26177"/>
            <a:stretch/>
          </p:blipFill>
          <p:spPr>
            <a:xfrm>
              <a:off x="6714900" y="3028141"/>
              <a:ext cx="3980176" cy="3037760"/>
            </a:xfrm>
            <a:prstGeom prst="rect">
              <a:avLst/>
            </a:prstGeom>
            <a:noFill/>
            <a:ln>
              <a:noFill/>
            </a:ln>
          </p:spPr>
        </p:pic>
        <p:sp>
          <p:nvSpPr>
            <p:cNvPr id="1862" name="Google Shape;1862;p47"/>
            <p:cNvSpPr/>
            <p:nvPr/>
          </p:nvSpPr>
          <p:spPr>
            <a:xfrm rot="10800000">
              <a:off x="7698559" y="2460647"/>
              <a:ext cx="1239218" cy="2912943"/>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7"/>
            <p:cNvSpPr/>
            <p:nvPr/>
          </p:nvSpPr>
          <p:spPr>
            <a:xfrm rot="10800000">
              <a:off x="7899688" y="2461423"/>
              <a:ext cx="1239218" cy="2912943"/>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7"/>
            <p:cNvSpPr/>
            <p:nvPr/>
          </p:nvSpPr>
          <p:spPr>
            <a:xfrm>
              <a:off x="6222800" y="-628462"/>
              <a:ext cx="3980181" cy="6461569"/>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65" name="Google Shape;1865;p47"/>
            <p:cNvGrpSpPr/>
            <p:nvPr/>
          </p:nvGrpSpPr>
          <p:grpSpPr>
            <a:xfrm>
              <a:off x="6794737" y="4179460"/>
              <a:ext cx="734664" cy="735137"/>
              <a:chOff x="959750" y="3039275"/>
              <a:chExt cx="582050" cy="582425"/>
            </a:xfrm>
          </p:grpSpPr>
          <p:sp>
            <p:nvSpPr>
              <p:cNvPr id="1866" name="Google Shape;1866;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3" name="Google Shape;1873;p47"/>
            <p:cNvGrpSpPr/>
            <p:nvPr/>
          </p:nvGrpSpPr>
          <p:grpSpPr>
            <a:xfrm>
              <a:off x="8128313" y="1310040"/>
              <a:ext cx="169158" cy="169158"/>
              <a:chOff x="8356813" y="1074288"/>
              <a:chExt cx="351900" cy="351900"/>
            </a:xfrm>
          </p:grpSpPr>
          <p:sp>
            <p:nvSpPr>
              <p:cNvPr id="1874" name="Google Shape;1874;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6" name="Google Shape;1876;p47"/>
            <p:cNvGrpSpPr/>
            <p:nvPr/>
          </p:nvGrpSpPr>
          <p:grpSpPr>
            <a:xfrm>
              <a:off x="7360240" y="2075006"/>
              <a:ext cx="169158" cy="169158"/>
              <a:chOff x="8356813" y="1074288"/>
              <a:chExt cx="351900" cy="351900"/>
            </a:xfrm>
          </p:grpSpPr>
          <p:sp>
            <p:nvSpPr>
              <p:cNvPr id="1877" name="Google Shape;1877;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47"/>
            <p:cNvGrpSpPr/>
            <p:nvPr/>
          </p:nvGrpSpPr>
          <p:grpSpPr>
            <a:xfrm>
              <a:off x="8233587" y="3028150"/>
              <a:ext cx="169158" cy="169158"/>
              <a:chOff x="8356813" y="1074288"/>
              <a:chExt cx="351900" cy="351900"/>
            </a:xfrm>
          </p:grpSpPr>
          <p:sp>
            <p:nvSpPr>
              <p:cNvPr id="1880" name="Google Shape;1880;p47"/>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7"/>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2" name="Google Shape;1882;p47"/>
            <p:cNvSpPr/>
            <p:nvPr/>
          </p:nvSpPr>
          <p:spPr>
            <a:xfrm>
              <a:off x="8754821" y="2763320"/>
              <a:ext cx="606949" cy="600556"/>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83" name="Google Shape;1883;p47"/>
            <p:cNvGrpSpPr/>
            <p:nvPr/>
          </p:nvGrpSpPr>
          <p:grpSpPr>
            <a:xfrm>
              <a:off x="8782808" y="2723340"/>
              <a:ext cx="883449" cy="2083923"/>
              <a:chOff x="8337812" y="3492483"/>
              <a:chExt cx="699928" cy="1651024"/>
            </a:xfrm>
          </p:grpSpPr>
          <p:sp>
            <p:nvSpPr>
              <p:cNvPr id="1884" name="Google Shape;1884;p47"/>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7"/>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7"/>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7" name="Google Shape;1887;p47"/>
            <p:cNvGrpSpPr/>
            <p:nvPr/>
          </p:nvGrpSpPr>
          <p:grpSpPr>
            <a:xfrm>
              <a:off x="8215673" y="4178313"/>
              <a:ext cx="1141869" cy="916509"/>
              <a:chOff x="7945225" y="4302000"/>
              <a:chExt cx="904666" cy="726121"/>
            </a:xfrm>
          </p:grpSpPr>
          <p:sp>
            <p:nvSpPr>
              <p:cNvPr id="1888" name="Google Shape;1888;p4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91" name="Google Shape;1891;p47"/>
            <p:cNvSpPr/>
            <p:nvPr/>
          </p:nvSpPr>
          <p:spPr>
            <a:xfrm rot="5400000">
              <a:off x="8491754" y="37142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92" name="Google Shape;1892;p47"/>
            <p:cNvGrpSpPr/>
            <p:nvPr/>
          </p:nvGrpSpPr>
          <p:grpSpPr>
            <a:xfrm>
              <a:off x="7774724" y="3187835"/>
              <a:ext cx="734664" cy="735137"/>
              <a:chOff x="959750" y="3039275"/>
              <a:chExt cx="582050" cy="582425"/>
            </a:xfrm>
          </p:grpSpPr>
          <p:sp>
            <p:nvSpPr>
              <p:cNvPr id="1893" name="Google Shape;1893;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47"/>
            <p:cNvGrpSpPr/>
            <p:nvPr/>
          </p:nvGrpSpPr>
          <p:grpSpPr>
            <a:xfrm>
              <a:off x="7625399" y="3691035"/>
              <a:ext cx="734664" cy="735137"/>
              <a:chOff x="959750" y="3039275"/>
              <a:chExt cx="582050" cy="582425"/>
            </a:xfrm>
          </p:grpSpPr>
          <p:sp>
            <p:nvSpPr>
              <p:cNvPr id="1901" name="Google Shape;1901;p47"/>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7"/>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7"/>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7"/>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7"/>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7"/>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7"/>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08" name="Google Shape;1908;p47"/>
            <p:cNvSpPr/>
            <p:nvPr/>
          </p:nvSpPr>
          <p:spPr>
            <a:xfrm rot="5400000">
              <a:off x="8666054" y="247478"/>
              <a:ext cx="1793675" cy="3576323"/>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9" name="Google Shape;1909;p47"/>
          <p:cNvGrpSpPr/>
          <p:nvPr/>
        </p:nvGrpSpPr>
        <p:grpSpPr>
          <a:xfrm>
            <a:off x="741975" y="2893476"/>
            <a:ext cx="5132617" cy="134100"/>
            <a:chOff x="741975" y="2893476"/>
            <a:chExt cx="5132617" cy="134100"/>
          </a:xfrm>
        </p:grpSpPr>
        <p:sp>
          <p:nvSpPr>
            <p:cNvPr id="1910" name="Google Shape;1910;p47"/>
            <p:cNvSpPr/>
            <p:nvPr/>
          </p:nvSpPr>
          <p:spPr>
            <a:xfrm>
              <a:off x="5740492" y="2893476"/>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11" name="Google Shape;1911;p47"/>
            <p:cNvCxnSpPr/>
            <p:nvPr/>
          </p:nvCxnSpPr>
          <p:spPr>
            <a:xfrm>
              <a:off x="741975" y="2960525"/>
              <a:ext cx="5036400" cy="0"/>
            </a:xfrm>
            <a:prstGeom prst="straightConnector1">
              <a:avLst/>
            </a:prstGeom>
            <a:noFill/>
            <a:ln w="9525" cap="flat" cmpd="sng">
              <a:solidFill>
                <a:schemeClr val="dk2"/>
              </a:solidFill>
              <a:prstDash val="solid"/>
              <a:round/>
              <a:headEnd type="none" w="med" len="med"/>
              <a:tailEnd type="none" w="med" len="med"/>
            </a:ln>
          </p:spPr>
        </p:cxnSp>
        <p:sp>
          <p:nvSpPr>
            <p:cNvPr id="1912" name="Google Shape;1912;p47"/>
            <p:cNvSpPr/>
            <p:nvPr/>
          </p:nvSpPr>
          <p:spPr>
            <a:xfrm>
              <a:off x="5770604" y="2923618"/>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9"/>
        <p:cNvGrpSpPr/>
        <p:nvPr/>
      </p:nvGrpSpPr>
      <p:grpSpPr>
        <a:xfrm>
          <a:off x="0" y="0"/>
          <a:ext cx="0" cy="0"/>
          <a:chOff x="0" y="0"/>
          <a:chExt cx="0" cy="0"/>
        </a:xfrm>
      </p:grpSpPr>
      <p:sp>
        <p:nvSpPr>
          <p:cNvPr id="2080" name="Google Shape;2080;p52"/>
          <p:cNvSpPr txBox="1">
            <a:spLocks noGrp="1"/>
          </p:cNvSpPr>
          <p:nvPr>
            <p:ph type="title"/>
          </p:nvPr>
        </p:nvSpPr>
        <p:spPr>
          <a:xfrm>
            <a:off x="720000" y="656041"/>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Definisi starlink </a:t>
            </a:r>
            <a:endParaRPr dirty="0"/>
          </a:p>
        </p:txBody>
      </p:sp>
      <p:sp>
        <p:nvSpPr>
          <p:cNvPr id="2083" name="Google Shape;2083;p52"/>
          <p:cNvSpPr txBox="1"/>
          <p:nvPr/>
        </p:nvSpPr>
        <p:spPr>
          <a:xfrm>
            <a:off x="720000" y="1510095"/>
            <a:ext cx="7704000" cy="1427254"/>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D" sz="1300" b="1" dirty="0">
                <a:latin typeface="Open Sans" panose="020B0606030504020204" pitchFamily="34" charset="0"/>
                <a:ea typeface="Open Sans" panose="020B0606030504020204" pitchFamily="34" charset="0"/>
                <a:cs typeface="Open Sans" panose="020B0606030504020204" pitchFamily="34" charset="0"/>
              </a:rPr>
              <a:t>	Starlink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adalah</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proyek</a:t>
            </a:r>
            <a:r>
              <a:rPr lang="en-ID" sz="1300" dirty="0">
                <a:latin typeface="Open Sans" panose="020B0606030504020204" pitchFamily="34" charset="0"/>
                <a:ea typeface="Open Sans" panose="020B0606030504020204" pitchFamily="34" charset="0"/>
                <a:cs typeface="Open Sans" panose="020B0606030504020204" pitchFamily="34" charset="0"/>
              </a:rPr>
              <a:t> internet </a:t>
            </a:r>
            <a:r>
              <a:rPr lang="en-ID" sz="1300" dirty="0" err="1">
                <a:latin typeface="Open Sans" panose="020B0606030504020204" pitchFamily="34" charset="0"/>
                <a:ea typeface="Open Sans" panose="020B0606030504020204" pitchFamily="34" charset="0"/>
                <a:cs typeface="Open Sans" panose="020B0606030504020204" pitchFamily="34" charset="0"/>
              </a:rPr>
              <a:t>satelit</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dikembangkan</a:t>
            </a:r>
            <a:r>
              <a:rPr lang="en-ID" sz="1300" dirty="0">
                <a:latin typeface="Open Sans" panose="020B0606030504020204" pitchFamily="34" charset="0"/>
                <a:ea typeface="Open Sans" panose="020B0606030504020204" pitchFamily="34" charset="0"/>
                <a:cs typeface="Open Sans" panose="020B0606030504020204" pitchFamily="34" charset="0"/>
              </a:rPr>
              <a:t> oleh SpaceX, </a:t>
            </a:r>
            <a:r>
              <a:rPr lang="en-ID" sz="1300" dirty="0" err="1">
                <a:latin typeface="Open Sans" panose="020B0606030504020204" pitchFamily="34" charset="0"/>
                <a:ea typeface="Open Sans" panose="020B0606030504020204" pitchFamily="34" charset="0"/>
                <a:cs typeface="Open Sans" panose="020B0606030504020204" pitchFamily="34" charset="0"/>
              </a:rPr>
              <a:t>perusahaan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teknologi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luar</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angkasa</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didirikan</a:t>
            </a:r>
            <a:r>
              <a:rPr lang="en-ID" sz="1300" dirty="0">
                <a:latin typeface="Open Sans" panose="020B0606030504020204" pitchFamily="34" charset="0"/>
                <a:ea typeface="Open Sans" panose="020B0606030504020204" pitchFamily="34" charset="0"/>
                <a:cs typeface="Open Sans" panose="020B0606030504020204" pitchFamily="34" charset="0"/>
              </a:rPr>
              <a:t> oleh Elon Musk. Starlink </a:t>
            </a:r>
            <a:r>
              <a:rPr lang="en-ID" sz="1300" dirty="0" err="1">
                <a:latin typeface="Open Sans" panose="020B0606030504020204" pitchFamily="34" charset="0"/>
                <a:ea typeface="Open Sans" panose="020B0606030504020204" pitchFamily="34" charset="0"/>
                <a:cs typeface="Open Sans" panose="020B0606030504020204" pitchFamily="34" charset="0"/>
              </a:rPr>
              <a:t>bertujuan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untuk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menyediakan</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akses</a:t>
            </a:r>
            <a:r>
              <a:rPr lang="en-ID" sz="1300" dirty="0">
                <a:latin typeface="Open Sans" panose="020B0606030504020204" pitchFamily="34" charset="0"/>
                <a:ea typeface="Open Sans" panose="020B0606030504020204" pitchFamily="34" charset="0"/>
                <a:cs typeface="Open Sans" panose="020B0606030504020204" pitchFamily="34" charset="0"/>
              </a:rPr>
              <a:t> internet </a:t>
            </a:r>
            <a:r>
              <a:rPr lang="en-ID" sz="1300" dirty="0" err="1">
                <a:latin typeface="Open Sans" panose="020B0606030504020204" pitchFamily="34" charset="0"/>
                <a:ea typeface="Open Sans" panose="020B0606030504020204" pitchFamily="34" charset="0"/>
                <a:cs typeface="Open Sans" panose="020B0606030504020204" pitchFamily="34" charset="0"/>
              </a:rPr>
              <a:t>cepat</a:t>
            </a:r>
            <a:r>
              <a:rPr lang="en-ID" sz="1300" dirty="0">
                <a:latin typeface="Open Sans" panose="020B0606030504020204" pitchFamily="34" charset="0"/>
                <a:ea typeface="Open Sans" panose="020B0606030504020204" pitchFamily="34" charset="0"/>
                <a:cs typeface="Open Sans" panose="020B0606030504020204" pitchFamily="34" charset="0"/>
              </a:rPr>
              <a:t> dan </a:t>
            </a:r>
            <a:r>
              <a:rPr lang="en-ID" sz="1300" dirty="0" err="1">
                <a:latin typeface="Open Sans" panose="020B0606030504020204" pitchFamily="34" charset="0"/>
                <a:ea typeface="Open Sans" panose="020B0606030504020204" pitchFamily="34" charset="0"/>
                <a:cs typeface="Open Sans" panose="020B0606030504020204" pitchFamily="34" charset="0"/>
              </a:rPr>
              <a:t>stabil</a:t>
            </a:r>
            <a:r>
              <a:rPr lang="en-ID" sz="1300" dirty="0">
                <a:latin typeface="Open Sans" panose="020B0606030504020204" pitchFamily="34" charset="0"/>
                <a:ea typeface="Open Sans" panose="020B0606030504020204" pitchFamily="34" charset="0"/>
                <a:cs typeface="Open Sans" panose="020B0606030504020204" pitchFamily="34" charset="0"/>
              </a:rPr>
              <a:t> di </a:t>
            </a:r>
            <a:r>
              <a:rPr lang="en-ID" sz="1300" dirty="0" err="1">
                <a:latin typeface="Open Sans" panose="020B0606030504020204" pitchFamily="34" charset="0"/>
                <a:ea typeface="Open Sans" panose="020B0606030504020204" pitchFamily="34" charset="0"/>
                <a:cs typeface="Open Sans" panose="020B0606030504020204" pitchFamily="34" charset="0"/>
              </a:rPr>
              <a:t>seluruh</a:t>
            </a:r>
            <a:r>
              <a:rPr lang="en-ID" sz="1300" dirty="0">
                <a:latin typeface="Open Sans" panose="020B0606030504020204" pitchFamily="34" charset="0"/>
                <a:ea typeface="Open Sans" panose="020B0606030504020204" pitchFamily="34" charset="0"/>
                <a:cs typeface="Open Sans" panose="020B0606030504020204" pitchFamily="34" charset="0"/>
              </a:rPr>
              <a:t> dunia, </a:t>
            </a:r>
            <a:r>
              <a:rPr lang="en-ID" sz="1300" dirty="0" err="1">
                <a:latin typeface="Open Sans" panose="020B0606030504020204" pitchFamily="34" charset="0"/>
                <a:ea typeface="Open Sans" panose="020B0606030504020204" pitchFamily="34" charset="0"/>
                <a:cs typeface="Open Sans" panose="020B0606030504020204" pitchFamily="34" charset="0"/>
              </a:rPr>
              <a:t>terutama</a:t>
            </a:r>
            <a:r>
              <a:rPr lang="en-ID" sz="1300" dirty="0">
                <a:latin typeface="Open Sans" panose="020B0606030504020204" pitchFamily="34" charset="0"/>
                <a:ea typeface="Open Sans" panose="020B0606030504020204" pitchFamily="34" charset="0"/>
                <a:cs typeface="Open Sans" panose="020B0606030504020204" pitchFamily="34" charset="0"/>
              </a:rPr>
              <a:t> di </a:t>
            </a:r>
            <a:r>
              <a:rPr lang="en-ID" sz="1300" dirty="0" err="1">
                <a:latin typeface="Open Sans" panose="020B0606030504020204" pitchFamily="34" charset="0"/>
                <a:ea typeface="Open Sans" panose="020B0606030504020204" pitchFamily="34" charset="0"/>
                <a:cs typeface="Open Sans" panose="020B0606030504020204" pitchFamily="34" charset="0"/>
              </a:rPr>
              <a:t>daerah</a:t>
            </a:r>
            <a:r>
              <a:rPr lang="en-ID" sz="1300" dirty="0">
                <a:latin typeface="Open Sans" panose="020B0606030504020204" pitchFamily="34" charset="0"/>
                <a:ea typeface="Open Sans" panose="020B0606030504020204" pitchFamily="34" charset="0"/>
                <a:cs typeface="Open Sans" panose="020B0606030504020204" pitchFamily="34" charset="0"/>
              </a:rPr>
              <a:t> yang </a:t>
            </a:r>
            <a:r>
              <a:rPr lang="en-ID" sz="1300" dirty="0" err="1">
                <a:latin typeface="Open Sans" panose="020B0606030504020204" pitchFamily="34" charset="0"/>
                <a:ea typeface="Open Sans" panose="020B0606030504020204" pitchFamily="34" charset="0"/>
                <a:cs typeface="Open Sans" panose="020B0606030504020204" pitchFamily="34" charset="0"/>
              </a:rPr>
              <a:t>sebelumnya</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tidak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terjangkau</a:t>
            </a:r>
            <a:r>
              <a:rPr lang="en-ID" sz="1300" dirty="0">
                <a:latin typeface="Open Sans" panose="020B0606030504020204" pitchFamily="34" charset="0"/>
                <a:ea typeface="Open Sans" panose="020B0606030504020204" pitchFamily="34" charset="0"/>
                <a:cs typeface="Open Sans" panose="020B0606030504020204" pitchFamily="34" charset="0"/>
              </a:rPr>
              <a:t> oleh </a:t>
            </a:r>
            <a:r>
              <a:rPr lang="en-ID" sz="1300" dirty="0" err="1">
                <a:latin typeface="Open Sans" panose="020B0606030504020204" pitchFamily="34" charset="0"/>
                <a:ea typeface="Open Sans" panose="020B0606030504020204" pitchFamily="34" charset="0"/>
                <a:cs typeface="Open Sans" panose="020B0606030504020204" pitchFamily="34" charset="0"/>
              </a:rPr>
              <a:t>infrastruktur</a:t>
            </a:r>
            <a:r>
              <a:rPr lang="en-ID" sz="1300" dirty="0">
                <a:latin typeface="Open Sans" panose="020B0606030504020204" pitchFamily="34" charset="0"/>
                <a:ea typeface="Open Sans" panose="020B0606030504020204" pitchFamily="34" charset="0"/>
                <a:cs typeface="Open Sans" panose="020B0606030504020204" pitchFamily="34" charset="0"/>
              </a:rPr>
              <a:t> internet </a:t>
            </a:r>
            <a:r>
              <a:rPr lang="en-ID" sz="1300" dirty="0" err="1">
                <a:latin typeface="Open Sans" panose="020B0606030504020204" pitchFamily="34" charset="0"/>
                <a:ea typeface="Open Sans" panose="020B0606030504020204" pitchFamily="34" charset="0"/>
                <a:cs typeface="Open Sans" panose="020B0606030504020204" pitchFamily="34" charset="0"/>
              </a:rPr>
              <a:t>tradisional</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seperti</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kabel</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serat</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optik</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atau</a:t>
            </a:r>
            <a:r>
              <a:rPr lang="en-ID" sz="1300" dirty="0">
                <a:latin typeface="Open Sans" panose="020B0606030504020204" pitchFamily="34" charset="0"/>
                <a:ea typeface="Open Sans" panose="020B0606030504020204" pitchFamily="34" charset="0"/>
                <a:cs typeface="Open Sans" panose="020B0606030504020204" pitchFamily="34" charset="0"/>
              </a:rPr>
              <a:t> </a:t>
            </a:r>
            <a:r>
              <a:rPr lang="en-ID" sz="1300" dirty="0" err="1">
                <a:latin typeface="Open Sans" panose="020B0606030504020204" pitchFamily="34" charset="0"/>
                <a:ea typeface="Open Sans" panose="020B0606030504020204" pitchFamily="34" charset="0"/>
                <a:cs typeface="Open Sans" panose="020B0606030504020204" pitchFamily="34" charset="0"/>
              </a:rPr>
              <a:t>jaringan</a:t>
            </a:r>
            <a:r>
              <a:rPr lang="en-ID" sz="1300" dirty="0">
                <a:latin typeface="Open Sans" panose="020B0606030504020204" pitchFamily="34" charset="0"/>
                <a:ea typeface="Open Sans" panose="020B0606030504020204" pitchFamily="34" charset="0"/>
                <a:cs typeface="Open Sans" panose="020B0606030504020204" pitchFamily="34" charset="0"/>
              </a:rPr>
              <a:t> 4G/5G.</a:t>
            </a:r>
            <a:endParaRPr sz="1300" dirty="0">
              <a:solidFill>
                <a:schemeClr val="dk1"/>
              </a:solidFill>
              <a:latin typeface="Open Sans" panose="020B0606030504020204" pitchFamily="34" charset="0"/>
              <a:ea typeface="Open Sans" panose="020B0606030504020204" pitchFamily="34" charset="0"/>
              <a:cs typeface="Open Sans" panose="020B0606030504020204" pitchFamily="34" charset="0"/>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2" name="Google Shape;1432;p35"/>
          <p:cNvSpPr txBox="1">
            <a:spLocks noGrp="1"/>
          </p:cNvSpPr>
          <p:nvPr>
            <p:ph type="ctrTitle"/>
          </p:nvPr>
        </p:nvSpPr>
        <p:spPr>
          <a:xfrm>
            <a:off x="1042672" y="142133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D" dirty="0">
                <a:latin typeface="Poppins" panose="00000500000000000000" pitchFamily="2" charset="0"/>
                <a:cs typeface="Poppins" panose="00000500000000000000" pitchFamily="2" charset="0"/>
              </a:rPr>
              <a:t>Peran </a:t>
            </a:r>
            <a:r>
              <a:rPr lang="en-ID" dirty="0" err="1">
                <a:latin typeface="Poppins" panose="00000500000000000000" pitchFamily="2" charset="0"/>
                <a:cs typeface="Poppins" panose="00000500000000000000" pitchFamily="2" charset="0"/>
              </a:rPr>
              <a:t>Jaringan</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Komputer</a:t>
            </a:r>
            <a:r>
              <a:rPr lang="en-ID" dirty="0">
                <a:latin typeface="Poppins" panose="00000500000000000000" pitchFamily="2" charset="0"/>
                <a:cs typeface="Poppins" panose="00000500000000000000" pitchFamily="2" charset="0"/>
              </a:rPr>
              <a:t> </a:t>
            </a:r>
            <a:r>
              <a:rPr lang="en-ID" dirty="0" err="1">
                <a:latin typeface="Poppins" panose="00000500000000000000" pitchFamily="2" charset="0"/>
                <a:cs typeface="Poppins" panose="00000500000000000000" pitchFamily="2" charset="0"/>
              </a:rPr>
              <a:t>dalam</a:t>
            </a:r>
            <a:r>
              <a:rPr lang="en-ID" dirty="0">
                <a:latin typeface="Poppins" panose="00000500000000000000" pitchFamily="2" charset="0"/>
                <a:cs typeface="Poppins" panose="00000500000000000000" pitchFamily="2" charset="0"/>
              </a:rPr>
              <a:t> Era Big Data</a:t>
            </a:r>
            <a:endParaRPr dirty="0">
              <a:solidFill>
                <a:schemeClr val="dk1"/>
              </a:solidFill>
              <a:latin typeface="Poppins" panose="00000500000000000000" pitchFamily="2" charset="0"/>
              <a:cs typeface="Poppins" panose="00000500000000000000" pitchFamily="2" charset="0"/>
            </a:endParaRPr>
          </a:p>
        </p:txBody>
      </p:sp>
      <p:grpSp>
        <p:nvGrpSpPr>
          <p:cNvPr id="1433" name="Google Shape;1433;p35"/>
          <p:cNvGrpSpPr/>
          <p:nvPr/>
        </p:nvGrpSpPr>
        <p:grpSpPr>
          <a:xfrm>
            <a:off x="1219558" y="3900424"/>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3"/>
          <p:cNvSpPr txBox="1">
            <a:spLocks noGrp="1"/>
          </p:cNvSpPr>
          <p:nvPr>
            <p:ph type="title"/>
          </p:nvPr>
        </p:nvSpPr>
        <p:spPr>
          <a:xfrm>
            <a:off x="720000" y="4341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Dampak Starlink pada perkembangan jaringan komputer</a:t>
            </a:r>
            <a:endParaRPr sz="2800" dirty="0"/>
          </a:p>
        </p:txBody>
      </p:sp>
      <p:sp>
        <p:nvSpPr>
          <p:cNvPr id="2" name="Shape 1">
            <a:extLst>
              <a:ext uri="{FF2B5EF4-FFF2-40B4-BE49-F238E27FC236}">
                <a16:creationId xmlns:a16="http://schemas.microsoft.com/office/drawing/2014/main" id="{3DF60E9B-BB5E-4158-AE73-D2B9B07A0372}"/>
              </a:ext>
            </a:extLst>
          </p:cNvPr>
          <p:cNvSpPr/>
          <p:nvPr/>
        </p:nvSpPr>
        <p:spPr>
          <a:xfrm>
            <a:off x="452904" y="1921397"/>
            <a:ext cx="1498008" cy="904119"/>
          </a:xfrm>
          <a:prstGeom prst="roundRect">
            <a:avLst>
              <a:gd name="adj" fmla="val 2603"/>
            </a:avLst>
          </a:prstGeom>
          <a:solidFill>
            <a:srgbClr val="EAE8F3"/>
          </a:solidFill>
          <a:ln/>
        </p:spPr>
        <p:txBody>
          <a:bodyPr/>
          <a:lstStyle/>
          <a:p>
            <a:endParaRPr lang="en-ID" dirty="0"/>
          </a:p>
        </p:txBody>
      </p:sp>
      <p:sp>
        <p:nvSpPr>
          <p:cNvPr id="3" name="Shape 1">
            <a:extLst>
              <a:ext uri="{FF2B5EF4-FFF2-40B4-BE49-F238E27FC236}">
                <a16:creationId xmlns:a16="http://schemas.microsoft.com/office/drawing/2014/main" id="{5791892D-A1B8-B79F-B00A-2B5D5EE573B6}"/>
              </a:ext>
            </a:extLst>
          </p:cNvPr>
          <p:cNvSpPr/>
          <p:nvPr/>
        </p:nvSpPr>
        <p:spPr>
          <a:xfrm>
            <a:off x="437472" y="2862256"/>
            <a:ext cx="2188488" cy="904120"/>
          </a:xfrm>
          <a:prstGeom prst="roundRect">
            <a:avLst>
              <a:gd name="adj" fmla="val 2603"/>
            </a:avLst>
          </a:prstGeom>
          <a:solidFill>
            <a:srgbClr val="EAE8F3"/>
          </a:solidFill>
          <a:ln/>
        </p:spPr>
        <p:txBody>
          <a:bodyPr/>
          <a:lstStyle/>
          <a:p>
            <a:endParaRPr lang="en-ID"/>
          </a:p>
        </p:txBody>
      </p:sp>
      <p:sp>
        <p:nvSpPr>
          <p:cNvPr id="5" name="Shape 1">
            <a:extLst>
              <a:ext uri="{FF2B5EF4-FFF2-40B4-BE49-F238E27FC236}">
                <a16:creationId xmlns:a16="http://schemas.microsoft.com/office/drawing/2014/main" id="{A7EA45E2-478D-E3C2-BFC2-732FC169799E}"/>
              </a:ext>
            </a:extLst>
          </p:cNvPr>
          <p:cNvSpPr/>
          <p:nvPr/>
        </p:nvSpPr>
        <p:spPr>
          <a:xfrm>
            <a:off x="437472" y="3805204"/>
            <a:ext cx="2564808" cy="1067551"/>
          </a:xfrm>
          <a:prstGeom prst="roundRect">
            <a:avLst>
              <a:gd name="adj" fmla="val 2603"/>
            </a:avLst>
          </a:prstGeom>
          <a:solidFill>
            <a:srgbClr val="EAE8F3"/>
          </a:solidFill>
          <a:ln/>
        </p:spPr>
        <p:txBody>
          <a:bodyPr/>
          <a:lstStyle/>
          <a:p>
            <a:endParaRPr lang="en-ID"/>
          </a:p>
        </p:txBody>
      </p:sp>
      <p:cxnSp>
        <p:nvCxnSpPr>
          <p:cNvPr id="6" name="Straight Connector 5">
            <a:extLst>
              <a:ext uri="{FF2B5EF4-FFF2-40B4-BE49-F238E27FC236}">
                <a16:creationId xmlns:a16="http://schemas.microsoft.com/office/drawing/2014/main" id="{E5ACCE42-A178-6311-C43D-55F18B2DB392}"/>
              </a:ext>
            </a:extLst>
          </p:cNvPr>
          <p:cNvCxnSpPr>
            <a:cxnSpLocks/>
          </p:cNvCxnSpPr>
          <p:nvPr/>
        </p:nvCxnSpPr>
        <p:spPr>
          <a:xfrm>
            <a:off x="1931837" y="2825516"/>
            <a:ext cx="6909986" cy="36740"/>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1D6A27B-B14D-9FB4-2B6C-C1AB818429CB}"/>
              </a:ext>
            </a:extLst>
          </p:cNvPr>
          <p:cNvCxnSpPr>
            <a:cxnSpLocks/>
          </p:cNvCxnSpPr>
          <p:nvPr/>
        </p:nvCxnSpPr>
        <p:spPr>
          <a:xfrm>
            <a:off x="2741965" y="3805205"/>
            <a:ext cx="6099858" cy="0"/>
          </a:xfrm>
          <a:prstGeom prst="line">
            <a:avLst/>
          </a:prstGeom>
          <a:ln w="19050">
            <a:solidFill>
              <a:srgbClr val="EAE8F3"/>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10A2EDE-3241-4EAD-DE50-6EE705C3D025}"/>
              </a:ext>
            </a:extLst>
          </p:cNvPr>
          <p:cNvSpPr txBox="1"/>
          <p:nvPr/>
        </p:nvSpPr>
        <p:spPr>
          <a:xfrm>
            <a:off x="1950912" y="1808699"/>
            <a:ext cx="1614669" cy="388055"/>
          </a:xfrm>
          <a:prstGeom prst="rect">
            <a:avLst/>
          </a:prstGeom>
          <a:noFill/>
        </p:spPr>
        <p:txBody>
          <a:bodyPr wrap="square">
            <a:spAutoFit/>
          </a:bodyPr>
          <a:lstStyle/>
          <a:p>
            <a:pPr marL="0" indent="0" algn="l">
              <a:lnSpc>
                <a:spcPts val="2600"/>
              </a:lnSpc>
              <a:buNone/>
            </a:pPr>
            <a:r>
              <a:rPr lang="en-US" sz="1400" dirty="0">
                <a:solidFill>
                  <a:srgbClr val="49495A"/>
                </a:solidFill>
                <a:latin typeface="Libre Baskerville" pitchFamily="34" charset="0"/>
                <a:ea typeface="Libre Baskerville" pitchFamily="34" charset="-122"/>
                <a:cs typeface="Libre Baskerville" pitchFamily="34" charset="-120"/>
              </a:rPr>
              <a:t>Internet </a:t>
            </a:r>
            <a:r>
              <a:rPr lang="en-US" sz="1400" dirty="0" err="1">
                <a:solidFill>
                  <a:srgbClr val="49495A"/>
                </a:solidFill>
                <a:latin typeface="Libre Baskerville" pitchFamily="34" charset="0"/>
                <a:ea typeface="Libre Baskerville" pitchFamily="34" charset="-122"/>
                <a:cs typeface="Libre Baskerville" pitchFamily="34" charset="-120"/>
              </a:rPr>
              <a:t>Satelit</a:t>
            </a:r>
            <a:endParaRPr lang="en-US" sz="1400" dirty="0"/>
          </a:p>
        </p:txBody>
      </p:sp>
      <p:sp>
        <p:nvSpPr>
          <p:cNvPr id="20" name="TextBox 19">
            <a:extLst>
              <a:ext uri="{FF2B5EF4-FFF2-40B4-BE49-F238E27FC236}">
                <a16:creationId xmlns:a16="http://schemas.microsoft.com/office/drawing/2014/main" id="{7F9658B9-2ED2-0E6A-8864-ADDD00F61DF3}"/>
              </a:ext>
            </a:extLst>
          </p:cNvPr>
          <p:cNvSpPr txBox="1"/>
          <p:nvPr/>
        </p:nvSpPr>
        <p:spPr>
          <a:xfrm>
            <a:off x="1967912" y="2090065"/>
            <a:ext cx="6856509" cy="740203"/>
          </a:xfrm>
          <a:prstGeom prst="rect">
            <a:avLst/>
          </a:prstGeom>
          <a:noFill/>
        </p:spPr>
        <p:txBody>
          <a:bodyPr wrap="square">
            <a:spAutoFit/>
          </a:bodyPr>
          <a:lstStyle/>
          <a:p>
            <a:pPr marL="0" indent="0" algn="l">
              <a:lnSpc>
                <a:spcPts val="2650"/>
              </a:lnSpc>
              <a:buNone/>
            </a:pPr>
            <a:r>
              <a:rPr lang="en-US" sz="1200" dirty="0">
                <a:solidFill>
                  <a:srgbClr val="49495A"/>
                </a:solidFill>
                <a:latin typeface="Open Sans" pitchFamily="34" charset="0"/>
                <a:ea typeface="Open Sans" pitchFamily="34" charset="-122"/>
                <a:cs typeface="Open Sans" pitchFamily="34" charset="-120"/>
              </a:rPr>
              <a:t>Starlink </a:t>
            </a:r>
            <a:r>
              <a:rPr lang="en-US" sz="1200" dirty="0" err="1">
                <a:solidFill>
                  <a:srgbClr val="49495A"/>
                </a:solidFill>
                <a:latin typeface="Open Sans" pitchFamily="34" charset="0"/>
                <a:ea typeface="Open Sans" pitchFamily="34" charset="-122"/>
                <a:cs typeface="Open Sans" pitchFamily="34" charset="-120"/>
              </a:rPr>
              <a:t>memperluas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akses</a:t>
            </a:r>
            <a:r>
              <a:rPr lang="en-US" sz="1200" dirty="0">
                <a:solidFill>
                  <a:srgbClr val="49495A"/>
                </a:solidFill>
                <a:latin typeface="Open Sans" pitchFamily="34" charset="0"/>
                <a:ea typeface="Open Sans" pitchFamily="34" charset="-122"/>
                <a:cs typeface="Open Sans" pitchFamily="34" charset="-120"/>
              </a:rPr>
              <a:t> internet </a:t>
            </a:r>
            <a:r>
              <a:rPr lang="en-US" sz="1200" dirty="0" err="1">
                <a:solidFill>
                  <a:srgbClr val="49495A"/>
                </a:solidFill>
                <a:latin typeface="Open Sans" pitchFamily="34" charset="0"/>
                <a:ea typeface="Open Sans" pitchFamily="34" charset="-122"/>
                <a:cs typeface="Open Sans" pitchFamily="34" charset="-120"/>
              </a:rPr>
              <a:t>ke</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daerah</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terpencil</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pedesaan</a:t>
            </a:r>
            <a:r>
              <a:rPr lang="en-US" sz="1200" dirty="0">
                <a:solidFill>
                  <a:srgbClr val="49495A"/>
                </a:solidFill>
                <a:latin typeface="Open Sans" pitchFamily="34" charset="0"/>
                <a:ea typeface="Open Sans" pitchFamily="34" charset="-122"/>
                <a:cs typeface="Open Sans" pitchFamily="34" charset="-120"/>
              </a:rPr>
              <a:t> yang </a:t>
            </a:r>
            <a:r>
              <a:rPr lang="en-US" sz="1200" dirty="0" err="1">
                <a:solidFill>
                  <a:srgbClr val="49495A"/>
                </a:solidFill>
                <a:latin typeface="Open Sans" pitchFamily="34" charset="0"/>
                <a:ea typeface="Open Sans" pitchFamily="34" charset="-122"/>
                <a:cs typeface="Open Sans" pitchFamily="34" charset="-120"/>
              </a:rPr>
              <a:t>sebelumnya</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tidak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terlayani</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
        <p:nvSpPr>
          <p:cNvPr id="22" name="TextBox 21">
            <a:extLst>
              <a:ext uri="{FF2B5EF4-FFF2-40B4-BE49-F238E27FC236}">
                <a16:creationId xmlns:a16="http://schemas.microsoft.com/office/drawing/2014/main" id="{6A38CF23-83A6-CB5D-867E-7B59E219A14A}"/>
              </a:ext>
            </a:extLst>
          </p:cNvPr>
          <p:cNvSpPr txBox="1"/>
          <p:nvPr/>
        </p:nvSpPr>
        <p:spPr>
          <a:xfrm>
            <a:off x="2625960" y="2760559"/>
            <a:ext cx="2564808" cy="388055"/>
          </a:xfrm>
          <a:prstGeom prst="rect">
            <a:avLst/>
          </a:prstGeom>
          <a:noFill/>
        </p:spPr>
        <p:txBody>
          <a:bodyPr wrap="square">
            <a:spAutoFit/>
          </a:bodyPr>
          <a:lstStyle/>
          <a:p>
            <a:pPr marL="0" indent="0" algn="l">
              <a:lnSpc>
                <a:spcPts val="2600"/>
              </a:lnSpc>
              <a:buNone/>
            </a:pPr>
            <a:r>
              <a:rPr lang="en-US" sz="1400" dirty="0" err="1">
                <a:solidFill>
                  <a:srgbClr val="49495A"/>
                </a:solidFill>
                <a:latin typeface="Libre Baskerville" pitchFamily="34" charset="0"/>
                <a:ea typeface="Libre Baskerville" pitchFamily="34" charset="-122"/>
                <a:cs typeface="Libre Baskerville" pitchFamily="34" charset="-120"/>
              </a:rPr>
              <a:t>Peningkatan</a:t>
            </a:r>
            <a:r>
              <a:rPr lang="en-US" sz="1400" dirty="0">
                <a:solidFill>
                  <a:srgbClr val="49495A"/>
                </a:solidFill>
                <a:latin typeface="Libre Baskerville" pitchFamily="34" charset="0"/>
                <a:ea typeface="Libre Baskerville" pitchFamily="34" charset="-122"/>
                <a:cs typeface="Libre Baskerville" pitchFamily="34" charset="-120"/>
              </a:rPr>
              <a:t> Bandwidth</a:t>
            </a:r>
            <a:endParaRPr lang="en-US" sz="1400" dirty="0"/>
          </a:p>
        </p:txBody>
      </p:sp>
      <p:sp>
        <p:nvSpPr>
          <p:cNvPr id="24" name="TextBox 23">
            <a:extLst>
              <a:ext uri="{FF2B5EF4-FFF2-40B4-BE49-F238E27FC236}">
                <a16:creationId xmlns:a16="http://schemas.microsoft.com/office/drawing/2014/main" id="{38EE08E5-93CE-9CEA-E6B1-3E2FCFE44C7D}"/>
              </a:ext>
            </a:extLst>
          </p:cNvPr>
          <p:cNvSpPr txBox="1"/>
          <p:nvPr/>
        </p:nvSpPr>
        <p:spPr>
          <a:xfrm>
            <a:off x="2625961" y="3004168"/>
            <a:ext cx="6518040" cy="737061"/>
          </a:xfrm>
          <a:prstGeom prst="rect">
            <a:avLst/>
          </a:prstGeom>
          <a:noFill/>
        </p:spPr>
        <p:txBody>
          <a:bodyPr wrap="square">
            <a:spAutoFit/>
          </a:bodyPr>
          <a:lstStyle/>
          <a:p>
            <a:pPr marL="0" indent="0" algn="l">
              <a:lnSpc>
                <a:spcPts val="2650"/>
              </a:lnSpc>
              <a:buNone/>
            </a:pPr>
            <a:r>
              <a:rPr lang="en-US" sz="1200" dirty="0">
                <a:solidFill>
                  <a:srgbClr val="49495A"/>
                </a:solidFill>
                <a:latin typeface="Open Sans" pitchFamily="34" charset="0"/>
                <a:ea typeface="Open Sans" pitchFamily="34" charset="-122"/>
                <a:cs typeface="Open Sans" pitchFamily="34" charset="-120"/>
              </a:rPr>
              <a:t>Starlink </a:t>
            </a:r>
            <a:r>
              <a:rPr lang="en-US" sz="1200" dirty="0" err="1">
                <a:solidFill>
                  <a:srgbClr val="49495A"/>
                </a:solidFill>
                <a:latin typeface="Open Sans" pitchFamily="34" charset="0"/>
                <a:ea typeface="Open Sans" pitchFamily="34" charset="-122"/>
                <a:cs typeface="Open Sans" pitchFamily="34" charset="-120"/>
              </a:rPr>
              <a:t>menawarkan</a:t>
            </a:r>
            <a:r>
              <a:rPr lang="en-US" sz="1200" dirty="0">
                <a:solidFill>
                  <a:srgbClr val="49495A"/>
                </a:solidFill>
                <a:latin typeface="Open Sans" pitchFamily="34" charset="0"/>
                <a:ea typeface="Open Sans" pitchFamily="34" charset="-122"/>
                <a:cs typeface="Open Sans" pitchFamily="34" charset="-120"/>
              </a:rPr>
              <a:t> bandwidth yang </a:t>
            </a:r>
            <a:r>
              <a:rPr lang="en-US" sz="1200" dirty="0" err="1">
                <a:solidFill>
                  <a:srgbClr val="49495A"/>
                </a:solidFill>
                <a:latin typeface="Open Sans" pitchFamily="34" charset="0"/>
                <a:ea typeface="Open Sans" pitchFamily="34" charset="-122"/>
                <a:cs typeface="Open Sans" pitchFamily="34" charset="-120"/>
              </a:rPr>
              <a:t>lebih</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tinggi</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kecepatan</a:t>
            </a:r>
            <a:r>
              <a:rPr lang="en-US" sz="1200" dirty="0">
                <a:solidFill>
                  <a:srgbClr val="49495A"/>
                </a:solidFill>
                <a:latin typeface="Open Sans" pitchFamily="34" charset="0"/>
                <a:ea typeface="Open Sans" pitchFamily="34" charset="-122"/>
                <a:cs typeface="Open Sans" pitchFamily="34" charset="-120"/>
              </a:rPr>
              <a:t> internet yang </a:t>
            </a:r>
            <a:r>
              <a:rPr lang="en-US" sz="1200" dirty="0" err="1">
                <a:solidFill>
                  <a:srgbClr val="49495A"/>
                </a:solidFill>
                <a:latin typeface="Open Sans" pitchFamily="34" charset="0"/>
                <a:ea typeface="Open Sans" pitchFamily="34" charset="-122"/>
                <a:cs typeface="Open Sans" pitchFamily="34" charset="-120"/>
              </a:rPr>
              <a:t>lebih</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cepat</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dibandingkan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dengan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koneksi</a:t>
            </a:r>
            <a:r>
              <a:rPr lang="en-US" sz="1200" dirty="0">
                <a:solidFill>
                  <a:srgbClr val="49495A"/>
                </a:solidFill>
                <a:latin typeface="Open Sans" pitchFamily="34" charset="0"/>
                <a:ea typeface="Open Sans" pitchFamily="34" charset="-122"/>
                <a:cs typeface="Open Sans" pitchFamily="34" charset="-120"/>
              </a:rPr>
              <a:t> internet </a:t>
            </a:r>
            <a:r>
              <a:rPr lang="en-US" sz="1200" dirty="0" err="1">
                <a:solidFill>
                  <a:srgbClr val="49495A"/>
                </a:solidFill>
                <a:latin typeface="Open Sans" pitchFamily="34" charset="0"/>
                <a:ea typeface="Open Sans" pitchFamily="34" charset="-122"/>
                <a:cs typeface="Open Sans" pitchFamily="34" charset="-120"/>
              </a:rPr>
              <a:t>satelit</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tradisional</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
        <p:nvSpPr>
          <p:cNvPr id="26" name="TextBox 25">
            <a:extLst>
              <a:ext uri="{FF2B5EF4-FFF2-40B4-BE49-F238E27FC236}">
                <a16:creationId xmlns:a16="http://schemas.microsoft.com/office/drawing/2014/main" id="{232A2194-E9B3-B805-A433-2799498B4FA9}"/>
              </a:ext>
            </a:extLst>
          </p:cNvPr>
          <p:cNvSpPr txBox="1"/>
          <p:nvPr/>
        </p:nvSpPr>
        <p:spPr>
          <a:xfrm>
            <a:off x="3002280" y="3741229"/>
            <a:ext cx="1911072" cy="388055"/>
          </a:xfrm>
          <a:prstGeom prst="rect">
            <a:avLst/>
          </a:prstGeom>
          <a:noFill/>
        </p:spPr>
        <p:txBody>
          <a:bodyPr wrap="square">
            <a:spAutoFit/>
          </a:bodyPr>
          <a:lstStyle/>
          <a:p>
            <a:pPr marL="0" indent="0" algn="l">
              <a:lnSpc>
                <a:spcPts val="2600"/>
              </a:lnSpc>
              <a:buNone/>
            </a:pPr>
            <a:r>
              <a:rPr lang="en-US" sz="1400" dirty="0" err="1">
                <a:solidFill>
                  <a:srgbClr val="49495A"/>
                </a:solidFill>
                <a:latin typeface="Libre Baskerville" pitchFamily="34" charset="0"/>
                <a:ea typeface="Libre Baskerville" pitchFamily="34" charset="-122"/>
                <a:cs typeface="Libre Baskerville" pitchFamily="34" charset="-120"/>
              </a:rPr>
              <a:t>Kompetisi</a:t>
            </a:r>
            <a:endParaRPr lang="en-US" sz="1400" dirty="0"/>
          </a:p>
        </p:txBody>
      </p:sp>
      <p:sp>
        <p:nvSpPr>
          <p:cNvPr id="28" name="TextBox 27">
            <a:extLst>
              <a:ext uri="{FF2B5EF4-FFF2-40B4-BE49-F238E27FC236}">
                <a16:creationId xmlns:a16="http://schemas.microsoft.com/office/drawing/2014/main" id="{F8CDDEBB-E7E4-BC8F-B1E7-5F5FD9085B64}"/>
              </a:ext>
            </a:extLst>
          </p:cNvPr>
          <p:cNvSpPr txBox="1"/>
          <p:nvPr/>
        </p:nvSpPr>
        <p:spPr>
          <a:xfrm>
            <a:off x="3002280" y="4129284"/>
            <a:ext cx="5822141" cy="743473"/>
          </a:xfrm>
          <a:prstGeom prst="rect">
            <a:avLst/>
          </a:prstGeom>
          <a:noFill/>
        </p:spPr>
        <p:txBody>
          <a:bodyPr wrap="square">
            <a:spAutoFit/>
          </a:bodyPr>
          <a:lstStyle/>
          <a:p>
            <a:pPr marL="0" indent="0" algn="l">
              <a:lnSpc>
                <a:spcPts val="2650"/>
              </a:lnSpc>
              <a:buNone/>
            </a:pPr>
            <a:r>
              <a:rPr lang="en-US" sz="1200" dirty="0">
                <a:solidFill>
                  <a:srgbClr val="49495A"/>
                </a:solidFill>
                <a:latin typeface="Open Sans" pitchFamily="34" charset="0"/>
                <a:ea typeface="Open Sans" pitchFamily="34" charset="-122"/>
                <a:cs typeface="Open Sans" pitchFamily="34" charset="-120"/>
              </a:rPr>
              <a:t>Starlink </a:t>
            </a:r>
            <a:r>
              <a:rPr lang="en-US" sz="1200" dirty="0" err="1">
                <a:solidFill>
                  <a:srgbClr val="49495A"/>
                </a:solidFill>
                <a:latin typeface="Open Sans" pitchFamily="34" charset="0"/>
                <a:ea typeface="Open Sans" pitchFamily="34" charset="-122"/>
                <a:cs typeface="Open Sans" pitchFamily="34" charset="-120"/>
              </a:rPr>
              <a:t>menciptakan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persaingan</a:t>
            </a:r>
            <a:r>
              <a:rPr lang="en-US" sz="1200" dirty="0">
                <a:solidFill>
                  <a:srgbClr val="49495A"/>
                </a:solidFill>
                <a:latin typeface="Open Sans" pitchFamily="34" charset="0"/>
                <a:ea typeface="Open Sans" pitchFamily="34" charset="-122"/>
                <a:cs typeface="Open Sans" pitchFamily="34" charset="-120"/>
              </a:rPr>
              <a:t> di pasar internet, </a:t>
            </a:r>
            <a:r>
              <a:rPr lang="en-US" sz="1200" dirty="0" err="1">
                <a:solidFill>
                  <a:srgbClr val="49495A"/>
                </a:solidFill>
                <a:latin typeface="Open Sans" pitchFamily="34" charset="0"/>
                <a:ea typeface="Open Sans" pitchFamily="34" charset="-122"/>
                <a:cs typeface="Open Sans" pitchFamily="34" charset="-120"/>
              </a:rPr>
              <a:t>mendorong</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inovasi</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peningkatan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layanan</a:t>
            </a:r>
            <a:r>
              <a:rPr lang="en-US" sz="1200" dirty="0">
                <a:solidFill>
                  <a:srgbClr val="49495A"/>
                </a:solidFill>
                <a:latin typeface="Open Sans" pitchFamily="34" charset="0"/>
                <a:ea typeface="Open Sans" pitchFamily="34" charset="-122"/>
                <a:cs typeface="Open Sans" pitchFamily="34" charset="-120"/>
              </a:rPr>
              <a:t> oleh </a:t>
            </a:r>
            <a:r>
              <a:rPr lang="en-US" sz="1200" dirty="0" err="1">
                <a:solidFill>
                  <a:srgbClr val="49495A"/>
                </a:solidFill>
                <a:latin typeface="Open Sans" pitchFamily="34" charset="0"/>
                <a:ea typeface="Open Sans" pitchFamily="34" charset="-122"/>
                <a:cs typeface="Open Sans" pitchFamily="34" charset="-120"/>
              </a:rPr>
              <a:t>penyedia</a:t>
            </a:r>
            <a:r>
              <a:rPr lang="en-US" sz="1200" dirty="0">
                <a:solidFill>
                  <a:srgbClr val="49495A"/>
                </a:solidFill>
                <a:latin typeface="Open Sans" pitchFamily="34" charset="0"/>
                <a:ea typeface="Open Sans" pitchFamily="34" charset="-122"/>
                <a:cs typeface="Open Sans" pitchFamily="34" charset="-120"/>
              </a:rPr>
              <a:t> internet </a:t>
            </a:r>
            <a:r>
              <a:rPr lang="en-US" sz="1200" dirty="0" err="1">
                <a:solidFill>
                  <a:srgbClr val="49495A"/>
                </a:solidFill>
                <a:latin typeface="Open Sans" pitchFamily="34" charset="0"/>
                <a:ea typeface="Open Sans" pitchFamily="34" charset="-122"/>
                <a:cs typeface="Open Sans" pitchFamily="34" charset="-120"/>
              </a:rPr>
              <a:t>lainnya</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
        <p:nvSpPr>
          <p:cNvPr id="29" name="TextBox 28">
            <a:extLst>
              <a:ext uri="{FF2B5EF4-FFF2-40B4-BE49-F238E27FC236}">
                <a16:creationId xmlns:a16="http://schemas.microsoft.com/office/drawing/2014/main" id="{6AB315CA-F360-7859-8A33-C51A3AB96C19}"/>
              </a:ext>
            </a:extLst>
          </p:cNvPr>
          <p:cNvSpPr txBox="1"/>
          <p:nvPr/>
        </p:nvSpPr>
        <p:spPr>
          <a:xfrm>
            <a:off x="552167" y="2219567"/>
            <a:ext cx="335666" cy="307777"/>
          </a:xfrm>
          <a:prstGeom prst="rect">
            <a:avLst/>
          </a:prstGeom>
          <a:noFill/>
        </p:spPr>
        <p:txBody>
          <a:bodyPr wrap="square" rtlCol="0">
            <a:spAutoFit/>
          </a:bodyPr>
          <a:lstStyle/>
          <a:p>
            <a:r>
              <a:rPr lang="en-US" dirty="0"/>
              <a:t>1</a:t>
            </a:r>
            <a:endParaRPr lang="en-ID" dirty="0"/>
          </a:p>
        </p:txBody>
      </p:sp>
      <p:sp>
        <p:nvSpPr>
          <p:cNvPr id="30" name="TextBox 29">
            <a:extLst>
              <a:ext uri="{FF2B5EF4-FFF2-40B4-BE49-F238E27FC236}">
                <a16:creationId xmlns:a16="http://schemas.microsoft.com/office/drawing/2014/main" id="{F105ACE9-9022-725C-1620-793C1A47A808}"/>
              </a:ext>
            </a:extLst>
          </p:cNvPr>
          <p:cNvSpPr txBox="1"/>
          <p:nvPr/>
        </p:nvSpPr>
        <p:spPr>
          <a:xfrm>
            <a:off x="552167" y="3160427"/>
            <a:ext cx="335666" cy="307777"/>
          </a:xfrm>
          <a:prstGeom prst="rect">
            <a:avLst/>
          </a:prstGeom>
          <a:noFill/>
        </p:spPr>
        <p:txBody>
          <a:bodyPr wrap="square" rtlCol="0">
            <a:spAutoFit/>
          </a:bodyPr>
          <a:lstStyle/>
          <a:p>
            <a:r>
              <a:rPr lang="en-US" dirty="0"/>
              <a:t>2</a:t>
            </a:r>
            <a:endParaRPr lang="en-ID" dirty="0"/>
          </a:p>
        </p:txBody>
      </p:sp>
      <p:sp>
        <p:nvSpPr>
          <p:cNvPr id="31" name="TextBox 30">
            <a:extLst>
              <a:ext uri="{FF2B5EF4-FFF2-40B4-BE49-F238E27FC236}">
                <a16:creationId xmlns:a16="http://schemas.microsoft.com/office/drawing/2014/main" id="{0C723388-35AB-96EF-8714-B080AE225DBE}"/>
              </a:ext>
            </a:extLst>
          </p:cNvPr>
          <p:cNvSpPr txBox="1"/>
          <p:nvPr/>
        </p:nvSpPr>
        <p:spPr>
          <a:xfrm>
            <a:off x="552167" y="4193243"/>
            <a:ext cx="335666" cy="307777"/>
          </a:xfrm>
          <a:prstGeom prst="rect">
            <a:avLst/>
          </a:prstGeom>
          <a:noFill/>
        </p:spPr>
        <p:txBody>
          <a:bodyPr wrap="square" rtlCol="0">
            <a:spAutoFit/>
          </a:bodyPr>
          <a:lstStyle/>
          <a:p>
            <a:r>
              <a:rPr lang="en-US" dirty="0"/>
              <a:t>3</a:t>
            </a:r>
            <a:endParaRPr lang="en-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Dampak Starlink pada Operator Telepon</a:t>
            </a:r>
            <a:endParaRPr dirty="0"/>
          </a:p>
        </p:txBody>
      </p:sp>
      <p:grpSp>
        <p:nvGrpSpPr>
          <p:cNvPr id="2" name="Google Shape;1523;p38">
            <a:extLst>
              <a:ext uri="{FF2B5EF4-FFF2-40B4-BE49-F238E27FC236}">
                <a16:creationId xmlns:a16="http://schemas.microsoft.com/office/drawing/2014/main" id="{0B604B98-216A-2C7B-4585-DEE1E277A481}"/>
              </a:ext>
            </a:extLst>
          </p:cNvPr>
          <p:cNvGrpSpPr/>
          <p:nvPr/>
        </p:nvGrpSpPr>
        <p:grpSpPr>
          <a:xfrm rot="5400000">
            <a:off x="3025731" y="3152208"/>
            <a:ext cx="2959511" cy="133026"/>
            <a:chOff x="796100" y="3019701"/>
            <a:chExt cx="4558967" cy="134100"/>
          </a:xfrm>
        </p:grpSpPr>
        <p:sp>
          <p:nvSpPr>
            <p:cNvPr id="3" name="Google Shape;1524;p38">
              <a:extLst>
                <a:ext uri="{FF2B5EF4-FFF2-40B4-BE49-F238E27FC236}">
                  <a16:creationId xmlns:a16="http://schemas.microsoft.com/office/drawing/2014/main" id="{DD485A8E-918A-A234-1D5E-6CF0FABEF6D0}"/>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 name="Google Shape;1525;p38">
              <a:extLst>
                <a:ext uri="{FF2B5EF4-FFF2-40B4-BE49-F238E27FC236}">
                  <a16:creationId xmlns:a16="http://schemas.microsoft.com/office/drawing/2014/main" id="{4C29882D-1B39-9B68-655A-68D64D0F8AA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5" name="Google Shape;1526;p38">
              <a:extLst>
                <a:ext uri="{FF2B5EF4-FFF2-40B4-BE49-F238E27FC236}">
                  <a16:creationId xmlns:a16="http://schemas.microsoft.com/office/drawing/2014/main" id="{AE1683E5-C892-F5C2-59FB-126E22A38900}"/>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TextBox 6">
            <a:extLst>
              <a:ext uri="{FF2B5EF4-FFF2-40B4-BE49-F238E27FC236}">
                <a16:creationId xmlns:a16="http://schemas.microsoft.com/office/drawing/2014/main" id="{F49205EE-F63D-A03E-D7FB-347D91026CD1}"/>
              </a:ext>
            </a:extLst>
          </p:cNvPr>
          <p:cNvSpPr txBox="1"/>
          <p:nvPr/>
        </p:nvSpPr>
        <p:spPr>
          <a:xfrm>
            <a:off x="586740" y="1694850"/>
            <a:ext cx="1607820" cy="338554"/>
          </a:xfrm>
          <a:prstGeom prst="rect">
            <a:avLst/>
          </a:prstGeom>
          <a:noFill/>
        </p:spPr>
        <p:txBody>
          <a:bodyPr wrap="square">
            <a:spAutoFit/>
          </a:bodyPr>
          <a:lstStyle/>
          <a:p>
            <a:r>
              <a:rPr lang="en-US" sz="1600" dirty="0" err="1">
                <a:solidFill>
                  <a:srgbClr val="403CCF"/>
                </a:solidFill>
                <a:latin typeface="Libre Baskerville" panose="02000000000000000000" pitchFamily="2" charset="0"/>
                <a:ea typeface="Open Sans" panose="020B0606030504020204" pitchFamily="34" charset="0"/>
                <a:cs typeface="Times New Roman" panose="02020603050405020304" pitchFamily="18" charset="0"/>
              </a:rPr>
              <a:t>Persaingan</a:t>
            </a:r>
            <a:endParaRPr lang="en-ID" sz="1600" dirty="0">
              <a:latin typeface="Libre Baskerville" panose="02000000000000000000" pitchFamily="2" charset="0"/>
              <a:ea typeface="Open Sans" panose="020B060603050402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90777ADB-7E39-163C-E6ED-FCE8639906EE}"/>
              </a:ext>
            </a:extLst>
          </p:cNvPr>
          <p:cNvSpPr txBox="1"/>
          <p:nvPr/>
        </p:nvSpPr>
        <p:spPr>
          <a:xfrm>
            <a:off x="4792980" y="1694850"/>
            <a:ext cx="1607820" cy="338554"/>
          </a:xfrm>
          <a:prstGeom prst="rect">
            <a:avLst/>
          </a:prstGeom>
          <a:noFill/>
        </p:spPr>
        <p:txBody>
          <a:bodyPr wrap="square">
            <a:spAutoFit/>
          </a:bodyPr>
          <a:lstStyle/>
          <a:p>
            <a:r>
              <a:rPr lang="en-US" sz="1600" dirty="0" err="1">
                <a:solidFill>
                  <a:srgbClr val="403CCF"/>
                </a:solidFill>
                <a:latin typeface="Libre Baskerville" panose="02000000000000000000" pitchFamily="2" charset="0"/>
                <a:ea typeface="Open Sans" panose="020B0606030504020204" pitchFamily="34" charset="0"/>
                <a:cs typeface="Times New Roman" panose="02020603050405020304" pitchFamily="18" charset="0"/>
              </a:rPr>
              <a:t>Peluang</a:t>
            </a:r>
            <a:r>
              <a:rPr lang="en-US" sz="1600" dirty="0">
                <a:solidFill>
                  <a:srgbClr val="403CCF"/>
                </a:solidFill>
                <a:latin typeface="Libre Baskerville" panose="02000000000000000000" pitchFamily="2" charset="0"/>
                <a:ea typeface="Open Sans" panose="020B0606030504020204" pitchFamily="34" charset="0"/>
                <a:cs typeface="Times New Roman" panose="02020603050405020304" pitchFamily="18" charset="0"/>
              </a:rPr>
              <a:t> Baru </a:t>
            </a:r>
            <a:endParaRPr lang="en-ID" sz="1600" dirty="0">
              <a:latin typeface="Libre Baskerville" panose="02000000000000000000" pitchFamily="2" charset="0"/>
              <a:ea typeface="Open Sans" panose="020B0606030504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CCE4E313-6D58-A698-FB99-666B283797AC}"/>
              </a:ext>
            </a:extLst>
          </p:cNvPr>
          <p:cNvSpPr txBox="1"/>
          <p:nvPr/>
        </p:nvSpPr>
        <p:spPr>
          <a:xfrm>
            <a:off x="544838" y="2158073"/>
            <a:ext cx="3673157" cy="1904047"/>
          </a:xfrm>
          <a:prstGeom prst="rect">
            <a:avLst/>
          </a:prstGeom>
          <a:noFill/>
        </p:spPr>
        <p:txBody>
          <a:bodyPr wrap="square">
            <a:spAutoFit/>
          </a:bodyPr>
          <a:lstStyle/>
          <a:p>
            <a:pPr marL="0" indent="0">
              <a:lnSpc>
                <a:spcPts val="2850"/>
              </a:lnSpc>
              <a:buNone/>
            </a:pPr>
            <a:r>
              <a:rPr lang="en-US" sz="1400" dirty="0">
                <a:solidFill>
                  <a:srgbClr val="49495A"/>
                </a:solidFill>
                <a:latin typeface="Open Sans" pitchFamily="34" charset="0"/>
                <a:ea typeface="Open Sans" pitchFamily="34" charset="-122"/>
                <a:cs typeface="Open Sans" pitchFamily="34" charset="-120"/>
              </a:rPr>
              <a:t>Operator </a:t>
            </a:r>
            <a:r>
              <a:rPr lang="en-US" sz="1400" dirty="0" err="1">
                <a:solidFill>
                  <a:srgbClr val="49495A"/>
                </a:solidFill>
                <a:latin typeface="Open Sans" pitchFamily="34" charset="0"/>
                <a:ea typeface="Open Sans" pitchFamily="34" charset="-122"/>
                <a:cs typeface="Open Sans" pitchFamily="34" charset="-120"/>
              </a:rPr>
              <a:t>telepon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seluler</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dapat</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berkolaborasi</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dengan</a:t>
            </a:r>
            <a:r>
              <a:rPr lang="en-US" sz="1400" dirty="0">
                <a:solidFill>
                  <a:srgbClr val="49495A"/>
                </a:solidFill>
                <a:latin typeface="Open Sans" pitchFamily="34" charset="0"/>
                <a:ea typeface="Open Sans" pitchFamily="34" charset="-122"/>
                <a:cs typeface="Open Sans" pitchFamily="34" charset="-120"/>
              </a:rPr>
              <a:t> Starlink </a:t>
            </a:r>
            <a:r>
              <a:rPr lang="en-US" sz="1400" dirty="0" err="1">
                <a:solidFill>
                  <a:srgbClr val="49495A"/>
                </a:solidFill>
                <a:latin typeface="Open Sans" pitchFamily="34" charset="0"/>
                <a:ea typeface="Open Sans" pitchFamily="34" charset="-122"/>
                <a:cs typeface="Open Sans" pitchFamily="34" charset="-120"/>
              </a:rPr>
              <a:t>untuk</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menawarkan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layanan</a:t>
            </a:r>
            <a:r>
              <a:rPr lang="en-US" sz="1400" dirty="0">
                <a:solidFill>
                  <a:srgbClr val="49495A"/>
                </a:solidFill>
                <a:latin typeface="Open Sans" pitchFamily="34" charset="0"/>
                <a:ea typeface="Open Sans" pitchFamily="34" charset="-122"/>
                <a:cs typeface="Open Sans" pitchFamily="34" charset="-120"/>
              </a:rPr>
              <a:t> internet </a:t>
            </a:r>
            <a:r>
              <a:rPr lang="en-US" sz="1400" dirty="0" err="1">
                <a:solidFill>
                  <a:srgbClr val="49495A"/>
                </a:solidFill>
                <a:latin typeface="Open Sans" pitchFamily="34" charset="0"/>
                <a:ea typeface="Open Sans" pitchFamily="34" charset="-122"/>
                <a:cs typeface="Open Sans" pitchFamily="34" charset="-120"/>
              </a:rPr>
              <a:t>satelit</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sebagai</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tambahan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untuk</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jaringan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seluler</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mereka</a:t>
            </a:r>
            <a:r>
              <a:rPr lang="en-US" sz="1400" dirty="0">
                <a:solidFill>
                  <a:srgbClr val="49495A"/>
                </a:solidFill>
                <a:latin typeface="Open Sans" pitchFamily="34" charset="0"/>
                <a:ea typeface="Open Sans" pitchFamily="34" charset="-122"/>
                <a:cs typeface="Open Sans" pitchFamily="34" charset="-120"/>
              </a:rPr>
              <a:t>.</a:t>
            </a:r>
            <a:endParaRPr lang="en-US" sz="1400" dirty="0"/>
          </a:p>
        </p:txBody>
      </p:sp>
      <p:sp>
        <p:nvSpPr>
          <p:cNvPr id="12" name="TextBox 11">
            <a:extLst>
              <a:ext uri="{FF2B5EF4-FFF2-40B4-BE49-F238E27FC236}">
                <a16:creationId xmlns:a16="http://schemas.microsoft.com/office/drawing/2014/main" id="{6D67F2F7-BFAF-CFDA-479F-0BAD9878233D}"/>
              </a:ext>
            </a:extLst>
          </p:cNvPr>
          <p:cNvSpPr txBox="1"/>
          <p:nvPr/>
        </p:nvSpPr>
        <p:spPr>
          <a:xfrm>
            <a:off x="4792980" y="2158072"/>
            <a:ext cx="3770157" cy="1904047"/>
          </a:xfrm>
          <a:prstGeom prst="rect">
            <a:avLst/>
          </a:prstGeom>
          <a:noFill/>
        </p:spPr>
        <p:txBody>
          <a:bodyPr wrap="square">
            <a:spAutoFit/>
          </a:bodyPr>
          <a:lstStyle/>
          <a:p>
            <a:pPr marL="0" indent="0" algn="just">
              <a:lnSpc>
                <a:spcPts val="2850"/>
              </a:lnSpc>
              <a:buNone/>
            </a:pPr>
            <a:r>
              <a:rPr lang="en-US" sz="1400" dirty="0">
                <a:solidFill>
                  <a:srgbClr val="49495A"/>
                </a:solidFill>
                <a:latin typeface="Open Sans" pitchFamily="34" charset="0"/>
                <a:ea typeface="Open Sans" pitchFamily="34" charset="-122"/>
                <a:cs typeface="Open Sans" pitchFamily="34" charset="-120"/>
              </a:rPr>
              <a:t>Operator </a:t>
            </a:r>
            <a:r>
              <a:rPr lang="en-US" sz="1400" dirty="0" err="1">
                <a:solidFill>
                  <a:srgbClr val="49495A"/>
                </a:solidFill>
                <a:latin typeface="Open Sans" pitchFamily="34" charset="0"/>
                <a:ea typeface="Open Sans" pitchFamily="34" charset="-122"/>
                <a:cs typeface="Open Sans" pitchFamily="34" charset="-120"/>
              </a:rPr>
              <a:t>telepon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seluler</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dapat</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berkolaborasi</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dengan</a:t>
            </a:r>
            <a:r>
              <a:rPr lang="en-US" sz="1400" dirty="0">
                <a:solidFill>
                  <a:srgbClr val="49495A"/>
                </a:solidFill>
                <a:latin typeface="Open Sans" pitchFamily="34" charset="0"/>
                <a:ea typeface="Open Sans" pitchFamily="34" charset="-122"/>
                <a:cs typeface="Open Sans" pitchFamily="34" charset="-120"/>
              </a:rPr>
              <a:t> Starlink </a:t>
            </a:r>
            <a:r>
              <a:rPr lang="en-US" sz="1400" dirty="0" err="1">
                <a:solidFill>
                  <a:srgbClr val="49495A"/>
                </a:solidFill>
                <a:latin typeface="Open Sans" pitchFamily="34" charset="0"/>
                <a:ea typeface="Open Sans" pitchFamily="34" charset="-122"/>
                <a:cs typeface="Open Sans" pitchFamily="34" charset="-120"/>
              </a:rPr>
              <a:t>untuk</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menawarkan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layanan</a:t>
            </a:r>
            <a:r>
              <a:rPr lang="en-US" sz="1400" dirty="0">
                <a:solidFill>
                  <a:srgbClr val="49495A"/>
                </a:solidFill>
                <a:latin typeface="Open Sans" pitchFamily="34" charset="0"/>
                <a:ea typeface="Open Sans" pitchFamily="34" charset="-122"/>
                <a:cs typeface="Open Sans" pitchFamily="34" charset="-120"/>
              </a:rPr>
              <a:t> internet </a:t>
            </a:r>
            <a:r>
              <a:rPr lang="en-US" sz="1400" dirty="0" err="1">
                <a:solidFill>
                  <a:srgbClr val="49495A"/>
                </a:solidFill>
                <a:latin typeface="Open Sans" pitchFamily="34" charset="0"/>
                <a:ea typeface="Open Sans" pitchFamily="34" charset="-122"/>
                <a:cs typeface="Open Sans" pitchFamily="34" charset="-120"/>
              </a:rPr>
              <a:t>satelit</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sebagai</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tambahan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untuk</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jaringan</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seluler</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mereka</a:t>
            </a:r>
            <a:r>
              <a:rPr lang="en-US" sz="1400" dirty="0">
                <a:solidFill>
                  <a:srgbClr val="49495A"/>
                </a:solidFill>
                <a:latin typeface="Open Sans" pitchFamily="34" charset="0"/>
                <a:ea typeface="Open Sans" pitchFamily="34" charset="-122"/>
                <a:cs typeface="Open Sans" pitchFamily="34" charset="-120"/>
              </a:rPr>
              <a:t>.</a:t>
            </a:r>
            <a:endParaRPr 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2"/>
        <p:cNvGrpSpPr/>
        <p:nvPr/>
      </p:nvGrpSpPr>
      <p:grpSpPr>
        <a:xfrm>
          <a:off x="0" y="0"/>
          <a:ext cx="0" cy="0"/>
          <a:chOff x="0" y="0"/>
          <a:chExt cx="0" cy="0"/>
        </a:xfrm>
      </p:grpSpPr>
      <p:sp>
        <p:nvSpPr>
          <p:cNvPr id="2123" name="Google Shape;2123;p54"/>
          <p:cNvSpPr txBox="1">
            <a:spLocks noGrp="1"/>
          </p:cNvSpPr>
          <p:nvPr>
            <p:ph type="title"/>
          </p:nvPr>
        </p:nvSpPr>
        <p:spPr>
          <a:xfrm>
            <a:off x="782975" y="18711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err="1">
                <a:solidFill>
                  <a:srgbClr val="403CCF"/>
                </a:solidFill>
                <a:latin typeface="IBM Plex Mono" panose="020B0509050203000203" pitchFamily="49" charset="0"/>
                <a:ea typeface="Libre Baskerville" pitchFamily="34" charset="-122"/>
                <a:cs typeface="Libre Baskerville" pitchFamily="34" charset="-120"/>
              </a:rPr>
              <a:t>Maraknya</a:t>
            </a:r>
            <a:r>
              <a:rPr lang="en-US" sz="2800" dirty="0">
                <a:solidFill>
                  <a:srgbClr val="403CCF"/>
                </a:solidFill>
                <a:latin typeface="IBM Plex Mono" panose="020B0509050203000203" pitchFamily="49" charset="0"/>
                <a:ea typeface="Libre Baskerville" pitchFamily="34" charset="-122"/>
                <a:cs typeface="Libre Baskerville" pitchFamily="34" charset="-120"/>
              </a:rPr>
              <a:t> </a:t>
            </a:r>
            <a:r>
              <a:rPr lang="en-US" sz="2800" dirty="0" err="1">
                <a:solidFill>
                  <a:srgbClr val="403CCF"/>
                </a:solidFill>
                <a:latin typeface="IBM Plex Mono" panose="020B0509050203000203" pitchFamily="49" charset="0"/>
                <a:ea typeface="Libre Baskerville" pitchFamily="34" charset="-122"/>
                <a:cs typeface="Libre Baskerville" pitchFamily="34" charset="-120"/>
              </a:rPr>
              <a:t>Jaringan</a:t>
            </a:r>
            <a:r>
              <a:rPr lang="en-US" sz="2800" dirty="0">
                <a:solidFill>
                  <a:srgbClr val="403CCF"/>
                </a:solidFill>
                <a:latin typeface="IBM Plex Mono" panose="020B0509050203000203" pitchFamily="49" charset="0"/>
                <a:ea typeface="Libre Baskerville" pitchFamily="34" charset="-122"/>
                <a:cs typeface="Libre Baskerville" pitchFamily="34" charset="-120"/>
              </a:rPr>
              <a:t> </a:t>
            </a:r>
            <a:r>
              <a:rPr lang="en-US" sz="2800" dirty="0" err="1">
                <a:solidFill>
                  <a:srgbClr val="403CCF"/>
                </a:solidFill>
                <a:latin typeface="IBM Plex Mono" panose="020B0509050203000203" pitchFamily="49" charset="0"/>
                <a:ea typeface="Libre Baskerville" pitchFamily="34" charset="-122"/>
                <a:cs typeface="Libre Baskerville" pitchFamily="34" charset="-120"/>
              </a:rPr>
              <a:t>Komputer</a:t>
            </a:r>
            <a:r>
              <a:rPr lang="en-US" sz="2800" dirty="0">
                <a:solidFill>
                  <a:srgbClr val="403CCF"/>
                </a:solidFill>
                <a:latin typeface="IBM Plex Mono" panose="020B0509050203000203" pitchFamily="49" charset="0"/>
                <a:ea typeface="Libre Baskerville" pitchFamily="34" charset="-122"/>
                <a:cs typeface="Libre Baskerville" pitchFamily="34" charset="-120"/>
              </a:rPr>
              <a:t> RT/RW Net </a:t>
            </a:r>
            <a:r>
              <a:rPr lang="en-US" sz="2800" dirty="0" err="1">
                <a:solidFill>
                  <a:srgbClr val="403CCF"/>
                </a:solidFill>
                <a:latin typeface="IBM Plex Mono" panose="020B0509050203000203" pitchFamily="49" charset="0"/>
                <a:ea typeface="Libre Baskerville" pitchFamily="34" charset="-122"/>
                <a:cs typeface="Libre Baskerville" pitchFamily="34" charset="-120"/>
              </a:rPr>
              <a:t>Ilegal</a:t>
            </a:r>
            <a:endParaRPr sz="2800" dirty="0"/>
          </a:p>
        </p:txBody>
      </p:sp>
      <p:sp>
        <p:nvSpPr>
          <p:cNvPr id="2124" name="Google Shape;2124;p54"/>
          <p:cNvSpPr txBox="1"/>
          <p:nvPr/>
        </p:nvSpPr>
        <p:spPr>
          <a:xfrm>
            <a:off x="3676975" y="1339743"/>
            <a:ext cx="4810000" cy="613737"/>
          </a:xfrm>
          <a:prstGeom prst="rect">
            <a:avLst/>
          </a:prstGeom>
          <a:noFill/>
          <a:ln>
            <a:noFill/>
          </a:ln>
        </p:spPr>
        <p:txBody>
          <a:bodyPr spcFirstLastPara="1" wrap="square" lIns="91425" tIns="91425" rIns="91425" bIns="91425" anchor="t" anchorCtr="0">
            <a:noAutofit/>
          </a:bodyPr>
          <a:lstStyle/>
          <a:p>
            <a:pPr marL="0" indent="0" algn="just">
              <a:lnSpc>
                <a:spcPts val="2200"/>
              </a:lnSpc>
              <a:buNone/>
            </a:pP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RT/RW Net </a:t>
            </a:r>
            <a:r>
              <a:rPr lang="en-US" sz="1200" dirty="0" err="1">
                <a:solidFill>
                  <a:srgbClr val="49495A"/>
                </a:solidFill>
                <a:latin typeface="Open Sans" pitchFamily="34" charset="0"/>
                <a:ea typeface="Open Sans" pitchFamily="34" charset="-122"/>
                <a:cs typeface="Open Sans" pitchFamily="34" charset="-120"/>
              </a:rPr>
              <a:t>ilegal</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dapat</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menjadi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pintu</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masuk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bagi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ancaman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keamanan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seperti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serangan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siber</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pencurian</a:t>
            </a:r>
            <a:r>
              <a:rPr lang="en-US" sz="1200" dirty="0">
                <a:solidFill>
                  <a:srgbClr val="49495A"/>
                </a:solidFill>
                <a:latin typeface="Open Sans" pitchFamily="34" charset="0"/>
                <a:ea typeface="Open Sans" pitchFamily="34" charset="-122"/>
                <a:cs typeface="Open Sans" pitchFamily="34" charset="-120"/>
              </a:rPr>
              <a:t> data, dan </a:t>
            </a:r>
            <a:r>
              <a:rPr lang="en-US" sz="1200" dirty="0" err="1">
                <a:solidFill>
                  <a:srgbClr val="49495A"/>
                </a:solidFill>
                <a:latin typeface="Open Sans" pitchFamily="34" charset="0"/>
                <a:ea typeface="Open Sans" pitchFamily="34" charset="-122"/>
                <a:cs typeface="Open Sans" pitchFamily="34" charset="-120"/>
              </a:rPr>
              <a:t>penipuan</a:t>
            </a:r>
            <a:r>
              <a:rPr lang="en-US" sz="1200" dirty="0">
                <a:solidFill>
                  <a:srgbClr val="49495A"/>
                </a:solidFill>
                <a:latin typeface="Open Sans" pitchFamily="34" charset="0"/>
                <a:ea typeface="Open Sans" pitchFamily="34" charset="-122"/>
                <a:cs typeface="Open Sans" pitchFamily="34" charset="-120"/>
              </a:rPr>
              <a:t> online.</a:t>
            </a:r>
            <a:endParaRPr lang="en-US" sz="1200" dirty="0"/>
          </a:p>
        </p:txBody>
      </p:sp>
      <p:sp>
        <p:nvSpPr>
          <p:cNvPr id="2125" name="Google Shape;2125;p54"/>
          <p:cNvSpPr txBox="1"/>
          <p:nvPr/>
        </p:nvSpPr>
        <p:spPr>
          <a:xfrm>
            <a:off x="2022920" y="1419752"/>
            <a:ext cx="1198200" cy="572701"/>
          </a:xfrm>
          <a:prstGeom prst="rect">
            <a:avLst/>
          </a:prstGeom>
          <a:noFill/>
          <a:ln>
            <a:noFill/>
          </a:ln>
        </p:spPr>
        <p:txBody>
          <a:bodyPr spcFirstLastPara="1" wrap="square" lIns="91425" tIns="91425" rIns="91425" bIns="91425" anchor="ctr" anchorCtr="0">
            <a:noAutofit/>
          </a:bodyPr>
          <a:lstStyle/>
          <a:p>
            <a:pPr algn="ctr">
              <a:lnSpc>
                <a:spcPct val="115000"/>
              </a:lnSpc>
            </a:pPr>
            <a:endParaRPr lang="en-US" sz="1300" b="1" dirty="0">
              <a:solidFill>
                <a:srgbClr val="49495A"/>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15000"/>
              </a:lnSpc>
            </a:pPr>
            <a:r>
              <a:rPr lang="en-US" sz="13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Ancaman</a:t>
            </a:r>
            <a:r>
              <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3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Keamanan</a:t>
            </a:r>
            <a:endPar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ctr" rtl="0">
              <a:lnSpc>
                <a:spcPct val="115000"/>
              </a:lnSpc>
              <a:spcBef>
                <a:spcPts val="0"/>
              </a:spcBef>
              <a:spcAft>
                <a:spcPts val="0"/>
              </a:spcAft>
              <a:buNone/>
            </a:pPr>
            <a:endParaRPr sz="2000" b="1" dirty="0">
              <a:solidFill>
                <a:schemeClr val="dk1"/>
              </a:solidFill>
              <a:latin typeface="IBM Plex Mono"/>
              <a:ea typeface="IBM Plex Mono"/>
              <a:cs typeface="IBM Plex Mono"/>
              <a:sym typeface="IBM Plex Mono"/>
            </a:endParaRPr>
          </a:p>
        </p:txBody>
      </p:sp>
      <p:sp>
        <p:nvSpPr>
          <p:cNvPr id="2126" name="Google Shape;2126;p54"/>
          <p:cNvSpPr txBox="1"/>
          <p:nvPr/>
        </p:nvSpPr>
        <p:spPr>
          <a:xfrm>
            <a:off x="782975" y="1489111"/>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01</a:t>
            </a:r>
            <a:endParaRPr sz="3000" b="1" dirty="0">
              <a:solidFill>
                <a:schemeClr val="dk2"/>
              </a:solidFill>
              <a:latin typeface="Poppins"/>
              <a:ea typeface="Poppins"/>
              <a:cs typeface="Poppins"/>
              <a:sym typeface="Poppins"/>
            </a:endParaRPr>
          </a:p>
        </p:txBody>
      </p:sp>
      <p:sp>
        <p:nvSpPr>
          <p:cNvPr id="2127" name="Google Shape;2127;p54"/>
          <p:cNvSpPr txBox="1"/>
          <p:nvPr/>
        </p:nvSpPr>
        <p:spPr>
          <a:xfrm>
            <a:off x="4020025" y="2599982"/>
            <a:ext cx="4466950" cy="572700"/>
          </a:xfrm>
          <a:prstGeom prst="rect">
            <a:avLst/>
          </a:prstGeom>
          <a:noFill/>
          <a:ln>
            <a:noFill/>
          </a:ln>
        </p:spPr>
        <p:txBody>
          <a:bodyPr spcFirstLastPara="1" wrap="square" lIns="91425" tIns="91425" rIns="91425" bIns="91425" anchor="t" anchorCtr="0">
            <a:noAutofit/>
          </a:bodyPr>
          <a:lstStyle/>
          <a:p>
            <a:pPr marL="0" indent="0" algn="just">
              <a:lnSpc>
                <a:spcPts val="2200"/>
              </a:lnSpc>
              <a:buNone/>
            </a:pPr>
            <a:r>
              <a:rPr lang="en-US" sz="1200" dirty="0" err="1">
                <a:solidFill>
                  <a:srgbClr val="49495A"/>
                </a:solidFill>
                <a:latin typeface="Open Sans" pitchFamily="34" charset="0"/>
                <a:ea typeface="Open Sans" pitchFamily="34" charset="-122"/>
                <a:cs typeface="Open Sans" pitchFamily="34" charset="-120"/>
              </a:rPr>
              <a:t>Penggunaan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ilegal</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untuk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mengakses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konten</a:t>
            </a:r>
            <a:r>
              <a:rPr lang="en-US" sz="1200" dirty="0">
                <a:solidFill>
                  <a:srgbClr val="49495A"/>
                </a:solidFill>
                <a:latin typeface="Open Sans" pitchFamily="34" charset="0"/>
                <a:ea typeface="Open Sans" pitchFamily="34" charset="-122"/>
                <a:cs typeface="Open Sans" pitchFamily="34" charset="-120"/>
              </a:rPr>
              <a:t> digital yang </a:t>
            </a:r>
            <a:r>
              <a:rPr lang="en-US" sz="1200" dirty="0" err="1">
                <a:solidFill>
                  <a:srgbClr val="49495A"/>
                </a:solidFill>
                <a:latin typeface="Open Sans" pitchFamily="34" charset="0"/>
                <a:ea typeface="Open Sans" pitchFamily="34" charset="-122"/>
                <a:cs typeface="Open Sans" pitchFamily="34" charset="-120"/>
              </a:rPr>
              <a:t>dilindungi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hak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cipta</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dapat</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mengakibatkan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pelanggaran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hukum</a:t>
            </a:r>
            <a:r>
              <a:rPr lang="en-US" sz="1200" dirty="0">
                <a:solidFill>
                  <a:srgbClr val="49495A"/>
                </a:solidFill>
                <a:latin typeface="Open Sans" pitchFamily="34" charset="0"/>
                <a:ea typeface="Open Sans" pitchFamily="34" charset="-122"/>
                <a:cs typeface="Open Sans" pitchFamily="34" charset="-120"/>
              </a:rPr>
              <a:t> dan </a:t>
            </a:r>
            <a:r>
              <a:rPr lang="en-US" sz="1400" dirty="0" err="1">
                <a:solidFill>
                  <a:srgbClr val="49495A"/>
                </a:solidFill>
                <a:latin typeface="Open Sans" pitchFamily="34" charset="0"/>
                <a:ea typeface="Open Sans" pitchFamily="34" charset="-122"/>
                <a:cs typeface="Open Sans" pitchFamily="34" charset="-120"/>
              </a:rPr>
              <a:t>konsekuensi</a:t>
            </a:r>
            <a:r>
              <a:rPr lang="en-US" sz="1400" dirty="0">
                <a:solidFill>
                  <a:srgbClr val="49495A"/>
                </a:solidFill>
                <a:latin typeface="Open Sans" pitchFamily="34" charset="0"/>
                <a:ea typeface="Open Sans" pitchFamily="34" charset="-122"/>
                <a:cs typeface="Open Sans" pitchFamily="34" charset="-120"/>
              </a:rPr>
              <a:t> </a:t>
            </a:r>
            <a:r>
              <a:rPr lang="en-US" sz="1400" dirty="0" err="1">
                <a:solidFill>
                  <a:srgbClr val="49495A"/>
                </a:solidFill>
                <a:latin typeface="Open Sans" pitchFamily="34" charset="0"/>
                <a:ea typeface="Open Sans" pitchFamily="34" charset="-122"/>
                <a:cs typeface="Open Sans" pitchFamily="34" charset="-120"/>
              </a:rPr>
              <a:t>hukum</a:t>
            </a:r>
            <a:r>
              <a:rPr lang="en-US" sz="1400" dirty="0">
                <a:solidFill>
                  <a:srgbClr val="49495A"/>
                </a:solidFill>
                <a:latin typeface="Open Sans" pitchFamily="34" charset="0"/>
                <a:ea typeface="Open Sans" pitchFamily="34" charset="-122"/>
                <a:cs typeface="Open Sans" pitchFamily="34" charset="-120"/>
              </a:rPr>
              <a:t>.</a:t>
            </a:r>
            <a:endParaRPr lang="en-US" sz="1400" dirty="0"/>
          </a:p>
        </p:txBody>
      </p:sp>
      <p:sp>
        <p:nvSpPr>
          <p:cNvPr id="2128" name="Google Shape;2128;p54"/>
          <p:cNvSpPr txBox="1"/>
          <p:nvPr/>
        </p:nvSpPr>
        <p:spPr>
          <a:xfrm>
            <a:off x="1965320" y="2862375"/>
            <a:ext cx="1313400" cy="576000"/>
          </a:xfrm>
          <a:prstGeom prst="rect">
            <a:avLst/>
          </a:prstGeom>
          <a:noFill/>
          <a:ln>
            <a:noFill/>
          </a:ln>
        </p:spPr>
        <p:txBody>
          <a:bodyPr spcFirstLastPara="1" wrap="square" lIns="91425" tIns="91425" rIns="91425" bIns="91425" anchor="ctr" anchorCtr="0">
            <a:noAutofit/>
          </a:bodyPr>
          <a:lstStyle/>
          <a:p>
            <a:pPr marL="0" indent="0" algn="ctr">
              <a:lnSpc>
                <a:spcPts val="2150"/>
              </a:lnSpc>
              <a:buNone/>
            </a:pPr>
            <a:r>
              <a:rPr lang="en-US" sz="13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Pelanggaran</a:t>
            </a:r>
            <a:r>
              <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Hak </a:t>
            </a:r>
            <a:r>
              <a:rPr lang="en-US" sz="13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Cipta</a:t>
            </a:r>
            <a:endPar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29" name="Google Shape;2129;p54"/>
          <p:cNvSpPr txBox="1"/>
          <p:nvPr/>
        </p:nvSpPr>
        <p:spPr>
          <a:xfrm>
            <a:off x="758430" y="2838491"/>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02</a:t>
            </a:r>
            <a:endParaRPr sz="3000" b="1" dirty="0">
              <a:solidFill>
                <a:schemeClr val="dk2"/>
              </a:solidFill>
              <a:latin typeface="Poppins"/>
              <a:ea typeface="Poppins"/>
              <a:cs typeface="Poppins"/>
              <a:sym typeface="Poppins"/>
            </a:endParaRPr>
          </a:p>
        </p:txBody>
      </p:sp>
      <p:sp>
        <p:nvSpPr>
          <p:cNvPr id="2131" name="Google Shape;2131;p54"/>
          <p:cNvSpPr txBox="1"/>
          <p:nvPr/>
        </p:nvSpPr>
        <p:spPr>
          <a:xfrm>
            <a:off x="2145224" y="3942202"/>
            <a:ext cx="1313399" cy="580207"/>
          </a:xfrm>
          <a:prstGeom prst="rect">
            <a:avLst/>
          </a:prstGeom>
          <a:noFill/>
          <a:ln>
            <a:noFill/>
          </a:ln>
        </p:spPr>
        <p:txBody>
          <a:bodyPr spcFirstLastPara="1" wrap="square" lIns="91425" tIns="91425" rIns="91425" bIns="91425" anchor="ctr" anchorCtr="0">
            <a:noAutofit/>
          </a:bodyPr>
          <a:lstStyle/>
          <a:p>
            <a:pPr algn="ctr">
              <a:lnSpc>
                <a:spcPct val="115000"/>
              </a:lnSpc>
            </a:pPr>
            <a:endPar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lnSpc>
                <a:spcPct val="115000"/>
              </a:lnSpc>
            </a:pPr>
            <a:r>
              <a:rPr lang="en-US" sz="13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Kehilangan</a:t>
            </a:r>
            <a:r>
              <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3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Pendapatan</a:t>
            </a:r>
            <a:endParaRPr lang="en-US" sz="13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marL="0" lvl="0" indent="0" algn="l" rtl="0">
              <a:lnSpc>
                <a:spcPct val="115000"/>
              </a:lnSpc>
              <a:spcBef>
                <a:spcPts val="0"/>
              </a:spcBef>
              <a:spcAft>
                <a:spcPts val="0"/>
              </a:spcAft>
              <a:buNone/>
            </a:pPr>
            <a:endParaRPr sz="2000" b="1" dirty="0">
              <a:solidFill>
                <a:schemeClr val="dk1"/>
              </a:solidFill>
              <a:latin typeface="IBM Plex Mono"/>
              <a:ea typeface="IBM Plex Mono"/>
              <a:cs typeface="IBM Plex Mono"/>
              <a:sym typeface="IBM Plex Mono"/>
            </a:endParaRPr>
          </a:p>
        </p:txBody>
      </p:sp>
      <p:sp>
        <p:nvSpPr>
          <p:cNvPr id="2132" name="Google Shape;2132;p54"/>
          <p:cNvSpPr txBox="1"/>
          <p:nvPr/>
        </p:nvSpPr>
        <p:spPr>
          <a:xfrm>
            <a:off x="790760" y="3946410"/>
            <a:ext cx="722400" cy="5760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3000" b="1" dirty="0">
                <a:solidFill>
                  <a:schemeClr val="dk2"/>
                </a:solidFill>
                <a:latin typeface="Poppins"/>
                <a:ea typeface="Poppins"/>
                <a:cs typeface="Poppins"/>
                <a:sym typeface="Poppins"/>
              </a:rPr>
              <a:t>03</a:t>
            </a:r>
            <a:endParaRPr sz="3000" b="1" dirty="0">
              <a:solidFill>
                <a:schemeClr val="dk2"/>
              </a:solidFill>
              <a:latin typeface="Poppins"/>
              <a:ea typeface="Poppins"/>
              <a:cs typeface="Poppins"/>
              <a:sym typeface="Poppins"/>
            </a:endParaRPr>
          </a:p>
        </p:txBody>
      </p:sp>
      <p:cxnSp>
        <p:nvCxnSpPr>
          <p:cNvPr id="2136" name="Google Shape;2136;p54"/>
          <p:cNvCxnSpPr>
            <a:cxnSpLocks/>
            <a:endCxn id="2125" idx="1"/>
          </p:cNvCxnSpPr>
          <p:nvPr/>
        </p:nvCxnSpPr>
        <p:spPr>
          <a:xfrm flipV="1">
            <a:off x="1584960" y="1706103"/>
            <a:ext cx="437960" cy="1649"/>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37" name="Google Shape;2137;p54"/>
          <p:cNvCxnSpPr>
            <a:cxnSpLocks/>
          </p:cNvCxnSpPr>
          <p:nvPr/>
        </p:nvCxnSpPr>
        <p:spPr>
          <a:xfrm>
            <a:off x="3190275" y="1700245"/>
            <a:ext cx="486700" cy="3298"/>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38" name="Google Shape;2138;p54"/>
          <p:cNvCxnSpPr>
            <a:cxnSpLocks/>
          </p:cNvCxnSpPr>
          <p:nvPr/>
        </p:nvCxnSpPr>
        <p:spPr>
          <a:xfrm>
            <a:off x="3257365" y="3126491"/>
            <a:ext cx="714550" cy="1050"/>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39" name="Google Shape;2139;p54"/>
          <p:cNvCxnSpPr>
            <a:cxnSpLocks/>
            <a:stCxn id="2131" idx="3"/>
          </p:cNvCxnSpPr>
          <p:nvPr/>
        </p:nvCxnSpPr>
        <p:spPr>
          <a:xfrm>
            <a:off x="3458623" y="4232306"/>
            <a:ext cx="624377" cy="454"/>
          </a:xfrm>
          <a:prstGeom prst="bentConnector3">
            <a:avLst>
              <a:gd name="adj1" fmla="val 50000"/>
            </a:avLst>
          </a:prstGeom>
          <a:noFill/>
          <a:ln w="9525" cap="flat" cmpd="sng">
            <a:solidFill>
              <a:schemeClr val="lt2"/>
            </a:solidFill>
            <a:prstDash val="solid"/>
            <a:round/>
            <a:headEnd type="none" w="med" len="med"/>
            <a:tailEnd type="oval" w="med" len="med"/>
          </a:ln>
        </p:spPr>
      </p:cxnSp>
      <p:cxnSp>
        <p:nvCxnSpPr>
          <p:cNvPr id="2141" name="Google Shape;2141;p54"/>
          <p:cNvCxnSpPr>
            <a:cxnSpLocks/>
          </p:cNvCxnSpPr>
          <p:nvPr/>
        </p:nvCxnSpPr>
        <p:spPr>
          <a:xfrm flipV="1">
            <a:off x="1528940" y="3150375"/>
            <a:ext cx="486700" cy="1050"/>
          </a:xfrm>
          <a:prstGeom prst="bentConnector3">
            <a:avLst>
              <a:gd name="adj1" fmla="val 50000"/>
            </a:avLst>
          </a:prstGeom>
          <a:noFill/>
          <a:ln w="9525" cap="flat" cmpd="sng">
            <a:solidFill>
              <a:schemeClr val="lt2"/>
            </a:solidFill>
            <a:prstDash val="solid"/>
            <a:round/>
            <a:headEnd type="none" w="med" len="med"/>
            <a:tailEnd type="none" w="med" len="med"/>
          </a:ln>
        </p:spPr>
      </p:cxnSp>
      <p:cxnSp>
        <p:nvCxnSpPr>
          <p:cNvPr id="2142" name="Google Shape;2142;p54"/>
          <p:cNvCxnSpPr>
            <a:cxnSpLocks/>
            <a:stCxn id="2132" idx="3"/>
            <a:endCxn id="2131" idx="1"/>
          </p:cNvCxnSpPr>
          <p:nvPr/>
        </p:nvCxnSpPr>
        <p:spPr>
          <a:xfrm flipV="1">
            <a:off x="1513160" y="4232306"/>
            <a:ext cx="632064" cy="2104"/>
          </a:xfrm>
          <a:prstGeom prst="bentConnector3">
            <a:avLst>
              <a:gd name="adj1" fmla="val 50000"/>
            </a:avLst>
          </a:prstGeom>
          <a:noFill/>
          <a:ln w="9525" cap="flat" cmpd="sng">
            <a:solidFill>
              <a:schemeClr val="lt2"/>
            </a:solidFill>
            <a:prstDash val="solid"/>
            <a:round/>
            <a:headEnd type="none" w="med" len="med"/>
            <a:tailEnd type="none" w="med" len="med"/>
          </a:ln>
        </p:spPr>
      </p:cxnSp>
      <p:sp>
        <p:nvSpPr>
          <p:cNvPr id="49" name="TextBox 48">
            <a:extLst>
              <a:ext uri="{FF2B5EF4-FFF2-40B4-BE49-F238E27FC236}">
                <a16:creationId xmlns:a16="http://schemas.microsoft.com/office/drawing/2014/main" id="{76D1117B-431F-3BB3-5AC2-9BFD3068A9AC}"/>
              </a:ext>
            </a:extLst>
          </p:cNvPr>
          <p:cNvSpPr txBox="1"/>
          <p:nvPr/>
        </p:nvSpPr>
        <p:spPr>
          <a:xfrm>
            <a:off x="4188970" y="3772371"/>
            <a:ext cx="4810000" cy="919867"/>
          </a:xfrm>
          <a:prstGeom prst="rect">
            <a:avLst/>
          </a:prstGeom>
          <a:noFill/>
        </p:spPr>
        <p:txBody>
          <a:bodyPr wrap="square">
            <a:spAutoFit/>
          </a:bodyPr>
          <a:lstStyle/>
          <a:p>
            <a:pPr marL="0" indent="0" algn="just">
              <a:lnSpc>
                <a:spcPts val="2200"/>
              </a:lnSpc>
              <a:buNone/>
            </a:pP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RT/RW Net </a:t>
            </a:r>
            <a:r>
              <a:rPr lang="en-US" sz="1200" dirty="0" err="1">
                <a:solidFill>
                  <a:srgbClr val="49495A"/>
                </a:solidFill>
                <a:latin typeface="Open Sans" pitchFamily="34" charset="0"/>
                <a:ea typeface="Open Sans" pitchFamily="34" charset="-122"/>
                <a:cs typeface="Open Sans" pitchFamily="34" charset="-120"/>
              </a:rPr>
              <a:t>ilegal</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mengurangi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pendapatan</a:t>
            </a:r>
            <a:r>
              <a:rPr lang="en-US" sz="1200" dirty="0">
                <a:solidFill>
                  <a:srgbClr val="49495A"/>
                </a:solidFill>
                <a:latin typeface="Open Sans" pitchFamily="34" charset="0"/>
                <a:ea typeface="Open Sans" pitchFamily="34" charset="-122"/>
                <a:cs typeface="Open Sans" pitchFamily="34" charset="-120"/>
              </a:rPr>
              <a:t> operator </a:t>
            </a:r>
            <a:r>
              <a:rPr lang="en-US" sz="1200" dirty="0" err="1">
                <a:solidFill>
                  <a:srgbClr val="49495A"/>
                </a:solidFill>
                <a:latin typeface="Open Sans" pitchFamily="34" charset="0"/>
                <a:ea typeface="Open Sans" pitchFamily="34" charset="-122"/>
                <a:cs typeface="Open Sans" pitchFamily="34" charset="-120"/>
              </a:rPr>
              <a:t>telekomunikasi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resmi</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menghalangi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investasi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dalam</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infrastruktur</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yang </a:t>
            </a:r>
            <a:r>
              <a:rPr lang="en-US" sz="1200" dirty="0" err="1">
                <a:solidFill>
                  <a:srgbClr val="49495A"/>
                </a:solidFill>
                <a:latin typeface="Open Sans" pitchFamily="34" charset="0"/>
                <a:ea typeface="Open Sans" pitchFamily="34" charset="-122"/>
                <a:cs typeface="Open Sans" pitchFamily="34" charset="-120"/>
              </a:rPr>
              <a:t>lebih</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baik</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6"/>
          <p:cNvSpPr txBox="1">
            <a:spLocks noGrp="1"/>
          </p:cNvSpPr>
          <p:nvPr>
            <p:ph type="title"/>
          </p:nvPr>
        </p:nvSpPr>
        <p:spPr>
          <a:xfrm>
            <a:off x="720000" y="445025"/>
            <a:ext cx="7704000" cy="1002776"/>
          </a:xfrm>
          <a:prstGeom prst="rect">
            <a:avLst/>
          </a:prstGeom>
        </p:spPr>
        <p:txBody>
          <a:bodyPr spcFirstLastPara="1" wrap="square" lIns="91425" tIns="91425" rIns="91425" bIns="91425" anchor="t" anchorCtr="0">
            <a:noAutofit/>
          </a:bodyPr>
          <a:lstStyle/>
          <a:p>
            <a:pPr algn="ctr"/>
            <a:r>
              <a:rPr lang="en-US" sz="2800" dirty="0">
                <a:solidFill>
                  <a:srgbClr val="403CCF"/>
                </a:solidFill>
                <a:latin typeface="Libre Baskerville" pitchFamily="34" charset="0"/>
                <a:ea typeface="Libre Baskerville" pitchFamily="34" charset="-122"/>
                <a:cs typeface="Libre Baskerville" pitchFamily="34" charset="-120"/>
              </a:rPr>
              <a:t>Solusi </a:t>
            </a:r>
            <a:r>
              <a:rPr lang="en-US" sz="2800" dirty="0" err="1">
                <a:solidFill>
                  <a:srgbClr val="403CCF"/>
                </a:solidFill>
                <a:latin typeface="Libre Baskerville" pitchFamily="34" charset="0"/>
                <a:ea typeface="Libre Baskerville" pitchFamily="34" charset="-122"/>
                <a:cs typeface="Libre Baskerville" pitchFamily="34" charset="-120"/>
              </a:rPr>
              <a:t>Mencegah</a:t>
            </a:r>
            <a:r>
              <a:rPr lang="en-US" sz="2800" dirty="0">
                <a:solidFill>
                  <a:srgbClr val="403CCF"/>
                </a:solidFill>
                <a:latin typeface="Libre Baskerville" pitchFamily="34" charset="0"/>
                <a:ea typeface="Libre Baskerville" pitchFamily="34" charset="-122"/>
                <a:cs typeface="Libre Baskerville" pitchFamily="34" charset="-120"/>
              </a:rPr>
              <a:t> </a:t>
            </a:r>
            <a:r>
              <a:rPr lang="en-US" sz="2800" dirty="0" err="1">
                <a:solidFill>
                  <a:srgbClr val="403CCF"/>
                </a:solidFill>
                <a:latin typeface="Libre Baskerville" pitchFamily="34" charset="0"/>
                <a:ea typeface="Libre Baskerville" pitchFamily="34" charset="-122"/>
                <a:cs typeface="Libre Baskerville" pitchFamily="34" charset="-120"/>
              </a:rPr>
              <a:t>Jaringan</a:t>
            </a:r>
            <a:r>
              <a:rPr lang="en-US" sz="2800" dirty="0">
                <a:solidFill>
                  <a:srgbClr val="403CCF"/>
                </a:solidFill>
                <a:latin typeface="Libre Baskerville" pitchFamily="34" charset="0"/>
                <a:ea typeface="Libre Baskerville" pitchFamily="34" charset="-122"/>
                <a:cs typeface="Libre Baskerville" pitchFamily="34" charset="-120"/>
              </a:rPr>
              <a:t> </a:t>
            </a:r>
            <a:r>
              <a:rPr lang="en-US" sz="2800" dirty="0" err="1">
                <a:solidFill>
                  <a:srgbClr val="403CCF"/>
                </a:solidFill>
                <a:latin typeface="Libre Baskerville" pitchFamily="34" charset="0"/>
                <a:ea typeface="Libre Baskerville" pitchFamily="34" charset="-122"/>
                <a:cs typeface="Libre Baskerville" pitchFamily="34" charset="-120"/>
              </a:rPr>
              <a:t>Komputer</a:t>
            </a:r>
            <a:r>
              <a:rPr lang="en-US" sz="2800" dirty="0">
                <a:solidFill>
                  <a:srgbClr val="403CCF"/>
                </a:solidFill>
                <a:latin typeface="Libre Baskerville" pitchFamily="34" charset="0"/>
                <a:ea typeface="Libre Baskerville" pitchFamily="34" charset="-122"/>
                <a:cs typeface="Libre Baskerville" pitchFamily="34" charset="-120"/>
              </a:rPr>
              <a:t> RT/RW Net </a:t>
            </a:r>
            <a:r>
              <a:rPr lang="en-US" sz="2800" dirty="0" err="1">
                <a:solidFill>
                  <a:srgbClr val="403CCF"/>
                </a:solidFill>
                <a:latin typeface="Libre Baskerville" pitchFamily="34" charset="0"/>
                <a:ea typeface="Libre Baskerville" pitchFamily="34" charset="-122"/>
                <a:cs typeface="Libre Baskerville" pitchFamily="34" charset="-120"/>
              </a:rPr>
              <a:t>Ilegal</a:t>
            </a:r>
            <a:br>
              <a:rPr lang="en-US" sz="2800" dirty="0"/>
            </a:br>
            <a:endParaRPr dirty="0"/>
          </a:p>
        </p:txBody>
      </p:sp>
      <p:sp>
        <p:nvSpPr>
          <p:cNvPr id="3" name="Text 2">
            <a:extLst>
              <a:ext uri="{FF2B5EF4-FFF2-40B4-BE49-F238E27FC236}">
                <a16:creationId xmlns:a16="http://schemas.microsoft.com/office/drawing/2014/main" id="{44498296-6776-D897-C282-3FF587083E5B}"/>
              </a:ext>
            </a:extLst>
          </p:cNvPr>
          <p:cNvSpPr/>
          <p:nvPr/>
        </p:nvSpPr>
        <p:spPr>
          <a:xfrm>
            <a:off x="3341845" y="1731921"/>
            <a:ext cx="2460188" cy="2547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1300" b="1" dirty="0">
                <a:solidFill>
                  <a:srgbClr val="49495A"/>
                </a:solidFill>
                <a:latin typeface="Open Sans" panose="020B0606030504020204" pitchFamily="34" charset="0"/>
                <a:ea typeface="Open Sans" panose="020B0606030504020204" pitchFamily="34" charset="0"/>
                <a:cs typeface="Open Sans" panose="020B0606030504020204" pitchFamily="34" charset="0"/>
              </a:rPr>
              <a:t>Peningkatan Keamanan</a:t>
            </a:r>
            <a:endParaRPr lang="en-US" sz="13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ext 3">
            <a:extLst>
              <a:ext uri="{FF2B5EF4-FFF2-40B4-BE49-F238E27FC236}">
                <a16:creationId xmlns:a16="http://schemas.microsoft.com/office/drawing/2014/main" id="{E1ECC3ED-225E-9477-08F6-E525975332E4}"/>
              </a:ext>
            </a:extLst>
          </p:cNvPr>
          <p:cNvSpPr/>
          <p:nvPr/>
        </p:nvSpPr>
        <p:spPr>
          <a:xfrm>
            <a:off x="570606" y="2069895"/>
            <a:ext cx="8002667" cy="521970"/>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50"/>
              </a:lnSpc>
              <a:buNone/>
            </a:pPr>
            <a:r>
              <a:rPr lang="en-US" sz="1200" dirty="0">
                <a:solidFill>
                  <a:srgbClr val="49495A"/>
                </a:solidFill>
                <a:latin typeface="Open Sans" pitchFamily="34" charset="0"/>
                <a:ea typeface="Open Sans" pitchFamily="34" charset="-122"/>
                <a:cs typeface="Open Sans" pitchFamily="34" charset="-120"/>
              </a:rPr>
              <a:t>Pemerintah dan operator telekomunikasi harus meningkatkan keamanan jaringan untuk mencegah akses ilegal dan mengidentifikasi aktivitas yang mencurigakan.</a:t>
            </a:r>
            <a:endParaRPr lang="en-US" sz="1200" dirty="0"/>
          </a:p>
        </p:txBody>
      </p:sp>
      <p:sp>
        <p:nvSpPr>
          <p:cNvPr id="5" name="Text 5">
            <a:extLst>
              <a:ext uri="{FF2B5EF4-FFF2-40B4-BE49-F238E27FC236}">
                <a16:creationId xmlns:a16="http://schemas.microsoft.com/office/drawing/2014/main" id="{C32C70C0-ABEE-0F3F-AF45-4C2706240215}"/>
              </a:ext>
            </a:extLst>
          </p:cNvPr>
          <p:cNvSpPr/>
          <p:nvPr/>
        </p:nvSpPr>
        <p:spPr>
          <a:xfrm>
            <a:off x="3552706" y="2866710"/>
            <a:ext cx="2038469" cy="2547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1300" b="1" dirty="0">
                <a:solidFill>
                  <a:srgbClr val="49495A"/>
                </a:solidFill>
                <a:latin typeface="Open Sans" panose="020B0606030504020204" pitchFamily="34" charset="0"/>
                <a:ea typeface="Open Sans" panose="020B0606030504020204" pitchFamily="34" charset="0"/>
                <a:cs typeface="Open Sans" panose="020B0606030504020204" pitchFamily="34" charset="0"/>
              </a:rPr>
              <a:t>Sosialisasi</a:t>
            </a:r>
            <a:endParaRPr lang="en-US" sz="13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Text 8">
            <a:extLst>
              <a:ext uri="{FF2B5EF4-FFF2-40B4-BE49-F238E27FC236}">
                <a16:creationId xmlns:a16="http://schemas.microsoft.com/office/drawing/2014/main" id="{817D6A20-297F-46A1-3585-A8F29A509334}"/>
              </a:ext>
            </a:extLst>
          </p:cNvPr>
          <p:cNvSpPr/>
          <p:nvPr/>
        </p:nvSpPr>
        <p:spPr>
          <a:xfrm>
            <a:off x="3552706" y="3989581"/>
            <a:ext cx="2038469" cy="254794"/>
          </a:xfrm>
          <a:prstGeom prst="rect">
            <a:avLst/>
          </a:prstGeom>
          <a:noFill/>
          <a:ln/>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000"/>
              </a:lnSpc>
              <a:buNone/>
            </a:pPr>
            <a:r>
              <a:rPr lang="en-US" sz="1300" b="1" dirty="0">
                <a:solidFill>
                  <a:srgbClr val="49495A"/>
                </a:solidFill>
                <a:latin typeface="Open Sans" panose="020B0606030504020204" pitchFamily="34" charset="0"/>
                <a:ea typeface="Open Sans" panose="020B0606030504020204" pitchFamily="34" charset="0"/>
                <a:cs typeface="Open Sans" panose="020B0606030504020204" pitchFamily="34" charset="0"/>
              </a:rPr>
              <a:t>Penegakan Hukum</a:t>
            </a:r>
            <a:endParaRPr lang="en-US" sz="13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10" name="TextBox 9">
            <a:extLst>
              <a:ext uri="{FF2B5EF4-FFF2-40B4-BE49-F238E27FC236}">
                <a16:creationId xmlns:a16="http://schemas.microsoft.com/office/drawing/2014/main" id="{45A131A1-A6ED-225C-278B-2AC02F718648}"/>
              </a:ext>
            </a:extLst>
          </p:cNvPr>
          <p:cNvSpPr txBox="1"/>
          <p:nvPr/>
        </p:nvSpPr>
        <p:spPr>
          <a:xfrm>
            <a:off x="1120079" y="3130779"/>
            <a:ext cx="6903720" cy="608821"/>
          </a:xfrm>
          <a:prstGeom prst="rect">
            <a:avLst/>
          </a:prstGeom>
          <a:noFill/>
        </p:spPr>
        <p:txBody>
          <a:bodyPr wrap="square">
            <a:spAutoFit/>
          </a:bodyPr>
          <a:lstStyle/>
          <a:p>
            <a:pPr marL="0" indent="0" algn="ctr">
              <a:lnSpc>
                <a:spcPts val="2050"/>
              </a:lnSpc>
              <a:buNone/>
            </a:pPr>
            <a:r>
              <a:rPr lang="en-US" sz="1200" dirty="0" err="1">
                <a:solidFill>
                  <a:srgbClr val="49495A"/>
                </a:solidFill>
                <a:latin typeface="Open Sans" pitchFamily="34" charset="0"/>
                <a:ea typeface="Open Sans" pitchFamily="34" charset="-122"/>
                <a:cs typeface="Open Sans" pitchFamily="34" charset="-120"/>
              </a:rPr>
              <a:t>Sosialisasi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tentang</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risiko</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bahaya</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komputer</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ilegal</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harus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ditingkatkan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untuk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meningkatkan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kesadaran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masyarakat</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
        <p:nvSpPr>
          <p:cNvPr id="14" name="TextBox 13">
            <a:extLst>
              <a:ext uri="{FF2B5EF4-FFF2-40B4-BE49-F238E27FC236}">
                <a16:creationId xmlns:a16="http://schemas.microsoft.com/office/drawing/2014/main" id="{5644ECD2-1FDA-9D93-85FB-D325FAD23985}"/>
              </a:ext>
            </a:extLst>
          </p:cNvPr>
          <p:cNvSpPr txBox="1"/>
          <p:nvPr/>
        </p:nvSpPr>
        <p:spPr>
          <a:xfrm>
            <a:off x="570606" y="4278514"/>
            <a:ext cx="8573394" cy="333105"/>
          </a:xfrm>
          <a:prstGeom prst="rect">
            <a:avLst/>
          </a:prstGeom>
          <a:noFill/>
        </p:spPr>
        <p:txBody>
          <a:bodyPr wrap="square">
            <a:spAutoFit/>
          </a:bodyPr>
          <a:lstStyle/>
          <a:p>
            <a:pPr marL="0" indent="0" algn="ctr">
              <a:lnSpc>
                <a:spcPts val="2050"/>
              </a:lnSpc>
              <a:buNone/>
            </a:pPr>
            <a:r>
              <a:rPr lang="en-US" sz="1200" dirty="0" err="1">
                <a:solidFill>
                  <a:srgbClr val="49495A"/>
                </a:solidFill>
                <a:latin typeface="Open Sans" pitchFamily="34" charset="0"/>
                <a:ea typeface="Open Sans" pitchFamily="34" charset="-122"/>
                <a:cs typeface="Open Sans" pitchFamily="34" charset="-120"/>
              </a:rPr>
              <a:t>Penegakan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hukum</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harus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tegas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terhadap</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aktivitas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komputer</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ilegal</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untuk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memberikan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efek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jera</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9"/>
        <p:cNvGrpSpPr/>
        <p:nvPr/>
      </p:nvGrpSpPr>
      <p:grpSpPr>
        <a:xfrm>
          <a:off x="0" y="0"/>
          <a:ext cx="0" cy="0"/>
          <a:chOff x="0" y="0"/>
          <a:chExt cx="0" cy="0"/>
        </a:xfrm>
      </p:grpSpPr>
      <p:sp>
        <p:nvSpPr>
          <p:cNvPr id="1950" name="Google Shape;1950;p49"/>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Terima Kasih </a:t>
            </a:r>
            <a:r>
              <a:rPr lang="en" dirty="0">
                <a:sym typeface="Wingdings" panose="05000000000000000000" pitchFamily="2" charset="2"/>
              </a:rPr>
              <a:t></a:t>
            </a:r>
            <a:endParaRPr dirty="0"/>
          </a:p>
        </p:txBody>
      </p:sp>
      <p:grpSp>
        <p:nvGrpSpPr>
          <p:cNvPr id="1951" name="Google Shape;1951;p49"/>
          <p:cNvGrpSpPr/>
          <p:nvPr/>
        </p:nvGrpSpPr>
        <p:grpSpPr>
          <a:xfrm>
            <a:off x="-1238838" y="-2814271"/>
            <a:ext cx="6191222" cy="6569036"/>
            <a:chOff x="-1238838" y="-2814271"/>
            <a:chExt cx="6191222" cy="6569036"/>
          </a:xfrm>
        </p:grpSpPr>
        <p:pic>
          <p:nvPicPr>
            <p:cNvPr id="1952" name="Google Shape;1952;p49"/>
            <p:cNvPicPr preferRelativeResize="0"/>
            <p:nvPr/>
          </p:nvPicPr>
          <p:blipFill rotWithShape="1">
            <a:blip r:embed="rId3">
              <a:alphaModFix/>
            </a:blip>
            <a:srcRect l="16960" t="24718" r="7121" b="26177"/>
            <a:stretch/>
          </p:blipFill>
          <p:spPr>
            <a:xfrm flipH="1">
              <a:off x="-860279" y="-1155525"/>
              <a:ext cx="3615750" cy="2759625"/>
            </a:xfrm>
            <a:prstGeom prst="rect">
              <a:avLst/>
            </a:prstGeom>
            <a:noFill/>
            <a:ln>
              <a:noFill/>
            </a:ln>
          </p:spPr>
        </p:pic>
        <p:grpSp>
          <p:nvGrpSpPr>
            <p:cNvPr id="1953" name="Google Shape;1953;p49"/>
            <p:cNvGrpSpPr/>
            <p:nvPr/>
          </p:nvGrpSpPr>
          <p:grpSpPr>
            <a:xfrm>
              <a:off x="-1238838" y="-2814271"/>
              <a:ext cx="6191222" cy="6569036"/>
              <a:chOff x="-1238838" y="-2814271"/>
              <a:chExt cx="6191222" cy="6569036"/>
            </a:xfrm>
          </p:grpSpPr>
          <p:sp>
            <p:nvSpPr>
              <p:cNvPr id="1954" name="Google Shape;1954;p49"/>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57" name="Google Shape;1957;p49"/>
              <p:cNvGrpSpPr/>
              <p:nvPr/>
            </p:nvGrpSpPr>
            <p:grpSpPr>
              <a:xfrm>
                <a:off x="3010374" y="1407525"/>
                <a:ext cx="196674" cy="196585"/>
                <a:chOff x="1101075" y="2142375"/>
                <a:chExt cx="439200" cy="439100"/>
              </a:xfrm>
            </p:grpSpPr>
            <p:sp>
              <p:nvSpPr>
                <p:cNvPr id="1958" name="Google Shape;1958;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0" name="Google Shape;1960;p49"/>
              <p:cNvGrpSpPr/>
              <p:nvPr/>
            </p:nvGrpSpPr>
            <p:grpSpPr>
              <a:xfrm>
                <a:off x="1890399" y="1114475"/>
                <a:ext cx="196674" cy="196585"/>
                <a:chOff x="1101075" y="2142375"/>
                <a:chExt cx="439200" cy="439100"/>
              </a:xfrm>
            </p:grpSpPr>
            <p:sp>
              <p:nvSpPr>
                <p:cNvPr id="1961" name="Google Shape;1961;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3" name="Google Shape;1963;p49"/>
              <p:cNvGrpSpPr/>
              <p:nvPr/>
            </p:nvGrpSpPr>
            <p:grpSpPr>
              <a:xfrm>
                <a:off x="2755474" y="1114475"/>
                <a:ext cx="196674" cy="196585"/>
                <a:chOff x="1101075" y="2142375"/>
                <a:chExt cx="439200" cy="439100"/>
              </a:xfrm>
            </p:grpSpPr>
            <p:sp>
              <p:nvSpPr>
                <p:cNvPr id="1964" name="Google Shape;1964;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49"/>
              <p:cNvGrpSpPr/>
              <p:nvPr/>
            </p:nvGrpSpPr>
            <p:grpSpPr>
              <a:xfrm>
                <a:off x="1290099" y="539500"/>
                <a:ext cx="196674" cy="196585"/>
                <a:chOff x="1101075" y="2142375"/>
                <a:chExt cx="439200" cy="439100"/>
              </a:xfrm>
            </p:grpSpPr>
            <p:sp>
              <p:nvSpPr>
                <p:cNvPr id="1967" name="Google Shape;1967;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9" name="Google Shape;1969;p49"/>
              <p:cNvGrpSpPr/>
              <p:nvPr/>
            </p:nvGrpSpPr>
            <p:grpSpPr>
              <a:xfrm>
                <a:off x="2022774" y="671500"/>
                <a:ext cx="196674" cy="196585"/>
                <a:chOff x="1101075" y="2142375"/>
                <a:chExt cx="439200" cy="439100"/>
              </a:xfrm>
            </p:grpSpPr>
            <p:sp>
              <p:nvSpPr>
                <p:cNvPr id="1970" name="Google Shape;1970;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972" name="Google Shape;1972;p49"/>
          <p:cNvGrpSpPr/>
          <p:nvPr/>
        </p:nvGrpSpPr>
        <p:grpSpPr>
          <a:xfrm>
            <a:off x="4571996" y="2268220"/>
            <a:ext cx="5022035" cy="4764449"/>
            <a:chOff x="4571996" y="2268220"/>
            <a:chExt cx="5022035" cy="4764449"/>
          </a:xfrm>
        </p:grpSpPr>
        <p:pic>
          <p:nvPicPr>
            <p:cNvPr id="1973" name="Google Shape;1973;p49"/>
            <p:cNvPicPr preferRelativeResize="0"/>
            <p:nvPr/>
          </p:nvPicPr>
          <p:blipFill rotWithShape="1">
            <a:blip r:embed="rId3">
              <a:alphaModFix/>
            </a:blip>
            <a:srcRect l="16960" t="24718" r="7121" b="26177"/>
            <a:stretch/>
          </p:blipFill>
          <p:spPr>
            <a:xfrm flipH="1">
              <a:off x="5978271" y="3376950"/>
              <a:ext cx="3615750" cy="2759625"/>
            </a:xfrm>
            <a:prstGeom prst="rect">
              <a:avLst/>
            </a:prstGeom>
            <a:noFill/>
            <a:ln>
              <a:noFill/>
            </a:ln>
          </p:spPr>
        </p:pic>
        <p:grpSp>
          <p:nvGrpSpPr>
            <p:cNvPr id="1974" name="Google Shape;1974;p49"/>
            <p:cNvGrpSpPr/>
            <p:nvPr/>
          </p:nvGrpSpPr>
          <p:grpSpPr>
            <a:xfrm rot="10800000">
              <a:off x="4571996" y="2268220"/>
              <a:ext cx="5022035" cy="4764449"/>
              <a:chOff x="-494406" y="-1584825"/>
              <a:chExt cx="4397193" cy="4171657"/>
            </a:xfrm>
          </p:grpSpPr>
          <p:grpSp>
            <p:nvGrpSpPr>
              <p:cNvPr id="1975" name="Google Shape;1975;p49"/>
              <p:cNvGrpSpPr/>
              <p:nvPr/>
            </p:nvGrpSpPr>
            <p:grpSpPr>
              <a:xfrm>
                <a:off x="245875" y="-51824"/>
                <a:ext cx="208200" cy="1824700"/>
                <a:chOff x="1040050" y="3812126"/>
                <a:chExt cx="208200" cy="1824700"/>
              </a:xfrm>
            </p:grpSpPr>
            <p:sp>
              <p:nvSpPr>
                <p:cNvPr id="1976" name="Google Shape;1976;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8" name="Google Shape;1978;p49"/>
              <p:cNvGrpSpPr/>
              <p:nvPr/>
            </p:nvGrpSpPr>
            <p:grpSpPr>
              <a:xfrm rot="-8100000">
                <a:off x="540898" y="-1172741"/>
                <a:ext cx="2552124" cy="3347490"/>
                <a:chOff x="2976325" y="908175"/>
                <a:chExt cx="4028179" cy="5283555"/>
              </a:xfrm>
            </p:grpSpPr>
            <p:sp>
              <p:nvSpPr>
                <p:cNvPr id="1979" name="Google Shape;1979;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982;p49"/>
              <p:cNvGrpSpPr/>
              <p:nvPr/>
            </p:nvGrpSpPr>
            <p:grpSpPr>
              <a:xfrm>
                <a:off x="-1" y="621223"/>
                <a:ext cx="699940" cy="478601"/>
                <a:chOff x="39722" y="4349021"/>
                <a:chExt cx="1061964" cy="726143"/>
              </a:xfrm>
            </p:grpSpPr>
            <p:grpSp>
              <p:nvGrpSpPr>
                <p:cNvPr id="1983" name="Google Shape;1983;p49"/>
                <p:cNvGrpSpPr/>
                <p:nvPr/>
              </p:nvGrpSpPr>
              <p:grpSpPr>
                <a:xfrm rot="2700000">
                  <a:off x="140502" y="4460924"/>
                  <a:ext cx="524584" cy="502337"/>
                  <a:chOff x="1189791" y="-1767331"/>
                  <a:chExt cx="904284" cy="865933"/>
                </a:xfrm>
              </p:grpSpPr>
              <p:sp>
                <p:nvSpPr>
                  <p:cNvPr id="1984" name="Google Shape;198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5" name="Google Shape;1985;p49"/>
                  <p:cNvGrpSpPr/>
                  <p:nvPr/>
                </p:nvGrpSpPr>
                <p:grpSpPr>
                  <a:xfrm>
                    <a:off x="1232795" y="-1740829"/>
                    <a:ext cx="717621" cy="717392"/>
                    <a:chOff x="1483457" y="3953671"/>
                    <a:chExt cx="717621" cy="717392"/>
                  </a:xfrm>
                </p:grpSpPr>
                <p:sp>
                  <p:nvSpPr>
                    <p:cNvPr id="1986" name="Google Shape;198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1" name="Google Shape;199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49"/>
              <p:cNvGrpSpPr/>
              <p:nvPr/>
            </p:nvGrpSpPr>
            <p:grpSpPr>
              <a:xfrm>
                <a:off x="955673" y="11"/>
                <a:ext cx="592576" cy="405260"/>
                <a:chOff x="39722" y="4349021"/>
                <a:chExt cx="1061964" cy="726143"/>
              </a:xfrm>
            </p:grpSpPr>
            <p:grpSp>
              <p:nvGrpSpPr>
                <p:cNvPr id="1993" name="Google Shape;1993;p49"/>
                <p:cNvGrpSpPr/>
                <p:nvPr/>
              </p:nvGrpSpPr>
              <p:grpSpPr>
                <a:xfrm rot="2700000">
                  <a:off x="140502" y="4460924"/>
                  <a:ext cx="524584" cy="502337"/>
                  <a:chOff x="1189791" y="-1767331"/>
                  <a:chExt cx="904284" cy="865933"/>
                </a:xfrm>
              </p:grpSpPr>
              <p:sp>
                <p:nvSpPr>
                  <p:cNvPr id="1994" name="Google Shape;199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49"/>
                  <p:cNvGrpSpPr/>
                  <p:nvPr/>
                </p:nvGrpSpPr>
                <p:grpSpPr>
                  <a:xfrm>
                    <a:off x="1232795" y="-1740829"/>
                    <a:ext cx="717621" cy="717392"/>
                    <a:chOff x="1483457" y="3953671"/>
                    <a:chExt cx="717621" cy="717392"/>
                  </a:xfrm>
                </p:grpSpPr>
                <p:sp>
                  <p:nvSpPr>
                    <p:cNvPr id="1996" name="Google Shape;199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01" name="Google Shape;200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2" name="Google Shape;2002;p49"/>
              <p:cNvGrpSpPr/>
              <p:nvPr/>
            </p:nvGrpSpPr>
            <p:grpSpPr>
              <a:xfrm>
                <a:off x="441574" y="-36652"/>
                <a:ext cx="699940" cy="478601"/>
                <a:chOff x="39722" y="4349021"/>
                <a:chExt cx="1061964" cy="726143"/>
              </a:xfrm>
            </p:grpSpPr>
            <p:grpSp>
              <p:nvGrpSpPr>
                <p:cNvPr id="2003" name="Google Shape;2003;p49"/>
                <p:cNvGrpSpPr/>
                <p:nvPr/>
              </p:nvGrpSpPr>
              <p:grpSpPr>
                <a:xfrm rot="2700000">
                  <a:off x="140502" y="4460924"/>
                  <a:ext cx="524584" cy="502337"/>
                  <a:chOff x="1189791" y="-1767331"/>
                  <a:chExt cx="904284" cy="865933"/>
                </a:xfrm>
              </p:grpSpPr>
              <p:sp>
                <p:nvSpPr>
                  <p:cNvPr id="2004" name="Google Shape;2004;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05" name="Google Shape;2005;p49"/>
                  <p:cNvGrpSpPr/>
                  <p:nvPr/>
                </p:nvGrpSpPr>
                <p:grpSpPr>
                  <a:xfrm>
                    <a:off x="1232795" y="-1740829"/>
                    <a:ext cx="717621" cy="717392"/>
                    <a:chOff x="1483457" y="3953671"/>
                    <a:chExt cx="717621" cy="717392"/>
                  </a:xfrm>
                </p:grpSpPr>
                <p:sp>
                  <p:nvSpPr>
                    <p:cNvPr id="2006" name="Google Shape;2006;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11" name="Google Shape;2011;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2" name="Google Shape;2012;p49"/>
              <p:cNvGrpSpPr/>
              <p:nvPr/>
            </p:nvGrpSpPr>
            <p:grpSpPr>
              <a:xfrm>
                <a:off x="-494406" y="-252396"/>
                <a:ext cx="1741563" cy="1288563"/>
                <a:chOff x="-494406" y="-252396"/>
                <a:chExt cx="1741563" cy="1288563"/>
              </a:xfrm>
            </p:grpSpPr>
            <p:sp>
              <p:nvSpPr>
                <p:cNvPr id="2013" name="Google Shape;2013;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5" name="Google Shape;2015;p49"/>
            <p:cNvGrpSpPr/>
            <p:nvPr/>
          </p:nvGrpSpPr>
          <p:grpSpPr>
            <a:xfrm>
              <a:off x="5643425" y="4968525"/>
              <a:ext cx="439200" cy="439100"/>
              <a:chOff x="1101075" y="2142375"/>
              <a:chExt cx="439200" cy="439100"/>
            </a:xfrm>
          </p:grpSpPr>
          <p:sp>
            <p:nvSpPr>
              <p:cNvPr id="2016" name="Google Shape;2016;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8" name="Google Shape;2018;p49"/>
          <p:cNvGrpSpPr/>
          <p:nvPr/>
        </p:nvGrpSpPr>
        <p:grpSpPr>
          <a:xfrm>
            <a:off x="774450" y="3019701"/>
            <a:ext cx="5944442" cy="134100"/>
            <a:chOff x="774450" y="3019701"/>
            <a:chExt cx="5944442" cy="134100"/>
          </a:xfrm>
        </p:grpSpPr>
        <p:sp>
          <p:nvSpPr>
            <p:cNvPr id="2019" name="Google Shape;2019;p49"/>
            <p:cNvSpPr/>
            <p:nvPr/>
          </p:nvSpPr>
          <p:spPr>
            <a:xfrm>
              <a:off x="6584792"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20" name="Google Shape;2020;p49"/>
            <p:cNvCxnSpPr/>
            <p:nvPr/>
          </p:nvCxnSpPr>
          <p:spPr>
            <a:xfrm>
              <a:off x="774450" y="3086750"/>
              <a:ext cx="5848200" cy="0"/>
            </a:xfrm>
            <a:prstGeom prst="straightConnector1">
              <a:avLst/>
            </a:prstGeom>
            <a:noFill/>
            <a:ln w="9525" cap="flat" cmpd="sng">
              <a:solidFill>
                <a:schemeClr val="dk2"/>
              </a:solidFill>
              <a:prstDash val="solid"/>
              <a:round/>
              <a:headEnd type="none" w="med" len="med"/>
              <a:tailEnd type="none" w="med" len="med"/>
            </a:ln>
          </p:spPr>
        </p:cxnSp>
        <p:sp>
          <p:nvSpPr>
            <p:cNvPr id="2021" name="Google Shape;2021;p49"/>
            <p:cNvSpPr/>
            <p:nvPr/>
          </p:nvSpPr>
          <p:spPr>
            <a:xfrm>
              <a:off x="6614904"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Jaringan Komputer dalam era Big Data</a:t>
            </a:r>
            <a:endParaRPr dirty="0"/>
          </a:p>
        </p:txBody>
      </p:sp>
      <p:sp>
        <p:nvSpPr>
          <p:cNvPr id="6" name="Text 1">
            <a:extLst>
              <a:ext uri="{FF2B5EF4-FFF2-40B4-BE49-F238E27FC236}">
                <a16:creationId xmlns:a16="http://schemas.microsoft.com/office/drawing/2014/main" id="{36603757-1DD5-007B-DFBA-75E6DAE34D87}"/>
              </a:ext>
            </a:extLst>
          </p:cNvPr>
          <p:cNvSpPr/>
          <p:nvPr/>
        </p:nvSpPr>
        <p:spPr>
          <a:xfrm>
            <a:off x="1206017" y="1693400"/>
            <a:ext cx="2181696" cy="374047"/>
          </a:xfrm>
          <a:prstGeom prst="rect">
            <a:avLst/>
          </a:prstGeom>
          <a:noFill/>
          <a:ln/>
        </p:spPr>
        <p:txBody>
          <a:bodyPr wrap="none" lIns="0" tIns="0" rIns="0" bIns="0" rtlCol="0" anchor="t"/>
          <a:lstStyle/>
          <a:p>
            <a:pPr marL="0" indent="0">
              <a:lnSpc>
                <a:spcPts val="2750"/>
              </a:lnSpc>
              <a:buNone/>
            </a:pPr>
            <a:r>
              <a:rPr lang="en-US" sz="1600" dirty="0">
                <a:solidFill>
                  <a:srgbClr val="403CCF"/>
                </a:solidFill>
                <a:latin typeface="Libre Baskerville" pitchFamily="34" charset="0"/>
                <a:ea typeface="Libre Baskerville" pitchFamily="34" charset="-122"/>
                <a:cs typeface="Libre Baskerville" pitchFamily="34" charset="-120"/>
              </a:rPr>
              <a:t>Infrastruktur Kunci</a:t>
            </a:r>
            <a:endParaRPr lang="en-US" sz="1600" dirty="0"/>
          </a:p>
        </p:txBody>
      </p:sp>
      <p:sp>
        <p:nvSpPr>
          <p:cNvPr id="7" name="Text 3">
            <a:extLst>
              <a:ext uri="{FF2B5EF4-FFF2-40B4-BE49-F238E27FC236}">
                <a16:creationId xmlns:a16="http://schemas.microsoft.com/office/drawing/2014/main" id="{FF20980F-6615-B391-D921-A51ECBD478C7}"/>
              </a:ext>
            </a:extLst>
          </p:cNvPr>
          <p:cNvSpPr/>
          <p:nvPr/>
        </p:nvSpPr>
        <p:spPr>
          <a:xfrm>
            <a:off x="5058484" y="1703259"/>
            <a:ext cx="3584972" cy="354330"/>
          </a:xfrm>
          <a:prstGeom prst="rect">
            <a:avLst/>
          </a:prstGeom>
          <a:noFill/>
          <a:ln/>
        </p:spPr>
        <p:txBody>
          <a:bodyPr wrap="none" lIns="0" tIns="0" rIns="0" bIns="0" rtlCol="0" anchor="t"/>
          <a:lstStyle/>
          <a:p>
            <a:pPr marL="0" indent="0">
              <a:lnSpc>
                <a:spcPts val="2750"/>
              </a:lnSpc>
              <a:buNone/>
            </a:pPr>
            <a:r>
              <a:rPr lang="en-US" sz="1800" dirty="0">
                <a:solidFill>
                  <a:srgbClr val="403CCF"/>
                </a:solidFill>
                <a:latin typeface="Libre Baskerville" pitchFamily="34" charset="0"/>
                <a:ea typeface="Libre Baskerville" pitchFamily="34" charset="-122"/>
                <a:cs typeface="Libre Baskerville" pitchFamily="34" charset="-120"/>
              </a:rPr>
              <a:t>Analisis Data Skala Besar</a:t>
            </a:r>
            <a:endParaRPr lang="en-US" sz="1800" dirty="0"/>
          </a:p>
        </p:txBody>
      </p:sp>
      <p:grpSp>
        <p:nvGrpSpPr>
          <p:cNvPr id="8" name="Google Shape;1433;p35">
            <a:extLst>
              <a:ext uri="{FF2B5EF4-FFF2-40B4-BE49-F238E27FC236}">
                <a16:creationId xmlns:a16="http://schemas.microsoft.com/office/drawing/2014/main" id="{ADCC3539-DA77-3CB8-47E2-8A2181407E1F}"/>
              </a:ext>
            </a:extLst>
          </p:cNvPr>
          <p:cNvGrpSpPr/>
          <p:nvPr/>
        </p:nvGrpSpPr>
        <p:grpSpPr>
          <a:xfrm rot="5400000">
            <a:off x="3181200" y="3114909"/>
            <a:ext cx="2981347" cy="158047"/>
            <a:chOff x="1096850" y="3242811"/>
            <a:chExt cx="3936683" cy="134070"/>
          </a:xfrm>
        </p:grpSpPr>
        <p:cxnSp>
          <p:nvCxnSpPr>
            <p:cNvPr id="9" name="Google Shape;1434;p35">
              <a:extLst>
                <a:ext uri="{FF2B5EF4-FFF2-40B4-BE49-F238E27FC236}">
                  <a16:creationId xmlns:a16="http://schemas.microsoft.com/office/drawing/2014/main" id="{0C1D8CE9-85A5-A30F-C840-6143215A062C}"/>
                </a:ext>
              </a:extLst>
            </p:cNvPr>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0" name="Google Shape;1435;p35">
              <a:extLst>
                <a:ext uri="{FF2B5EF4-FFF2-40B4-BE49-F238E27FC236}">
                  <a16:creationId xmlns:a16="http://schemas.microsoft.com/office/drawing/2014/main" id="{B3AA8401-9758-5851-6437-D6C307A4BEFA}"/>
                </a:ext>
              </a:extLst>
            </p:cNvPr>
            <p:cNvGrpSpPr/>
            <p:nvPr/>
          </p:nvGrpSpPr>
          <p:grpSpPr>
            <a:xfrm>
              <a:off x="4899464" y="3242811"/>
              <a:ext cx="134070" cy="134070"/>
              <a:chOff x="8382514" y="1084976"/>
              <a:chExt cx="265800" cy="265800"/>
            </a:xfrm>
          </p:grpSpPr>
          <p:sp>
            <p:nvSpPr>
              <p:cNvPr id="11" name="Google Shape;1436;p35">
                <a:extLst>
                  <a:ext uri="{FF2B5EF4-FFF2-40B4-BE49-F238E27FC236}">
                    <a16:creationId xmlns:a16="http://schemas.microsoft.com/office/drawing/2014/main" id="{BE10412E-3959-629D-FE64-7FD88691A0F3}"/>
                  </a:ext>
                </a:extLst>
              </p:cNvPr>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7;p35">
                <a:extLst>
                  <a:ext uri="{FF2B5EF4-FFF2-40B4-BE49-F238E27FC236}">
                    <a16:creationId xmlns:a16="http://schemas.microsoft.com/office/drawing/2014/main" id="{2745EEF2-00CD-19FB-7ECE-D9E7932D87D6}"/>
                  </a:ext>
                </a:extLst>
              </p:cNvPr>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 name="Text 2">
            <a:extLst>
              <a:ext uri="{FF2B5EF4-FFF2-40B4-BE49-F238E27FC236}">
                <a16:creationId xmlns:a16="http://schemas.microsoft.com/office/drawing/2014/main" id="{2B37BEF5-BCAA-10BC-D369-3627924E239A}"/>
              </a:ext>
            </a:extLst>
          </p:cNvPr>
          <p:cNvSpPr/>
          <p:nvPr/>
        </p:nvSpPr>
        <p:spPr>
          <a:xfrm>
            <a:off x="369559" y="2094241"/>
            <a:ext cx="4094323" cy="2567561"/>
          </a:xfrm>
          <a:prstGeom prst="rect">
            <a:avLst/>
          </a:prstGeom>
          <a:noFill/>
          <a:ln/>
        </p:spPr>
        <p:txBody>
          <a:bodyPr wrap="square" lIns="0" tIns="0" rIns="0" bIns="0" rtlCol="0" anchor="t"/>
          <a:lstStyle/>
          <a:p>
            <a:pPr marL="0" indent="0" algn="just">
              <a:lnSpc>
                <a:spcPts val="2850"/>
              </a:lnSpc>
              <a:buNone/>
            </a:pPr>
            <a:r>
              <a:rPr lang="en-US" dirty="0" err="1">
                <a:solidFill>
                  <a:srgbClr val="49495A"/>
                </a:solidFill>
                <a:latin typeface="Open Sans" pitchFamily="34" charset="0"/>
                <a:ea typeface="Open Sans" pitchFamily="34" charset="-122"/>
                <a:cs typeface="Open Sans" pitchFamily="34" charset="-120"/>
              </a:rPr>
              <a:t>Jaringan</a:t>
            </a:r>
            <a:r>
              <a:rPr lang="en-US" dirty="0">
                <a:solidFill>
                  <a:srgbClr val="49495A"/>
                </a:solidFill>
                <a:latin typeface="Open Sans" pitchFamily="34" charset="0"/>
                <a:ea typeface="Open Sans" pitchFamily="34" charset="-122"/>
                <a:cs typeface="Open Sans" pitchFamily="34" charset="-120"/>
              </a:rPr>
              <a:t> Komputer berperan sebagai </a:t>
            </a:r>
            <a:r>
              <a:rPr lang="en-US" sz="1200" dirty="0">
                <a:solidFill>
                  <a:srgbClr val="49495A"/>
                </a:solidFill>
                <a:latin typeface="Open Sans" pitchFamily="34" charset="0"/>
                <a:ea typeface="Open Sans" pitchFamily="34" charset="-122"/>
                <a:cs typeface="Open Sans" pitchFamily="34" charset="-120"/>
              </a:rPr>
              <a:t>tulang punggung dalam era Big Data, menghubungkan pusat data, server, dan perangkat yang memproses dan menyimpan data dalam skala besar. Kecepatan, reliabilitas, dan keamanan jaringan sangat penting dalam memastikan aliran data yang efisien dan terhindar dari kehilangan data.</a:t>
            </a:r>
            <a:endParaRPr lang="en-US" sz="1200" dirty="0"/>
          </a:p>
        </p:txBody>
      </p:sp>
      <p:sp>
        <p:nvSpPr>
          <p:cNvPr id="15" name="TextBox 14">
            <a:extLst>
              <a:ext uri="{FF2B5EF4-FFF2-40B4-BE49-F238E27FC236}">
                <a16:creationId xmlns:a16="http://schemas.microsoft.com/office/drawing/2014/main" id="{DF965DA6-A046-A071-0068-C3E690AB852C}"/>
              </a:ext>
            </a:extLst>
          </p:cNvPr>
          <p:cNvSpPr txBox="1"/>
          <p:nvPr/>
        </p:nvSpPr>
        <p:spPr>
          <a:xfrm>
            <a:off x="4929804" y="2003001"/>
            <a:ext cx="3842331" cy="2641429"/>
          </a:xfrm>
          <a:prstGeom prst="rect">
            <a:avLst/>
          </a:prstGeom>
          <a:noFill/>
        </p:spPr>
        <p:txBody>
          <a:bodyPr wrap="square">
            <a:spAutoFit/>
          </a:bodyPr>
          <a:lstStyle/>
          <a:p>
            <a:pPr marL="0" indent="0" algn="just">
              <a:lnSpc>
                <a:spcPts val="2850"/>
              </a:lnSpc>
              <a:buNone/>
            </a:pPr>
            <a:r>
              <a:rPr lang="en-US" sz="1200" dirty="0" err="1">
                <a:solidFill>
                  <a:srgbClr val="49495A"/>
                </a:solidFill>
                <a:latin typeface="Open Sans" pitchFamily="34" charset="0"/>
                <a:ea typeface="Open Sans" pitchFamily="34" charset="-122"/>
                <a:cs typeface="Open Sans" pitchFamily="34" charset="-120"/>
              </a:rPr>
              <a:t>Jaringan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Komputer</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memungkinkan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analisis</a:t>
            </a:r>
            <a:r>
              <a:rPr lang="en-US" sz="1200" dirty="0">
                <a:solidFill>
                  <a:srgbClr val="49495A"/>
                </a:solidFill>
                <a:latin typeface="Open Sans" pitchFamily="34" charset="0"/>
                <a:ea typeface="Open Sans" pitchFamily="34" charset="-122"/>
                <a:cs typeface="Open Sans" pitchFamily="34" charset="-120"/>
              </a:rPr>
              <a:t> data </a:t>
            </a:r>
            <a:r>
              <a:rPr lang="en-US" sz="1200" dirty="0" err="1">
                <a:solidFill>
                  <a:srgbClr val="49495A"/>
                </a:solidFill>
                <a:latin typeface="Open Sans" pitchFamily="34" charset="0"/>
                <a:ea typeface="Open Sans" pitchFamily="34" charset="-122"/>
                <a:cs typeface="Open Sans" pitchFamily="34" charset="-120"/>
              </a:rPr>
              <a:t>skala</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besar</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dengan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menghubungkan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sistem</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komputasi</a:t>
            </a:r>
            <a:r>
              <a:rPr lang="en-US" sz="1200" dirty="0">
                <a:solidFill>
                  <a:srgbClr val="49495A"/>
                </a:solidFill>
                <a:latin typeface="Open Sans" pitchFamily="34" charset="0"/>
                <a:ea typeface="Open Sans" pitchFamily="34" charset="-122"/>
                <a:cs typeface="Open Sans" pitchFamily="34" charset="-120"/>
              </a:rPr>
              <a:t> yang </a:t>
            </a:r>
            <a:r>
              <a:rPr lang="en-US" sz="1200" dirty="0" err="1">
                <a:solidFill>
                  <a:srgbClr val="49495A"/>
                </a:solidFill>
                <a:latin typeface="Open Sans" pitchFamily="34" charset="0"/>
                <a:ea typeface="Open Sans" pitchFamily="34" charset="-122"/>
                <a:cs typeface="Open Sans" pitchFamily="34" charset="-120"/>
              </a:rPr>
              <a:t>kuat</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Dengan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kemampuan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pemrosesan</a:t>
            </a:r>
            <a:r>
              <a:rPr lang="en-US" sz="1200" dirty="0">
                <a:solidFill>
                  <a:srgbClr val="49495A"/>
                </a:solidFill>
                <a:latin typeface="Open Sans" pitchFamily="34" charset="0"/>
                <a:ea typeface="Open Sans" pitchFamily="34" charset="-122"/>
                <a:cs typeface="Open Sans" pitchFamily="34" charset="-120"/>
              </a:rPr>
              <a:t> data yang </a:t>
            </a:r>
            <a:r>
              <a:rPr lang="en-US" sz="1200" dirty="0" err="1">
                <a:solidFill>
                  <a:srgbClr val="49495A"/>
                </a:solidFill>
                <a:latin typeface="Open Sans" pitchFamily="34" charset="0"/>
                <a:ea typeface="Open Sans" pitchFamily="34" charset="-122"/>
                <a:cs typeface="Open Sans" pitchFamily="34" charset="-120"/>
              </a:rPr>
              <a:t>terdistribusi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berbagai</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algoritma</a:t>
            </a:r>
            <a:r>
              <a:rPr lang="en-US" sz="1200" dirty="0">
                <a:solidFill>
                  <a:srgbClr val="49495A"/>
                </a:solidFill>
                <a:latin typeface="Open Sans" pitchFamily="34" charset="0"/>
                <a:ea typeface="Open Sans" pitchFamily="34" charset="-122"/>
                <a:cs typeface="Open Sans" pitchFamily="34" charset="-120"/>
              </a:rPr>
              <a:t> dan </a:t>
            </a:r>
            <a:r>
              <a:rPr lang="en-US" sz="1200" dirty="0" err="1">
                <a:solidFill>
                  <a:srgbClr val="49495A"/>
                </a:solidFill>
                <a:latin typeface="Open Sans" pitchFamily="34" charset="0"/>
                <a:ea typeface="Open Sans" pitchFamily="34" charset="-122"/>
                <a:cs typeface="Open Sans" pitchFamily="34" charset="-120"/>
              </a:rPr>
              <a:t>teknik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analisis</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dapat</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diterapkan</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untuk</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mengungkap</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wawasan</a:t>
            </a:r>
            <a:r>
              <a:rPr lang="en-US" sz="1200" dirty="0">
                <a:solidFill>
                  <a:srgbClr val="49495A"/>
                </a:solidFill>
                <a:latin typeface="Open Sans" pitchFamily="34" charset="0"/>
                <a:ea typeface="Open Sans" pitchFamily="34" charset="-122"/>
                <a:cs typeface="Open Sans" pitchFamily="34" charset="-120"/>
              </a:rPr>
              <a:t> yang </a:t>
            </a:r>
            <a:r>
              <a:rPr lang="en-US" sz="1200" dirty="0" err="1">
                <a:solidFill>
                  <a:srgbClr val="49495A"/>
                </a:solidFill>
                <a:latin typeface="Open Sans" pitchFamily="34" charset="0"/>
                <a:ea typeface="Open Sans" pitchFamily="34" charset="-122"/>
                <a:cs typeface="Open Sans" pitchFamily="34" charset="-120"/>
              </a:rPr>
              <a:t>berharga</a:t>
            </a:r>
            <a:r>
              <a:rPr lang="en-US" sz="1200" dirty="0">
                <a:solidFill>
                  <a:srgbClr val="49495A"/>
                </a:solidFill>
                <a:latin typeface="Open Sans" pitchFamily="34" charset="0"/>
                <a:ea typeface="Open Sans" pitchFamily="34" charset="-122"/>
                <a:cs typeface="Open Sans" pitchFamily="34" charset="-120"/>
              </a:rPr>
              <a:t> </a:t>
            </a:r>
            <a:r>
              <a:rPr lang="en-US" sz="1200" dirty="0" err="1">
                <a:solidFill>
                  <a:srgbClr val="49495A"/>
                </a:solidFill>
                <a:latin typeface="Open Sans" pitchFamily="34" charset="0"/>
                <a:ea typeface="Open Sans" pitchFamily="34" charset="-122"/>
                <a:cs typeface="Open Sans" pitchFamily="34" charset="-120"/>
              </a:rPr>
              <a:t>dari</a:t>
            </a:r>
            <a:r>
              <a:rPr lang="en-US" sz="1200" dirty="0">
                <a:solidFill>
                  <a:srgbClr val="49495A"/>
                </a:solidFill>
                <a:latin typeface="Open Sans" pitchFamily="34" charset="0"/>
                <a:ea typeface="Open Sans" pitchFamily="34" charset="-122"/>
                <a:cs typeface="Open Sans" pitchFamily="34" charset="-120"/>
              </a:rPr>
              <a:t> data yang </a:t>
            </a:r>
            <a:r>
              <a:rPr lang="en-US" sz="1200" dirty="0" err="1">
                <a:solidFill>
                  <a:srgbClr val="49495A"/>
                </a:solidFill>
                <a:latin typeface="Open Sans" pitchFamily="34" charset="0"/>
                <a:ea typeface="Open Sans" pitchFamily="34" charset="-122"/>
                <a:cs typeface="Open Sans" pitchFamily="34" charset="-120"/>
              </a:rPr>
              <a:t>besar</a:t>
            </a:r>
            <a:r>
              <a:rPr lang="en-US" sz="1200" dirty="0">
                <a:solidFill>
                  <a:srgbClr val="49495A"/>
                </a:solidFill>
                <a:latin typeface="Open Sans" pitchFamily="34" charset="0"/>
                <a:ea typeface="Open Sans" pitchFamily="34" charset="-122"/>
                <a:cs typeface="Open Sans" pitchFamily="34" charset="-120"/>
              </a:rPr>
              <a:t>.</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32365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ID" dirty="0"/>
              <a:t>Peran </a:t>
            </a:r>
            <a:r>
              <a:rPr lang="en-ID" dirty="0" err="1"/>
              <a:t>Jaringan</a:t>
            </a:r>
            <a:r>
              <a:rPr lang="en-ID" dirty="0"/>
              <a:t> </a:t>
            </a:r>
            <a:r>
              <a:rPr lang="en-ID" dirty="0" err="1"/>
              <a:t>Komputer</a:t>
            </a:r>
            <a:r>
              <a:rPr lang="en-ID" dirty="0"/>
              <a:t> </a:t>
            </a:r>
            <a:r>
              <a:rPr lang="en-ID" dirty="0" err="1"/>
              <a:t>dalam</a:t>
            </a:r>
            <a:r>
              <a:rPr lang="en-ID" dirty="0"/>
              <a:t> Era Big Data</a:t>
            </a:r>
            <a:endParaRPr dirty="0"/>
          </a:p>
        </p:txBody>
      </p:sp>
      <p:sp>
        <p:nvSpPr>
          <p:cNvPr id="1533" name="Google Shape;1533;p39"/>
          <p:cNvSpPr txBox="1">
            <a:spLocks noGrp="1"/>
          </p:cNvSpPr>
          <p:nvPr>
            <p:ph type="subTitle" idx="2"/>
          </p:nvPr>
        </p:nvSpPr>
        <p:spPr>
          <a:xfrm>
            <a:off x="249433" y="1231248"/>
            <a:ext cx="7372103" cy="3709981"/>
          </a:xfrm>
          <a:prstGeom prst="rect">
            <a:avLst/>
          </a:prstGeom>
        </p:spPr>
        <p:txBody>
          <a:bodyPr spcFirstLastPara="1" wrap="square" lIns="91425" tIns="91425" rIns="91425" bIns="91425" anchor="t" anchorCtr="0">
            <a:no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Transportasi</a:t>
            </a:r>
            <a:r>
              <a:rPr kumimoji="0" lang="en-US" altLang="en-US" sz="13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Data:</a:t>
            </a:r>
            <a:endPar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Menghubungkan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perangkat</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(IoT, media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sosial</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database).</a:t>
            </a:r>
          </a:p>
          <a:p>
            <a:pPr marL="0" marR="0" lvl="0" indent="0" algn="just" defTabSz="914400" rtl="0" eaLnBrk="0" fontAlgn="base" latinLnBrk="0" hangingPunct="0">
              <a:lnSpc>
                <a:spcPct val="150000"/>
              </a:lnSpc>
              <a:spcBef>
                <a:spcPct val="0"/>
              </a:spcBef>
              <a:spcAft>
                <a:spcPct val="0"/>
              </a:spcAft>
              <a:buClrTx/>
              <a:buSzTx/>
              <a:tabLst/>
            </a:pPr>
            <a:r>
              <a:rPr lang="en-US" altLang="en-US" sz="13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Percepatan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transfer data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dengan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teknologi</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seperti</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5G dan fiber optic.</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Komputasi</a:t>
            </a:r>
            <a:r>
              <a:rPr kumimoji="0" lang="en-US" altLang="en-US" sz="13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Terdistribusi</a:t>
            </a:r>
            <a:r>
              <a:rPr kumimoji="0" lang="en-US" altLang="en-US" sz="13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endPar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Penggunaan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sistem</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cloud (AWS, Google Cloud).</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Pemrosesan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data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secara</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paralel</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melalui</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jaringan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global.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Penyimpanan</a:t>
            </a:r>
            <a:r>
              <a:rPr kumimoji="0" lang="en-US" altLang="en-US" sz="13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dan </a:t>
            </a:r>
            <a:r>
              <a:rPr kumimoji="0" lang="en-US" altLang="en-US" sz="13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Keamanan</a:t>
            </a:r>
            <a:r>
              <a:rPr kumimoji="0" lang="en-US" altLang="en-US" sz="13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Data:</a:t>
            </a:r>
            <a:endPar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Mendukung</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data center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besar</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untuk</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penyimpanan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Implementasi</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keamanan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jaringan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(firewall,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enkripsi</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Analisis</a:t>
            </a:r>
            <a:r>
              <a:rPr kumimoji="0" lang="en-US" altLang="en-US" sz="13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Data Real-Time:</a:t>
            </a:r>
            <a:endPar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0" marR="0" lvl="0" indent="0" algn="just" defTabSz="914400" rtl="0" eaLnBrk="0" fontAlgn="base" latinLnBrk="0" hangingPunct="0">
              <a:lnSpc>
                <a:spcPct val="150000"/>
              </a:lnSpc>
              <a:spcBef>
                <a:spcPct val="0"/>
              </a:spcBef>
              <a:spcAft>
                <a:spcPct val="0"/>
              </a:spcAft>
              <a:buClrTx/>
              <a:buSzTx/>
              <a:tabLst/>
            </a:pP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Mendukung</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Big Data Analytics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untuk</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mengambil</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keputusan</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bisnis</a:t>
            </a:r>
            <a:r>
              <a:rPr kumimoji="0" lang="en-US" altLang="en-US" sz="1300" b="0"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dan </a:t>
            </a:r>
            <a:r>
              <a:rPr kumimoji="0" lang="en-US" altLang="en-US" sz="1300" b="0" i="0" u="none" strike="noStrike" cap="none" normalizeH="0" baseline="0" dirty="0" err="1">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rPr>
              <a:t>penelitian</a:t>
            </a:r>
            <a:endParaRPr sz="13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1534" name="Google Shape;1534;p39"/>
          <p:cNvGrpSpPr/>
          <p:nvPr/>
        </p:nvGrpSpPr>
        <p:grpSpPr>
          <a:xfrm>
            <a:off x="369480" y="4493901"/>
            <a:ext cx="5409528" cy="785035"/>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EFAD5618-E31B-A537-8261-5EA763BF7806}"/>
              </a:ext>
            </a:extLst>
          </p:cNvPr>
          <p:cNvPicPr>
            <a:picLocks noChangeAspect="1"/>
          </p:cNvPicPr>
          <p:nvPr/>
        </p:nvPicPr>
        <p:blipFill>
          <a:blip r:embed="rId3"/>
          <a:stretch>
            <a:fillRect/>
          </a:stretch>
        </p:blipFill>
        <p:spPr>
          <a:xfrm>
            <a:off x="6030649" y="1384750"/>
            <a:ext cx="2669711" cy="2912137"/>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7">
          <a:extLst>
            <a:ext uri="{FF2B5EF4-FFF2-40B4-BE49-F238E27FC236}">
              <a16:creationId xmlns:a16="http://schemas.microsoft.com/office/drawing/2014/main" id="{459F13D4-C434-24F3-24E9-465F66650503}"/>
            </a:ext>
          </a:extLst>
        </p:cNvPr>
        <p:cNvGrpSpPr/>
        <p:nvPr/>
      </p:nvGrpSpPr>
      <p:grpSpPr>
        <a:xfrm>
          <a:off x="0" y="0"/>
          <a:ext cx="0" cy="0"/>
          <a:chOff x="0" y="0"/>
          <a:chExt cx="0" cy="0"/>
        </a:xfrm>
      </p:grpSpPr>
      <p:sp>
        <p:nvSpPr>
          <p:cNvPr id="1458" name="Google Shape;1458;p36">
            <a:extLst>
              <a:ext uri="{FF2B5EF4-FFF2-40B4-BE49-F238E27FC236}">
                <a16:creationId xmlns:a16="http://schemas.microsoft.com/office/drawing/2014/main" id="{E0066539-4379-2DE3-DDB5-7A6E8741C4DF}"/>
              </a:ext>
            </a:extLst>
          </p:cNvPr>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Dampak</a:t>
            </a:r>
            <a:r>
              <a:rPr lang="en-ID" dirty="0"/>
              <a:t> </a:t>
            </a:r>
            <a:r>
              <a:rPr lang="en-ID" dirty="0" err="1"/>
              <a:t>Jaringan</a:t>
            </a:r>
            <a:r>
              <a:rPr lang="en-ID" dirty="0"/>
              <a:t> </a:t>
            </a:r>
            <a:r>
              <a:rPr lang="en-ID" dirty="0" err="1"/>
              <a:t>Komputer</a:t>
            </a:r>
            <a:r>
              <a:rPr lang="en-ID" dirty="0"/>
              <a:t> </a:t>
            </a:r>
            <a:r>
              <a:rPr lang="en-ID" dirty="0" err="1"/>
              <a:t>dalam</a:t>
            </a:r>
            <a:r>
              <a:rPr lang="en-ID" dirty="0"/>
              <a:t> Era Big Data</a:t>
            </a:r>
            <a:endParaRPr dirty="0"/>
          </a:p>
        </p:txBody>
      </p:sp>
      <p:sp>
        <p:nvSpPr>
          <p:cNvPr id="6" name="Text 1">
            <a:extLst>
              <a:ext uri="{FF2B5EF4-FFF2-40B4-BE49-F238E27FC236}">
                <a16:creationId xmlns:a16="http://schemas.microsoft.com/office/drawing/2014/main" id="{A8941789-B6AE-B301-17A1-F417A8229C57}"/>
              </a:ext>
            </a:extLst>
          </p:cNvPr>
          <p:cNvSpPr/>
          <p:nvPr/>
        </p:nvSpPr>
        <p:spPr>
          <a:xfrm>
            <a:off x="383057" y="1462681"/>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Libre Baskerville" pitchFamily="34" charset="0"/>
                <a:ea typeface="Libre Baskerville" pitchFamily="34" charset="-122"/>
                <a:cs typeface="Libre Baskerville" pitchFamily="34" charset="-120"/>
              </a:rPr>
              <a:t>Dampak</a:t>
            </a:r>
            <a:r>
              <a:rPr lang="en-US" sz="1600" dirty="0">
                <a:solidFill>
                  <a:srgbClr val="403CCF"/>
                </a:solidFill>
                <a:latin typeface="Libre Baskerville" pitchFamily="34" charset="0"/>
                <a:ea typeface="Libre Baskerville" pitchFamily="34" charset="-122"/>
                <a:cs typeface="Libre Baskerville" pitchFamily="34" charset="-120"/>
              </a:rPr>
              <a:t> </a:t>
            </a:r>
            <a:r>
              <a:rPr lang="en-US" sz="1600" dirty="0" err="1">
                <a:solidFill>
                  <a:srgbClr val="403CCF"/>
                </a:solidFill>
                <a:latin typeface="Libre Baskerville" pitchFamily="34" charset="0"/>
                <a:ea typeface="Libre Baskerville" pitchFamily="34" charset="-122"/>
                <a:cs typeface="Libre Baskerville" pitchFamily="34" charset="-120"/>
              </a:rPr>
              <a:t>Positif</a:t>
            </a:r>
            <a:endParaRPr lang="en-US" sz="1600" dirty="0"/>
          </a:p>
        </p:txBody>
      </p:sp>
      <p:sp>
        <p:nvSpPr>
          <p:cNvPr id="5" name="TextBox 4">
            <a:extLst>
              <a:ext uri="{FF2B5EF4-FFF2-40B4-BE49-F238E27FC236}">
                <a16:creationId xmlns:a16="http://schemas.microsoft.com/office/drawing/2014/main" id="{8CDC21BB-BD4B-3155-E941-797C10F4EE35}"/>
              </a:ext>
            </a:extLst>
          </p:cNvPr>
          <p:cNvSpPr txBox="1"/>
          <p:nvPr/>
        </p:nvSpPr>
        <p:spPr>
          <a:xfrm>
            <a:off x="383057" y="1968695"/>
            <a:ext cx="8005411" cy="2274149"/>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sz="1200" b="1" dirty="0" err="1"/>
              <a:t>Kemajuan</a:t>
            </a:r>
            <a:r>
              <a:rPr lang="en-ID" sz="1200" b="1" dirty="0"/>
              <a:t> </a:t>
            </a:r>
            <a:r>
              <a:rPr lang="en-ID" sz="1200" b="1" dirty="0" err="1"/>
              <a:t>Inovasi</a:t>
            </a:r>
            <a:r>
              <a:rPr lang="en-ID" sz="1200" b="1" dirty="0"/>
              <a:t> </a:t>
            </a:r>
            <a:r>
              <a:rPr lang="en-ID" sz="1200" b="1" dirty="0" err="1"/>
              <a:t>Teknologi</a:t>
            </a:r>
            <a:endParaRPr lang="en-ID" sz="1200" b="1" dirty="0"/>
          </a:p>
          <a:p>
            <a:pPr marR="0" lvl="0" algn="just" defTabSz="914400" rtl="0" eaLnBrk="0" fontAlgn="base" latinLnBrk="0" hangingPunct="0">
              <a:lnSpc>
                <a:spcPct val="150000"/>
              </a:lnSpc>
              <a:spcBef>
                <a:spcPct val="0"/>
              </a:spcBef>
              <a:spcAft>
                <a:spcPct val="0"/>
              </a:spcAft>
              <a:buClrTx/>
              <a:buSzTx/>
              <a:tabLst/>
            </a:pPr>
            <a:r>
              <a:rPr lang="en-ID" sz="1200" dirty="0"/>
              <a:t>Big Data </a:t>
            </a:r>
            <a:r>
              <a:rPr lang="en-ID" sz="1200" dirty="0" err="1"/>
              <a:t>memanfaatkan</a:t>
            </a:r>
            <a:r>
              <a:rPr lang="en-ID" sz="1200" dirty="0"/>
              <a:t> </a:t>
            </a:r>
            <a:r>
              <a:rPr lang="en-ID" sz="1200" dirty="0" err="1"/>
              <a:t>jaringan</a:t>
            </a:r>
            <a:r>
              <a:rPr lang="en-ID" sz="1200" dirty="0"/>
              <a:t> </a:t>
            </a:r>
            <a:r>
              <a:rPr lang="en-ID" sz="1200" dirty="0" err="1"/>
              <a:t>komputer</a:t>
            </a:r>
            <a:r>
              <a:rPr lang="en-ID" sz="1200" dirty="0"/>
              <a:t> </a:t>
            </a:r>
            <a:r>
              <a:rPr lang="en-ID" sz="1200" dirty="0" err="1"/>
              <a:t>untuk</a:t>
            </a:r>
            <a:r>
              <a:rPr lang="en-ID" sz="1200" dirty="0"/>
              <a:t> </a:t>
            </a:r>
            <a:r>
              <a:rPr lang="en-ID" sz="1200" dirty="0" err="1"/>
              <a:t>mengumpulkan</a:t>
            </a:r>
            <a:r>
              <a:rPr lang="en-ID" sz="1200" dirty="0"/>
              <a:t> data </a:t>
            </a:r>
            <a:r>
              <a:rPr lang="en-ID" sz="1200" dirty="0" err="1"/>
              <a:t>dari</a:t>
            </a:r>
            <a:r>
              <a:rPr lang="en-ID" sz="1200" dirty="0"/>
              <a:t> </a:t>
            </a:r>
            <a:r>
              <a:rPr lang="en-ID" sz="1200" dirty="0" err="1"/>
              <a:t>berbagai</a:t>
            </a:r>
            <a:r>
              <a:rPr lang="en-ID" sz="1200" dirty="0"/>
              <a:t> </a:t>
            </a:r>
            <a:r>
              <a:rPr lang="en-ID" sz="1200" dirty="0" err="1"/>
              <a:t>sumber</a:t>
            </a:r>
            <a:r>
              <a:rPr lang="en-ID" sz="1200" dirty="0"/>
              <a:t>, </a:t>
            </a:r>
            <a:r>
              <a:rPr lang="en-ID" sz="1200" dirty="0" err="1"/>
              <a:t>seperti</a:t>
            </a:r>
            <a:r>
              <a:rPr lang="en-ID" sz="1200" dirty="0"/>
              <a:t> media </a:t>
            </a:r>
            <a:r>
              <a:rPr lang="en-ID" sz="1200" dirty="0" err="1"/>
              <a:t>sosial</a:t>
            </a:r>
            <a:r>
              <a:rPr lang="en-ID" sz="1200" dirty="0"/>
              <a:t>, </a:t>
            </a:r>
            <a:r>
              <a:rPr lang="en-ID" sz="1200" dirty="0" err="1"/>
              <a:t>perangkat</a:t>
            </a:r>
            <a:r>
              <a:rPr lang="en-ID" sz="1200" dirty="0"/>
              <a:t> IoT (Internet of Things), dan </a:t>
            </a:r>
            <a:r>
              <a:rPr lang="en-ID" sz="1200" dirty="0" err="1"/>
              <a:t>transaksi</a:t>
            </a:r>
            <a:r>
              <a:rPr lang="en-ID" sz="1200" dirty="0"/>
              <a:t> digital.</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sz="1200" b="1" dirty="0" err="1"/>
              <a:t>Pengambilan</a:t>
            </a:r>
            <a:r>
              <a:rPr lang="en-ID" sz="1200" b="1" dirty="0"/>
              <a:t> Keputusan yang </a:t>
            </a:r>
            <a:r>
              <a:rPr lang="en-ID" sz="1200" b="1" dirty="0" err="1"/>
              <a:t>Lebih</a:t>
            </a:r>
            <a:r>
              <a:rPr lang="en-ID" sz="1200" b="1" dirty="0"/>
              <a:t> </a:t>
            </a:r>
            <a:r>
              <a:rPr lang="en-ID" sz="1200" b="1" dirty="0" err="1"/>
              <a:t>Cepat</a:t>
            </a:r>
            <a:r>
              <a:rPr lang="en-ID" sz="1200" b="1" dirty="0"/>
              <a:t> dan </a:t>
            </a:r>
            <a:r>
              <a:rPr lang="en-ID" sz="1200" b="1" dirty="0" err="1"/>
              <a:t>Akurat</a:t>
            </a:r>
            <a:endParaRPr lang="en-ID" sz="1200" b="1" dirty="0"/>
          </a:p>
          <a:p>
            <a:pPr marR="0" lvl="0" algn="l" defTabSz="914400" rtl="0" eaLnBrk="0" fontAlgn="base" latinLnBrk="0" hangingPunct="0">
              <a:lnSpc>
                <a:spcPct val="150000"/>
              </a:lnSpc>
              <a:spcBef>
                <a:spcPct val="0"/>
              </a:spcBef>
              <a:spcAft>
                <a:spcPct val="0"/>
              </a:spcAft>
              <a:buClrTx/>
              <a:buSzTx/>
              <a:tabLst/>
            </a:pPr>
            <a:r>
              <a:rPr lang="en-ID" sz="1200" dirty="0" err="1"/>
              <a:t>Melalui</a:t>
            </a:r>
            <a:r>
              <a:rPr lang="en-ID" sz="1200" dirty="0"/>
              <a:t> </a:t>
            </a:r>
            <a:r>
              <a:rPr lang="en-ID" sz="1200" dirty="0" err="1"/>
              <a:t>jaringan</a:t>
            </a:r>
            <a:r>
              <a:rPr lang="en-ID" sz="1200" dirty="0"/>
              <a:t> </a:t>
            </a:r>
            <a:r>
              <a:rPr lang="en-ID" sz="1200" dirty="0" err="1"/>
              <a:t>komputer</a:t>
            </a:r>
            <a:r>
              <a:rPr lang="en-ID" sz="1200" dirty="0"/>
              <a:t>, data </a:t>
            </a:r>
            <a:r>
              <a:rPr lang="en-ID" sz="1200" dirty="0" err="1"/>
              <a:t>dianalisis</a:t>
            </a:r>
            <a:r>
              <a:rPr lang="en-ID" sz="1200" dirty="0"/>
              <a:t> </a:t>
            </a:r>
            <a:r>
              <a:rPr lang="en-ID" sz="1200" dirty="0" err="1"/>
              <a:t>secara</a:t>
            </a:r>
            <a:r>
              <a:rPr lang="en-ID" sz="1200" dirty="0"/>
              <a:t> real-time. </a:t>
            </a:r>
            <a:r>
              <a:rPr lang="en-ID" sz="1200" dirty="0" err="1"/>
              <a:t>Ini</a:t>
            </a:r>
            <a:r>
              <a:rPr lang="en-ID" sz="1200" dirty="0"/>
              <a:t> </a:t>
            </a:r>
            <a:r>
              <a:rPr lang="en-ID" sz="1200" dirty="0" err="1"/>
              <a:t>membantu</a:t>
            </a:r>
            <a:r>
              <a:rPr lang="en-ID" sz="1200" dirty="0"/>
              <a:t> </a:t>
            </a:r>
            <a:r>
              <a:rPr lang="en-ID" sz="1200" dirty="0" err="1"/>
              <a:t>organisasi</a:t>
            </a:r>
            <a:r>
              <a:rPr lang="en-ID" sz="1200" dirty="0"/>
              <a:t> </a:t>
            </a:r>
            <a:r>
              <a:rPr lang="en-ID" sz="1200" dirty="0" err="1"/>
              <a:t>membuat</a:t>
            </a:r>
            <a:r>
              <a:rPr lang="en-ID" sz="1200" dirty="0"/>
              <a:t> </a:t>
            </a:r>
            <a:r>
              <a:rPr lang="en-ID" sz="1200" dirty="0" err="1"/>
              <a:t>keputusan</a:t>
            </a:r>
            <a:r>
              <a:rPr lang="en-ID" sz="1200" dirty="0"/>
              <a:t> yang </a:t>
            </a:r>
            <a:r>
              <a:rPr lang="en-ID" sz="1200" dirty="0" err="1"/>
              <a:t>lebih</a:t>
            </a:r>
            <a:r>
              <a:rPr lang="en-ID" sz="1200" dirty="0"/>
              <a:t> </a:t>
            </a:r>
            <a:r>
              <a:rPr lang="en-ID" sz="1200" dirty="0" err="1"/>
              <a:t>cepat</a:t>
            </a:r>
            <a:r>
              <a:rPr lang="en-ID" sz="1200" dirty="0"/>
              <a:t> dan </a:t>
            </a:r>
            <a:r>
              <a:rPr lang="en-ID" sz="1200" dirty="0" err="1"/>
              <a:t>berdasarkan</a:t>
            </a:r>
            <a:r>
              <a:rPr lang="en-ID" sz="1200" dirty="0"/>
              <a:t> </a:t>
            </a:r>
            <a:r>
              <a:rPr lang="en-ID" sz="1200" dirty="0" err="1"/>
              <a:t>bukti</a:t>
            </a:r>
            <a:r>
              <a:rPr lang="en-ID" sz="1200" dirty="0"/>
              <a:t> (evidence-based decision making).</a:t>
            </a:r>
            <a:r>
              <a:rPr lang="en-ID" sz="1200" b="1" dirty="0"/>
              <a:t> </a:t>
            </a:r>
          </a:p>
          <a:p>
            <a:pPr marL="171450" marR="0" lvl="0" indent="-1714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sz="1200" b="1" dirty="0" err="1"/>
              <a:t>Efisiensi</a:t>
            </a:r>
            <a:r>
              <a:rPr lang="en-ID" sz="1200" b="1" dirty="0"/>
              <a:t> </a:t>
            </a:r>
            <a:r>
              <a:rPr lang="en-ID" sz="1200" b="1" dirty="0" err="1"/>
              <a:t>Operasional</a:t>
            </a:r>
            <a:endParaRPr lang="en-ID" sz="1200" b="1" dirty="0"/>
          </a:p>
          <a:p>
            <a:pPr marR="0" lvl="0" algn="l" defTabSz="914400" rtl="0" eaLnBrk="0" fontAlgn="base" latinLnBrk="0" hangingPunct="0">
              <a:lnSpc>
                <a:spcPct val="150000"/>
              </a:lnSpc>
              <a:spcBef>
                <a:spcPct val="0"/>
              </a:spcBef>
              <a:spcAft>
                <a:spcPct val="0"/>
              </a:spcAft>
              <a:buClrTx/>
              <a:buSzTx/>
              <a:tabLst/>
            </a:pPr>
            <a:r>
              <a:rPr lang="en-ID" sz="1200" dirty="0" err="1"/>
              <a:t>Dengan</a:t>
            </a:r>
            <a:r>
              <a:rPr lang="en-ID" sz="1200" dirty="0"/>
              <a:t> </a:t>
            </a:r>
            <a:r>
              <a:rPr lang="en-ID" sz="1200" dirty="0" err="1"/>
              <a:t>koneksi</a:t>
            </a:r>
            <a:r>
              <a:rPr lang="en-ID" sz="1200" dirty="0"/>
              <a:t> </a:t>
            </a:r>
            <a:r>
              <a:rPr lang="en-ID" sz="1200" dirty="0" err="1"/>
              <a:t>jaringan</a:t>
            </a:r>
            <a:r>
              <a:rPr lang="en-ID" sz="1200" dirty="0"/>
              <a:t> yang </a:t>
            </a:r>
            <a:r>
              <a:rPr lang="en-ID" sz="1200" dirty="0" err="1"/>
              <a:t>kuat</a:t>
            </a:r>
            <a:r>
              <a:rPr lang="en-ID" sz="1200" dirty="0"/>
              <a:t>, Big Data </a:t>
            </a:r>
            <a:r>
              <a:rPr lang="en-ID" sz="1200" dirty="0" err="1"/>
              <a:t>memungkinkan</a:t>
            </a:r>
            <a:r>
              <a:rPr lang="en-ID" sz="1200" dirty="0"/>
              <a:t> </a:t>
            </a:r>
            <a:r>
              <a:rPr lang="en-ID" sz="1200" dirty="0" err="1"/>
              <a:t>otomatisasi</a:t>
            </a:r>
            <a:r>
              <a:rPr lang="en-ID" sz="1200" dirty="0"/>
              <a:t> proses </a:t>
            </a:r>
            <a:r>
              <a:rPr lang="en-ID" sz="1200" dirty="0" err="1"/>
              <a:t>bisnis</a:t>
            </a:r>
            <a:r>
              <a:rPr lang="en-ID" sz="1200" dirty="0"/>
              <a:t> dan </a:t>
            </a:r>
            <a:r>
              <a:rPr lang="en-ID" sz="1200" dirty="0" err="1"/>
              <a:t>efisiensi</a:t>
            </a:r>
            <a:r>
              <a:rPr lang="en-ID" sz="1200" dirty="0"/>
              <a:t> </a:t>
            </a:r>
            <a:r>
              <a:rPr lang="en-ID" sz="1200" dirty="0" err="1"/>
              <a:t>waktu</a:t>
            </a:r>
            <a:r>
              <a:rPr lang="en-ID" sz="1200" dirty="0"/>
              <a:t>. </a:t>
            </a:r>
          </a:p>
        </p:txBody>
      </p:sp>
    </p:spTree>
    <p:extLst>
      <p:ext uri="{BB962C8B-B14F-4D97-AF65-F5344CB8AC3E}">
        <p14:creationId xmlns:p14="http://schemas.microsoft.com/office/powerpoint/2010/main" val="3834122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7">
          <a:extLst>
            <a:ext uri="{FF2B5EF4-FFF2-40B4-BE49-F238E27FC236}">
              <a16:creationId xmlns:a16="http://schemas.microsoft.com/office/drawing/2014/main" id="{ECBBCB58-C9AA-9404-EE0D-359D227560D7}"/>
            </a:ext>
          </a:extLst>
        </p:cNvPr>
        <p:cNvGrpSpPr/>
        <p:nvPr/>
      </p:nvGrpSpPr>
      <p:grpSpPr>
        <a:xfrm>
          <a:off x="0" y="0"/>
          <a:ext cx="0" cy="0"/>
          <a:chOff x="0" y="0"/>
          <a:chExt cx="0" cy="0"/>
        </a:xfrm>
      </p:grpSpPr>
      <p:sp>
        <p:nvSpPr>
          <p:cNvPr id="1458" name="Google Shape;1458;p36">
            <a:extLst>
              <a:ext uri="{FF2B5EF4-FFF2-40B4-BE49-F238E27FC236}">
                <a16:creationId xmlns:a16="http://schemas.microsoft.com/office/drawing/2014/main" id="{8C9957C6-C766-423A-F9CF-54C9CD6CAEED}"/>
              </a:ext>
            </a:extLst>
          </p:cNvPr>
          <p:cNvSpPr txBox="1">
            <a:spLocks noGrp="1"/>
          </p:cNvSpPr>
          <p:nvPr>
            <p:ph type="title"/>
          </p:nvPr>
        </p:nvSpPr>
        <p:spPr>
          <a:xfrm>
            <a:off x="684468" y="244828"/>
            <a:ext cx="7704000" cy="98713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Dampak</a:t>
            </a:r>
            <a:r>
              <a:rPr lang="en-ID" dirty="0"/>
              <a:t> </a:t>
            </a:r>
            <a:r>
              <a:rPr lang="en-ID" dirty="0" err="1"/>
              <a:t>Jaringan</a:t>
            </a:r>
            <a:r>
              <a:rPr lang="en-ID" dirty="0"/>
              <a:t> </a:t>
            </a:r>
            <a:r>
              <a:rPr lang="en-ID" dirty="0" err="1"/>
              <a:t>Komputer</a:t>
            </a:r>
            <a:r>
              <a:rPr lang="en-ID" dirty="0"/>
              <a:t> </a:t>
            </a:r>
            <a:r>
              <a:rPr lang="en-ID" dirty="0" err="1"/>
              <a:t>dalam</a:t>
            </a:r>
            <a:r>
              <a:rPr lang="en-ID" dirty="0"/>
              <a:t> Era Big Data</a:t>
            </a:r>
            <a:endParaRPr dirty="0"/>
          </a:p>
        </p:txBody>
      </p:sp>
      <p:sp>
        <p:nvSpPr>
          <p:cNvPr id="6" name="Text 1">
            <a:extLst>
              <a:ext uri="{FF2B5EF4-FFF2-40B4-BE49-F238E27FC236}">
                <a16:creationId xmlns:a16="http://schemas.microsoft.com/office/drawing/2014/main" id="{57EFECA1-3AB8-6AB3-F159-D17793A8D7C0}"/>
              </a:ext>
            </a:extLst>
          </p:cNvPr>
          <p:cNvSpPr/>
          <p:nvPr/>
        </p:nvSpPr>
        <p:spPr>
          <a:xfrm>
            <a:off x="383057" y="1462681"/>
            <a:ext cx="2181696" cy="374047"/>
          </a:xfrm>
          <a:prstGeom prst="rect">
            <a:avLst/>
          </a:prstGeom>
          <a:noFill/>
          <a:ln/>
        </p:spPr>
        <p:txBody>
          <a:bodyPr wrap="none" lIns="0" tIns="0" rIns="0" bIns="0" rtlCol="0" anchor="t"/>
          <a:lstStyle/>
          <a:p>
            <a:pPr marL="0" indent="0">
              <a:lnSpc>
                <a:spcPts val="2750"/>
              </a:lnSpc>
              <a:buNone/>
            </a:pPr>
            <a:r>
              <a:rPr lang="en-US" sz="1600" dirty="0" err="1">
                <a:solidFill>
                  <a:srgbClr val="403CCF"/>
                </a:solidFill>
                <a:latin typeface="Libre Baskerville" pitchFamily="34" charset="0"/>
                <a:ea typeface="Libre Baskerville" pitchFamily="34" charset="-122"/>
                <a:cs typeface="Libre Baskerville" pitchFamily="34" charset="-120"/>
              </a:rPr>
              <a:t>Dampak</a:t>
            </a:r>
            <a:r>
              <a:rPr lang="en-US" sz="1600" dirty="0">
                <a:solidFill>
                  <a:srgbClr val="403CCF"/>
                </a:solidFill>
                <a:latin typeface="Libre Baskerville" pitchFamily="34" charset="0"/>
                <a:ea typeface="Libre Baskerville" pitchFamily="34" charset="-122"/>
                <a:cs typeface="Libre Baskerville" pitchFamily="34" charset="-120"/>
              </a:rPr>
              <a:t> </a:t>
            </a:r>
            <a:r>
              <a:rPr lang="en-US" sz="1600" dirty="0" err="1">
                <a:solidFill>
                  <a:srgbClr val="403CCF"/>
                </a:solidFill>
                <a:latin typeface="Libre Baskerville" pitchFamily="34" charset="0"/>
                <a:ea typeface="Libre Baskerville" pitchFamily="34" charset="-122"/>
                <a:cs typeface="Libre Baskerville" pitchFamily="34" charset="-120"/>
              </a:rPr>
              <a:t>Negatif</a:t>
            </a:r>
            <a:r>
              <a:rPr lang="en-US" sz="1600" dirty="0">
                <a:solidFill>
                  <a:srgbClr val="403CCF"/>
                </a:solidFill>
                <a:latin typeface="Libre Baskerville" pitchFamily="34" charset="0"/>
                <a:ea typeface="Libre Baskerville" pitchFamily="34" charset="-122"/>
                <a:cs typeface="Libre Baskerville" pitchFamily="34" charset="-120"/>
              </a:rPr>
              <a:t> </a:t>
            </a:r>
            <a:endParaRPr lang="en-US" sz="1600" dirty="0"/>
          </a:p>
        </p:txBody>
      </p:sp>
      <p:sp>
        <p:nvSpPr>
          <p:cNvPr id="5" name="TextBox 4">
            <a:extLst>
              <a:ext uri="{FF2B5EF4-FFF2-40B4-BE49-F238E27FC236}">
                <a16:creationId xmlns:a16="http://schemas.microsoft.com/office/drawing/2014/main" id="{28A5222A-BE6B-1463-700A-0C2964718B91}"/>
              </a:ext>
            </a:extLst>
          </p:cNvPr>
          <p:cNvSpPr txBox="1"/>
          <p:nvPr/>
        </p:nvSpPr>
        <p:spPr>
          <a:xfrm>
            <a:off x="270927" y="2067447"/>
            <a:ext cx="8278713" cy="2555828"/>
          </a:xfrm>
          <a:prstGeom prst="rect">
            <a:avLst/>
          </a:prstGeom>
          <a:noFill/>
        </p:spPr>
        <p:txBody>
          <a:bodyPr wrap="square">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sz="1200" b="1" dirty="0" err="1"/>
              <a:t>Tantangan</a:t>
            </a:r>
            <a:r>
              <a:rPr lang="en-ID" sz="1200" b="1" dirty="0"/>
              <a:t> </a:t>
            </a:r>
            <a:r>
              <a:rPr lang="en-ID" sz="1200" b="1" dirty="0" err="1"/>
              <a:t>Keamanan</a:t>
            </a:r>
            <a:r>
              <a:rPr lang="en-ID" sz="1200" b="1" dirty="0"/>
              <a:t> Data</a:t>
            </a:r>
          </a:p>
          <a:p>
            <a:pPr marR="0" lvl="0" algn="just" defTabSz="914400" rtl="0" eaLnBrk="0" fontAlgn="base" latinLnBrk="0" hangingPunct="0">
              <a:lnSpc>
                <a:spcPct val="150000"/>
              </a:lnSpc>
              <a:spcBef>
                <a:spcPct val="0"/>
              </a:spcBef>
              <a:spcAft>
                <a:spcPct val="0"/>
              </a:spcAft>
              <a:buClrTx/>
              <a:buSzTx/>
              <a:tabLst/>
            </a:pPr>
            <a:r>
              <a:rPr lang="en-ID" sz="1200" dirty="0" err="1"/>
              <a:t>Dengan</a:t>
            </a:r>
            <a:r>
              <a:rPr lang="en-ID" sz="1200" dirty="0"/>
              <a:t> </a:t>
            </a:r>
            <a:r>
              <a:rPr lang="en-ID" sz="1200" dirty="0" err="1"/>
              <a:t>meningkatnya</a:t>
            </a:r>
            <a:r>
              <a:rPr lang="en-ID" sz="1200" dirty="0"/>
              <a:t> volume data yang </a:t>
            </a:r>
            <a:r>
              <a:rPr lang="en-ID" sz="1200" dirty="0" err="1"/>
              <a:t>dikumpulkan</a:t>
            </a:r>
            <a:r>
              <a:rPr lang="en-ID" sz="1200" dirty="0"/>
              <a:t> dan </a:t>
            </a:r>
            <a:r>
              <a:rPr lang="en-ID" sz="1200" dirty="0" err="1"/>
              <a:t>ditransfer</a:t>
            </a:r>
            <a:r>
              <a:rPr lang="en-ID" sz="1200" dirty="0"/>
              <a:t> </a:t>
            </a:r>
            <a:r>
              <a:rPr lang="en-ID" sz="1200" dirty="0" err="1"/>
              <a:t>melalui</a:t>
            </a:r>
            <a:r>
              <a:rPr lang="en-ID" sz="1200" dirty="0"/>
              <a:t> </a:t>
            </a:r>
            <a:r>
              <a:rPr lang="en-ID" sz="1200" dirty="0" err="1"/>
              <a:t>jaringan</a:t>
            </a:r>
            <a:r>
              <a:rPr lang="en-ID" sz="1200" dirty="0"/>
              <a:t> </a:t>
            </a:r>
            <a:r>
              <a:rPr lang="en-ID" sz="1200" dirty="0" err="1"/>
              <a:t>komputer</a:t>
            </a:r>
            <a:r>
              <a:rPr lang="en-ID" sz="1200" dirty="0"/>
              <a:t>, </a:t>
            </a:r>
            <a:r>
              <a:rPr lang="en-ID" sz="1200" dirty="0" err="1"/>
              <a:t>risiko</a:t>
            </a:r>
            <a:r>
              <a:rPr lang="en-ID" sz="1200" dirty="0"/>
              <a:t> </a:t>
            </a:r>
            <a:r>
              <a:rPr lang="en-ID" sz="1200" dirty="0" err="1"/>
              <a:t>kebocoran</a:t>
            </a:r>
            <a:r>
              <a:rPr lang="en-ID" sz="1200" dirty="0"/>
              <a:t> dan </a:t>
            </a:r>
            <a:r>
              <a:rPr lang="en-ID" sz="1200" dirty="0" err="1"/>
              <a:t>pencurian</a:t>
            </a:r>
            <a:r>
              <a:rPr lang="en-ID" sz="1200" dirty="0"/>
              <a:t> data juga </a:t>
            </a:r>
            <a:r>
              <a:rPr lang="en-ID" sz="1200" dirty="0" err="1"/>
              <a:t>meningkat</a:t>
            </a:r>
            <a:r>
              <a:rPr lang="en-ID" sz="1200" dirty="0"/>
              <a: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sz="1200" b="1" dirty="0" err="1"/>
              <a:t>Ketimpangan</a:t>
            </a:r>
            <a:r>
              <a:rPr lang="en-ID" sz="1200" b="1" dirty="0"/>
              <a:t> Digital</a:t>
            </a:r>
          </a:p>
          <a:p>
            <a:pPr marR="0" lvl="0" algn="just" defTabSz="914400" rtl="0" eaLnBrk="0" fontAlgn="base" latinLnBrk="0" hangingPunct="0">
              <a:lnSpc>
                <a:spcPct val="150000"/>
              </a:lnSpc>
              <a:spcBef>
                <a:spcPct val="0"/>
              </a:spcBef>
              <a:spcAft>
                <a:spcPct val="0"/>
              </a:spcAft>
              <a:buClrTx/>
              <a:buSzTx/>
              <a:tabLst/>
            </a:pPr>
            <a:r>
              <a:rPr lang="en-ID" sz="1200" dirty="0" err="1"/>
              <a:t>Tidak</a:t>
            </a:r>
            <a:r>
              <a:rPr lang="en-ID" sz="1200" dirty="0"/>
              <a:t> </a:t>
            </a:r>
            <a:r>
              <a:rPr lang="en-ID" sz="1200" dirty="0" err="1"/>
              <a:t>semua</a:t>
            </a:r>
            <a:r>
              <a:rPr lang="en-ID" sz="1200" dirty="0"/>
              <a:t> wilayah </a:t>
            </a:r>
            <a:r>
              <a:rPr lang="en-ID" sz="1200" dirty="0" err="1"/>
              <a:t>atau</a:t>
            </a:r>
            <a:r>
              <a:rPr lang="en-ID" sz="1200" dirty="0"/>
              <a:t> </a:t>
            </a:r>
            <a:r>
              <a:rPr lang="en-ID" sz="1200" dirty="0" err="1"/>
              <a:t>individu</a:t>
            </a:r>
            <a:r>
              <a:rPr lang="en-ID" sz="1200" dirty="0"/>
              <a:t> </a:t>
            </a:r>
            <a:r>
              <a:rPr lang="en-ID" sz="1200" dirty="0" err="1"/>
              <a:t>memiliki</a:t>
            </a:r>
            <a:r>
              <a:rPr lang="en-ID" sz="1200" dirty="0"/>
              <a:t> </a:t>
            </a:r>
            <a:r>
              <a:rPr lang="en-ID" sz="1200" dirty="0" err="1"/>
              <a:t>akses</a:t>
            </a:r>
            <a:r>
              <a:rPr lang="en-ID" sz="1200" dirty="0"/>
              <a:t> </a:t>
            </a:r>
            <a:r>
              <a:rPr lang="en-ID" sz="1200" dirty="0" err="1"/>
              <a:t>ke</a:t>
            </a:r>
            <a:r>
              <a:rPr lang="en-ID" sz="1200" dirty="0"/>
              <a:t> </a:t>
            </a:r>
            <a:r>
              <a:rPr lang="en-ID" sz="1200" dirty="0" err="1"/>
              <a:t>infrastruktur</a:t>
            </a:r>
            <a:r>
              <a:rPr lang="en-ID" sz="1200" dirty="0"/>
              <a:t> </a:t>
            </a:r>
            <a:r>
              <a:rPr lang="en-ID" sz="1200" dirty="0" err="1"/>
              <a:t>jaringan</a:t>
            </a:r>
            <a:r>
              <a:rPr lang="en-ID" sz="1200" dirty="0"/>
              <a:t> </a:t>
            </a:r>
            <a:r>
              <a:rPr lang="en-ID" sz="1200" dirty="0" err="1"/>
              <a:t>komputer</a:t>
            </a:r>
            <a:r>
              <a:rPr lang="en-ID" sz="1200" dirty="0"/>
              <a:t> yang </a:t>
            </a:r>
            <a:r>
              <a:rPr lang="en-ID" sz="1200" dirty="0" err="1"/>
              <a:t>mendukung</a:t>
            </a:r>
            <a:r>
              <a:rPr lang="en-ID" sz="1200" dirty="0"/>
              <a:t> Big Data. </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D" sz="1200" b="1" dirty="0" err="1"/>
              <a:t>Ketergantungan</a:t>
            </a:r>
            <a:r>
              <a:rPr lang="en-ID" sz="1200" b="1" dirty="0"/>
              <a:t> pada </a:t>
            </a:r>
            <a:r>
              <a:rPr lang="en-ID" sz="1200" b="1" dirty="0" err="1"/>
              <a:t>Teknologi</a:t>
            </a:r>
            <a:endParaRPr lang="en-ID" sz="1200" b="1" dirty="0"/>
          </a:p>
          <a:p>
            <a:pPr marR="0" lvl="0" algn="just" defTabSz="914400" rtl="0" eaLnBrk="0" fontAlgn="base" latinLnBrk="0" hangingPunct="0">
              <a:lnSpc>
                <a:spcPct val="150000"/>
              </a:lnSpc>
              <a:spcBef>
                <a:spcPct val="0"/>
              </a:spcBef>
              <a:spcAft>
                <a:spcPct val="0"/>
              </a:spcAft>
              <a:buClrTx/>
              <a:buSzTx/>
              <a:tabLst/>
            </a:pPr>
            <a:r>
              <a:rPr lang="en-ID" sz="1200" dirty="0" err="1"/>
              <a:t>Penggunaan</a:t>
            </a:r>
            <a:r>
              <a:rPr lang="en-ID" sz="1200" dirty="0"/>
              <a:t> </a:t>
            </a:r>
            <a:r>
              <a:rPr lang="en-ID" sz="1200" dirty="0" err="1"/>
              <a:t>jaringan</a:t>
            </a:r>
            <a:r>
              <a:rPr lang="en-ID" sz="1200" dirty="0"/>
              <a:t> </a:t>
            </a:r>
            <a:r>
              <a:rPr lang="en-ID" sz="1200" dirty="0" err="1"/>
              <a:t>komputer</a:t>
            </a:r>
            <a:r>
              <a:rPr lang="en-ID" sz="1200" dirty="0"/>
              <a:t> </a:t>
            </a:r>
            <a:r>
              <a:rPr lang="en-ID" sz="1200" dirty="0" err="1"/>
              <a:t>untuk</a:t>
            </a:r>
            <a:r>
              <a:rPr lang="en-ID" sz="1200" dirty="0"/>
              <a:t> Big Data </a:t>
            </a:r>
            <a:r>
              <a:rPr lang="en-ID" sz="1200" dirty="0" err="1"/>
              <a:t>menciptakan</a:t>
            </a:r>
            <a:r>
              <a:rPr lang="en-ID" sz="1200" dirty="0"/>
              <a:t> </a:t>
            </a:r>
            <a:r>
              <a:rPr lang="en-ID" sz="1200" dirty="0" err="1"/>
              <a:t>ketergantungan</a:t>
            </a:r>
            <a:r>
              <a:rPr lang="en-ID" sz="1200" dirty="0"/>
              <a:t> yang </a:t>
            </a:r>
            <a:r>
              <a:rPr lang="en-ID" sz="1200" dirty="0" err="1"/>
              <a:t>tinggi</a:t>
            </a:r>
            <a:r>
              <a:rPr lang="en-ID" sz="1200" dirty="0"/>
              <a:t> pada </a:t>
            </a:r>
            <a:r>
              <a:rPr lang="en-ID" sz="1200" dirty="0" err="1"/>
              <a:t>teknologi</a:t>
            </a:r>
            <a:r>
              <a:rPr lang="en-ID" sz="1200" dirty="0"/>
              <a:t>. </a:t>
            </a:r>
            <a:r>
              <a:rPr lang="en-ID" sz="1200" dirty="0" err="1"/>
              <a:t>Gangguan</a:t>
            </a:r>
            <a:r>
              <a:rPr lang="en-ID" sz="1200" dirty="0"/>
              <a:t> </a:t>
            </a:r>
            <a:r>
              <a:rPr lang="en-ID" sz="1200" dirty="0" err="1"/>
              <a:t>jaringan</a:t>
            </a:r>
            <a:r>
              <a:rPr lang="en-ID" sz="1200" dirty="0"/>
              <a:t> </a:t>
            </a:r>
            <a:r>
              <a:rPr lang="en-ID" sz="1200" dirty="0" err="1"/>
              <a:t>atau</a:t>
            </a:r>
            <a:r>
              <a:rPr lang="en-ID" sz="1200" dirty="0"/>
              <a:t> </a:t>
            </a:r>
            <a:r>
              <a:rPr lang="en-ID" sz="1200" dirty="0" err="1"/>
              <a:t>kerusakan</a:t>
            </a:r>
            <a:r>
              <a:rPr lang="en-ID" sz="1200" dirty="0"/>
              <a:t> </a:t>
            </a:r>
            <a:r>
              <a:rPr lang="en-ID" sz="1200" dirty="0" err="1"/>
              <a:t>sistem</a:t>
            </a:r>
            <a:r>
              <a:rPr lang="en-ID" sz="1200" dirty="0"/>
              <a:t> </a:t>
            </a:r>
            <a:r>
              <a:rPr lang="en-ID" sz="1200" dirty="0" err="1"/>
              <a:t>dapat</a:t>
            </a:r>
            <a:r>
              <a:rPr lang="en-ID" sz="1200" dirty="0"/>
              <a:t> </a:t>
            </a:r>
            <a:r>
              <a:rPr lang="en-ID" sz="1200" dirty="0" err="1"/>
              <a:t>berdampak</a:t>
            </a:r>
            <a:r>
              <a:rPr lang="en-ID" sz="1200" dirty="0"/>
              <a:t> </a:t>
            </a:r>
            <a:r>
              <a:rPr lang="en-ID" sz="1200" dirty="0" err="1"/>
              <a:t>besar</a:t>
            </a:r>
            <a:r>
              <a:rPr lang="en-ID" sz="1200" dirty="0"/>
              <a:t> pada </a:t>
            </a:r>
            <a:r>
              <a:rPr lang="en-ID" sz="1200" dirty="0" err="1"/>
              <a:t>operasional</a:t>
            </a:r>
            <a:r>
              <a:rPr lang="en-ID" sz="1200" dirty="0"/>
              <a:t> </a:t>
            </a:r>
            <a:r>
              <a:rPr lang="en-ID" sz="1200" dirty="0" err="1"/>
              <a:t>bisnis</a:t>
            </a:r>
            <a:r>
              <a:rPr lang="en-ID" sz="1200" dirty="0"/>
              <a:t> dan </a:t>
            </a:r>
            <a:r>
              <a:rPr lang="en-ID" sz="1200" dirty="0" err="1"/>
              <a:t>kehidupan</a:t>
            </a:r>
            <a:r>
              <a:rPr lang="en-ID" sz="1200" dirty="0"/>
              <a:t> Masyarakat</a:t>
            </a:r>
          </a:p>
          <a:p>
            <a:pPr marR="0" lvl="0" algn="l" defTabSz="914400" rtl="0" eaLnBrk="0" fontAlgn="base" latinLnBrk="0" hangingPunct="0">
              <a:lnSpc>
                <a:spcPct val="15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6975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grpSp>
        <p:nvGrpSpPr>
          <p:cNvPr id="1486" name="Google Shape;1486;p38"/>
          <p:cNvGrpSpPr/>
          <p:nvPr/>
        </p:nvGrpSpPr>
        <p:grpSpPr>
          <a:xfrm>
            <a:off x="-374387" y="3354325"/>
            <a:ext cx="3922590" cy="2969900"/>
            <a:chOff x="-374387" y="3354325"/>
            <a:chExt cx="3922590" cy="2969900"/>
          </a:xfrm>
        </p:grpSpPr>
        <p:pic>
          <p:nvPicPr>
            <p:cNvPr id="1487" name="Google Shape;1487;p38"/>
            <p:cNvPicPr preferRelativeResize="0"/>
            <p:nvPr/>
          </p:nvPicPr>
          <p:blipFill rotWithShape="1">
            <a:blip r:embed="rId3">
              <a:alphaModFix/>
            </a:blip>
            <a:srcRect l="16960" t="24718" r="7121" b="26177"/>
            <a:stretch/>
          </p:blipFill>
          <p:spPr>
            <a:xfrm>
              <a:off x="-374387" y="3354325"/>
              <a:ext cx="3891276" cy="2969900"/>
            </a:xfrm>
            <a:prstGeom prst="rect">
              <a:avLst/>
            </a:prstGeom>
            <a:noFill/>
            <a:ln>
              <a:noFill/>
            </a:ln>
          </p:spPr>
        </p:pic>
        <p:grpSp>
          <p:nvGrpSpPr>
            <p:cNvPr id="1488" name="Google Shape;1488;p38"/>
            <p:cNvGrpSpPr/>
            <p:nvPr/>
          </p:nvGrpSpPr>
          <p:grpSpPr>
            <a:xfrm>
              <a:off x="1853583" y="4445557"/>
              <a:ext cx="1694620" cy="1360169"/>
              <a:chOff x="7945225" y="4302000"/>
              <a:chExt cx="904666" cy="726121"/>
            </a:xfrm>
          </p:grpSpPr>
          <p:sp>
            <p:nvSpPr>
              <p:cNvPr id="1489" name="Google Shape;1489;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92" name="Google Shape;1492;p38"/>
          <p:cNvSpPr txBox="1">
            <a:spLocks noGrp="1"/>
          </p:cNvSpPr>
          <p:nvPr>
            <p:ph type="title"/>
          </p:nvPr>
        </p:nvSpPr>
        <p:spPr>
          <a:xfrm>
            <a:off x="727437" y="1692955"/>
            <a:ext cx="7448598" cy="1584766"/>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D" sz="3200" dirty="0" err="1">
                <a:latin typeface="Poppins" panose="00000500000000000000" pitchFamily="2" charset="0"/>
                <a:cs typeface="Poppins" panose="00000500000000000000" pitchFamily="2" charset="0"/>
              </a:rPr>
              <a:t>Pengaruh</a:t>
            </a:r>
            <a:r>
              <a:rPr lang="en-ID" sz="3200" dirty="0">
                <a:latin typeface="Poppins" panose="00000500000000000000" pitchFamily="2" charset="0"/>
                <a:cs typeface="Poppins" panose="00000500000000000000" pitchFamily="2" charset="0"/>
              </a:rPr>
              <a:t> </a:t>
            </a:r>
            <a:r>
              <a:rPr lang="en-ID" sz="3200" dirty="0" err="1">
                <a:latin typeface="Poppins" panose="00000500000000000000" pitchFamily="2" charset="0"/>
                <a:cs typeface="Poppins" panose="00000500000000000000" pitchFamily="2" charset="0"/>
              </a:rPr>
              <a:t>Berkembangannya</a:t>
            </a:r>
            <a:r>
              <a:rPr lang="en-ID" sz="3200" dirty="0">
                <a:latin typeface="Poppins" panose="00000500000000000000" pitchFamily="2" charset="0"/>
                <a:cs typeface="Poppins" panose="00000500000000000000" pitchFamily="2" charset="0"/>
              </a:rPr>
              <a:t> </a:t>
            </a:r>
            <a:r>
              <a:rPr lang="en-ID" sz="3200" dirty="0" err="1">
                <a:latin typeface="Poppins" panose="00000500000000000000" pitchFamily="2" charset="0"/>
                <a:cs typeface="Poppins" panose="00000500000000000000" pitchFamily="2" charset="0"/>
              </a:rPr>
              <a:t>Jaringan</a:t>
            </a:r>
            <a:r>
              <a:rPr lang="en-ID" sz="3200" dirty="0">
                <a:latin typeface="Poppins" panose="00000500000000000000" pitchFamily="2" charset="0"/>
                <a:cs typeface="Poppins" panose="00000500000000000000" pitchFamily="2" charset="0"/>
              </a:rPr>
              <a:t> </a:t>
            </a:r>
            <a:r>
              <a:rPr lang="en-ID" sz="3200" dirty="0" err="1">
                <a:latin typeface="Poppins" panose="00000500000000000000" pitchFamily="2" charset="0"/>
                <a:cs typeface="Poppins" panose="00000500000000000000" pitchFamily="2" charset="0"/>
              </a:rPr>
              <a:t>Komputer</a:t>
            </a:r>
            <a:r>
              <a:rPr lang="en-ID" sz="3200" dirty="0">
                <a:latin typeface="Poppins" panose="00000500000000000000" pitchFamily="2" charset="0"/>
                <a:cs typeface="Poppins" panose="00000500000000000000" pitchFamily="2" charset="0"/>
              </a:rPr>
              <a:t> </a:t>
            </a:r>
            <a:r>
              <a:rPr lang="en-ID" sz="3200" dirty="0" err="1">
                <a:latin typeface="Poppins" panose="00000500000000000000" pitchFamily="2" charset="0"/>
                <a:cs typeface="Poppins" panose="00000500000000000000" pitchFamily="2" charset="0"/>
              </a:rPr>
              <a:t>terhadap</a:t>
            </a:r>
            <a:r>
              <a:rPr lang="en-ID" sz="3200" dirty="0">
                <a:latin typeface="Poppins" panose="00000500000000000000" pitchFamily="2" charset="0"/>
                <a:cs typeface="Poppins" panose="00000500000000000000" pitchFamily="2" charset="0"/>
              </a:rPr>
              <a:t> </a:t>
            </a:r>
            <a:r>
              <a:rPr lang="en-ID" sz="3200" dirty="0" err="1">
                <a:latin typeface="Poppins" panose="00000500000000000000" pitchFamily="2" charset="0"/>
                <a:cs typeface="Poppins" panose="00000500000000000000" pitchFamily="2" charset="0"/>
              </a:rPr>
              <a:t>kehidupan</a:t>
            </a:r>
            <a:r>
              <a:rPr lang="en-ID" sz="3200" dirty="0">
                <a:latin typeface="Poppins" panose="00000500000000000000" pitchFamily="2" charset="0"/>
                <a:cs typeface="Poppins" panose="00000500000000000000" pitchFamily="2" charset="0"/>
              </a:rPr>
              <a:t> </a:t>
            </a:r>
            <a:r>
              <a:rPr lang="en-ID" sz="3200" dirty="0" err="1">
                <a:latin typeface="Poppins" panose="00000500000000000000" pitchFamily="2" charset="0"/>
                <a:cs typeface="Poppins" panose="00000500000000000000" pitchFamily="2" charset="0"/>
              </a:rPr>
              <a:t>sosial</a:t>
            </a:r>
            <a:r>
              <a:rPr lang="en-ID" sz="3200" dirty="0">
                <a:latin typeface="Poppins" panose="00000500000000000000" pitchFamily="2" charset="0"/>
                <a:cs typeface="Poppins" panose="00000500000000000000" pitchFamily="2" charset="0"/>
              </a:rPr>
              <a:t> </a:t>
            </a:r>
            <a:r>
              <a:rPr lang="en-ID" sz="3200" dirty="0" err="1">
                <a:latin typeface="Poppins" panose="00000500000000000000" pitchFamily="2" charset="0"/>
                <a:cs typeface="Poppins" panose="00000500000000000000" pitchFamily="2" charset="0"/>
              </a:rPr>
              <a:t>manusia</a:t>
            </a:r>
            <a:endParaRPr sz="3200" dirty="0">
              <a:latin typeface="Poppins" panose="00000500000000000000" pitchFamily="2" charset="0"/>
              <a:cs typeface="Poppins" panose="00000500000000000000" pitchFamily="2" charset="0"/>
            </a:endParaRPr>
          </a:p>
        </p:txBody>
      </p:sp>
      <p:grpSp>
        <p:nvGrpSpPr>
          <p:cNvPr id="1493" name="Google Shape;1493;p38"/>
          <p:cNvGrpSpPr/>
          <p:nvPr/>
        </p:nvGrpSpPr>
        <p:grpSpPr>
          <a:xfrm>
            <a:off x="6487513" y="-1301175"/>
            <a:ext cx="4268216" cy="6666030"/>
            <a:chOff x="6128138" y="-1301175"/>
            <a:chExt cx="4268216" cy="6666030"/>
          </a:xfrm>
        </p:grpSpPr>
        <p:sp>
          <p:nvSpPr>
            <p:cNvPr id="1494" name="Google Shape;1494;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99" name="Google Shape;1499;p38"/>
            <p:cNvPicPr preferRelativeResize="0"/>
            <p:nvPr/>
          </p:nvPicPr>
          <p:blipFill rotWithShape="1">
            <a:blip r:embed="rId3">
              <a:alphaModFix/>
            </a:blip>
            <a:srcRect l="16960" t="24718" r="7121" b="26177"/>
            <a:stretch/>
          </p:blipFill>
          <p:spPr>
            <a:xfrm>
              <a:off x="6128138" y="-1301175"/>
              <a:ext cx="4198516" cy="3204401"/>
            </a:xfrm>
            <a:prstGeom prst="rect">
              <a:avLst/>
            </a:prstGeom>
            <a:noFill/>
            <a:ln>
              <a:noFill/>
            </a:ln>
          </p:spPr>
        </p:pic>
        <p:grpSp>
          <p:nvGrpSpPr>
            <p:cNvPr id="1500" name="Google Shape;1500;p38"/>
            <p:cNvGrpSpPr/>
            <p:nvPr/>
          </p:nvGrpSpPr>
          <p:grpSpPr>
            <a:xfrm rot="5400000">
              <a:off x="7873341" y="4254316"/>
              <a:ext cx="708100" cy="708500"/>
              <a:chOff x="3678700" y="407275"/>
              <a:chExt cx="708100" cy="708500"/>
            </a:xfrm>
          </p:grpSpPr>
          <p:sp>
            <p:nvSpPr>
              <p:cNvPr id="1501" name="Google Shape;1501;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38"/>
            <p:cNvGrpSpPr/>
            <p:nvPr/>
          </p:nvGrpSpPr>
          <p:grpSpPr>
            <a:xfrm rot="5400000">
              <a:off x="8639847" y="3354200"/>
              <a:ext cx="457787" cy="458045"/>
              <a:chOff x="3678700" y="407275"/>
              <a:chExt cx="708100" cy="708500"/>
            </a:xfrm>
          </p:grpSpPr>
          <p:sp>
            <p:nvSpPr>
              <p:cNvPr id="1509" name="Google Shape;1509;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38"/>
            <p:cNvGrpSpPr/>
            <p:nvPr/>
          </p:nvGrpSpPr>
          <p:grpSpPr>
            <a:xfrm>
              <a:off x="7787267" y="539497"/>
              <a:ext cx="208184" cy="208184"/>
              <a:chOff x="8356813" y="1074288"/>
              <a:chExt cx="351900" cy="351900"/>
            </a:xfrm>
          </p:grpSpPr>
          <p:sp>
            <p:nvSpPr>
              <p:cNvPr id="1517" name="Google Shape;1517;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9" name="Google Shape;1519;p38"/>
            <p:cNvGrpSpPr/>
            <p:nvPr/>
          </p:nvGrpSpPr>
          <p:grpSpPr>
            <a:xfrm>
              <a:off x="7194842" y="2467660"/>
              <a:ext cx="208184" cy="208184"/>
              <a:chOff x="8356813" y="1074288"/>
              <a:chExt cx="351900" cy="351900"/>
            </a:xfrm>
          </p:grpSpPr>
          <p:sp>
            <p:nvSpPr>
              <p:cNvPr id="1520" name="Google Shape;1520;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2" name="Google Shape;1522;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38"/>
          <p:cNvGrpSpPr/>
          <p:nvPr/>
        </p:nvGrpSpPr>
        <p:grpSpPr>
          <a:xfrm>
            <a:off x="842644" y="3386016"/>
            <a:ext cx="4558967" cy="134100"/>
            <a:chOff x="796100" y="3019701"/>
            <a:chExt cx="4558967" cy="134100"/>
          </a:xfrm>
        </p:grpSpPr>
        <p:sp>
          <p:nvSpPr>
            <p:cNvPr id="1524" name="Google Shape;1524;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25" name="Google Shape;1525;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6" name="Google Shape;1526;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Jaringan Komputer </a:t>
            </a:r>
            <a:endParaRPr dirty="0"/>
          </a:p>
        </p:txBody>
      </p:sp>
      <p:sp>
        <p:nvSpPr>
          <p:cNvPr id="1669" name="Google Shape;1669;p42"/>
          <p:cNvSpPr txBox="1">
            <a:spLocks noGrp="1"/>
          </p:cNvSpPr>
          <p:nvPr>
            <p:ph type="subTitle" idx="1"/>
          </p:nvPr>
        </p:nvSpPr>
        <p:spPr>
          <a:xfrm>
            <a:off x="720000" y="1017725"/>
            <a:ext cx="7837260" cy="3774194"/>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ID" sz="1300" dirty="0" err="1"/>
              <a:t>Jaringan</a:t>
            </a:r>
            <a:r>
              <a:rPr lang="en-ID" sz="1300" dirty="0"/>
              <a:t> </a:t>
            </a:r>
            <a:r>
              <a:rPr lang="en-ID" sz="1300" dirty="0" err="1"/>
              <a:t>komputer</a:t>
            </a:r>
            <a:r>
              <a:rPr lang="en-ID" sz="1300" dirty="0"/>
              <a:t> </a:t>
            </a:r>
            <a:r>
              <a:rPr lang="en-ID" sz="1300" dirty="0" err="1"/>
              <a:t>adalah</a:t>
            </a:r>
            <a:r>
              <a:rPr lang="en-ID" sz="1300" dirty="0"/>
              <a:t> </a:t>
            </a:r>
            <a:r>
              <a:rPr lang="en-ID" sz="1300" b="1" dirty="0" err="1"/>
              <a:t>kumpulan</a:t>
            </a:r>
            <a:r>
              <a:rPr lang="en-ID" sz="1300" b="1" dirty="0"/>
              <a:t> </a:t>
            </a:r>
            <a:r>
              <a:rPr lang="en-ID" sz="1300" b="1" dirty="0" err="1"/>
              <a:t>perangkat</a:t>
            </a:r>
            <a:r>
              <a:rPr lang="en-ID" sz="1300" b="1" dirty="0"/>
              <a:t> </a:t>
            </a:r>
            <a:r>
              <a:rPr lang="en-ID" sz="1300" b="1" dirty="0" err="1"/>
              <a:t>keras</a:t>
            </a:r>
            <a:r>
              <a:rPr lang="en-ID" sz="1300" b="1" dirty="0"/>
              <a:t> dan </a:t>
            </a:r>
            <a:r>
              <a:rPr lang="en-ID" sz="1300" b="1" dirty="0" err="1"/>
              <a:t>lunak</a:t>
            </a:r>
            <a:r>
              <a:rPr lang="en-ID" sz="1300" b="1" dirty="0"/>
              <a:t> yang </a:t>
            </a:r>
            <a:r>
              <a:rPr lang="en-ID" sz="1300" b="1" dirty="0" err="1"/>
              <a:t>saling</a:t>
            </a:r>
            <a:r>
              <a:rPr lang="en-ID" sz="1300" b="1" dirty="0"/>
              <a:t> </a:t>
            </a:r>
            <a:r>
              <a:rPr lang="en-ID" sz="1300" b="1" dirty="0" err="1"/>
              <a:t>terhubung</a:t>
            </a:r>
            <a:r>
              <a:rPr lang="en-ID" sz="1300" dirty="0"/>
              <a:t> </a:t>
            </a:r>
            <a:r>
              <a:rPr lang="en-ID" sz="1300" dirty="0" err="1"/>
              <a:t>untuk</a:t>
            </a:r>
            <a:r>
              <a:rPr lang="en-ID" sz="1300" dirty="0"/>
              <a:t> </a:t>
            </a:r>
            <a:r>
              <a:rPr lang="en-ID" sz="1300" dirty="0" err="1"/>
              <a:t>memungkinkan</a:t>
            </a:r>
            <a:r>
              <a:rPr lang="en-ID" sz="1300" dirty="0"/>
              <a:t> </a:t>
            </a:r>
            <a:r>
              <a:rPr lang="en-ID" sz="1300" dirty="0" err="1"/>
              <a:t>komunikasi</a:t>
            </a:r>
            <a:r>
              <a:rPr lang="en-ID" sz="1300" dirty="0"/>
              <a:t>, </a:t>
            </a:r>
            <a:r>
              <a:rPr lang="en-ID" sz="1300" dirty="0" err="1"/>
              <a:t>berbagi</a:t>
            </a:r>
            <a:r>
              <a:rPr lang="en-ID" sz="1300" dirty="0"/>
              <a:t> data, dan </a:t>
            </a:r>
            <a:r>
              <a:rPr lang="en-ID" sz="1300" dirty="0" err="1"/>
              <a:t>penggunaan</a:t>
            </a:r>
            <a:r>
              <a:rPr lang="en-ID" sz="1300" dirty="0"/>
              <a:t> </a:t>
            </a:r>
            <a:r>
              <a:rPr lang="en-ID" sz="1300" dirty="0" err="1"/>
              <a:t>sumber</a:t>
            </a:r>
            <a:r>
              <a:rPr lang="en-ID" sz="1300" dirty="0"/>
              <a:t> </a:t>
            </a:r>
            <a:r>
              <a:rPr lang="en-ID" sz="1300" dirty="0" err="1"/>
              <a:t>daya</a:t>
            </a:r>
            <a:r>
              <a:rPr lang="en-ID" sz="1300" dirty="0"/>
              <a:t> </a:t>
            </a:r>
            <a:r>
              <a:rPr lang="en-ID" sz="1300" dirty="0" err="1"/>
              <a:t>secara</a:t>
            </a:r>
            <a:r>
              <a:rPr lang="en-ID" sz="1300" dirty="0"/>
              <a:t> </a:t>
            </a:r>
            <a:r>
              <a:rPr lang="en-ID" sz="1300" dirty="0" err="1"/>
              <a:t>bersama-sama</a:t>
            </a:r>
            <a:r>
              <a:rPr lang="en-ID" sz="1300" dirty="0"/>
              <a:t>. </a:t>
            </a:r>
            <a:r>
              <a:rPr lang="en-ID" sz="1300" dirty="0" err="1"/>
              <a:t>Jaringan</a:t>
            </a:r>
            <a:r>
              <a:rPr lang="en-ID" sz="1300" dirty="0"/>
              <a:t> </a:t>
            </a:r>
            <a:r>
              <a:rPr lang="en-ID" sz="1300" dirty="0" err="1"/>
              <a:t>ini</a:t>
            </a:r>
            <a:r>
              <a:rPr lang="en-ID" sz="1300" dirty="0"/>
              <a:t> </a:t>
            </a:r>
            <a:r>
              <a:rPr lang="en-ID" sz="1300" dirty="0" err="1"/>
              <a:t>memungkinkan</a:t>
            </a:r>
            <a:r>
              <a:rPr lang="en-ID" sz="1300" dirty="0"/>
              <a:t> </a:t>
            </a:r>
            <a:r>
              <a:rPr lang="en-ID" sz="1300" dirty="0" err="1"/>
              <a:t>berbagai</a:t>
            </a:r>
            <a:r>
              <a:rPr lang="en-ID" sz="1300" dirty="0"/>
              <a:t> </a:t>
            </a:r>
            <a:r>
              <a:rPr lang="en-ID" sz="1300" dirty="0" err="1"/>
              <a:t>perangkat</a:t>
            </a:r>
            <a:r>
              <a:rPr lang="en-ID" sz="1300" dirty="0"/>
              <a:t>, </a:t>
            </a:r>
            <a:r>
              <a:rPr lang="en-ID" sz="1300" dirty="0" err="1"/>
              <a:t>seperti</a:t>
            </a:r>
            <a:r>
              <a:rPr lang="en-ID" sz="1300" dirty="0"/>
              <a:t> </a:t>
            </a:r>
            <a:r>
              <a:rPr lang="en-ID" sz="1300" dirty="0" err="1"/>
              <a:t>komputer</a:t>
            </a:r>
            <a:r>
              <a:rPr lang="en-ID" sz="1300" dirty="0"/>
              <a:t>, server, printer, dan </a:t>
            </a:r>
            <a:r>
              <a:rPr lang="en-ID" sz="1300" dirty="0" err="1"/>
              <a:t>perangkat</a:t>
            </a:r>
            <a:r>
              <a:rPr lang="en-ID" sz="1300" dirty="0"/>
              <a:t> </a:t>
            </a:r>
            <a:r>
              <a:rPr lang="en-ID" sz="1300" dirty="0" err="1"/>
              <a:t>lainnya</a:t>
            </a:r>
            <a:r>
              <a:rPr lang="en-ID" sz="1300" dirty="0"/>
              <a:t>, </a:t>
            </a:r>
            <a:r>
              <a:rPr lang="en-ID" sz="1300" dirty="0" err="1"/>
              <a:t>untuk</a:t>
            </a:r>
            <a:r>
              <a:rPr lang="en-ID" sz="1300" dirty="0"/>
              <a:t> </a:t>
            </a:r>
            <a:r>
              <a:rPr lang="en-ID" sz="1300" dirty="0" err="1"/>
              <a:t>saling</a:t>
            </a:r>
            <a:r>
              <a:rPr lang="en-ID" sz="1300" dirty="0"/>
              <a:t> </a:t>
            </a:r>
            <a:r>
              <a:rPr lang="en-ID" sz="1300" dirty="0" err="1"/>
              <a:t>berinteraksi</a:t>
            </a:r>
            <a:r>
              <a:rPr lang="en-ID" sz="1300" dirty="0"/>
              <a:t> </a:t>
            </a:r>
            <a:r>
              <a:rPr lang="en-ID" sz="1300" dirty="0" err="1"/>
              <a:t>dalam</a:t>
            </a:r>
            <a:r>
              <a:rPr lang="en-ID" sz="1300" dirty="0"/>
              <a:t> </a:t>
            </a:r>
            <a:r>
              <a:rPr lang="en-ID" sz="1300" dirty="0" err="1"/>
              <a:t>suatu</a:t>
            </a:r>
            <a:r>
              <a:rPr lang="en-ID" sz="1300" dirty="0"/>
              <a:t> </a:t>
            </a:r>
            <a:r>
              <a:rPr lang="en-ID" sz="1300" dirty="0" err="1"/>
              <a:t>sistem</a:t>
            </a:r>
            <a:r>
              <a:rPr lang="en-ID" sz="1300" dirty="0"/>
              <a:t>.</a:t>
            </a:r>
          </a:p>
          <a:p>
            <a:pPr marL="0" lvl="0" indent="0" algn="l" rtl="0">
              <a:lnSpc>
                <a:spcPct val="150000"/>
              </a:lnSpc>
              <a:spcBef>
                <a:spcPts val="0"/>
              </a:spcBef>
              <a:spcAft>
                <a:spcPts val="0"/>
              </a:spcAft>
              <a:buNone/>
            </a:pPr>
            <a:endParaRPr lang="en-ID" sz="1300" dirty="0"/>
          </a:p>
          <a:p>
            <a:pPr>
              <a:lnSpc>
                <a:spcPct val="150000"/>
              </a:lnSpc>
            </a:pPr>
            <a:r>
              <a:rPr lang="en-ID" sz="1300" b="1" dirty="0" err="1"/>
              <a:t>Fungsi</a:t>
            </a:r>
            <a:r>
              <a:rPr lang="en-ID" sz="1300" b="1" dirty="0"/>
              <a:t> Utama </a:t>
            </a:r>
            <a:r>
              <a:rPr lang="en-ID" sz="1300" b="1" dirty="0" err="1"/>
              <a:t>Jaringan</a:t>
            </a:r>
            <a:r>
              <a:rPr lang="en-ID" sz="1300" b="1" dirty="0"/>
              <a:t> </a:t>
            </a:r>
            <a:r>
              <a:rPr lang="en-ID" sz="1300" b="1" dirty="0" err="1"/>
              <a:t>Komputer</a:t>
            </a:r>
            <a:r>
              <a:rPr lang="en-ID" sz="1300" b="1" dirty="0"/>
              <a:t>:</a:t>
            </a:r>
          </a:p>
          <a:p>
            <a:pPr>
              <a:lnSpc>
                <a:spcPct val="150000"/>
              </a:lnSpc>
              <a:buFont typeface="+mj-lt"/>
              <a:buAutoNum type="arabicPeriod"/>
            </a:pPr>
            <a:r>
              <a:rPr lang="en-ID" sz="1300" b="1" dirty="0" err="1"/>
              <a:t>Berbagi</a:t>
            </a:r>
            <a:r>
              <a:rPr lang="en-ID" sz="1300" b="1" dirty="0"/>
              <a:t> </a:t>
            </a:r>
            <a:r>
              <a:rPr lang="en-ID" sz="1300" b="1" dirty="0" err="1"/>
              <a:t>Sumber</a:t>
            </a:r>
            <a:r>
              <a:rPr lang="en-ID" sz="1300" b="1" dirty="0"/>
              <a:t> Daya</a:t>
            </a:r>
            <a:r>
              <a:rPr lang="en-ID" sz="1300" dirty="0"/>
              <a:t>:</a:t>
            </a:r>
          </a:p>
          <a:p>
            <a:pPr marL="139700" indent="0">
              <a:lnSpc>
                <a:spcPct val="150000"/>
              </a:lnSpc>
            </a:pPr>
            <a:r>
              <a:rPr lang="en-ID" sz="1300" dirty="0"/>
              <a:t>       </a:t>
            </a:r>
            <a:r>
              <a:rPr lang="en-ID" sz="1300" dirty="0" err="1"/>
              <a:t>Contoh</a:t>
            </a:r>
            <a:r>
              <a:rPr lang="en-ID" sz="1300" dirty="0"/>
              <a:t> : printer </a:t>
            </a:r>
            <a:r>
              <a:rPr lang="en-ID" sz="1300" dirty="0" err="1"/>
              <a:t>atau</a:t>
            </a:r>
            <a:r>
              <a:rPr lang="en-ID" sz="1300" dirty="0"/>
              <a:t> </a:t>
            </a:r>
            <a:r>
              <a:rPr lang="en-ID" sz="1300" dirty="0" err="1"/>
              <a:t>penyimpanan</a:t>
            </a:r>
            <a:r>
              <a:rPr lang="en-ID" sz="1300" dirty="0"/>
              <a:t> data </a:t>
            </a:r>
            <a:r>
              <a:rPr lang="en-ID" sz="1300" dirty="0" err="1"/>
              <a:t>bersama</a:t>
            </a:r>
            <a:r>
              <a:rPr lang="en-ID" sz="1300" dirty="0"/>
              <a:t>.</a:t>
            </a:r>
          </a:p>
          <a:p>
            <a:pPr marL="482600" indent="-342900">
              <a:lnSpc>
                <a:spcPct val="150000"/>
              </a:lnSpc>
              <a:buFont typeface="+mj-lt"/>
              <a:buAutoNum type="arabicPeriod" startAt="2"/>
            </a:pPr>
            <a:r>
              <a:rPr lang="en-ID" sz="1300" b="1" dirty="0" err="1"/>
              <a:t>Komunikasi</a:t>
            </a:r>
            <a:r>
              <a:rPr lang="en-ID" sz="1300" b="1" dirty="0"/>
              <a:t> </a:t>
            </a:r>
            <a:r>
              <a:rPr lang="en-ID" sz="1300" b="1" dirty="0" err="1"/>
              <a:t>Efisien</a:t>
            </a:r>
            <a:endParaRPr lang="en-ID" sz="1300" b="1" dirty="0"/>
          </a:p>
          <a:p>
            <a:pPr marL="139700" indent="0">
              <a:lnSpc>
                <a:spcPct val="150000"/>
              </a:lnSpc>
            </a:pPr>
            <a:r>
              <a:rPr lang="en-ID" sz="1300" b="1" dirty="0"/>
              <a:t>        </a:t>
            </a:r>
            <a:r>
              <a:rPr lang="en-ID" sz="1300" dirty="0" err="1"/>
              <a:t>Contoh</a:t>
            </a:r>
            <a:r>
              <a:rPr lang="en-ID" sz="1300" dirty="0"/>
              <a:t> : Email, </a:t>
            </a:r>
            <a:r>
              <a:rPr lang="en-ID" sz="1300" dirty="0" err="1"/>
              <a:t>pesan</a:t>
            </a:r>
            <a:r>
              <a:rPr lang="en-ID" sz="1300" dirty="0"/>
              <a:t> </a:t>
            </a:r>
            <a:r>
              <a:rPr lang="en-ID" sz="1300" dirty="0" err="1"/>
              <a:t>instan</a:t>
            </a:r>
            <a:r>
              <a:rPr lang="en-ID" sz="1300" dirty="0"/>
              <a:t>, video conference.</a:t>
            </a:r>
          </a:p>
          <a:p>
            <a:pPr marL="482600" indent="-342900">
              <a:lnSpc>
                <a:spcPct val="150000"/>
              </a:lnSpc>
              <a:buFont typeface="+mj-lt"/>
              <a:buAutoNum type="arabicPeriod" startAt="3"/>
            </a:pPr>
            <a:r>
              <a:rPr lang="en-ID" sz="1300" b="1" dirty="0" err="1"/>
              <a:t>Akses</a:t>
            </a:r>
            <a:r>
              <a:rPr lang="en-ID" sz="1300" b="1" dirty="0"/>
              <a:t> </a:t>
            </a:r>
            <a:r>
              <a:rPr lang="en-ID" sz="1300" b="1" dirty="0" err="1"/>
              <a:t>Informasi</a:t>
            </a:r>
            <a:endParaRPr lang="en-ID" sz="1300" b="1" dirty="0"/>
          </a:p>
          <a:p>
            <a:pPr marL="139700" indent="0">
              <a:lnSpc>
                <a:spcPct val="150000"/>
              </a:lnSpc>
            </a:pPr>
            <a:r>
              <a:rPr lang="en-ID" sz="1300" b="1" dirty="0"/>
              <a:t>         </a:t>
            </a:r>
            <a:r>
              <a:rPr lang="en-ID" sz="1300" dirty="0" err="1"/>
              <a:t>Contoh</a:t>
            </a:r>
            <a:r>
              <a:rPr lang="en-ID" sz="1300" dirty="0"/>
              <a:t>: </a:t>
            </a:r>
            <a:r>
              <a:rPr lang="en-ID" sz="1300" dirty="0" err="1"/>
              <a:t>Akses</a:t>
            </a:r>
            <a:r>
              <a:rPr lang="en-ID" sz="1300" dirty="0"/>
              <a:t> data dan internet </a:t>
            </a:r>
            <a:r>
              <a:rPr lang="en-ID" sz="1300" dirty="0" err="1"/>
              <a:t>secara</a:t>
            </a:r>
            <a:r>
              <a:rPr lang="en-ID" sz="1300" dirty="0"/>
              <a:t> </a:t>
            </a:r>
            <a:r>
              <a:rPr lang="en-ID" sz="1300" dirty="0" err="1"/>
              <a:t>cepat</a:t>
            </a:r>
            <a:r>
              <a:rPr lang="en-ID" sz="1300" dirty="0"/>
              <a:t> dan global.</a:t>
            </a:r>
          </a:p>
          <a:p>
            <a:pPr marL="0" lvl="0" indent="0" algn="l" rtl="0">
              <a:spcBef>
                <a:spcPts val="0"/>
              </a:spcBef>
              <a:spcAft>
                <a:spcPts val="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sz="2400" dirty="0" err="1"/>
              <a:t>Perkembangan</a:t>
            </a:r>
            <a:r>
              <a:rPr lang="en-ID" sz="2400" dirty="0"/>
              <a:t> </a:t>
            </a:r>
            <a:r>
              <a:rPr lang="en-ID" sz="2400" dirty="0" err="1"/>
              <a:t>Jaringan</a:t>
            </a:r>
            <a:r>
              <a:rPr lang="en-ID" sz="2400" dirty="0"/>
              <a:t> </a:t>
            </a:r>
            <a:r>
              <a:rPr lang="en-ID" sz="2400" dirty="0" err="1"/>
              <a:t>Komputer</a:t>
            </a:r>
            <a:r>
              <a:rPr lang="en-ID" sz="2400" dirty="0"/>
              <a:t> </a:t>
            </a:r>
            <a:r>
              <a:rPr lang="en-ID" sz="2400" dirty="0" err="1"/>
              <a:t>terhadap</a:t>
            </a:r>
            <a:r>
              <a:rPr lang="en-ID" sz="2400" dirty="0"/>
              <a:t> </a:t>
            </a:r>
            <a:r>
              <a:rPr lang="en-ID" sz="2400" dirty="0" err="1"/>
              <a:t>Kehidupan</a:t>
            </a:r>
            <a:r>
              <a:rPr lang="en-ID" sz="2400" dirty="0"/>
              <a:t> Sosial </a:t>
            </a:r>
            <a:r>
              <a:rPr lang="en-ID" sz="2400" dirty="0" err="1"/>
              <a:t>Manusia</a:t>
            </a:r>
            <a:endParaRPr sz="2400" dirty="0"/>
          </a:p>
        </p:txBody>
      </p:sp>
      <p:sp>
        <p:nvSpPr>
          <p:cNvPr id="1637" name="Google Shape;1637;p41"/>
          <p:cNvSpPr txBox="1">
            <a:spLocks noGrp="1"/>
          </p:cNvSpPr>
          <p:nvPr>
            <p:ph type="subTitle" idx="2"/>
          </p:nvPr>
        </p:nvSpPr>
        <p:spPr>
          <a:xfrm>
            <a:off x="720000" y="1527046"/>
            <a:ext cx="7555320" cy="238280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D" dirty="0"/>
              <a:t>	</a:t>
            </a:r>
            <a:r>
              <a:rPr lang="en-ID" dirty="0" err="1"/>
              <a:t>Perkembangan</a:t>
            </a:r>
            <a:r>
              <a:rPr lang="en-ID" dirty="0"/>
              <a:t> </a:t>
            </a:r>
            <a:r>
              <a:rPr lang="en-ID" dirty="0" err="1"/>
              <a:t>jaringan</a:t>
            </a:r>
            <a:r>
              <a:rPr lang="en-ID" dirty="0"/>
              <a:t> </a:t>
            </a:r>
            <a:r>
              <a:rPr lang="en-ID" dirty="0" err="1"/>
              <a:t>komputer</a:t>
            </a:r>
            <a:r>
              <a:rPr lang="en-ID" dirty="0"/>
              <a:t>, </a:t>
            </a:r>
            <a:r>
              <a:rPr lang="en-ID" dirty="0" err="1"/>
              <a:t>terutama</a:t>
            </a:r>
            <a:r>
              <a:rPr lang="en-ID" dirty="0"/>
              <a:t> internet, </a:t>
            </a:r>
            <a:r>
              <a:rPr lang="en-ID" dirty="0" err="1"/>
              <a:t>telah</a:t>
            </a:r>
            <a:r>
              <a:rPr lang="en-ID" dirty="0"/>
              <a:t> </a:t>
            </a:r>
            <a:r>
              <a:rPr lang="en-ID" dirty="0" err="1"/>
              <a:t>membawa</a:t>
            </a:r>
            <a:r>
              <a:rPr lang="en-ID" dirty="0"/>
              <a:t> </a:t>
            </a:r>
            <a:r>
              <a:rPr lang="en-ID" dirty="0" err="1"/>
              <a:t>perubahan</a:t>
            </a:r>
            <a:r>
              <a:rPr lang="en-ID" dirty="0"/>
              <a:t> </a:t>
            </a:r>
            <a:r>
              <a:rPr lang="en-ID" dirty="0" err="1"/>
              <a:t>besar</a:t>
            </a:r>
            <a:r>
              <a:rPr lang="en-ID" dirty="0"/>
              <a:t> </a:t>
            </a:r>
            <a:r>
              <a:rPr lang="en-ID" dirty="0" err="1"/>
              <a:t>dalam</a:t>
            </a:r>
            <a:r>
              <a:rPr lang="en-ID" dirty="0"/>
              <a:t> </a:t>
            </a:r>
            <a:r>
              <a:rPr lang="en-ID" dirty="0" err="1"/>
              <a:t>pola</a:t>
            </a:r>
            <a:r>
              <a:rPr lang="en-ID" dirty="0"/>
              <a:t> </a:t>
            </a:r>
            <a:r>
              <a:rPr lang="en-ID" dirty="0" err="1"/>
              <a:t>interaksi</a:t>
            </a:r>
            <a:r>
              <a:rPr lang="en-ID" dirty="0"/>
              <a:t> </a:t>
            </a:r>
            <a:r>
              <a:rPr lang="en-ID" dirty="0" err="1"/>
              <a:t>sosial</a:t>
            </a:r>
            <a:r>
              <a:rPr lang="en-ID" dirty="0"/>
              <a:t> </a:t>
            </a:r>
            <a:r>
              <a:rPr lang="en-ID" dirty="0" err="1"/>
              <a:t>manusia</a:t>
            </a:r>
            <a:r>
              <a:rPr lang="en-ID" dirty="0"/>
              <a:t>. </a:t>
            </a:r>
            <a:r>
              <a:rPr lang="en-ID" dirty="0" err="1"/>
              <a:t>Pengaruhnya</a:t>
            </a:r>
            <a:r>
              <a:rPr lang="en-ID" dirty="0"/>
              <a:t> </a:t>
            </a:r>
            <a:r>
              <a:rPr lang="en-ID" dirty="0" err="1"/>
              <a:t>bisa</a:t>
            </a:r>
            <a:r>
              <a:rPr lang="en-ID" dirty="0"/>
              <a:t> </a:t>
            </a:r>
            <a:r>
              <a:rPr lang="en-ID" dirty="0" err="1"/>
              <a:t>dirasakan</a:t>
            </a:r>
            <a:r>
              <a:rPr lang="en-ID" dirty="0"/>
              <a:t> </a:t>
            </a:r>
            <a:r>
              <a:rPr lang="en-ID" dirty="0" err="1"/>
              <a:t>dalam</a:t>
            </a:r>
            <a:r>
              <a:rPr lang="en-ID" dirty="0"/>
              <a:t> </a:t>
            </a:r>
            <a:r>
              <a:rPr lang="en-ID" dirty="0" err="1"/>
              <a:t>berbagai</a:t>
            </a:r>
            <a:r>
              <a:rPr lang="en-ID" dirty="0"/>
              <a:t> </a:t>
            </a:r>
            <a:r>
              <a:rPr lang="en-ID" dirty="0" err="1"/>
              <a:t>aspek</a:t>
            </a:r>
            <a:r>
              <a:rPr lang="en-ID" dirty="0"/>
              <a:t> </a:t>
            </a:r>
            <a:r>
              <a:rPr lang="en-ID" dirty="0" err="1"/>
              <a:t>kehidupan</a:t>
            </a:r>
            <a:r>
              <a:rPr lang="en-ID" dirty="0"/>
              <a:t> </a:t>
            </a:r>
            <a:r>
              <a:rPr lang="en-ID" dirty="0" err="1"/>
              <a:t>sosial</a:t>
            </a:r>
            <a:r>
              <a:rPr lang="en-ID" dirty="0"/>
              <a:t>, </a:t>
            </a:r>
            <a:r>
              <a:rPr lang="en-ID" dirty="0" err="1"/>
              <a:t>baik</a:t>
            </a:r>
            <a:r>
              <a:rPr lang="en-ID" dirty="0"/>
              <a:t> </a:t>
            </a:r>
            <a:r>
              <a:rPr lang="en-ID" dirty="0" err="1"/>
              <a:t>secara</a:t>
            </a:r>
            <a:r>
              <a:rPr lang="en-ID" dirty="0"/>
              <a:t> </a:t>
            </a:r>
            <a:r>
              <a:rPr lang="en-ID" dirty="0" err="1"/>
              <a:t>positif</a:t>
            </a:r>
            <a:r>
              <a:rPr lang="en-ID" dirty="0"/>
              <a:t> </a:t>
            </a:r>
            <a:r>
              <a:rPr lang="en-ID" dirty="0" err="1"/>
              <a:t>maupun</a:t>
            </a:r>
            <a:r>
              <a:rPr lang="en-ID" dirty="0"/>
              <a:t> </a:t>
            </a:r>
            <a:r>
              <a:rPr lang="en-ID" dirty="0" err="1"/>
              <a:t>negatif</a:t>
            </a:r>
            <a:r>
              <a:rPr lang="en-ID" dirty="0"/>
              <a:t>. </a:t>
            </a:r>
            <a:r>
              <a:rPr lang="en-ID" dirty="0" err="1"/>
              <a:t>Jaringan</a:t>
            </a:r>
            <a:r>
              <a:rPr lang="en-ID" dirty="0"/>
              <a:t> </a:t>
            </a:r>
            <a:r>
              <a:rPr lang="en-ID" dirty="0" err="1"/>
              <a:t>komputer</a:t>
            </a:r>
            <a:r>
              <a:rPr lang="en-ID" dirty="0"/>
              <a:t> </a:t>
            </a:r>
            <a:r>
              <a:rPr lang="en-ID" dirty="0" err="1"/>
              <a:t>mempercepat</a:t>
            </a:r>
            <a:r>
              <a:rPr lang="en-ID" dirty="0"/>
              <a:t> </a:t>
            </a:r>
            <a:r>
              <a:rPr lang="en-ID" dirty="0" err="1"/>
              <a:t>pertukaran</a:t>
            </a:r>
            <a:r>
              <a:rPr lang="en-ID" dirty="0"/>
              <a:t> </a:t>
            </a:r>
            <a:r>
              <a:rPr lang="en-ID" dirty="0" err="1"/>
              <a:t>informasi</a:t>
            </a:r>
            <a:r>
              <a:rPr lang="en-ID" dirty="0"/>
              <a:t> dan </a:t>
            </a:r>
            <a:r>
              <a:rPr lang="en-ID" dirty="0" err="1"/>
              <a:t>memudahkan</a:t>
            </a:r>
            <a:r>
              <a:rPr lang="en-ID" dirty="0"/>
              <a:t> </a:t>
            </a:r>
            <a:r>
              <a:rPr lang="en-ID" dirty="0" err="1"/>
              <a:t>komunikasi</a:t>
            </a:r>
            <a:r>
              <a:rPr lang="en-ID" dirty="0"/>
              <a:t> global, </a:t>
            </a:r>
            <a:r>
              <a:rPr lang="en-ID" dirty="0" err="1"/>
              <a:t>sehingga</a:t>
            </a:r>
            <a:r>
              <a:rPr lang="en-ID" dirty="0"/>
              <a:t> </a:t>
            </a:r>
            <a:r>
              <a:rPr lang="en-ID" dirty="0" err="1"/>
              <a:t>menciptakan</a:t>
            </a:r>
            <a:r>
              <a:rPr lang="en-ID" dirty="0"/>
              <a:t> dunia yang </a:t>
            </a:r>
            <a:r>
              <a:rPr lang="en-ID" dirty="0" err="1"/>
              <a:t>semakin</a:t>
            </a:r>
            <a:r>
              <a:rPr lang="en-ID" dirty="0"/>
              <a:t> </a:t>
            </a:r>
            <a:r>
              <a:rPr lang="en-ID" dirty="0" err="1"/>
              <a:t>terhubung</a:t>
            </a:r>
            <a:r>
              <a:rPr lang="en-ID" dirty="0"/>
              <a:t>. Hal </a:t>
            </a:r>
            <a:r>
              <a:rPr lang="en-ID" dirty="0" err="1"/>
              <a:t>ini</a:t>
            </a:r>
            <a:r>
              <a:rPr lang="en-ID" dirty="0"/>
              <a:t> </a:t>
            </a:r>
            <a:r>
              <a:rPr lang="en-ID" dirty="0" err="1"/>
              <a:t>memungkinkan</a:t>
            </a:r>
            <a:r>
              <a:rPr lang="en-ID" dirty="0"/>
              <a:t> </a:t>
            </a:r>
            <a:r>
              <a:rPr lang="en-ID" dirty="0" err="1"/>
              <a:t>kolaborasi</a:t>
            </a:r>
            <a:r>
              <a:rPr lang="en-ID" dirty="0"/>
              <a:t> </a:t>
            </a:r>
            <a:r>
              <a:rPr lang="en-ID" dirty="0" err="1"/>
              <a:t>lintas</a:t>
            </a:r>
            <a:r>
              <a:rPr lang="en-ID" dirty="0"/>
              <a:t> negara dan </a:t>
            </a:r>
            <a:r>
              <a:rPr lang="en-ID" dirty="0" err="1"/>
              <a:t>memajukan</a:t>
            </a:r>
            <a:r>
              <a:rPr lang="en-ID" dirty="0"/>
              <a:t> </a:t>
            </a:r>
            <a:r>
              <a:rPr lang="en-ID" dirty="0" err="1"/>
              <a:t>inovasi</a:t>
            </a:r>
            <a:r>
              <a:rPr lang="en-ID" dirty="0"/>
              <a:t> di </a:t>
            </a:r>
            <a:r>
              <a:rPr lang="en-ID" dirty="0" err="1"/>
              <a:t>berbagai</a:t>
            </a:r>
            <a:r>
              <a:rPr lang="en-ID" dirty="0"/>
              <a:t> </a:t>
            </a:r>
            <a:r>
              <a:rPr lang="en-ID" dirty="0" err="1"/>
              <a:t>sektor</a:t>
            </a:r>
            <a:r>
              <a:rPr lang="en-ID" dirty="0"/>
              <a:t> </a:t>
            </a:r>
            <a:r>
              <a:rPr lang="en-ID" dirty="0" err="1"/>
              <a:t>seperti</a:t>
            </a:r>
            <a:r>
              <a:rPr lang="en-ID" dirty="0"/>
              <a:t> </a:t>
            </a:r>
            <a:r>
              <a:rPr lang="en-ID" dirty="0" err="1"/>
              <a:t>pendidikan</a:t>
            </a:r>
            <a:r>
              <a:rPr lang="en-ID" dirty="0"/>
              <a:t>, </a:t>
            </a:r>
            <a:r>
              <a:rPr lang="en-ID" dirty="0" err="1"/>
              <a:t>bisnis</a:t>
            </a:r>
            <a:r>
              <a:rPr lang="en-ID" dirty="0"/>
              <a:t>, dan </a:t>
            </a:r>
            <a:r>
              <a:rPr lang="en-ID" dirty="0" err="1"/>
              <a:t>industri</a:t>
            </a:r>
            <a:r>
              <a:rPr lang="en-ID" dirty="0"/>
              <a:t>. </a:t>
            </a:r>
            <a:r>
              <a:rPr lang="en-ID" dirty="0" err="1"/>
              <a:t>Jaringan</a:t>
            </a:r>
            <a:r>
              <a:rPr lang="en-ID" dirty="0"/>
              <a:t> juga </a:t>
            </a:r>
            <a:r>
              <a:rPr lang="en-ID" dirty="0" err="1"/>
              <a:t>mendukung</a:t>
            </a:r>
            <a:r>
              <a:rPr lang="en-ID" dirty="0"/>
              <a:t> </a:t>
            </a:r>
            <a:r>
              <a:rPr lang="en-ID" dirty="0" err="1"/>
              <a:t>fleksibilitas</a:t>
            </a:r>
            <a:r>
              <a:rPr lang="en-ID" dirty="0"/>
              <a:t> </a:t>
            </a:r>
            <a:r>
              <a:rPr lang="en-ID" dirty="0" err="1"/>
              <a:t>kerja</a:t>
            </a:r>
            <a:r>
              <a:rPr lang="en-ID" dirty="0"/>
              <a:t> </a:t>
            </a:r>
            <a:r>
              <a:rPr lang="en-ID" dirty="0" err="1"/>
              <a:t>dengan</a:t>
            </a:r>
            <a:r>
              <a:rPr lang="en-ID" dirty="0"/>
              <a:t> </a:t>
            </a:r>
            <a:r>
              <a:rPr lang="en-ID" dirty="0" err="1"/>
              <a:t>akses</a:t>
            </a:r>
            <a:r>
              <a:rPr lang="en-ID" dirty="0"/>
              <a:t> </a:t>
            </a:r>
            <a:r>
              <a:rPr lang="en-ID" dirty="0" err="1"/>
              <a:t>jarak</a:t>
            </a:r>
            <a:r>
              <a:rPr lang="en-ID" dirty="0"/>
              <a:t> </a:t>
            </a:r>
            <a:r>
              <a:rPr lang="en-ID" dirty="0" err="1"/>
              <a:t>jauh</a:t>
            </a:r>
            <a:r>
              <a:rPr lang="en-ID" dirty="0"/>
              <a:t> </a:t>
            </a:r>
            <a:r>
              <a:rPr lang="en-ID" dirty="0" err="1"/>
              <a:t>melalui</a:t>
            </a:r>
            <a:r>
              <a:rPr lang="en-ID" dirty="0"/>
              <a:t> </a:t>
            </a:r>
            <a:r>
              <a:rPr lang="en-ID" dirty="0" err="1"/>
              <a:t>teknologi</a:t>
            </a:r>
            <a:r>
              <a:rPr lang="en-ID" dirty="0"/>
              <a:t> digital </a:t>
            </a:r>
            <a:r>
              <a:rPr lang="en-ID" dirty="0" err="1"/>
              <a:t>seperti</a:t>
            </a:r>
            <a:r>
              <a:rPr lang="en-ID" dirty="0"/>
              <a:t> internet dan cloud computing.</a:t>
            </a:r>
            <a:endParaRPr dirty="0"/>
          </a:p>
        </p:txBody>
      </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257</TotalTime>
  <Words>1541</Words>
  <Application>Microsoft Office PowerPoint</Application>
  <PresentationFormat>On-screen Show (16:9)</PresentationFormat>
  <Paragraphs>152</Paragraphs>
  <Slides>24</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Roboto Condensed Light</vt:lpstr>
      <vt:lpstr>Source Code Pro</vt:lpstr>
      <vt:lpstr>Arial</vt:lpstr>
      <vt:lpstr>Libre Baskerville</vt:lpstr>
      <vt:lpstr>Poppins</vt:lpstr>
      <vt:lpstr>Wingdings</vt:lpstr>
      <vt:lpstr>Times New Roman</vt:lpstr>
      <vt:lpstr>IBM Plex Mono</vt:lpstr>
      <vt:lpstr>Open Sans</vt:lpstr>
      <vt:lpstr>Introduction to Coding Workshop by Slidesgo</vt:lpstr>
      <vt:lpstr>Reza Husen Anugrah : 23171072007 ⁠Talitha Safa Oktaviani  : 23171072003 Nur Lailatul Jannah : 23271072001 Sriatul Mukhoniah : 23171072004</vt:lpstr>
      <vt:lpstr>Peran Jaringan Komputer dalam Era Big Data</vt:lpstr>
      <vt:lpstr>Jaringan Komputer dalam era Big Data</vt:lpstr>
      <vt:lpstr>Peran Jaringan Komputer dalam Era Big Data</vt:lpstr>
      <vt:lpstr>Dampak Jaringan Komputer dalam Era Big Data</vt:lpstr>
      <vt:lpstr>Dampak Jaringan Komputer dalam Era Big Data</vt:lpstr>
      <vt:lpstr>Pengaruh Berkembangannya Jaringan Komputer terhadap kehidupan sosial manusia</vt:lpstr>
      <vt:lpstr>Jaringan Komputer </vt:lpstr>
      <vt:lpstr>Perkembangan Jaringan Komputer terhadap Kehidupan Sosial Manusia</vt:lpstr>
      <vt:lpstr>Pengaruh Jaringan Komputer pada Kehidupan Sosial</vt:lpstr>
      <vt:lpstr>Dampak Jaringan Komputer pada Kehidupan Sosial</vt:lpstr>
      <vt:lpstr> Pengaruh Berkembangannya Teknologi FMC terhadap Jaringan Komputer </vt:lpstr>
      <vt:lpstr>Definisi Teknologi FMC</vt:lpstr>
      <vt:lpstr>Karakteristik Utama FMC</vt:lpstr>
      <vt:lpstr>Dampak FMC terhadap Jaringan Komputer</vt:lpstr>
      <vt:lpstr>Dampak FMC terhadap Jaringan Komputer</vt:lpstr>
      <vt:lpstr>Pengaruh FMC terhadap Jaringan Komputer</vt:lpstr>
      <vt:lpstr>   pengaruh munculnya Starlink  </vt:lpstr>
      <vt:lpstr>Definisi starlink </vt:lpstr>
      <vt:lpstr>Dampak Starlink pada perkembangan jaringan komputer</vt:lpstr>
      <vt:lpstr>Dampak Starlink pada Operator Telepon</vt:lpstr>
      <vt:lpstr>Maraknya Jaringan Komputer RT/RW Net Ilegal</vt:lpstr>
      <vt:lpstr>Solusi Mencegah Jaringan Komputer RT/RW Net Ilegal </vt:lpstr>
      <vt:lpstr>Terima Kasih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JAJA</dc:creator>
  <cp:lastModifiedBy>mp2mddpv@outlook.com</cp:lastModifiedBy>
  <cp:revision>8</cp:revision>
  <dcterms:modified xsi:type="dcterms:W3CDTF">2024-11-25T09:58:14Z</dcterms:modified>
</cp:coreProperties>
</file>