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358" y="-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lobaldenso-my.sharepoint.com/personal/kefriyan_deyana_a4s_ap_denso_com/Documents/KOMIX%20ACTIVITY%20PLAN%20STEP%201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69-4404-9C00-11F1581F6FFC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69-4404-9C00-11F1581F6FFC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69-4404-9C00-11F1581F6FFC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69-4404-9C00-11F1581F6FFC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69-4404-9C00-11F1581F6FFC}"/>
              </c:ext>
            </c:extLst>
          </c:dPt>
          <c:dPt>
            <c:idx val="5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A69-4404-9C00-11F1581F6FFC}"/>
              </c:ext>
            </c:extLst>
          </c:dPt>
          <c:dPt>
            <c:idx val="6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A69-4404-9C00-11F1581F6FFC}"/>
              </c:ext>
            </c:extLst>
          </c:dPt>
          <c:dPt>
            <c:idx val="7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A69-4404-9C00-11F1581F6FFC}"/>
              </c:ext>
            </c:extLst>
          </c:dPt>
          <c:dPt>
            <c:idx val="8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A69-4404-9C00-11F1581F6FFC}"/>
              </c:ext>
            </c:extLst>
          </c:dPt>
          <c:dPt>
            <c:idx val="9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A69-4404-9C00-11F1581F6FFC}"/>
              </c:ext>
            </c:extLst>
          </c:dPt>
          <c:dPt>
            <c:idx val="1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BA69-4404-9C00-11F1581F6FFC}"/>
              </c:ext>
            </c:extLst>
          </c:dPt>
          <c:dPt>
            <c:idx val="11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BA69-4404-9C00-11F1581F6FFC}"/>
              </c:ext>
            </c:extLst>
          </c:dPt>
          <c:dPt>
            <c:idx val="1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BA69-4404-9C00-11F1581F6FFC}"/>
              </c:ext>
            </c:extLst>
          </c:dPt>
          <c:dPt>
            <c:idx val="1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BA69-4404-9C00-11F1581F6FFC}"/>
              </c:ext>
            </c:extLst>
          </c:dPt>
          <c:dPt>
            <c:idx val="14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BA69-4404-9C00-11F1581F6FFC}"/>
              </c:ext>
            </c:extLst>
          </c:dPt>
          <c:dPt>
            <c:idx val="15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BA69-4404-9C00-11F1581F6FFC}"/>
              </c:ext>
            </c:extLst>
          </c:dPt>
          <c:dPt>
            <c:idx val="16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BA69-4404-9C00-11F1581F6FFC}"/>
              </c:ext>
            </c:extLst>
          </c:dPt>
          <c:dPt>
            <c:idx val="17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BA69-4404-9C00-11F1581F6FFC}"/>
              </c:ext>
            </c:extLst>
          </c:dPt>
          <c:dPt>
            <c:idx val="18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BA69-4404-9C00-11F1581F6FFC}"/>
              </c:ext>
            </c:extLst>
          </c:dPt>
          <c:dPt>
            <c:idx val="19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BA69-4404-9C00-11F1581F6FFC}"/>
              </c:ext>
            </c:extLst>
          </c:dPt>
          <c:val>
            <c:numLit>
              <c:formatCode>General</c:formatCode>
              <c:ptCount val="20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  <c:pt idx="19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28-BA69-4404-9C00-11F1581F6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doughnutChart>
        <c:varyColors val="1"/>
        <c:ser>
          <c:idx val="1"/>
          <c:order val="1"/>
          <c:tx>
            <c:strRef>
              <c:f>'Control Progress'!$F$5</c:f>
              <c:strCache>
                <c:ptCount val="1"/>
                <c:pt idx="0">
                  <c:v>MP CONTROL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BA69-4404-9C00-11F1581F6FFC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BA69-4404-9C00-11F1581F6FFC}"/>
              </c:ext>
            </c:extLst>
          </c:dPt>
          <c:val>
            <c:numRef>
              <c:f>'Control Progress'!$G$5:$H$5</c:f>
              <c:numCache>
                <c:formatCode>0%</c:formatCode>
                <c:ptCount val="2"/>
                <c:pt idx="0" formatCode="0.0%">
                  <c:v>0.70612244897959187</c:v>
                </c:pt>
                <c:pt idx="1">
                  <c:v>0.29387755102040813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BA69-4404-9C00-11F1581F6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95BA2-38C5-4D90-B695-E3193C0E718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4A8852-74F5-4FAB-B134-787AD01C7BC1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kumimoji="1" lang="id-ID" b="1"/>
            <a:t>Preparation</a:t>
          </a:r>
          <a:endParaRPr lang="en-US"/>
        </a:p>
      </dgm:t>
    </dgm:pt>
    <dgm:pt modelId="{75059B44-4C1E-453B-8673-4810A9E99EE0}" type="parTrans" cxnId="{29B9D61D-BA2F-4066-B5A8-ACDC33DC6E82}">
      <dgm:prSet/>
      <dgm:spPr/>
      <dgm:t>
        <a:bodyPr/>
        <a:lstStyle/>
        <a:p>
          <a:endParaRPr lang="en-US"/>
        </a:p>
      </dgm:t>
    </dgm:pt>
    <dgm:pt modelId="{73D454E9-C2F4-4182-9207-5CD7F7082241}" type="sibTrans" cxnId="{29B9D61D-BA2F-4066-B5A8-ACDC33DC6E82}">
      <dgm:prSet/>
      <dgm:spPr/>
      <dgm:t>
        <a:bodyPr/>
        <a:lstStyle/>
        <a:p>
          <a:endParaRPr lang="en-US"/>
        </a:p>
      </dgm:t>
    </dgm:pt>
    <dgm:pt modelId="{599E31AE-19BA-4B37-B2AE-5231DB28474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id-ID" b="1"/>
            <a:t>Development</a:t>
          </a:r>
          <a:endParaRPr lang="en-US" b="1"/>
        </a:p>
      </dgm:t>
    </dgm:pt>
    <dgm:pt modelId="{83BC2A39-A3D2-420A-A857-B2FF4FD74CE9}" type="parTrans" cxnId="{811922CB-A5F9-45A3-8F8D-591418728AB8}">
      <dgm:prSet/>
      <dgm:spPr/>
      <dgm:t>
        <a:bodyPr/>
        <a:lstStyle/>
        <a:p>
          <a:endParaRPr lang="en-US"/>
        </a:p>
      </dgm:t>
    </dgm:pt>
    <dgm:pt modelId="{ACF03D60-A512-4672-B956-E3D20663D0D1}" type="sibTrans" cxnId="{811922CB-A5F9-45A3-8F8D-591418728AB8}">
      <dgm:prSet/>
      <dgm:spPr/>
      <dgm:t>
        <a:bodyPr/>
        <a:lstStyle/>
        <a:p>
          <a:endParaRPr lang="en-US"/>
        </a:p>
      </dgm:t>
    </dgm:pt>
    <dgm:pt modelId="{7081A512-AECD-4D4C-B089-455FD6A46D97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id-ID" b="1">
              <a:solidFill>
                <a:schemeClr val="tx1"/>
              </a:solidFill>
            </a:rPr>
            <a:t>Trial</a:t>
          </a:r>
          <a:r>
            <a:rPr lang="id-ID" b="1"/>
            <a:t> </a:t>
          </a:r>
          <a:r>
            <a:rPr lang="id-ID" b="1">
              <a:solidFill>
                <a:schemeClr val="tx1"/>
              </a:solidFill>
            </a:rPr>
            <a:t>&amp;</a:t>
          </a:r>
          <a:r>
            <a:rPr lang="id-ID" b="1"/>
            <a:t> </a:t>
          </a:r>
          <a:r>
            <a:rPr lang="id-ID" b="1">
              <a:solidFill>
                <a:schemeClr val="tx1"/>
              </a:solidFill>
            </a:rPr>
            <a:t>Error</a:t>
          </a:r>
          <a:endParaRPr lang="en-US" b="1">
            <a:solidFill>
              <a:schemeClr val="tx1"/>
            </a:solidFill>
          </a:endParaRPr>
        </a:p>
      </dgm:t>
    </dgm:pt>
    <dgm:pt modelId="{C43C072F-C593-4260-9652-A280CA1545F7}" type="parTrans" cxnId="{7C37B915-9798-4A8A-A854-A6CCD490CCF2}">
      <dgm:prSet/>
      <dgm:spPr/>
      <dgm:t>
        <a:bodyPr/>
        <a:lstStyle/>
        <a:p>
          <a:endParaRPr lang="en-US"/>
        </a:p>
      </dgm:t>
    </dgm:pt>
    <dgm:pt modelId="{F95E62C1-60AF-4C30-922A-FD6D235D9D1B}" type="sibTrans" cxnId="{7C37B915-9798-4A8A-A854-A6CCD490CCF2}">
      <dgm:prSet/>
      <dgm:spPr/>
      <dgm:t>
        <a:bodyPr/>
        <a:lstStyle/>
        <a:p>
          <a:endParaRPr lang="en-US"/>
        </a:p>
      </dgm:t>
    </dgm:pt>
    <dgm:pt modelId="{0E15A81C-0B1E-4206-9C82-72F906FFD605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id-ID" b="1">
              <a:solidFill>
                <a:schemeClr val="tx1"/>
              </a:solidFill>
            </a:rPr>
            <a:t>Implementation</a:t>
          </a:r>
          <a:endParaRPr lang="en-US" b="1">
            <a:solidFill>
              <a:schemeClr val="tx1"/>
            </a:solidFill>
          </a:endParaRPr>
        </a:p>
      </dgm:t>
    </dgm:pt>
    <dgm:pt modelId="{2FF48C65-0061-40B3-B40F-BA538367AC63}" type="parTrans" cxnId="{88AE89C8-D025-4F91-8AE7-33CDD814ED1F}">
      <dgm:prSet/>
      <dgm:spPr/>
      <dgm:t>
        <a:bodyPr/>
        <a:lstStyle/>
        <a:p>
          <a:endParaRPr lang="en-US"/>
        </a:p>
      </dgm:t>
    </dgm:pt>
    <dgm:pt modelId="{9A52ED6C-DA26-4373-A1D7-3C2E58428987}" type="sibTrans" cxnId="{88AE89C8-D025-4F91-8AE7-33CDD814ED1F}">
      <dgm:prSet/>
      <dgm:spPr/>
      <dgm:t>
        <a:bodyPr/>
        <a:lstStyle/>
        <a:p>
          <a:endParaRPr lang="en-US"/>
        </a:p>
      </dgm:t>
    </dgm:pt>
    <dgm:pt modelId="{0B47E108-35F2-4622-BC0F-D0920B1A5066}" type="pres">
      <dgm:prSet presAssocID="{92395BA2-38C5-4D90-B695-E3193C0E718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12B2499-2813-40AB-A65A-503C09021270}" type="pres">
      <dgm:prSet presAssocID="{494A8852-74F5-4FAB-B134-787AD01C7BC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9030A8-B45C-4EEC-A846-1BEE865CA870}" type="pres">
      <dgm:prSet presAssocID="{73D454E9-C2F4-4182-9207-5CD7F7082241}" presName="parTxOnlySpace" presStyleCnt="0"/>
      <dgm:spPr/>
    </dgm:pt>
    <dgm:pt modelId="{BB55CB59-AC03-4E0C-8559-B23FBBD3F8D0}" type="pres">
      <dgm:prSet presAssocID="{599E31AE-19BA-4B37-B2AE-5231DB28474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7B913-C0B6-4320-A628-28D2BDBCCD34}" type="pres">
      <dgm:prSet presAssocID="{ACF03D60-A512-4672-B956-E3D20663D0D1}" presName="parTxOnlySpace" presStyleCnt="0"/>
      <dgm:spPr/>
    </dgm:pt>
    <dgm:pt modelId="{B645A331-C5C8-4644-A0A4-B8DFB3B17474}" type="pres">
      <dgm:prSet presAssocID="{7081A512-AECD-4D4C-B089-455FD6A46D9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E3825-2FB8-465A-B376-7B382C7F2E95}" type="pres">
      <dgm:prSet presAssocID="{F95E62C1-60AF-4C30-922A-FD6D235D9D1B}" presName="parTxOnlySpace" presStyleCnt="0"/>
      <dgm:spPr/>
    </dgm:pt>
    <dgm:pt modelId="{0C588676-872F-4B8B-9B23-32A6172D8F59}" type="pres">
      <dgm:prSet presAssocID="{0E15A81C-0B1E-4206-9C82-72F906FFD60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AE89C8-D025-4F91-8AE7-33CDD814ED1F}" srcId="{92395BA2-38C5-4D90-B695-E3193C0E7184}" destId="{0E15A81C-0B1E-4206-9C82-72F906FFD605}" srcOrd="3" destOrd="0" parTransId="{2FF48C65-0061-40B3-B40F-BA538367AC63}" sibTransId="{9A52ED6C-DA26-4373-A1D7-3C2E58428987}"/>
    <dgm:cxn modelId="{E45B07E3-0524-4DAE-9C1D-AEE8A2F3DE9B}" type="presOf" srcId="{599E31AE-19BA-4B37-B2AE-5231DB284745}" destId="{BB55CB59-AC03-4E0C-8559-B23FBBD3F8D0}" srcOrd="0" destOrd="0" presId="urn:microsoft.com/office/officeart/2005/8/layout/chevron1"/>
    <dgm:cxn modelId="{41662B39-0FA6-4966-8327-4357FEA429B4}" type="presOf" srcId="{7081A512-AECD-4D4C-B089-455FD6A46D97}" destId="{B645A331-C5C8-4644-A0A4-B8DFB3B17474}" srcOrd="0" destOrd="0" presId="urn:microsoft.com/office/officeart/2005/8/layout/chevron1"/>
    <dgm:cxn modelId="{957EFFCD-E625-4C5E-8F14-089F01581333}" type="presOf" srcId="{0E15A81C-0B1E-4206-9C82-72F906FFD605}" destId="{0C588676-872F-4B8B-9B23-32A6172D8F59}" srcOrd="0" destOrd="0" presId="urn:microsoft.com/office/officeart/2005/8/layout/chevron1"/>
    <dgm:cxn modelId="{811922CB-A5F9-45A3-8F8D-591418728AB8}" srcId="{92395BA2-38C5-4D90-B695-E3193C0E7184}" destId="{599E31AE-19BA-4B37-B2AE-5231DB284745}" srcOrd="1" destOrd="0" parTransId="{83BC2A39-A3D2-420A-A857-B2FF4FD74CE9}" sibTransId="{ACF03D60-A512-4672-B956-E3D20663D0D1}"/>
    <dgm:cxn modelId="{22D6C6E6-021C-45B7-9AC1-B50D4466B19F}" type="presOf" srcId="{92395BA2-38C5-4D90-B695-E3193C0E7184}" destId="{0B47E108-35F2-4622-BC0F-D0920B1A5066}" srcOrd="0" destOrd="0" presId="urn:microsoft.com/office/officeart/2005/8/layout/chevron1"/>
    <dgm:cxn modelId="{7C37B915-9798-4A8A-A854-A6CCD490CCF2}" srcId="{92395BA2-38C5-4D90-B695-E3193C0E7184}" destId="{7081A512-AECD-4D4C-B089-455FD6A46D97}" srcOrd="2" destOrd="0" parTransId="{C43C072F-C593-4260-9652-A280CA1545F7}" sibTransId="{F95E62C1-60AF-4C30-922A-FD6D235D9D1B}"/>
    <dgm:cxn modelId="{29B9D61D-BA2F-4066-B5A8-ACDC33DC6E82}" srcId="{92395BA2-38C5-4D90-B695-E3193C0E7184}" destId="{494A8852-74F5-4FAB-B134-787AD01C7BC1}" srcOrd="0" destOrd="0" parTransId="{75059B44-4C1E-453B-8673-4810A9E99EE0}" sibTransId="{73D454E9-C2F4-4182-9207-5CD7F7082241}"/>
    <dgm:cxn modelId="{8C17DB7D-AEC2-41D7-97CD-569CBF401BA9}" type="presOf" srcId="{494A8852-74F5-4FAB-B134-787AD01C7BC1}" destId="{812B2499-2813-40AB-A65A-503C09021270}" srcOrd="0" destOrd="0" presId="urn:microsoft.com/office/officeart/2005/8/layout/chevron1"/>
    <dgm:cxn modelId="{63D6BFB4-2975-4738-9E38-C2D5D642D9AF}" type="presParOf" srcId="{0B47E108-35F2-4622-BC0F-D0920B1A5066}" destId="{812B2499-2813-40AB-A65A-503C09021270}" srcOrd="0" destOrd="0" presId="urn:microsoft.com/office/officeart/2005/8/layout/chevron1"/>
    <dgm:cxn modelId="{37DD8005-7ADB-4058-A074-9D3ACF106F59}" type="presParOf" srcId="{0B47E108-35F2-4622-BC0F-D0920B1A5066}" destId="{CA9030A8-B45C-4EEC-A846-1BEE865CA870}" srcOrd="1" destOrd="0" presId="urn:microsoft.com/office/officeart/2005/8/layout/chevron1"/>
    <dgm:cxn modelId="{3AEB5A76-7369-433D-B1DC-39C2C69EE963}" type="presParOf" srcId="{0B47E108-35F2-4622-BC0F-D0920B1A5066}" destId="{BB55CB59-AC03-4E0C-8559-B23FBBD3F8D0}" srcOrd="2" destOrd="0" presId="urn:microsoft.com/office/officeart/2005/8/layout/chevron1"/>
    <dgm:cxn modelId="{3E057016-FF07-48F4-A9D5-8D2F4A65EEF8}" type="presParOf" srcId="{0B47E108-35F2-4622-BC0F-D0920B1A5066}" destId="{5B77B913-C0B6-4320-A628-28D2BDBCCD34}" srcOrd="3" destOrd="0" presId="urn:microsoft.com/office/officeart/2005/8/layout/chevron1"/>
    <dgm:cxn modelId="{AB973251-571A-4F7A-BCF0-CC3AA03D1F4C}" type="presParOf" srcId="{0B47E108-35F2-4622-BC0F-D0920B1A5066}" destId="{B645A331-C5C8-4644-A0A4-B8DFB3B17474}" srcOrd="4" destOrd="0" presId="urn:microsoft.com/office/officeart/2005/8/layout/chevron1"/>
    <dgm:cxn modelId="{29193EEA-F242-4119-9D3C-FAE3BB257238}" type="presParOf" srcId="{0B47E108-35F2-4622-BC0F-D0920B1A5066}" destId="{1D7E3825-2FB8-465A-B376-7B382C7F2E95}" srcOrd="5" destOrd="0" presId="urn:microsoft.com/office/officeart/2005/8/layout/chevron1"/>
    <dgm:cxn modelId="{BD42C3E7-ADBF-49D2-A6D6-A8A2FE69F760}" type="presParOf" srcId="{0B47E108-35F2-4622-BC0F-D0920B1A5066}" destId="{0C588676-872F-4B8B-9B23-32A6172D8F5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B2499-2813-40AB-A65A-503C09021270}">
      <dsp:nvSpPr>
        <dsp:cNvPr id="0" name=""/>
        <dsp:cNvSpPr/>
      </dsp:nvSpPr>
      <dsp:spPr>
        <a:xfrm>
          <a:off x="2551" y="0"/>
          <a:ext cx="1485285" cy="302861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id-ID" sz="1300" b="1" kern="1200"/>
            <a:t>Preparation</a:t>
          </a:r>
          <a:endParaRPr lang="en-US" sz="1300" kern="1200"/>
        </a:p>
      </dsp:txBody>
      <dsp:txXfrm>
        <a:off x="153982" y="0"/>
        <a:ext cx="1182424" cy="302861"/>
      </dsp:txXfrm>
    </dsp:sp>
    <dsp:sp modelId="{BB55CB59-AC03-4E0C-8559-B23FBBD3F8D0}">
      <dsp:nvSpPr>
        <dsp:cNvPr id="0" name=""/>
        <dsp:cNvSpPr/>
      </dsp:nvSpPr>
      <dsp:spPr>
        <a:xfrm>
          <a:off x="1339308" y="0"/>
          <a:ext cx="1485285" cy="302861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b="1" kern="1200"/>
            <a:t>Development</a:t>
          </a:r>
          <a:endParaRPr lang="en-US" sz="1300" b="1" kern="1200"/>
        </a:p>
      </dsp:txBody>
      <dsp:txXfrm>
        <a:off x="1490739" y="0"/>
        <a:ext cx="1182424" cy="302861"/>
      </dsp:txXfrm>
    </dsp:sp>
    <dsp:sp modelId="{B645A331-C5C8-4644-A0A4-B8DFB3B17474}">
      <dsp:nvSpPr>
        <dsp:cNvPr id="0" name=""/>
        <dsp:cNvSpPr/>
      </dsp:nvSpPr>
      <dsp:spPr>
        <a:xfrm>
          <a:off x="2676065" y="0"/>
          <a:ext cx="1485285" cy="30286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b="1" kern="1200">
              <a:solidFill>
                <a:schemeClr val="tx1"/>
              </a:solidFill>
            </a:rPr>
            <a:t>Trial</a:t>
          </a:r>
          <a:r>
            <a:rPr lang="id-ID" sz="1300" b="1" kern="1200"/>
            <a:t> </a:t>
          </a:r>
          <a:r>
            <a:rPr lang="id-ID" sz="1300" b="1" kern="1200">
              <a:solidFill>
                <a:schemeClr val="tx1"/>
              </a:solidFill>
            </a:rPr>
            <a:t>&amp;</a:t>
          </a:r>
          <a:r>
            <a:rPr lang="id-ID" sz="1300" b="1" kern="1200"/>
            <a:t> </a:t>
          </a:r>
          <a:r>
            <a:rPr lang="id-ID" sz="1300" b="1" kern="1200">
              <a:solidFill>
                <a:schemeClr val="tx1"/>
              </a:solidFill>
            </a:rPr>
            <a:t>Error</a:t>
          </a:r>
          <a:endParaRPr lang="en-US" sz="1300" b="1" kern="1200">
            <a:solidFill>
              <a:schemeClr val="tx1"/>
            </a:solidFill>
          </a:endParaRPr>
        </a:p>
      </dsp:txBody>
      <dsp:txXfrm>
        <a:off x="2827496" y="0"/>
        <a:ext cx="1182424" cy="302861"/>
      </dsp:txXfrm>
    </dsp:sp>
    <dsp:sp modelId="{0C588676-872F-4B8B-9B23-32A6172D8F59}">
      <dsp:nvSpPr>
        <dsp:cNvPr id="0" name=""/>
        <dsp:cNvSpPr/>
      </dsp:nvSpPr>
      <dsp:spPr>
        <a:xfrm>
          <a:off x="4012822" y="0"/>
          <a:ext cx="1485285" cy="30286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300" b="1" kern="1200">
              <a:solidFill>
                <a:schemeClr val="tx1"/>
              </a:solidFill>
            </a:rPr>
            <a:t>Implementation</a:t>
          </a:r>
          <a:endParaRPr lang="en-US" sz="1300" b="1" kern="1200">
            <a:solidFill>
              <a:schemeClr val="tx1"/>
            </a:solidFill>
          </a:endParaRPr>
        </a:p>
      </dsp:txBody>
      <dsp:txXfrm>
        <a:off x="4164253" y="0"/>
        <a:ext cx="1182424" cy="302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0.23939</cdr:x>
      <cdr:y>0.40225</cdr:y>
    </cdr:from>
    <cdr:to>
      <cdr:x>0.78407</cdr:x>
      <cdr:y>0.56892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95726" y="669821"/>
          <a:ext cx="900379" cy="2775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600" b="0" i="0" u="none" strike="noStrike" dirty="0" smtClean="0">
              <a:solidFill>
                <a:srgbClr val="000000"/>
              </a:solidFill>
              <a:latin typeface="Arial Black" panose="020B0A04020102020204" pitchFamily="34" charset="0"/>
              <a:cs typeface="Calibri"/>
            </a:rPr>
            <a:t>46%</a:t>
          </a:r>
          <a:endParaRPr lang="en-US" sz="4000" b="1" dirty="0">
            <a:solidFill>
              <a:srgbClr val="0070C0"/>
            </a:solidFill>
            <a:latin typeface="Arial Black" panose="020B0A040201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6F7AD-BC08-4AB2-99C2-A7BA3599E52B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34957-C9F7-40A8-9925-C84B9B2F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76C746-1080-48A1-93F2-0BC1F8C750D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86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6B8-DF5F-4849-B32C-69C805C8418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4173-82E5-4D46-8B77-EA2492A0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3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6B8-DF5F-4849-B32C-69C805C8418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4173-82E5-4D46-8B77-EA2492A0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6B8-DF5F-4849-B32C-69C805C8418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4173-82E5-4D46-8B77-EA2492A0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6B8-DF5F-4849-B32C-69C805C8418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4173-82E5-4D46-8B77-EA2492A0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5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6B8-DF5F-4849-B32C-69C805C8418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4173-82E5-4D46-8B77-EA2492A0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0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6B8-DF5F-4849-B32C-69C805C8418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4173-82E5-4D46-8B77-EA2492A0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3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6B8-DF5F-4849-B32C-69C805C8418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4173-82E5-4D46-8B77-EA2492A0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6B8-DF5F-4849-B32C-69C805C8418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4173-82E5-4D46-8B77-EA2492A0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6B8-DF5F-4849-B32C-69C805C8418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4173-82E5-4D46-8B77-EA2492A0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6B8-DF5F-4849-B32C-69C805C8418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4173-82E5-4D46-8B77-EA2492A0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2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F6B8-DF5F-4849-B32C-69C805C8418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B4173-82E5-4D46-8B77-EA2492A0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0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F6B8-DF5F-4849-B32C-69C805C8418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4173-82E5-4D46-8B77-EA2492A0A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chart" Target="../charts/chart1.xml"/><Relationship Id="rId18" Type="http://schemas.openxmlformats.org/officeDocument/2006/relationships/image" Target="../media/image7.png"/><Relationship Id="rId26" Type="http://schemas.openxmlformats.org/officeDocument/2006/relationships/image" Target="../media/image13.jpeg"/><Relationship Id="rId3" Type="http://schemas.openxmlformats.org/officeDocument/2006/relationships/diagramData" Target="../diagrams/data1.xml"/><Relationship Id="rId21" Type="http://schemas.openxmlformats.org/officeDocument/2006/relationships/image" Target="../media/image8.png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openxmlformats.org/officeDocument/2006/relationships/image" Target="NULL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20" Type="http://schemas.openxmlformats.org/officeDocument/2006/relationships/slide" Target="slide1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24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23" Type="http://schemas.openxmlformats.org/officeDocument/2006/relationships/image" Target="../media/image10.jpeg"/><Relationship Id="rId28" Type="http://schemas.openxmlformats.org/officeDocument/2006/relationships/image" Target="../media/image15.png"/><Relationship Id="rId10" Type="http://schemas.openxmlformats.org/officeDocument/2006/relationships/image" Target="../media/image3.png"/><Relationship Id="rId19" Type="http://schemas.openxmlformats.org/officeDocument/2006/relationships/image" Target="NUL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openxmlformats.org/officeDocument/2006/relationships/image" Target="../media/image6.pn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3" name="Diagram 1052">
            <a:extLst>
              <a:ext uri="{FF2B5EF4-FFF2-40B4-BE49-F238E27FC236}">
                <a16:creationId xmlns:a16="http://schemas.microsoft.com/office/drawing/2014/main" id="{E460703D-E37A-2FA2-9BDD-69C2D60B6B41}"/>
              </a:ext>
            </a:extLst>
          </p:cNvPr>
          <p:cNvGraphicFramePr/>
          <p:nvPr/>
        </p:nvGraphicFramePr>
        <p:xfrm>
          <a:off x="6392849" y="1196850"/>
          <a:ext cx="5500660" cy="302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7" name="Straight Connector 46"/>
          <p:cNvCxnSpPr>
            <a:cxnSpLocks/>
          </p:cNvCxnSpPr>
          <p:nvPr/>
        </p:nvCxnSpPr>
        <p:spPr>
          <a:xfrm flipV="1">
            <a:off x="768719" y="107750"/>
            <a:ext cx="0" cy="470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41971" y="101091"/>
            <a:ext cx="972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26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C1947"/>
                </a:solidFill>
                <a:effectLst/>
                <a:uLnTx/>
                <a:uFillTx/>
                <a:latin typeface="Arial Black" panose="020B0A04020102020204" pitchFamily="34" charset="0"/>
                <a:ea typeface="Meiryo UI"/>
                <a:cs typeface="+mn-cs"/>
              </a:rPr>
              <a:t>AUTO E-DEKIDAKA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C1947"/>
              </a:solidFill>
              <a:effectLst/>
              <a:uLnTx/>
              <a:uFillTx/>
              <a:latin typeface="Arial Black" panose="020B0A04020102020204" pitchFamily="34" charset="0"/>
              <a:ea typeface="Meiryo UI"/>
              <a:cs typeface="+mn-cs"/>
            </a:endParaRPr>
          </a:p>
        </p:txBody>
      </p:sp>
      <p:pic>
        <p:nvPicPr>
          <p:cNvPr id="10" name="Picture 9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A42F4F45-99D6-3320-9EB4-D282A28FD1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91" y="142545"/>
            <a:ext cx="437636" cy="43566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5DA65B-41B6-FE7B-AF73-FA70362CFE3C}"/>
              </a:ext>
            </a:extLst>
          </p:cNvPr>
          <p:cNvCxnSpPr>
            <a:cxnSpLocks/>
          </p:cNvCxnSpPr>
          <p:nvPr/>
        </p:nvCxnSpPr>
        <p:spPr>
          <a:xfrm>
            <a:off x="-3624" y="689945"/>
            <a:ext cx="12195624" cy="0"/>
          </a:xfrm>
          <a:prstGeom prst="line">
            <a:avLst/>
          </a:prstGeom>
          <a:ln w="38100">
            <a:solidFill>
              <a:srgbClr val="C80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3B4DA7-C6A9-FC79-752F-0B89C0A3F477}"/>
              </a:ext>
            </a:extLst>
          </p:cNvPr>
          <p:cNvSpPr/>
          <p:nvPr/>
        </p:nvSpPr>
        <p:spPr>
          <a:xfrm>
            <a:off x="87858" y="932837"/>
            <a:ext cx="6103392" cy="611628"/>
          </a:xfrm>
          <a:prstGeom prst="roundRect">
            <a:avLst>
              <a:gd name="adj" fmla="val 5720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135462C-A565-4E10-28DB-1C2D0C961854}"/>
              </a:ext>
            </a:extLst>
          </p:cNvPr>
          <p:cNvSpPr txBox="1"/>
          <p:nvPr/>
        </p:nvSpPr>
        <p:spPr>
          <a:xfrm>
            <a:off x="219338" y="789218"/>
            <a:ext cx="1396196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Background</a:t>
            </a:r>
            <a:endParaRPr kumimoji="1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BA0AF56E-C78C-E7EF-B476-BD3DD678A276}"/>
              </a:ext>
            </a:extLst>
          </p:cNvPr>
          <p:cNvSpPr txBox="1"/>
          <p:nvPr/>
        </p:nvSpPr>
        <p:spPr>
          <a:xfrm>
            <a:off x="153426" y="1008863"/>
            <a:ext cx="6037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Low data accuracy and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muda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process due to two human manual input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6F9311A-56FC-38C1-4DA9-8809BCFD1880}"/>
              </a:ext>
            </a:extLst>
          </p:cNvPr>
          <p:cNvSpPr/>
          <p:nvPr/>
        </p:nvSpPr>
        <p:spPr>
          <a:xfrm>
            <a:off x="87858" y="1745764"/>
            <a:ext cx="6103392" cy="1922601"/>
          </a:xfrm>
          <a:prstGeom prst="roundRect">
            <a:avLst>
              <a:gd name="adj" fmla="val 2126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A1E37A3-937C-A651-2D66-9429EF0A8E6C}"/>
              </a:ext>
            </a:extLst>
          </p:cNvPr>
          <p:cNvSpPr/>
          <p:nvPr/>
        </p:nvSpPr>
        <p:spPr>
          <a:xfrm>
            <a:off x="6305440" y="917217"/>
            <a:ext cx="5638203" cy="3972115"/>
          </a:xfrm>
          <a:prstGeom prst="roundRect">
            <a:avLst>
              <a:gd name="adj" fmla="val 1216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B5DD89B0-49D2-5ED3-DD49-20E68A5ED7C9}"/>
              </a:ext>
            </a:extLst>
          </p:cNvPr>
          <p:cNvSpPr txBox="1"/>
          <p:nvPr/>
        </p:nvSpPr>
        <p:spPr>
          <a:xfrm>
            <a:off x="219338" y="1608598"/>
            <a:ext cx="1542787" cy="215444"/>
          </a:xfrm>
          <a:prstGeom prst="rect">
            <a:avLst/>
          </a:prstGeom>
          <a:solidFill>
            <a:srgbClr val="FFB3B3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d-ID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Flow Before</a:t>
            </a:r>
            <a:endParaRPr kumimoji="1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6FB5AF38-8506-3873-C620-159CF7244ADB}"/>
              </a:ext>
            </a:extLst>
          </p:cNvPr>
          <p:cNvSpPr txBox="1"/>
          <p:nvPr/>
        </p:nvSpPr>
        <p:spPr>
          <a:xfrm>
            <a:off x="6389947" y="820174"/>
            <a:ext cx="1396196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d-ID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Progress</a:t>
            </a:r>
            <a:endParaRPr kumimoji="1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0B3E7A6F-6072-A238-1F57-CF618992BB89}"/>
              </a:ext>
            </a:extLst>
          </p:cNvPr>
          <p:cNvSpPr txBox="1"/>
          <p:nvPr/>
        </p:nvSpPr>
        <p:spPr>
          <a:xfrm>
            <a:off x="119431" y="6014985"/>
            <a:ext cx="6053713" cy="215444"/>
          </a:xfrm>
          <a:prstGeom prst="rect">
            <a:avLst/>
          </a:prstGeom>
          <a:solidFill>
            <a:srgbClr val="00B0F0"/>
          </a:solidFill>
        </p:spPr>
        <p:txBody>
          <a:bodyPr wrap="square" t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Total Man Hours per Leader =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10’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19A87700-D21A-7AC4-1D4B-7DF9E6D9BAB8}"/>
              </a:ext>
            </a:extLst>
          </p:cNvPr>
          <p:cNvSpPr/>
          <p:nvPr/>
        </p:nvSpPr>
        <p:spPr>
          <a:xfrm>
            <a:off x="87858" y="3865302"/>
            <a:ext cx="6103392" cy="2376781"/>
          </a:xfrm>
          <a:prstGeom prst="roundRect">
            <a:avLst>
              <a:gd name="adj" fmla="val 2126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1" name="TextBox 3">
            <a:extLst>
              <a:ext uri="{FF2B5EF4-FFF2-40B4-BE49-F238E27FC236}">
                <a16:creationId xmlns:a16="http://schemas.microsoft.com/office/drawing/2014/main" id="{1E55E96E-8BCF-078F-27F7-882FA7F5836D}"/>
              </a:ext>
            </a:extLst>
          </p:cNvPr>
          <p:cNvSpPr txBox="1"/>
          <p:nvPr/>
        </p:nvSpPr>
        <p:spPr>
          <a:xfrm>
            <a:off x="185577" y="3755350"/>
            <a:ext cx="1542787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Flow </a:t>
            </a:r>
            <a:r>
              <a:rPr kumimoji="1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Target</a:t>
            </a:r>
            <a:endParaRPr kumimoji="1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E5ED684C-FF46-A705-DFCD-1075607A76A6}"/>
              </a:ext>
            </a:extLst>
          </p:cNvPr>
          <p:cNvCxnSpPr>
            <a:cxnSpLocks/>
          </p:cNvCxnSpPr>
          <p:nvPr/>
        </p:nvCxnSpPr>
        <p:spPr>
          <a:xfrm>
            <a:off x="8607596" y="1153020"/>
            <a:ext cx="0" cy="36615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3C292DB6-EDEC-A654-2D16-640EEF4D1E14}"/>
              </a:ext>
            </a:extLst>
          </p:cNvPr>
          <p:cNvSpPr txBox="1"/>
          <p:nvPr/>
        </p:nvSpPr>
        <p:spPr>
          <a:xfrm>
            <a:off x="7905455" y="1519179"/>
            <a:ext cx="10726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Jul W3 - Aug W5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CED2C563-4F2B-9C64-958D-3A4BD14EA631}"/>
              </a:ext>
            </a:extLst>
          </p:cNvPr>
          <p:cNvSpPr txBox="1"/>
          <p:nvPr/>
        </p:nvSpPr>
        <p:spPr>
          <a:xfrm>
            <a:off x="9259558" y="1519179"/>
            <a:ext cx="10726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Sep W1 - Sep W2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5D58C1BA-2864-B190-FF54-77349AF77B2E}"/>
              </a:ext>
            </a:extLst>
          </p:cNvPr>
          <p:cNvSpPr txBox="1"/>
          <p:nvPr/>
        </p:nvSpPr>
        <p:spPr>
          <a:xfrm>
            <a:off x="10620163" y="1519179"/>
            <a:ext cx="10726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Sep W3 - Sep W4</a:t>
            </a:r>
          </a:p>
        </p:txBody>
      </p:sp>
      <p:pic>
        <p:nvPicPr>
          <p:cNvPr id="1071" name="Picture 1070" descr="A red line drawing of a person with their arms up&#10;&#10;Description automatically generated">
            <a:extLst>
              <a:ext uri="{FF2B5EF4-FFF2-40B4-BE49-F238E27FC236}">
                <a16:creationId xmlns:a16="http://schemas.microsoft.com/office/drawing/2014/main" id="{F55772CC-470A-2F26-208F-163DF32161E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153" y="909177"/>
            <a:ext cx="365552" cy="365552"/>
          </a:xfrm>
          <a:prstGeom prst="rect">
            <a:avLst/>
          </a:prstGeom>
        </p:spPr>
      </p:pic>
      <p:sp>
        <p:nvSpPr>
          <p:cNvPr id="1076" name="Rectangle 1075">
            <a:extLst>
              <a:ext uri="{FF2B5EF4-FFF2-40B4-BE49-F238E27FC236}">
                <a16:creationId xmlns:a16="http://schemas.microsoft.com/office/drawing/2014/main" id="{CCA5F044-C7A3-159D-EB52-316A6BA2A4D2}"/>
              </a:ext>
            </a:extLst>
          </p:cNvPr>
          <p:cNvSpPr/>
          <p:nvPr/>
        </p:nvSpPr>
        <p:spPr>
          <a:xfrm>
            <a:off x="6342834" y="1761078"/>
            <a:ext cx="1809978" cy="13776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74" name="Speech Bubble: Rectangle 1073">
            <a:extLst>
              <a:ext uri="{FF2B5EF4-FFF2-40B4-BE49-F238E27FC236}">
                <a16:creationId xmlns:a16="http://schemas.microsoft.com/office/drawing/2014/main" id="{CBA292D6-2CAC-D97F-7819-BAC1C89A3C92}"/>
              </a:ext>
            </a:extLst>
          </p:cNvPr>
          <p:cNvSpPr/>
          <p:nvPr/>
        </p:nvSpPr>
        <p:spPr>
          <a:xfrm>
            <a:off x="6413003" y="1815958"/>
            <a:ext cx="5425508" cy="1621792"/>
          </a:xfrm>
          <a:prstGeom prst="wedgeRectCallout">
            <a:avLst>
              <a:gd name="adj1" fmla="val -9776"/>
              <a:gd name="adj2" fmla="val -6835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pic>
        <p:nvPicPr>
          <p:cNvPr id="1079" name="Picture 1078">
            <a:extLst>
              <a:ext uri="{FF2B5EF4-FFF2-40B4-BE49-F238E27FC236}">
                <a16:creationId xmlns:a16="http://schemas.microsoft.com/office/drawing/2014/main" id="{C6F5E9B1-2843-8E26-A280-A117B86864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8419" y="1914828"/>
            <a:ext cx="236732" cy="236732"/>
          </a:xfrm>
          <a:prstGeom prst="rect">
            <a:avLst/>
          </a:prstGeom>
        </p:spPr>
      </p:pic>
      <p:sp>
        <p:nvSpPr>
          <p:cNvPr id="1083" name="TextBox 1082">
            <a:extLst>
              <a:ext uri="{FF2B5EF4-FFF2-40B4-BE49-F238E27FC236}">
                <a16:creationId xmlns:a16="http://schemas.microsoft.com/office/drawing/2014/main" id="{AE56471C-5773-6210-493F-B0780216F193}"/>
              </a:ext>
            </a:extLst>
          </p:cNvPr>
          <p:cNvSpPr txBox="1"/>
          <p:nvPr/>
        </p:nvSpPr>
        <p:spPr>
          <a:xfrm>
            <a:off x="8095792" y="1900701"/>
            <a:ext cx="1773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Concept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Auto E-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Dekidaka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8A63EFB-9B87-B6C6-2A14-4047EA39E1EA}"/>
              </a:ext>
            </a:extLst>
          </p:cNvPr>
          <p:cNvSpPr txBox="1"/>
          <p:nvPr/>
        </p:nvSpPr>
        <p:spPr>
          <a:xfrm>
            <a:off x="8095792" y="2088072"/>
            <a:ext cx="153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Software Installation &amp; Device</a:t>
            </a:r>
          </a:p>
        </p:txBody>
      </p:sp>
      <p:pic>
        <p:nvPicPr>
          <p:cNvPr id="1085" name="Picture 1084">
            <a:extLst>
              <a:ext uri="{FF2B5EF4-FFF2-40B4-BE49-F238E27FC236}">
                <a16:creationId xmlns:a16="http://schemas.microsoft.com/office/drawing/2014/main" id="{62C1E569-2851-0A1E-35CF-CC803BD09C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8419" y="2151560"/>
            <a:ext cx="236732" cy="236732"/>
          </a:xfrm>
          <a:prstGeom prst="rect">
            <a:avLst/>
          </a:prstGeom>
        </p:spPr>
      </p:pic>
      <p:sp>
        <p:nvSpPr>
          <p:cNvPr id="1086" name="TextBox 1085">
            <a:extLst>
              <a:ext uri="{FF2B5EF4-FFF2-40B4-BE49-F238E27FC236}">
                <a16:creationId xmlns:a16="http://schemas.microsoft.com/office/drawing/2014/main" id="{558CDAF7-F32D-32F3-CF0D-26FB363E173E}"/>
              </a:ext>
            </a:extLst>
          </p:cNvPr>
          <p:cNvSpPr txBox="1"/>
          <p:nvPr/>
        </p:nvSpPr>
        <p:spPr>
          <a:xfrm>
            <a:off x="8095793" y="2429985"/>
            <a:ext cx="1671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Database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 &amp; </a:t>
            </a:r>
            <a:r>
              <a: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Website Design</a:t>
            </a:r>
          </a:p>
        </p:txBody>
      </p:sp>
      <p:pic>
        <p:nvPicPr>
          <p:cNvPr id="1087" name="Picture 1086">
            <a:extLst>
              <a:ext uri="{FF2B5EF4-FFF2-40B4-BE49-F238E27FC236}">
                <a16:creationId xmlns:a16="http://schemas.microsoft.com/office/drawing/2014/main" id="{D41B8F69-5DC3-6F62-761A-FCDE0D8CB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8419" y="2493791"/>
            <a:ext cx="236732" cy="236732"/>
          </a:xfrm>
          <a:prstGeom prst="rect">
            <a:avLst/>
          </a:prstGeom>
        </p:spPr>
      </p:pic>
      <p:pic>
        <p:nvPicPr>
          <p:cNvPr id="1088" name="Picture 1087">
            <a:extLst>
              <a:ext uri="{FF2B5EF4-FFF2-40B4-BE49-F238E27FC236}">
                <a16:creationId xmlns:a16="http://schemas.microsoft.com/office/drawing/2014/main" id="{4DAA671D-1740-E496-55D0-BFF81390A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8419" y="2808890"/>
            <a:ext cx="236732" cy="236732"/>
          </a:xfrm>
          <a:prstGeom prst="rect">
            <a:avLst/>
          </a:prstGeom>
        </p:spPr>
      </p:pic>
      <p:sp>
        <p:nvSpPr>
          <p:cNvPr id="1089" name="TextBox 1088">
            <a:extLst>
              <a:ext uri="{FF2B5EF4-FFF2-40B4-BE49-F238E27FC236}">
                <a16:creationId xmlns:a16="http://schemas.microsoft.com/office/drawing/2014/main" id="{1A993851-A8D4-4391-FB6A-DD83753E8AFD}"/>
              </a:ext>
            </a:extLst>
          </p:cNvPr>
          <p:cNvSpPr txBox="1"/>
          <p:nvPr/>
        </p:nvSpPr>
        <p:spPr>
          <a:xfrm>
            <a:off x="8095792" y="2801427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Login system &amp; roles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5366E537-E1A8-72C2-E969-257A8584958F}"/>
              </a:ext>
            </a:extLst>
          </p:cNvPr>
          <p:cNvSpPr txBox="1"/>
          <p:nvPr/>
        </p:nvSpPr>
        <p:spPr>
          <a:xfrm>
            <a:off x="6560980" y="1519178"/>
            <a:ext cx="10726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Jul W1 - Jul W2</a:t>
            </a: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3AC1CAB-C682-DA9E-07CC-5EB86361EC2E}"/>
              </a:ext>
            </a:extLst>
          </p:cNvPr>
          <p:cNvSpPr/>
          <p:nvPr/>
        </p:nvSpPr>
        <p:spPr>
          <a:xfrm>
            <a:off x="6413003" y="3517387"/>
            <a:ext cx="5433875" cy="1271685"/>
          </a:xfrm>
          <a:prstGeom prst="rect">
            <a:avLst/>
          </a:prstGeom>
          <a:noFill/>
          <a:ln w="28575">
            <a:solidFill>
              <a:srgbClr val="FF69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AAE8AD9-D25F-6E99-33AA-E2FE612D5E87}"/>
              </a:ext>
            </a:extLst>
          </p:cNvPr>
          <p:cNvSpPr txBox="1"/>
          <p:nvPr/>
        </p:nvSpPr>
        <p:spPr>
          <a:xfrm>
            <a:off x="6451670" y="3108460"/>
            <a:ext cx="5372681" cy="288147"/>
          </a:xfrm>
          <a:prstGeom prst="rect">
            <a:avLst/>
          </a:prstGeom>
          <a:solidFill>
            <a:srgbClr val="00B0F0"/>
          </a:solidFill>
        </p:spPr>
        <p:txBody>
          <a:bodyPr wrap="square" tIns="36000" bIns="36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The progress is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4</a:t>
            </a:r>
            <a:r>
              <a:rPr kumimoji="0" lang="id-ID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6</a:t>
            </a:r>
            <a:r>
              <a: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%,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on </a:t>
            </a:r>
            <a:r>
              <a:rPr kumimoji="0" lang="id-ID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schedule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9C4F8323-0724-EF96-6F08-A120759038D5}"/>
              </a:ext>
            </a:extLst>
          </p:cNvPr>
          <p:cNvGrpSpPr/>
          <p:nvPr/>
        </p:nvGrpSpPr>
        <p:grpSpPr>
          <a:xfrm>
            <a:off x="6479314" y="3562995"/>
            <a:ext cx="345640" cy="313697"/>
            <a:chOff x="9866878" y="3021903"/>
            <a:chExt cx="323232" cy="293360"/>
          </a:xfrm>
        </p:grpSpPr>
        <p:pic>
          <p:nvPicPr>
            <p:cNvPr id="1103" name="Picture 1102">
              <a:extLst>
                <a:ext uri="{FF2B5EF4-FFF2-40B4-BE49-F238E27FC236}">
                  <a16:creationId xmlns:a16="http://schemas.microsoft.com/office/drawing/2014/main" id="{BD0BB643-62F5-636D-8D0E-F958F3834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66878" y="3021903"/>
              <a:ext cx="245630" cy="245630"/>
            </a:xfrm>
            <a:prstGeom prst="rect">
              <a:avLst/>
            </a:prstGeom>
          </p:spPr>
        </p:pic>
        <p:pic>
          <p:nvPicPr>
            <p:cNvPr id="1105" name="Picture 1104">
              <a:extLst>
                <a:ext uri="{FF2B5EF4-FFF2-40B4-BE49-F238E27FC236}">
                  <a16:creationId xmlns:a16="http://schemas.microsoft.com/office/drawing/2014/main" id="{EFB2F0C5-166B-53A6-034A-6384BF575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64380" y="3089533"/>
              <a:ext cx="225730" cy="225730"/>
            </a:xfrm>
            <a:prstGeom prst="rect">
              <a:avLst/>
            </a:prstGeom>
          </p:spPr>
        </p:pic>
      </p:grpSp>
      <p:sp>
        <p:nvSpPr>
          <p:cNvPr id="1106" name="TextBox 1105">
            <a:extLst>
              <a:ext uri="{FF2B5EF4-FFF2-40B4-BE49-F238E27FC236}">
                <a16:creationId xmlns:a16="http://schemas.microsoft.com/office/drawing/2014/main" id="{46B707FF-CEDC-DA1D-DEF0-478AF1AC5334}"/>
              </a:ext>
            </a:extLst>
          </p:cNvPr>
          <p:cNvSpPr txBox="1"/>
          <p:nvPr/>
        </p:nvSpPr>
        <p:spPr>
          <a:xfrm>
            <a:off x="6753302" y="3588353"/>
            <a:ext cx="22247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Current Issues</a:t>
            </a:r>
            <a:endParaRPr kumimoji="0" lang="id-ID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E98257F-75FD-17D5-2D8F-6882FB9FA2EA}"/>
              </a:ext>
              <a:ext uri="{147F2762-F138-4A5C-976F-8EAC2B608ADB}">
                <a16:predDERef xmlns:a16="http://schemas.microsoft.com/office/drawing/2014/main" pred="{3A5FD7A2-1A92-CE54-4400-1A8E18527F23}"/>
              </a:ext>
            </a:extLst>
          </p:cNvPr>
          <p:cNvGraphicFramePr>
            <a:graphicFrameLocks/>
          </p:cNvGraphicFramePr>
          <p:nvPr/>
        </p:nvGraphicFramePr>
        <p:xfrm>
          <a:off x="6337502" y="1648020"/>
          <a:ext cx="1653042" cy="1665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BAEE3B-7512-507C-7BBB-3D370025C2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7035" y="1929424"/>
            <a:ext cx="236732" cy="236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AF980A-A222-6F3D-B9BB-CDBCAF620E6C}"/>
              </a:ext>
            </a:extLst>
          </p:cNvPr>
          <p:cNvSpPr txBox="1"/>
          <p:nvPr/>
        </p:nvSpPr>
        <p:spPr>
          <a:xfrm>
            <a:off x="10014408" y="1915297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Create Main Dashboard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9D800-1EC7-89E1-5F4B-8091407B753A}"/>
              </a:ext>
            </a:extLst>
          </p:cNvPr>
          <p:cNvSpPr txBox="1"/>
          <p:nvPr/>
        </p:nvSpPr>
        <p:spPr>
          <a:xfrm>
            <a:off x="10014407" y="2171285"/>
            <a:ext cx="187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Export Features, excel, csv, pdf , and print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6FD37-6E72-23ED-18F3-3E98A59A4A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7035" y="2203490"/>
            <a:ext cx="236732" cy="236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BA91A0-8D43-B6FD-A3C4-CA46866A7096}"/>
              </a:ext>
            </a:extLst>
          </p:cNvPr>
          <p:cNvSpPr txBox="1"/>
          <p:nvPr/>
        </p:nvSpPr>
        <p:spPr>
          <a:xfrm>
            <a:off x="10014408" y="2507699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Combine Table 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F55B1-83B5-6052-B2E6-9FF9DA3BCD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7035" y="2507699"/>
            <a:ext cx="236732" cy="236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58438-6C30-2984-AEC2-6BB141D58A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7035" y="2759049"/>
            <a:ext cx="236732" cy="236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FE09B7-9BEA-B88F-80A9-7F3497FC5376}"/>
              </a:ext>
            </a:extLst>
          </p:cNvPr>
          <p:cNvSpPr txBox="1"/>
          <p:nvPr/>
        </p:nvSpPr>
        <p:spPr>
          <a:xfrm>
            <a:off x="10014408" y="2751586"/>
            <a:ext cx="1837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Take Output from Stock in</a:t>
            </a:r>
            <a:endParaRPr kumimoji="0" lang="id-ID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7B6FA6-3F2F-7D3C-11FA-470F219B1BFD}"/>
              </a:ext>
            </a:extLst>
          </p:cNvPr>
          <p:cNvSpPr txBox="1"/>
          <p:nvPr/>
        </p:nvSpPr>
        <p:spPr>
          <a:xfrm>
            <a:off x="137537" y="3453400"/>
            <a:ext cx="6034653" cy="215444"/>
          </a:xfrm>
          <a:prstGeom prst="rect">
            <a:avLst/>
          </a:prstGeom>
          <a:solidFill>
            <a:srgbClr val="FF0000"/>
          </a:solidFill>
          <a:effectLst/>
        </p:spPr>
        <p:txBody>
          <a:bodyPr wrap="square" t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Total Man Hours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per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Leader = 35’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pic>
        <p:nvPicPr>
          <p:cNvPr id="86" name="Graphic 85" descr="Badge 1 with solid fill">
            <a:extLst>
              <a:ext uri="{FF2B5EF4-FFF2-40B4-BE49-F238E27FC236}">
                <a16:creationId xmlns:a16="http://schemas.microsoft.com/office/drawing/2014/main" id="{42A4F4AA-9D7A-CECA-F26F-C0F1EADB93C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63786" y="3990193"/>
            <a:ext cx="276348" cy="276348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1259B00-A66C-DBDE-01EF-0351B59B4940}"/>
              </a:ext>
            </a:extLst>
          </p:cNvPr>
          <p:cNvSpPr txBox="1"/>
          <p:nvPr/>
        </p:nvSpPr>
        <p:spPr>
          <a:xfrm>
            <a:off x="6704963" y="3921841"/>
            <a:ext cx="23833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Crash New Program with existing program to take data </a:t>
            </a:r>
            <a:r>
              <a:rPr kumimoji="0" lang="en-US" sz="10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qty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 (Stock In) </a:t>
            </a:r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417B7A-4D67-BE7E-AB7A-A03D13324FBB}"/>
              </a:ext>
            </a:extLst>
          </p:cNvPr>
          <p:cNvSpPr txBox="1"/>
          <p:nvPr/>
        </p:nvSpPr>
        <p:spPr>
          <a:xfrm>
            <a:off x="9569759" y="3921841"/>
            <a:ext cx="2496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Triger in line without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IoT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 Dashboard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pic>
        <p:nvPicPr>
          <p:cNvPr id="89" name="Graphic 88" descr="Badge with solid fill">
            <a:extLst>
              <a:ext uri="{FF2B5EF4-FFF2-40B4-BE49-F238E27FC236}">
                <a16:creationId xmlns:a16="http://schemas.microsoft.com/office/drawing/2014/main" id="{BA94759F-F86F-76DC-E0AD-B5250CA5675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333434" y="3990193"/>
            <a:ext cx="270276" cy="27027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B461FC5-007D-7107-DBF2-A4DB3613EF50}"/>
              </a:ext>
            </a:extLst>
          </p:cNvPr>
          <p:cNvSpPr txBox="1"/>
          <p:nvPr/>
        </p:nvSpPr>
        <p:spPr>
          <a:xfrm>
            <a:off x="6451670" y="4447242"/>
            <a:ext cx="5372680" cy="288147"/>
          </a:xfrm>
          <a:prstGeom prst="rect">
            <a:avLst/>
          </a:prstGeom>
          <a:solidFill>
            <a:srgbClr val="FF0000"/>
          </a:solidFill>
          <a:effectLst/>
        </p:spPr>
        <p:txBody>
          <a:bodyPr wrap="square" tIns="36000" bIns="36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Need data correctly for get data accuracy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F053526-10E2-51AE-618A-1A0E92723DA8}"/>
              </a:ext>
            </a:extLst>
          </p:cNvPr>
          <p:cNvSpPr txBox="1"/>
          <p:nvPr/>
        </p:nvSpPr>
        <p:spPr>
          <a:xfrm>
            <a:off x="8419402" y="6430854"/>
            <a:ext cx="180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Detail Dashboard</a:t>
            </a:r>
          </a:p>
        </p:txBody>
      </p:sp>
      <p:sp>
        <p:nvSpPr>
          <p:cNvPr id="32" name="Action Button: Go Forward or Next 3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41E028-AFC5-843F-AD51-AA2A25DE45C0}"/>
              </a:ext>
            </a:extLst>
          </p:cNvPr>
          <p:cNvSpPr/>
          <p:nvPr/>
        </p:nvSpPr>
        <p:spPr>
          <a:xfrm>
            <a:off x="10207764" y="6493256"/>
            <a:ext cx="365791" cy="210665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9" name="Action Button: Go Back or Previous 48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75CEE3A0-D73A-02C7-2518-1D2283378719}"/>
              </a:ext>
            </a:extLst>
          </p:cNvPr>
          <p:cNvSpPr/>
          <p:nvPr/>
        </p:nvSpPr>
        <p:spPr>
          <a:xfrm>
            <a:off x="11796890" y="6466050"/>
            <a:ext cx="263657" cy="263657"/>
          </a:xfrm>
          <a:prstGeom prst="actionButtonBackPrevious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pic>
        <p:nvPicPr>
          <p:cNvPr id="15" name="Picture 2" descr="Speaker filled audio tool free icon">
            <a:extLst>
              <a:ext uri="{FF2B5EF4-FFF2-40B4-BE49-F238E27FC236}">
                <a16:creationId xmlns:a16="http://schemas.microsoft.com/office/drawing/2014/main" id="{80B74998-BAD4-D0D7-63DF-6E678D0E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7" y="2198623"/>
            <a:ext cx="491533" cy="49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C2F4899-781C-D088-A9F8-8E80E0F18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2"/>
          <a:stretch/>
        </p:blipFill>
        <p:spPr bwMode="auto">
          <a:xfrm rot="16200000">
            <a:off x="3661969" y="2032593"/>
            <a:ext cx="1067952" cy="7016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2EAFC03-81F8-1C8A-FB39-A92899C4C094}"/>
              </a:ext>
            </a:extLst>
          </p:cNvPr>
          <p:cNvSpPr txBox="1"/>
          <p:nvPr/>
        </p:nvSpPr>
        <p:spPr>
          <a:xfrm>
            <a:off x="4771586" y="3004324"/>
            <a:ext cx="131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Double input to excel</a:t>
            </a: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2A5447C9-5C72-6554-E84F-E04CDBFBD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7266" r="3811" b="4842"/>
          <a:stretch/>
        </p:blipFill>
        <p:spPr bwMode="auto">
          <a:xfrm>
            <a:off x="3057091" y="1917848"/>
            <a:ext cx="843943" cy="106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1532F0-8DAC-0E12-50CE-8BAB37C3D850}"/>
              </a:ext>
            </a:extLst>
          </p:cNvPr>
          <p:cNvSpPr txBox="1"/>
          <p:nvPr/>
        </p:nvSpPr>
        <p:spPr>
          <a:xfrm>
            <a:off x="2895069" y="2173085"/>
            <a:ext cx="11239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eiryo UI"/>
                <a:ea typeface="Meiryo UI"/>
                <a:cs typeface="+mn-cs"/>
              </a:rPr>
              <a:t>Laporan</a:t>
            </a: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eiryo UI"/>
                <a:ea typeface="Meiryo UI"/>
                <a:cs typeface="+mn-cs"/>
              </a:rPr>
              <a:t>Produksi</a:t>
            </a: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eiryo UI"/>
                <a:ea typeface="Meiryo UI"/>
                <a:cs typeface="+mn-cs"/>
              </a:rPr>
              <a:t>Harian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133938-9F1F-2F5C-2EE3-DD66B174810D}"/>
              </a:ext>
            </a:extLst>
          </p:cNvPr>
          <p:cNvSpPr txBox="1"/>
          <p:nvPr/>
        </p:nvSpPr>
        <p:spPr>
          <a:xfrm>
            <a:off x="1059823" y="2928363"/>
            <a:ext cx="205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looks at the machine Panel / Monitor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243603-9484-4BEC-0D56-3263CBA8FD90}"/>
              </a:ext>
            </a:extLst>
          </p:cNvPr>
          <p:cNvSpPr txBox="1"/>
          <p:nvPr/>
        </p:nvSpPr>
        <p:spPr>
          <a:xfrm>
            <a:off x="2875768" y="2998218"/>
            <a:ext cx="185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Manual Written on 2 check sheet</a:t>
            </a:r>
          </a:p>
        </p:txBody>
      </p:sp>
      <p:pic>
        <p:nvPicPr>
          <p:cNvPr id="34" name="Picture 85">
            <a:extLst>
              <a:ext uri="{FF2B5EF4-FFF2-40B4-BE49-F238E27FC236}">
                <a16:creationId xmlns:a16="http://schemas.microsoft.com/office/drawing/2014/main" id="{5336933D-625D-F169-4807-B5CAC814F3E8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15463" b="24565"/>
          <a:stretch/>
        </p:blipFill>
        <p:spPr>
          <a:xfrm>
            <a:off x="4956134" y="1944723"/>
            <a:ext cx="843946" cy="106795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CAAC2E8-E3F6-CCE3-ECE8-560D47BC7D9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69458" y="2388292"/>
            <a:ext cx="430622" cy="47536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502B8FB-38AA-FDC9-C41B-63A293EB785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791" r="13447" b="-4791"/>
          <a:stretch/>
        </p:blipFill>
        <p:spPr>
          <a:xfrm>
            <a:off x="1760940" y="1984577"/>
            <a:ext cx="792511" cy="101761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48CB3613-04FB-1C6D-0143-A951D7351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5" b="28866"/>
          <a:stretch/>
        </p:blipFill>
        <p:spPr bwMode="auto">
          <a:xfrm>
            <a:off x="1183570" y="1951905"/>
            <a:ext cx="648162" cy="9408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FB9214B-515B-3D91-87AD-57715CADF509}"/>
              </a:ext>
            </a:extLst>
          </p:cNvPr>
          <p:cNvSpPr txBox="1"/>
          <p:nvPr/>
        </p:nvSpPr>
        <p:spPr>
          <a:xfrm>
            <a:off x="3749897" y="1937013"/>
            <a:ext cx="1123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eiryo UI"/>
                <a:ea typeface="Meiryo UI"/>
                <a:cs typeface="+mn-cs"/>
              </a:rPr>
              <a:t>Dekidaka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B58B7A-CD52-6A2C-18B7-87A0C0315A03}"/>
              </a:ext>
            </a:extLst>
          </p:cNvPr>
          <p:cNvSpPr txBox="1"/>
          <p:nvPr/>
        </p:nvSpPr>
        <p:spPr>
          <a:xfrm>
            <a:off x="932910" y="2407657"/>
            <a:ext cx="1123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eiryo UI"/>
                <a:ea typeface="Meiryo UI"/>
                <a:cs typeface="+mn-cs"/>
              </a:rPr>
              <a:t>Monitor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460ECE-616B-2E12-C938-8BB23666E843}"/>
              </a:ext>
            </a:extLst>
          </p:cNvPr>
          <p:cNvSpPr txBox="1"/>
          <p:nvPr/>
        </p:nvSpPr>
        <p:spPr>
          <a:xfrm>
            <a:off x="1528493" y="2699921"/>
            <a:ext cx="1123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eiryo UI"/>
                <a:ea typeface="Meiryo UI"/>
                <a:cs typeface="+mn-cs"/>
              </a:rPr>
              <a:t>Panel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8886652-43DE-0456-4245-9F35456E8F27}"/>
              </a:ext>
            </a:extLst>
          </p:cNvPr>
          <p:cNvSpPr/>
          <p:nvPr/>
        </p:nvSpPr>
        <p:spPr>
          <a:xfrm>
            <a:off x="815710" y="2150497"/>
            <a:ext cx="160852" cy="61409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8FAD09E-3D36-D120-771D-9684759DC1D1}"/>
              </a:ext>
            </a:extLst>
          </p:cNvPr>
          <p:cNvSpPr/>
          <p:nvPr/>
        </p:nvSpPr>
        <p:spPr>
          <a:xfrm>
            <a:off x="2738301" y="2150497"/>
            <a:ext cx="160852" cy="61409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F98E4F09-EFD2-3371-8B48-B939EE3BA589}"/>
              </a:ext>
            </a:extLst>
          </p:cNvPr>
          <p:cNvSpPr/>
          <p:nvPr/>
        </p:nvSpPr>
        <p:spPr>
          <a:xfrm>
            <a:off x="4677862" y="2150497"/>
            <a:ext cx="160852" cy="61409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22ED57-4F11-62E6-CB20-F5AAFA16ED03}"/>
              </a:ext>
            </a:extLst>
          </p:cNvPr>
          <p:cNvSpPr txBox="1"/>
          <p:nvPr/>
        </p:nvSpPr>
        <p:spPr>
          <a:xfrm>
            <a:off x="19331" y="2922485"/>
            <a:ext cx="136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Hourly Announcement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8F8CE2D-0FCA-E7F5-2A97-47073FE2BABC}"/>
              </a:ext>
            </a:extLst>
          </p:cNvPr>
          <p:cNvSpPr/>
          <p:nvPr/>
        </p:nvSpPr>
        <p:spPr>
          <a:xfrm>
            <a:off x="6337502" y="4994143"/>
            <a:ext cx="5606141" cy="615357"/>
          </a:xfrm>
          <a:prstGeom prst="roundRect">
            <a:avLst>
              <a:gd name="adj" fmla="val 2126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78" name="TextBox 3">
            <a:extLst>
              <a:ext uri="{FF2B5EF4-FFF2-40B4-BE49-F238E27FC236}">
                <a16:creationId xmlns:a16="http://schemas.microsoft.com/office/drawing/2014/main" id="{8CD4A7D4-4462-A00E-22C5-47FC544CF4E7}"/>
              </a:ext>
            </a:extLst>
          </p:cNvPr>
          <p:cNvSpPr txBox="1"/>
          <p:nvPr/>
        </p:nvSpPr>
        <p:spPr>
          <a:xfrm>
            <a:off x="6479314" y="4937575"/>
            <a:ext cx="1396196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Feature </a:t>
            </a:r>
            <a:endParaRPr kumimoji="1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2864CD7-0747-D7C9-F48E-1F136D25022D}"/>
              </a:ext>
            </a:extLst>
          </p:cNvPr>
          <p:cNvSpPr txBox="1"/>
          <p:nvPr/>
        </p:nvSpPr>
        <p:spPr>
          <a:xfrm>
            <a:off x="6422382" y="5171310"/>
            <a:ext cx="165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Report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Dekidaka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in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files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7F1D423-F887-48DC-D6CA-AC3CB3C210F1}"/>
              </a:ext>
            </a:extLst>
          </p:cNvPr>
          <p:cNvSpPr txBox="1"/>
          <p:nvPr/>
        </p:nvSpPr>
        <p:spPr>
          <a:xfrm>
            <a:off x="8011852" y="5113237"/>
            <a:ext cx="165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Control &amp; history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Dekidaka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F22357D-0153-846F-9D4E-17857B1FE72E}"/>
              </a:ext>
            </a:extLst>
          </p:cNvPr>
          <p:cNvSpPr/>
          <p:nvPr/>
        </p:nvSpPr>
        <p:spPr>
          <a:xfrm>
            <a:off x="6344402" y="5734481"/>
            <a:ext cx="5606141" cy="493196"/>
          </a:xfrm>
          <a:prstGeom prst="roundRect">
            <a:avLst>
              <a:gd name="adj" fmla="val 2126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11" name="TextBox 3">
            <a:extLst>
              <a:ext uri="{FF2B5EF4-FFF2-40B4-BE49-F238E27FC236}">
                <a16:creationId xmlns:a16="http://schemas.microsoft.com/office/drawing/2014/main" id="{AFD4C927-CF61-2560-B910-3A4F7C8CB7C8}"/>
              </a:ext>
            </a:extLst>
          </p:cNvPr>
          <p:cNvSpPr txBox="1"/>
          <p:nvPr/>
        </p:nvSpPr>
        <p:spPr>
          <a:xfrm>
            <a:off x="6436889" y="5684371"/>
            <a:ext cx="1396196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Next </a:t>
            </a:r>
            <a:endParaRPr kumimoji="1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8A5473-4F24-E301-5995-6655F3F20C0D}"/>
              </a:ext>
            </a:extLst>
          </p:cNvPr>
          <p:cNvSpPr txBox="1"/>
          <p:nvPr/>
        </p:nvSpPr>
        <p:spPr>
          <a:xfrm>
            <a:off x="8077592" y="5778079"/>
            <a:ext cx="165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Get data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losstime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from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IoT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 Dashboard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6318" y="4006710"/>
            <a:ext cx="1909797" cy="1867807"/>
            <a:chOff x="-32010" y="4032008"/>
            <a:chExt cx="1909797" cy="186780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2C16700-3516-34EA-A461-8015E8C0739F}"/>
                </a:ext>
              </a:extLst>
            </p:cNvPr>
            <p:cNvSpPr txBox="1"/>
            <p:nvPr/>
          </p:nvSpPr>
          <p:spPr>
            <a:xfrm>
              <a:off x="804719" y="4460122"/>
              <a:ext cx="1073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Take Output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-32010" y="4409172"/>
              <a:ext cx="1259073" cy="563565"/>
              <a:chOff x="-32010" y="4409172"/>
              <a:chExt cx="1259073" cy="563565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9476F043-51D1-FBCA-41F1-BAAC017E9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2659" y="4409172"/>
                <a:ext cx="434058" cy="434058"/>
              </a:xfrm>
              <a:prstGeom prst="rect">
                <a:avLst/>
              </a:prstGeom>
            </p:spPr>
          </p:pic>
          <p:sp>
            <p:nvSpPr>
              <p:cNvPr id="67" name="TextBox 58">
                <a:extLst>
                  <a:ext uri="{FF2B5EF4-FFF2-40B4-BE49-F238E27FC236}">
                    <a16:creationId xmlns:a16="http://schemas.microsoft.com/office/drawing/2014/main" id="{31CD26B0-9A11-3B62-4346-056D74C812AA}"/>
                  </a:ext>
                </a:extLst>
              </p:cNvPr>
              <p:cNvSpPr txBox="1"/>
              <p:nvPr/>
            </p:nvSpPr>
            <p:spPr>
              <a:xfrm>
                <a:off x="-32010" y="4572627"/>
                <a:ext cx="12590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Meiryo UI"/>
                    <a:ea typeface="Meiryo UI"/>
                    <a:cs typeface="+mn-cs"/>
                  </a:rPr>
                  <a:t>Scan Finish Good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D724D77-A3BF-88CB-1E78-17A786015554}"/>
                </a:ext>
              </a:extLst>
            </p:cNvPr>
            <p:cNvSpPr txBox="1"/>
            <p:nvPr/>
          </p:nvSpPr>
          <p:spPr>
            <a:xfrm>
              <a:off x="849061" y="5116603"/>
              <a:ext cx="10240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CT, OR, TT, </a:t>
              </a:r>
              <a:r>
                <a:rPr kumimoji="0" 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Kousu</a:t>
              </a: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, Target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-13244" y="5178126"/>
              <a:ext cx="1073067" cy="523285"/>
              <a:chOff x="-5688355" y="5026367"/>
              <a:chExt cx="1073067" cy="523285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F67CC0DE-DA82-A338-78F5-921BE3496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5489602" y="5026367"/>
                <a:ext cx="587600" cy="523285"/>
              </a:xfrm>
              <a:prstGeom prst="rect">
                <a:avLst/>
              </a:prstGeom>
            </p:spPr>
          </p:pic>
          <p:sp>
            <p:nvSpPr>
              <p:cNvPr id="71" name="TextBox 58">
                <a:extLst>
                  <a:ext uri="{FF2B5EF4-FFF2-40B4-BE49-F238E27FC236}">
                    <a16:creationId xmlns:a16="http://schemas.microsoft.com/office/drawing/2014/main" id="{8B055E7B-8E1F-FA89-8F41-C25AD54F8931}"/>
                  </a:ext>
                </a:extLst>
              </p:cNvPr>
              <p:cNvSpPr txBox="1"/>
              <p:nvPr/>
            </p:nvSpPr>
            <p:spPr>
              <a:xfrm>
                <a:off x="-5688355" y="5184621"/>
                <a:ext cx="10730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Meiryo UI"/>
                    <a:ea typeface="Meiryo UI"/>
                    <a:cs typeface="+mn-cs"/>
                  </a:rPr>
                  <a:t>Formula</a:t>
                </a:r>
              </a:p>
            </p:txBody>
          </p:sp>
        </p:grpSp>
        <p:sp>
          <p:nvSpPr>
            <p:cNvPr id="113" name="Rectangle: Rounded Corners 1037">
              <a:extLst>
                <a:ext uri="{FF2B5EF4-FFF2-40B4-BE49-F238E27FC236}">
                  <a16:creationId xmlns:a16="http://schemas.microsoft.com/office/drawing/2014/main" id="{19A87700-D21A-7AC4-1D4B-7DF9E6D9BAB8}"/>
                </a:ext>
              </a:extLst>
            </p:cNvPr>
            <p:cNvSpPr/>
            <p:nvPr/>
          </p:nvSpPr>
          <p:spPr>
            <a:xfrm>
              <a:off x="137537" y="4187610"/>
              <a:ext cx="1720455" cy="1712205"/>
            </a:xfrm>
            <a:prstGeom prst="roundRect">
              <a:avLst>
                <a:gd name="adj" fmla="val 2126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2093" y="4032008"/>
              <a:ext cx="13546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AUTO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12204" y="4297770"/>
            <a:ext cx="2693544" cy="1392033"/>
            <a:chOff x="2012204" y="4227595"/>
            <a:chExt cx="2693544" cy="1392033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26E659C-5310-29F8-E4D9-03DB2C755636}"/>
                </a:ext>
              </a:extLst>
            </p:cNvPr>
            <p:cNvSpPr txBox="1"/>
            <p:nvPr/>
          </p:nvSpPr>
          <p:spPr>
            <a:xfrm>
              <a:off x="2012204" y="4973297"/>
              <a:ext cx="269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Leader manually input on 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E-</a:t>
              </a:r>
              <a:r>
                <a:rPr kumimoji="0" 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Dekidaka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 (only 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: </a:t>
              </a:r>
              <a:r>
                <a:rPr kumimoji="0" 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losstime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 &amp; Working Time)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2605133" y="4227595"/>
              <a:ext cx="1507687" cy="688027"/>
              <a:chOff x="3180705" y="5116815"/>
              <a:chExt cx="1507687" cy="688027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4F42F54E-AE83-5D9B-3AF5-9DFCF9CEE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80705" y="5116815"/>
                <a:ext cx="1507687" cy="688027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8AD03C7-0A07-402D-1CEE-148CA597DFE0}"/>
                  </a:ext>
                </a:extLst>
              </p:cNvPr>
              <p:cNvSpPr txBox="1"/>
              <p:nvPr/>
            </p:nvSpPr>
            <p:spPr>
              <a:xfrm>
                <a:off x="3287630" y="5278337"/>
                <a:ext cx="12514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Meiryo UI"/>
                    <a:ea typeface="Meiryo UI"/>
                    <a:cs typeface="+mn-cs"/>
                  </a:rPr>
                  <a:t>E-DEKIDAKA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Meiryo UI"/>
                  <a:ea typeface="Meiryo UI"/>
                  <a:cs typeface="+mn-cs"/>
                </a:endParaRPr>
              </a:p>
            </p:txBody>
          </p:sp>
        </p:grpSp>
      </p:grpSp>
      <p:sp>
        <p:nvSpPr>
          <p:cNvPr id="118" name="Arrow: Right 55">
            <a:extLst>
              <a:ext uri="{FF2B5EF4-FFF2-40B4-BE49-F238E27FC236}">
                <a16:creationId xmlns:a16="http://schemas.microsoft.com/office/drawing/2014/main" id="{D8FAD09E-3D36-D120-771D-9684759DC1D1}"/>
              </a:ext>
            </a:extLst>
          </p:cNvPr>
          <p:cNvSpPr/>
          <p:nvPr/>
        </p:nvSpPr>
        <p:spPr>
          <a:xfrm>
            <a:off x="2075769" y="4629979"/>
            <a:ext cx="160852" cy="61409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4371301" y="3948439"/>
            <a:ext cx="1740624" cy="1229344"/>
            <a:chOff x="3676461" y="4747724"/>
            <a:chExt cx="2389882" cy="883693"/>
          </a:xfrm>
        </p:grpSpPr>
        <p:sp>
          <p:nvSpPr>
            <p:cNvPr id="120" name="Rectangular Callout 119"/>
            <p:cNvSpPr/>
            <p:nvPr/>
          </p:nvSpPr>
          <p:spPr>
            <a:xfrm>
              <a:off x="3819232" y="4747724"/>
              <a:ext cx="2104340" cy="758386"/>
            </a:xfrm>
            <a:prstGeom prst="wedgeRectCallout">
              <a:avLst>
                <a:gd name="adj1" fmla="val -78279"/>
                <a:gd name="adj2" fmla="val 9750"/>
              </a:avLst>
            </a:prstGeom>
            <a:solidFill>
              <a:schemeClr val="bg1"/>
            </a:solidFill>
            <a:ln>
              <a:solidFill>
                <a:srgbClr val="003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6E659C-5310-29F8-E4D9-03DB2C755636}"/>
                </a:ext>
              </a:extLst>
            </p:cNvPr>
            <p:cNvSpPr txBox="1"/>
            <p:nvPr/>
          </p:nvSpPr>
          <p:spPr>
            <a:xfrm>
              <a:off x="3676461" y="4773592"/>
              <a:ext cx="2389882" cy="857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Integrated with POLICEMENT, MILOS, STOCKIN, </a:t>
              </a:r>
              <a:r>
                <a:rPr kumimoji="0" lang="en-US" sz="1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IoT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 Dashboard, MP Control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958591" y="1834768"/>
            <a:ext cx="1260072" cy="285363"/>
            <a:chOff x="3676461" y="4773592"/>
            <a:chExt cx="2389882" cy="205128"/>
          </a:xfrm>
        </p:grpSpPr>
        <p:sp>
          <p:nvSpPr>
            <p:cNvPr id="123" name="Rectangular Callout 122"/>
            <p:cNvSpPr/>
            <p:nvPr/>
          </p:nvSpPr>
          <p:spPr>
            <a:xfrm>
              <a:off x="3819231" y="4789772"/>
              <a:ext cx="2104340" cy="188948"/>
            </a:xfrm>
            <a:prstGeom prst="wedgeRectCallout">
              <a:avLst>
                <a:gd name="adj1" fmla="val -28487"/>
                <a:gd name="adj2" fmla="val 88297"/>
              </a:avLst>
            </a:prstGeom>
            <a:solidFill>
              <a:schemeClr val="bg1"/>
            </a:solidFill>
            <a:ln>
              <a:solidFill>
                <a:srgbClr val="003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26E659C-5310-29F8-E4D9-03DB2C755636}"/>
                </a:ext>
              </a:extLst>
            </p:cNvPr>
            <p:cNvSpPr txBox="1"/>
            <p:nvPr/>
          </p:nvSpPr>
          <p:spPr>
            <a:xfrm>
              <a:off x="3676461" y="4773592"/>
              <a:ext cx="2389882" cy="199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/>
                  <a:ea typeface="Meiryo UI"/>
                  <a:cs typeface="+mn-cs"/>
                </a:rPr>
                <a:t>MUDA Process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/>
                <a:ea typeface="Meiryo UI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8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1190312"/>
            <a:ext cx="7087589" cy="4477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9" y="182085"/>
            <a:ext cx="4991797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699" y="-60806"/>
            <a:ext cx="4505954" cy="7030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489" y="129721"/>
            <a:ext cx="4563112" cy="6630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2142"/>
            <a:ext cx="3591426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4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851" y="500059"/>
            <a:ext cx="4124901" cy="5944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320" y="538164"/>
            <a:ext cx="3267531" cy="5715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25" y="347638"/>
            <a:ext cx="4086795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226</Words>
  <Application>Microsoft Office PowerPoint</Application>
  <PresentationFormat>Widescreen</PresentationFormat>
  <Paragraphs>54</Paragraphs>
  <Slides>4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Meiryo UI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Dmia Dx Development (DMIA)</dc:creator>
  <cp:lastModifiedBy>Dmia Dx Development (DMIA)</cp:lastModifiedBy>
  <cp:revision>6</cp:revision>
  <dcterms:created xsi:type="dcterms:W3CDTF">2024-11-28T02:35:11Z</dcterms:created>
  <dcterms:modified xsi:type="dcterms:W3CDTF">2024-11-28T03:47:13Z</dcterms:modified>
</cp:coreProperties>
</file>