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37520" y="9453632"/>
            <a:ext cx="5033645" cy="4765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89530">
              <a:lnSpc>
                <a:spcPts val="146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jp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png"/><Relationship Id="rId12" Type="http://schemas.openxmlformats.org/officeDocument/2006/relationships/image" Target="../media/image21.png"/><Relationship Id="rId13" Type="http://schemas.openxmlformats.org/officeDocument/2006/relationships/image" Target="../media/image22.jp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jpg"/><Relationship Id="rId21" Type="http://schemas.openxmlformats.org/officeDocument/2006/relationships/image" Target="../media/image30.jpg"/><Relationship Id="rId22" Type="http://schemas.openxmlformats.org/officeDocument/2006/relationships/image" Target="../media/image31.jp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jpg"/><Relationship Id="rId26" Type="http://schemas.openxmlformats.org/officeDocument/2006/relationships/image" Target="../media/image35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Relationship Id="rId3" Type="http://schemas.openxmlformats.org/officeDocument/2006/relationships/image" Target="../media/image37.jpg"/><Relationship Id="rId4" Type="http://schemas.openxmlformats.org/officeDocument/2006/relationships/image" Target="../media/image38.jpg"/><Relationship Id="rId5" Type="http://schemas.openxmlformats.org/officeDocument/2006/relationships/image" Target="../media/image3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jpg"/><Relationship Id="rId4" Type="http://schemas.openxmlformats.org/officeDocument/2006/relationships/image" Target="../media/image55.jpg"/><Relationship Id="rId5" Type="http://schemas.openxmlformats.org/officeDocument/2006/relationships/image" Target="../media/image56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9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6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7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8.jpg"/><Relationship Id="rId3" Type="http://schemas.openxmlformats.org/officeDocument/2006/relationships/image" Target="../media/image79.jpg"/><Relationship Id="rId4" Type="http://schemas.openxmlformats.org/officeDocument/2006/relationships/image" Target="../media/image80.jpg"/><Relationship Id="rId5" Type="http://schemas.openxmlformats.org/officeDocument/2006/relationships/image" Target="../media/image81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85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Relationship Id="rId3" Type="http://schemas.openxmlformats.org/officeDocument/2006/relationships/image" Target="../media/image87.jpg"/><Relationship Id="rId4" Type="http://schemas.openxmlformats.org/officeDocument/2006/relationships/image" Target="../media/image88.png"/><Relationship Id="rId5" Type="http://schemas.openxmlformats.org/officeDocument/2006/relationships/image" Target="../media/image89.jpg"/><Relationship Id="rId6" Type="http://schemas.openxmlformats.org/officeDocument/2006/relationships/image" Target="../media/image90.png"/><Relationship Id="rId7" Type="http://schemas.openxmlformats.org/officeDocument/2006/relationships/image" Target="../media/image91.png"/><Relationship Id="rId8" Type="http://schemas.openxmlformats.org/officeDocument/2006/relationships/image" Target="../media/image92.png"/><Relationship Id="rId9" Type="http://schemas.openxmlformats.org/officeDocument/2006/relationships/image" Target="../media/image93.png"/><Relationship Id="rId10" Type="http://schemas.openxmlformats.org/officeDocument/2006/relationships/image" Target="../media/image94.png"/><Relationship Id="rId11" Type="http://schemas.openxmlformats.org/officeDocument/2006/relationships/image" Target="../media/image95.jpg"/><Relationship Id="rId12" Type="http://schemas.openxmlformats.org/officeDocument/2006/relationships/image" Target="../media/image96.png"/><Relationship Id="rId13" Type="http://schemas.openxmlformats.org/officeDocument/2006/relationships/image" Target="../media/image97.png"/><Relationship Id="rId14" Type="http://schemas.openxmlformats.org/officeDocument/2006/relationships/image" Target="../media/image98.png"/><Relationship Id="rId15" Type="http://schemas.openxmlformats.org/officeDocument/2006/relationships/image" Target="../media/image99.png"/><Relationship Id="rId16" Type="http://schemas.openxmlformats.org/officeDocument/2006/relationships/image" Target="../media/image10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jpg"/><Relationship Id="rId5" Type="http://schemas.openxmlformats.org/officeDocument/2006/relationships/image" Target="../media/image104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5.jpg"/><Relationship Id="rId3" Type="http://schemas.openxmlformats.org/officeDocument/2006/relationships/image" Target="../media/image106.jpg"/><Relationship Id="rId4" Type="http://schemas.openxmlformats.org/officeDocument/2006/relationships/image" Target="../media/image107.jpg"/><Relationship Id="rId5" Type="http://schemas.openxmlformats.org/officeDocument/2006/relationships/image" Target="../media/image108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9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0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1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2.jpg"/><Relationship Id="rId3" Type="http://schemas.openxmlformats.org/officeDocument/2006/relationships/image" Target="../media/image113.jpg"/><Relationship Id="rId4" Type="http://schemas.openxmlformats.org/officeDocument/2006/relationships/image" Target="../media/image114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5.png"/><Relationship Id="rId3" Type="http://schemas.openxmlformats.org/officeDocument/2006/relationships/image" Target="../media/image116.jpg"/><Relationship Id="rId4" Type="http://schemas.openxmlformats.org/officeDocument/2006/relationships/image" Target="../media/image117.png"/><Relationship Id="rId5" Type="http://schemas.openxmlformats.org/officeDocument/2006/relationships/image" Target="../media/image118.png"/><Relationship Id="rId6" Type="http://schemas.openxmlformats.org/officeDocument/2006/relationships/image" Target="../media/image119.png"/><Relationship Id="rId7" Type="http://schemas.openxmlformats.org/officeDocument/2006/relationships/image" Target="../media/image120.png"/><Relationship Id="rId8" Type="http://schemas.openxmlformats.org/officeDocument/2006/relationships/image" Target="../media/image121.png"/><Relationship Id="rId9" Type="http://schemas.openxmlformats.org/officeDocument/2006/relationships/image" Target="../media/image122.png"/><Relationship Id="rId10" Type="http://schemas.openxmlformats.org/officeDocument/2006/relationships/image" Target="../media/image123.jpg"/><Relationship Id="rId11" Type="http://schemas.openxmlformats.org/officeDocument/2006/relationships/image" Target="../media/image124.png"/><Relationship Id="rId12" Type="http://schemas.openxmlformats.org/officeDocument/2006/relationships/image" Target="../media/image125.png"/><Relationship Id="rId13" Type="http://schemas.openxmlformats.org/officeDocument/2006/relationships/image" Target="../media/image126.png"/><Relationship Id="rId14" Type="http://schemas.openxmlformats.org/officeDocument/2006/relationships/image" Target="../media/image127.png"/><Relationship Id="rId15" Type="http://schemas.openxmlformats.org/officeDocument/2006/relationships/image" Target="../media/image128.png"/><Relationship Id="rId16" Type="http://schemas.openxmlformats.org/officeDocument/2006/relationships/image" Target="../media/image129.png"/><Relationship Id="rId17" Type="http://schemas.openxmlformats.org/officeDocument/2006/relationships/image" Target="../media/image130.png"/><Relationship Id="rId18" Type="http://schemas.openxmlformats.org/officeDocument/2006/relationships/image" Target="../media/image131.png"/><Relationship Id="rId19" Type="http://schemas.openxmlformats.org/officeDocument/2006/relationships/image" Target="../media/image132.png"/><Relationship Id="rId20" Type="http://schemas.openxmlformats.org/officeDocument/2006/relationships/image" Target="../media/image133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4.jp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5.jpg"/><Relationship Id="rId3" Type="http://schemas.openxmlformats.org/officeDocument/2006/relationships/image" Target="../media/image136.jpg"/><Relationship Id="rId4" Type="http://schemas.openxmlformats.org/officeDocument/2006/relationships/image" Target="../media/image137.jpg"/><Relationship Id="rId5" Type="http://schemas.openxmlformats.org/officeDocument/2006/relationships/image" Target="../media/image138.jp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0707" y="3624586"/>
            <a:ext cx="2730089" cy="258469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081034" y="691909"/>
            <a:ext cx="5751195" cy="209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381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LAPORAN</a:t>
            </a:r>
            <a:endParaRPr sz="180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  <a:spcBef>
                <a:spcPts val="1580"/>
              </a:spcBef>
            </a:pPr>
            <a:r>
              <a:rPr dirty="0" sz="1800">
                <a:latin typeface="Times New Roman"/>
                <a:cs typeface="Times New Roman"/>
              </a:rPr>
              <a:t>PRAKTIKUM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FISIKA</a:t>
            </a:r>
            <a:r>
              <a:rPr dirty="0" sz="1800" spc="29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DASAR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10"/>
              </a:spcBef>
            </a:pPr>
            <a:r>
              <a:rPr dirty="0" sz="1250" spc="-20">
                <a:latin typeface="Times New Roman"/>
                <a:cs typeface="Times New Roman"/>
              </a:rPr>
              <a:t>Laporan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Int</a:t>
            </a:r>
            <a:r>
              <a:rPr dirty="0" sz="1250" spc="-25">
                <a:latin typeface="Times New Roman"/>
                <a:cs typeface="Times New Roman"/>
              </a:rPr>
              <a:t> Dibuat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Mernenuhi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Syarat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Praktikum </a:t>
            </a:r>
            <a:r>
              <a:rPr dirty="0" sz="1250" spc="-20">
                <a:latin typeface="Times New Roman"/>
                <a:cs typeface="Times New Roman"/>
              </a:rPr>
              <a:t>Fisika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Dasar </a:t>
            </a:r>
            <a:r>
              <a:rPr dirty="0" sz="1250" spc="-30">
                <a:latin typeface="Times New Roman"/>
                <a:cs typeface="Times New Roman"/>
              </a:rPr>
              <a:t>dan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Sebagai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Bahan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Ilmu</a:t>
            </a:r>
            <a:endParaRPr sz="125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  <a:spcBef>
                <a:spcPts val="565"/>
              </a:spcBef>
            </a:pPr>
            <a:r>
              <a:rPr dirty="0" sz="1250" spc="-10">
                <a:latin typeface="Times New Roman"/>
                <a:cs typeface="Times New Roman"/>
              </a:rPr>
              <a:t>Pengetahuan.</a:t>
            </a:r>
            <a:endParaRPr sz="1250">
              <a:latin typeface="Times New Roman"/>
              <a:cs typeface="Times New Roman"/>
            </a:endParaRPr>
          </a:p>
          <a:p>
            <a:pPr marL="2377440">
              <a:lnSpc>
                <a:spcPct val="100000"/>
              </a:lnSpc>
              <a:spcBef>
                <a:spcPts val="1240"/>
              </a:spcBef>
            </a:pPr>
            <a:r>
              <a:rPr dirty="0" sz="1200">
                <a:latin typeface="Times New Roman"/>
                <a:cs typeface="Times New Roman"/>
              </a:rPr>
              <a:t>Dosen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Pengajar: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50"/>
              </a:spcBef>
            </a:pPr>
            <a:r>
              <a:rPr dirty="0" sz="1250" spc="-25">
                <a:latin typeface="Times New Roman"/>
                <a:cs typeface="Times New Roman"/>
              </a:rPr>
              <a:t>Bapak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Ir.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Heru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Wulandono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82515" y="7022335"/>
            <a:ext cx="94869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Disusun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Oleh: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29202" y="8515091"/>
            <a:ext cx="3248660" cy="1390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00"/>
              </a:spcBef>
            </a:pPr>
            <a:r>
              <a:rPr dirty="0" sz="1400" spc="45">
                <a:latin typeface="Times New Roman"/>
                <a:cs typeface="Times New Roman"/>
              </a:rPr>
              <a:t>PROGRAM</a:t>
            </a:r>
            <a:r>
              <a:rPr dirty="0" sz="1400" spc="1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STUDI</a:t>
            </a:r>
            <a:r>
              <a:rPr dirty="0" sz="1400" spc="125">
                <a:latin typeface="Times New Roman"/>
                <a:cs typeface="Times New Roman"/>
              </a:rPr>
              <a:t> </a:t>
            </a:r>
            <a:r>
              <a:rPr dirty="0" sz="1400" spc="95">
                <a:latin typeface="Times New Roman"/>
                <a:cs typeface="Times New Roman"/>
              </a:rPr>
              <a:t>.............</a:t>
            </a:r>
            <a:endParaRPr sz="1400">
              <a:latin typeface="Times New Roman"/>
              <a:cs typeface="Times New Roman"/>
            </a:endParaRPr>
          </a:p>
          <a:p>
            <a:pPr algn="ctr" marL="22860">
              <a:lnSpc>
                <a:spcPct val="100000"/>
              </a:lnSpc>
              <a:spcBef>
                <a:spcPts val="1340"/>
              </a:spcBef>
            </a:pPr>
            <a:r>
              <a:rPr dirty="0" sz="1400">
                <a:latin typeface="Times New Roman"/>
                <a:cs typeface="Times New Roman"/>
              </a:rPr>
              <a:t>FAKULTAS</a:t>
            </a:r>
            <a:r>
              <a:rPr dirty="0" sz="1400" spc="285">
                <a:latin typeface="Times New Roman"/>
                <a:cs typeface="Times New Roman"/>
              </a:rPr>
              <a:t> </a:t>
            </a:r>
            <a:r>
              <a:rPr dirty="0" sz="1400" spc="105">
                <a:latin typeface="Times New Roman"/>
                <a:cs typeface="Times New Roman"/>
              </a:rPr>
              <a:t>...........................</a:t>
            </a:r>
            <a:endParaRPr sz="1400">
              <a:latin typeface="Times New Roman"/>
              <a:cs typeface="Times New Roman"/>
            </a:endParaRPr>
          </a:p>
          <a:p>
            <a:pPr algn="ctr" marL="12065" marR="5080">
              <a:lnSpc>
                <a:spcPts val="3020"/>
              </a:lnSpc>
              <a:spcBef>
                <a:spcPts val="130"/>
              </a:spcBef>
            </a:pPr>
            <a:r>
              <a:rPr dirty="0" sz="1350" spc="60">
                <a:latin typeface="Times New Roman"/>
                <a:cs typeface="Times New Roman"/>
              </a:rPr>
              <a:t>INSTITUT</a:t>
            </a:r>
            <a:r>
              <a:rPr dirty="0" sz="1350" spc="160">
                <a:latin typeface="Times New Roman"/>
                <a:cs typeface="Times New Roman"/>
              </a:rPr>
              <a:t> </a:t>
            </a:r>
            <a:r>
              <a:rPr dirty="0" sz="1350" spc="75">
                <a:latin typeface="Times New Roman"/>
                <a:cs typeface="Times New Roman"/>
              </a:rPr>
              <a:t>TEKNOLOGI</a:t>
            </a:r>
            <a:r>
              <a:rPr dirty="0" sz="1350" spc="210">
                <a:latin typeface="Times New Roman"/>
                <a:cs typeface="Times New Roman"/>
              </a:rPr>
              <a:t> </a:t>
            </a:r>
            <a:r>
              <a:rPr dirty="0" sz="1350">
                <a:latin typeface="Times New Roman"/>
                <a:cs typeface="Times New Roman"/>
              </a:rPr>
              <a:t>BUDI</a:t>
            </a:r>
            <a:r>
              <a:rPr dirty="0" sz="1350" spc="75">
                <a:latin typeface="Times New Roman"/>
                <a:cs typeface="Times New Roman"/>
              </a:rPr>
              <a:t> </a:t>
            </a:r>
            <a:r>
              <a:rPr dirty="0" sz="1350" spc="60">
                <a:latin typeface="Times New Roman"/>
                <a:cs typeface="Times New Roman"/>
              </a:rPr>
              <a:t>UTOMO </a:t>
            </a:r>
            <a:r>
              <a:rPr dirty="0" sz="1350">
                <a:latin typeface="Times New Roman"/>
                <a:cs typeface="Times New Roman"/>
              </a:rPr>
              <a:t>TAHUN</a:t>
            </a:r>
            <a:r>
              <a:rPr dirty="0" sz="1350" spc="185">
                <a:latin typeface="Times New Roman"/>
                <a:cs typeface="Times New Roman"/>
              </a:rPr>
              <a:t> </a:t>
            </a:r>
            <a:r>
              <a:rPr dirty="0" sz="1350" spc="50">
                <a:latin typeface="Times New Roman"/>
                <a:cs typeface="Times New Roman"/>
              </a:rPr>
              <a:t>AKADEMIK</a:t>
            </a:r>
            <a:r>
              <a:rPr dirty="0" sz="1350" spc="270">
                <a:latin typeface="Times New Roman"/>
                <a:cs typeface="Times New Roman"/>
              </a:rPr>
              <a:t> </a:t>
            </a:r>
            <a:r>
              <a:rPr dirty="0" sz="1350" spc="-10">
                <a:latin typeface="Times New Roman"/>
                <a:cs typeface="Times New Roman"/>
              </a:rPr>
              <a:t>2024/2025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6209" y="2173742"/>
            <a:ext cx="847059" cy="130454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36810" y="688607"/>
            <a:ext cx="3016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5">
                <a:latin typeface="Cambria"/>
                <a:cs typeface="Cambria"/>
              </a:rPr>
              <a:t>Jadi: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20902" y="9480829"/>
            <a:ext cx="919480" cy="21209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250">
                <a:latin typeface="Cambria"/>
                <a:cs typeface="Cambria"/>
              </a:rPr>
              <a:t>4.</a:t>
            </a:r>
            <a:r>
              <a:rPr dirty="0" sz="1250" spc="165">
                <a:latin typeface="Cambria"/>
                <a:cs typeface="Cambria"/>
              </a:rPr>
              <a:t>  </a:t>
            </a:r>
            <a:r>
              <a:rPr dirty="0" sz="1250" spc="-65">
                <a:latin typeface="Cambria"/>
                <a:cs typeface="Cambria"/>
              </a:rPr>
              <a:t>Stopwatclı.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1787" rIns="0" bIns="0" rtlCol="0" vert="horz">
            <a:spAutoFit/>
          </a:bodyPr>
          <a:lstStyle/>
          <a:p>
            <a:pPr marL="2583180">
              <a:lnSpc>
                <a:spcPts val="1280"/>
              </a:lnSpc>
            </a:pPr>
            <a:r>
              <a:rPr dirty="0" spc="-50">
                <a:latin typeface="Consolas"/>
                <a:cs typeface="Consolas"/>
              </a:rPr>
              <a:t>4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446004" y="1147837"/>
            <a:ext cx="9652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50" i="1">
                <a:latin typeface="Cambria"/>
                <a:cs typeface="Cambria"/>
              </a:rPr>
              <a:t>2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698812" y="1073924"/>
            <a:ext cx="34099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000" spc="135">
                <a:latin typeface="Cambria"/>
                <a:cs typeface="Cambria"/>
              </a:rPr>
              <a:t>4&lt;</a:t>
            </a:r>
            <a:r>
              <a:rPr dirty="0" baseline="32679" sz="1275" spc="202">
                <a:latin typeface="Cambria"/>
                <a:cs typeface="Cambria"/>
              </a:rPr>
              <a:t>2</a:t>
            </a:r>
            <a:endParaRPr baseline="32679" sz="1275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51241" y="1157997"/>
            <a:ext cx="1029969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5585" algn="l"/>
              </a:tabLst>
            </a:pPr>
            <a:r>
              <a:rPr dirty="0" sz="1050" spc="90" i="1">
                <a:latin typeface="Cambria"/>
                <a:cs typeface="Cambria"/>
              </a:rPr>
              <a:t>T</a:t>
            </a:r>
            <a:r>
              <a:rPr dirty="0" sz="1050" i="1">
                <a:latin typeface="Cambria"/>
                <a:cs typeface="Cambria"/>
              </a:rPr>
              <a:t>	</a:t>
            </a:r>
            <a:r>
              <a:rPr dirty="0" sz="1050" spc="125">
                <a:latin typeface="Cambria"/>
                <a:cs typeface="Cambria"/>
              </a:rPr>
              <a:t>=</a:t>
            </a:r>
            <a:r>
              <a:rPr dirty="0" sz="1050" spc="254">
                <a:latin typeface="Cambria"/>
                <a:cs typeface="Cambria"/>
              </a:rPr>
              <a:t> </a:t>
            </a:r>
            <a:r>
              <a:rPr dirty="0" sz="1250" spc="375" strike="sngStrike">
                <a:latin typeface="Cambria"/>
                <a:cs typeface="Cambria"/>
              </a:rPr>
              <a:t> </a:t>
            </a:r>
            <a:r>
              <a:rPr dirty="0" sz="1250" spc="190" strike="sngStrike">
                <a:latin typeface="Cambria"/>
                <a:cs typeface="Cambria"/>
              </a:rPr>
              <a:t>$</a:t>
            </a:r>
            <a:r>
              <a:rPr dirty="0" sz="1250" spc="370" strike="sngStrike">
                <a:latin typeface="Cambria"/>
                <a:cs typeface="Cambria"/>
              </a:rPr>
              <a:t> </a:t>
            </a:r>
            <a:r>
              <a:rPr dirty="0" sz="1250" spc="120" strike="noStrike">
                <a:latin typeface="Cambria"/>
                <a:cs typeface="Cambria"/>
              </a:rPr>
              <a:t> </a:t>
            </a:r>
            <a:r>
              <a:rPr dirty="0" sz="1250" spc="-20" strike="noStrike">
                <a:latin typeface="Cambria"/>
                <a:cs typeface="Cambria"/>
              </a:rPr>
              <a:t>(M’)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02680" y="1519183"/>
            <a:ext cx="5761355" cy="53149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252729">
              <a:lnSpc>
                <a:spcPct val="100000"/>
              </a:lnSpc>
              <a:spcBef>
                <a:spcPts val="590"/>
              </a:spcBef>
              <a:tabLst>
                <a:tab pos="1569085" algn="l"/>
              </a:tabLst>
            </a:pPr>
            <a:r>
              <a:rPr dirty="0" baseline="2222" sz="1875" spc="-30">
                <a:latin typeface="Cambria"/>
                <a:cs typeface="Cambria"/>
              </a:rPr>
              <a:t>Grafik</a:t>
            </a:r>
            <a:r>
              <a:rPr dirty="0" baseline="2222" sz="1875" spc="89">
                <a:latin typeface="Cambria"/>
                <a:cs typeface="Cambria"/>
              </a:rPr>
              <a:t> </a:t>
            </a:r>
            <a:r>
              <a:rPr dirty="0" baseline="2222" sz="1875" spc="-179">
                <a:latin typeface="Cambria"/>
                <a:cs typeface="Cambria"/>
              </a:rPr>
              <a:t>antara</a:t>
            </a:r>
            <a:r>
              <a:rPr dirty="0" baseline="2222" sz="1875" spc="44">
                <a:latin typeface="Cambria"/>
                <a:cs typeface="Cambria"/>
              </a:rPr>
              <a:t> </a:t>
            </a:r>
            <a:r>
              <a:rPr dirty="0" baseline="2222" sz="1875" i="1">
                <a:latin typeface="Cambria"/>
                <a:cs typeface="Cambria"/>
              </a:rPr>
              <a:t>T’</a:t>
            </a:r>
            <a:r>
              <a:rPr dirty="0" baseline="2222" sz="1875" spc="690" i="1">
                <a:latin typeface="Cambria"/>
                <a:cs typeface="Cambria"/>
              </a:rPr>
              <a:t> </a:t>
            </a:r>
            <a:r>
              <a:rPr dirty="0" baseline="2222" sz="1875" spc="-75">
                <a:latin typeface="Cambria"/>
                <a:cs typeface="Cambria"/>
              </a:rPr>
              <a:t>d</a:t>
            </a:r>
            <a:r>
              <a:rPr dirty="0" baseline="2222" sz="1875">
                <a:latin typeface="Cambria"/>
                <a:cs typeface="Cambria"/>
              </a:rPr>
              <a:t>	</a:t>
            </a:r>
            <a:r>
              <a:rPr dirty="0" baseline="8888" sz="1875" spc="-104">
                <a:latin typeface="Cambria"/>
                <a:cs typeface="Cambria"/>
              </a:rPr>
              <a:t>M</a:t>
            </a:r>
            <a:r>
              <a:rPr dirty="0" sz="1250" spc="-70">
                <a:latin typeface="Cambria"/>
                <a:cs typeface="Cambria"/>
              </a:rPr>
              <a:t>bebn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baseline="2222" sz="1875" spc="-127">
                <a:latin typeface="Cambria"/>
                <a:cs typeface="Cambria"/>
              </a:rPr>
              <a:t>lnerupakan</a:t>
            </a:r>
            <a:r>
              <a:rPr dirty="0" baseline="2222" sz="1875" spc="135">
                <a:latin typeface="Cambria"/>
                <a:cs typeface="Cambria"/>
              </a:rPr>
              <a:t> </a:t>
            </a:r>
            <a:r>
              <a:rPr dirty="0" baseline="2222" sz="1875" spc="-75">
                <a:latin typeface="Cambria"/>
                <a:cs typeface="Cambria"/>
              </a:rPr>
              <a:t>garis</a:t>
            </a:r>
            <a:r>
              <a:rPr dirty="0" baseline="2222" sz="1875" spc="37">
                <a:latin typeface="Cambria"/>
                <a:cs typeface="Cambria"/>
              </a:rPr>
              <a:t> </a:t>
            </a:r>
            <a:r>
              <a:rPr dirty="0" baseline="2222" sz="1875" spc="-82">
                <a:latin typeface="Cambria"/>
                <a:cs typeface="Cambria"/>
              </a:rPr>
              <a:t>lurus,</a:t>
            </a:r>
            <a:r>
              <a:rPr dirty="0" baseline="2222" sz="1875" spc="82">
                <a:latin typeface="Cambria"/>
                <a:cs typeface="Cambria"/>
              </a:rPr>
              <a:t> </a:t>
            </a:r>
            <a:r>
              <a:rPr dirty="0" baseline="2222" sz="1875" spc="-104">
                <a:latin typeface="Cambria"/>
                <a:cs typeface="Cambria"/>
              </a:rPr>
              <a:t>dengan</a:t>
            </a:r>
            <a:r>
              <a:rPr dirty="0" baseline="2222" sz="1875" spc="89">
                <a:latin typeface="Cambria"/>
                <a:cs typeface="Cambria"/>
              </a:rPr>
              <a:t> </a:t>
            </a:r>
            <a:r>
              <a:rPr dirty="0" baseline="2222" sz="1875" spc="-60">
                <a:latin typeface="Cambria"/>
                <a:cs typeface="Cambria"/>
              </a:rPr>
              <a:t>grafik</a:t>
            </a:r>
            <a:r>
              <a:rPr dirty="0" baseline="2222" sz="1875" spc="22">
                <a:latin typeface="Cambria"/>
                <a:cs typeface="Cambria"/>
              </a:rPr>
              <a:t> </a:t>
            </a:r>
            <a:r>
              <a:rPr dirty="0" baseline="2222" sz="1875" spc="-15">
                <a:latin typeface="Cambria"/>
                <a:cs typeface="Cambria"/>
              </a:rPr>
              <a:t>ini</a:t>
            </a:r>
            <a:r>
              <a:rPr dirty="0" baseline="2222" sz="1875" spc="37">
                <a:latin typeface="Cambria"/>
                <a:cs typeface="Cambria"/>
              </a:rPr>
              <a:t> </a:t>
            </a:r>
            <a:r>
              <a:rPr dirty="0" baseline="2222" sz="1875" spc="-150">
                <a:latin typeface="Cambria"/>
                <a:cs typeface="Cambria"/>
              </a:rPr>
              <a:t>dapat</a:t>
            </a:r>
            <a:r>
              <a:rPr dirty="0" baseline="2222" sz="1875" spc="44">
                <a:latin typeface="Cambria"/>
                <a:cs typeface="Cambria"/>
              </a:rPr>
              <a:t> </a:t>
            </a:r>
            <a:r>
              <a:rPr dirty="0" baseline="2222" sz="1875" spc="-75">
                <a:latin typeface="Cambria"/>
                <a:cs typeface="Cambria"/>
              </a:rPr>
              <a:t>dicari</a:t>
            </a:r>
            <a:r>
              <a:rPr dirty="0" baseline="2222" sz="1875" spc="37">
                <a:latin typeface="Cambria"/>
                <a:cs typeface="Cambria"/>
              </a:rPr>
              <a:t> </a:t>
            </a:r>
            <a:r>
              <a:rPr dirty="0" baseline="2222" sz="1875" spc="-15">
                <a:latin typeface="Cambria"/>
                <a:cs typeface="Cambria"/>
              </a:rPr>
              <a:t>lıarga</a:t>
            </a:r>
            <a:endParaRPr baseline="2222" sz="1875">
              <a:latin typeface="Cambria"/>
              <a:cs typeface="Cambria"/>
            </a:endParaRPr>
          </a:p>
          <a:p>
            <a:pPr marL="38100">
              <a:lnSpc>
                <a:spcPct val="100000"/>
              </a:lnSpc>
              <a:spcBef>
                <a:spcPts val="495"/>
              </a:spcBef>
            </a:pPr>
            <a:r>
              <a:rPr dirty="0" sz="1250">
                <a:latin typeface="Cambria"/>
                <a:cs typeface="Cambria"/>
              </a:rPr>
              <a:t>k.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Dari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lıarga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ini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dapat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dicari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lıarga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f.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1551" y="3658878"/>
            <a:ext cx="5954395" cy="5688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52729" marR="7620" indent="205104">
              <a:lnSpc>
                <a:spcPct val="140800"/>
              </a:lnSpc>
              <a:spcBef>
                <a:spcPts val="100"/>
              </a:spcBef>
            </a:pPr>
            <a:r>
              <a:rPr dirty="0" sz="1250">
                <a:latin typeface="Cambria"/>
                <a:cs typeface="Cambria"/>
              </a:rPr>
              <a:t>Pegas</a:t>
            </a:r>
            <a:r>
              <a:rPr dirty="0" sz="1250" spc="19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teregang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sebesar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yo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itti/k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 i="1">
                <a:solidFill>
                  <a:srgbClr val="181818"/>
                </a:solidFill>
                <a:latin typeface="Cambria"/>
                <a:cs typeface="Cambria"/>
              </a:rPr>
              <a:t>,</a:t>
            </a:r>
            <a:r>
              <a:rPr dirty="0" sz="1250" spc="100" i="1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ketika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benda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bermassa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tergantung</a:t>
            </a:r>
            <a:r>
              <a:rPr dirty="0" sz="1250" spc="19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padanya </a:t>
            </a:r>
            <a:r>
              <a:rPr dirty="0" sz="1250" spc="100">
                <a:latin typeface="Cambria"/>
                <a:cs typeface="Cambria"/>
              </a:rPr>
              <a:t>ilanı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keadaan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setinıbang.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berosilasi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disekitaı’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posisi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kesetiınbmıgan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i="1">
                <a:latin typeface="Cambria"/>
                <a:cs typeface="Cambria"/>
              </a:rPr>
              <a:t>yo</a:t>
            </a:r>
            <a:r>
              <a:rPr dirty="0" sz="1250" spc="-35" i="1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dengan </a:t>
            </a:r>
            <a:r>
              <a:rPr dirty="0" sz="1250" spc="-90">
                <a:latin typeface="Cambria"/>
                <a:cs typeface="Cambria"/>
              </a:rPr>
              <a:t>suatu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siınpang+ı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y’</a:t>
            </a:r>
            <a:r>
              <a:rPr dirty="0" sz="1250" spc="3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2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yo.</a:t>
            </a:r>
            <a:endParaRPr sz="1250">
              <a:latin typeface="Cambria"/>
              <a:cs typeface="Cambria"/>
            </a:endParaRPr>
          </a:p>
          <a:p>
            <a:pPr algn="just" marL="248285" marR="8890" indent="222250">
              <a:lnSpc>
                <a:spcPct val="137600"/>
              </a:lnSpc>
            </a:pPr>
            <a:r>
              <a:rPr dirty="0" sz="1250" spc="-10">
                <a:latin typeface="Cambria"/>
                <a:cs typeface="Cambria"/>
              </a:rPr>
              <a:t>Jikn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114">
                <a:latin typeface="Cambria"/>
                <a:cs typeface="Cambria"/>
              </a:rPr>
              <a:t>salam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satu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pipa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U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diisi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dengan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zat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cair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(kedua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ııjung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pipa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terbııkn),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jika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salalı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satır </a:t>
            </a:r>
            <a:r>
              <a:rPr dirty="0" sz="1250" spc="-100">
                <a:latin typeface="Cambria"/>
                <a:cs typeface="Cambria"/>
              </a:rPr>
              <a:t>permııkaan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zat </a:t>
            </a:r>
            <a:r>
              <a:rPr dirty="0" sz="1250" spc="-45">
                <a:latin typeface="Cambria"/>
                <a:cs typeface="Cambria"/>
              </a:rPr>
              <a:t>cair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lebih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tinggi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dari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yang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lain,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ınaka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gaya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yang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ınengeınbalikan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zat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14">
                <a:latin typeface="Cambria"/>
                <a:cs typeface="Cambria"/>
              </a:rPr>
              <a:t>cair’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pada </a:t>
            </a:r>
            <a:r>
              <a:rPr dirty="0" sz="1250" spc="-95">
                <a:latin typeface="Cambria"/>
                <a:cs typeface="Cambria"/>
              </a:rPr>
              <a:t>kedudukan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setiınbang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sebanding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dengan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sinıpangan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terlıadap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titik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setinıbang.</a:t>
            </a:r>
            <a:endParaRPr sz="1250">
              <a:latin typeface="Cambria"/>
              <a:cs typeface="Cambria"/>
            </a:endParaRPr>
          </a:p>
          <a:p>
            <a:pPr algn="just" marL="250825" marR="11430" indent="-6985">
              <a:lnSpc>
                <a:spcPct val="137600"/>
              </a:lnSpc>
            </a:pPr>
            <a:r>
              <a:rPr dirty="0" sz="1250" spc="-35">
                <a:latin typeface="Cambria"/>
                <a:cs typeface="Cambria"/>
              </a:rPr>
              <a:t>Kaı'ena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Kw</a:t>
            </a:r>
            <a:r>
              <a:rPr dirty="0" sz="1250" spc="40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terjadi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getaran,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bila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dalaın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kedudukan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tersebut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kedua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ujung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pipa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dibiaı'kan </a:t>
            </a:r>
            <a:r>
              <a:rPr dirty="0" sz="1250" spc="-10">
                <a:latin typeface="Cambria"/>
                <a:cs typeface="Cambria"/>
              </a:rPr>
              <a:t>terbııkn.</a:t>
            </a:r>
            <a:endParaRPr sz="1250">
              <a:latin typeface="Cambria"/>
              <a:cs typeface="Cambria"/>
            </a:endParaRPr>
          </a:p>
          <a:p>
            <a:pPr algn="just" marL="250190" marR="5080" indent="213360">
              <a:lnSpc>
                <a:spcPct val="137600"/>
              </a:lnSpc>
            </a:pPr>
            <a:r>
              <a:rPr dirty="0" sz="1250" spc="-20">
                <a:latin typeface="Cambria"/>
                <a:cs typeface="Cambria"/>
              </a:rPr>
              <a:t>Dengan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nıenggunakan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analogi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getaran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pegas,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ınaka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waktıı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getar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dapat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ditulis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sebagai berikut:</a:t>
            </a:r>
            <a:endParaRPr sz="1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425"/>
              </a:spcBef>
              <a:tabLst>
                <a:tab pos="609600" algn="l"/>
                <a:tab pos="765175" algn="l"/>
              </a:tabLst>
            </a:pPr>
            <a:r>
              <a:rPr dirty="0" sz="1250" i="1">
                <a:latin typeface="Cambria"/>
                <a:cs typeface="Cambria"/>
              </a:rPr>
              <a:t>T</a:t>
            </a:r>
            <a:r>
              <a:rPr dirty="0" sz="1250" spc="175" i="1">
                <a:latin typeface="Cambria"/>
                <a:cs typeface="Cambria"/>
              </a:rPr>
              <a:t> </a:t>
            </a:r>
            <a:r>
              <a:rPr dirty="0" sz="1250" spc="-890" i="1">
                <a:latin typeface="Cambria"/>
                <a:cs typeface="Cambria"/>
              </a:rPr>
              <a:t>——</a:t>
            </a:r>
            <a:r>
              <a:rPr dirty="0" sz="1250" spc="145" i="1">
                <a:latin typeface="Cambria"/>
                <a:cs typeface="Cambria"/>
              </a:rPr>
              <a:t> </a:t>
            </a:r>
            <a:r>
              <a:rPr dirty="0" sz="1250" spc="-520">
                <a:latin typeface="Cambria"/>
                <a:cs typeface="Cambria"/>
              </a:rPr>
              <a:t>2&lt;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385">
                <a:latin typeface="Cambria"/>
                <a:cs typeface="Cambria"/>
              </a:rPr>
              <a:t>(</a:t>
            </a:r>
            <a:r>
              <a:rPr dirty="0" sz="1250">
                <a:latin typeface="Cambria"/>
                <a:cs typeface="Cambria"/>
              </a:rPr>
              <a:t>	/</a:t>
            </a:r>
            <a:r>
              <a:rPr dirty="0" sz="1250" spc="114">
                <a:latin typeface="Cambria"/>
                <a:cs typeface="Cambria"/>
              </a:rPr>
              <a:t>  </a:t>
            </a:r>
            <a:r>
              <a:rPr dirty="0" sz="1250" spc="-50">
                <a:latin typeface="Cambria"/>
                <a:cs typeface="Cambria"/>
              </a:rPr>
              <a:t>)</a:t>
            </a:r>
            <a:endParaRPr sz="1250">
              <a:latin typeface="Cambria"/>
              <a:cs typeface="Cambria"/>
            </a:endParaRPr>
          </a:p>
          <a:p>
            <a:pPr marL="226060">
              <a:lnSpc>
                <a:spcPct val="100000"/>
              </a:lnSpc>
              <a:spcBef>
                <a:spcPts val="1285"/>
              </a:spcBef>
            </a:pPr>
            <a:r>
              <a:rPr dirty="0" sz="1250" spc="-10">
                <a:latin typeface="Cambria"/>
                <a:cs typeface="Cambria"/>
              </a:rPr>
              <a:t>Keterangan:</a:t>
            </a:r>
            <a:endParaRPr sz="1250">
              <a:latin typeface="Cambria"/>
              <a:cs typeface="Cambria"/>
            </a:endParaRPr>
          </a:p>
          <a:p>
            <a:pPr marL="255270" marR="4008120" indent="-10795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latin typeface="Cambria"/>
                <a:cs typeface="Cambria"/>
              </a:rPr>
              <a:t>L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131313"/>
                </a:solidFill>
                <a:latin typeface="Cambria"/>
                <a:cs typeface="Cambria"/>
              </a:rPr>
              <a:t>=</a:t>
            </a:r>
            <a:r>
              <a:rPr dirty="0" sz="1250" spc="280">
                <a:solidFill>
                  <a:srgbClr val="131313"/>
                </a:solidFill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Panjang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koloın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cair </a:t>
            </a:r>
            <a:r>
              <a:rPr dirty="0" sz="1250" spc="-65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dirty="0" sz="1250" spc="-6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3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Percepatan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Gravitasi</a:t>
            </a:r>
            <a:endParaRPr sz="1250">
              <a:latin typeface="Cambria"/>
              <a:cs typeface="Cambria"/>
            </a:endParaRPr>
          </a:p>
          <a:p>
            <a:pPr marL="244475">
              <a:lnSpc>
                <a:spcPct val="100000"/>
              </a:lnSpc>
              <a:spcBef>
                <a:spcPts val="565"/>
              </a:spcBef>
            </a:pPr>
            <a:r>
              <a:rPr dirty="0" sz="1250" spc="-70">
                <a:latin typeface="Cambria"/>
                <a:cs typeface="Cambria"/>
              </a:rPr>
              <a:t>Dengan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mengııkur</a:t>
            </a:r>
            <a:r>
              <a:rPr dirty="0" sz="1250">
                <a:latin typeface="Cambria"/>
                <a:cs typeface="Cambria"/>
              </a:rPr>
              <a:t> T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150">
                <a:latin typeface="Cambria"/>
                <a:cs typeface="Cambria"/>
              </a:rPr>
              <a:t>dnn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nıaka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dapat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dilıitııng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lıarga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25">
                <a:solidFill>
                  <a:srgbClr val="131313"/>
                </a:solidFill>
                <a:latin typeface="Cambria"/>
                <a:cs typeface="Cambria"/>
              </a:rPr>
              <a:t>g.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50">
              <a:latin typeface="Cambria"/>
              <a:cs typeface="Cambria"/>
            </a:endParaRPr>
          </a:p>
          <a:p>
            <a:pPr marL="253365" indent="-240665">
              <a:lnSpc>
                <a:spcPct val="100000"/>
              </a:lnSpc>
              <a:buAutoNum type="arabicPeriod" startAt="3"/>
              <a:tabLst>
                <a:tab pos="253365" algn="l"/>
              </a:tabLst>
            </a:pPr>
            <a:r>
              <a:rPr dirty="0" sz="1250" spc="-70" b="1">
                <a:latin typeface="Cambria"/>
                <a:cs typeface="Cambria"/>
              </a:rPr>
              <a:t>Alat-</a:t>
            </a:r>
            <a:r>
              <a:rPr dirty="0" sz="1250" spc="-20" b="1">
                <a:latin typeface="Cambria"/>
                <a:cs typeface="Cambria"/>
              </a:rPr>
              <a:t>Alat</a:t>
            </a:r>
            <a:endParaRPr sz="1250">
              <a:latin typeface="Cambria"/>
              <a:cs typeface="Cambria"/>
            </a:endParaRPr>
          </a:p>
          <a:p>
            <a:pPr lvl="1" marL="476884" indent="-22479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76884" algn="l"/>
              </a:tabLst>
            </a:pPr>
            <a:r>
              <a:rPr dirty="0" sz="1250" spc="-55">
                <a:latin typeface="Cambria"/>
                <a:cs typeface="Cambria"/>
              </a:rPr>
              <a:t>Static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dengan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pegasnya.</a:t>
            </a:r>
            <a:endParaRPr sz="1250">
              <a:latin typeface="Cambria"/>
              <a:cs typeface="Cambria"/>
            </a:endParaRPr>
          </a:p>
          <a:p>
            <a:pPr lvl="1" marL="462280" indent="-2184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2280" algn="l"/>
              </a:tabLst>
            </a:pPr>
            <a:r>
              <a:rPr dirty="0" sz="1250" spc="-60">
                <a:latin typeface="Cambria"/>
                <a:cs typeface="Cambria"/>
              </a:rPr>
              <a:t>Eınber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kepingan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beban.</a:t>
            </a:r>
            <a:endParaRPr sz="1250">
              <a:latin typeface="Cambria"/>
              <a:cs typeface="Cambria"/>
            </a:endParaRPr>
          </a:p>
          <a:p>
            <a:pPr lvl="1" marL="462280" indent="-21971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2280" algn="l"/>
              </a:tabLst>
            </a:pPr>
            <a:r>
              <a:rPr dirty="0" sz="1250" spc="-55">
                <a:latin typeface="Cambria"/>
                <a:cs typeface="Cambria"/>
              </a:rPr>
              <a:t>Pipa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U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dengan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7440" y="688607"/>
            <a:ext cx="5959475" cy="8805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û.</a:t>
            </a:r>
            <a:r>
              <a:rPr dirty="0" sz="1250" spc="434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Tali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nıenandai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Ketinggian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cair.</a:t>
            </a:r>
            <a:endParaRPr sz="125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6.</a:t>
            </a:r>
            <a:r>
              <a:rPr dirty="0" sz="1250" spc="4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PenggNs.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6379" indent="-233679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46379" algn="l"/>
              </a:tabLst>
            </a:pPr>
            <a:r>
              <a:rPr dirty="0" sz="1250" spc="-35" b="1">
                <a:latin typeface="Times New Roman"/>
                <a:cs typeface="Times New Roman"/>
              </a:rPr>
              <a:t>Jalannya</a:t>
            </a:r>
            <a:r>
              <a:rPr dirty="0" sz="1250" spc="-2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lvl="1" marL="467995" indent="-22669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7995" algn="l"/>
              </a:tabLst>
            </a:pPr>
            <a:r>
              <a:rPr dirty="0" sz="1250" spc="-45">
                <a:latin typeface="Times New Roman"/>
                <a:cs typeface="Times New Roman"/>
              </a:rPr>
              <a:t>Timbanglalı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ınassa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pegas,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ınassa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eıııber,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ınnssa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beban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neraca.</a:t>
            </a:r>
            <a:endParaRPr sz="1250">
              <a:latin typeface="Times New Roman"/>
              <a:cs typeface="Times New Roman"/>
            </a:endParaRPr>
          </a:p>
          <a:p>
            <a:pPr lvl="1" marL="466725" indent="-22225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6725" algn="l"/>
                <a:tab pos="1997075" algn="l"/>
              </a:tabLst>
            </a:pPr>
            <a:r>
              <a:rPr dirty="0" sz="1250" spc="-25">
                <a:latin typeface="Times New Roman"/>
                <a:cs typeface="Times New Roman"/>
              </a:rPr>
              <a:t>Gantungkan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eınber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pat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pegas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hn</a:t>
            </a:r>
            <a:r>
              <a:rPr dirty="0" sz="1250" spc="37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aınatilalı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kedudukan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jarunı.</a:t>
            </a:r>
            <a:endParaRPr sz="1250">
              <a:latin typeface="Times New Roman"/>
              <a:cs typeface="Times New Roman"/>
            </a:endParaRPr>
          </a:p>
          <a:p>
            <a:pPr lvl="1" marL="463550" marR="5080" indent="-222250">
              <a:lnSpc>
                <a:spcPct val="137600"/>
              </a:lnSpc>
              <a:spcBef>
                <a:spcPts val="575"/>
              </a:spcBef>
              <a:buClr>
                <a:srgbClr val="111111"/>
              </a:buClr>
              <a:buAutoNum type="arabicPeriod"/>
              <a:tabLst>
                <a:tab pos="466090" algn="l"/>
              </a:tabLst>
            </a:pPr>
            <a:r>
              <a:rPr dirty="0" sz="1250" spc="-20">
                <a:latin typeface="Times New Roman"/>
                <a:cs typeface="Times New Roman"/>
              </a:rPr>
              <a:t>Eınber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beıturut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tunıt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10">
                <a:latin typeface="Times New Roman"/>
                <a:cs typeface="Times New Roman"/>
              </a:rPr>
              <a:t>diNNıati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dengan 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beban,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beban,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dirty="0" sz="125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beban...............,Mbeban.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Tiap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kali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penaınbalıan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beban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-10">
                <a:latin typeface="Times New Roman"/>
                <a:cs typeface="Times New Roman"/>
              </a:rPr>
              <a:t> jarunı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dicatat.</a:t>
            </a:r>
            <a:endParaRPr sz="1250">
              <a:latin typeface="Times New Roman"/>
              <a:cs typeface="Times New Roman"/>
            </a:endParaRPr>
          </a:p>
          <a:p>
            <a:pPr lvl="1" marL="464820" marR="19050" indent="-22606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67359" algn="l"/>
              </a:tabLst>
            </a:pPr>
            <a:r>
              <a:rPr dirty="0" sz="1250" spc="-30">
                <a:latin typeface="Times New Roman"/>
                <a:cs typeface="Times New Roman"/>
              </a:rPr>
              <a:t>Anıatilalı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beban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itu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satu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persatu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selıingga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itıı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nıenjadi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Mbeban,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3 </a:t>
            </a:r>
            <a:r>
              <a:rPr dirty="0" sz="1250" spc="-20">
                <a:latin typeface="Times New Roman"/>
                <a:cs typeface="Times New Roman"/>
              </a:rPr>
              <a:t>beban,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2beban,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lbeban,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0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beban.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Tiap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ınengaınbil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beban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jaruın </a:t>
            </a:r>
            <a:r>
              <a:rPr dirty="0" sz="1250" spc="-20">
                <a:latin typeface="Times New Roman"/>
                <a:cs typeface="Times New Roman"/>
              </a:rPr>
              <a:t>harus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dicatat.</a:t>
            </a:r>
            <a:endParaRPr sz="1250">
              <a:latin typeface="Times New Roman"/>
              <a:cs typeface="Times New Roman"/>
            </a:endParaRPr>
          </a:p>
          <a:p>
            <a:pPr marL="466090" marR="22860" indent="-213360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latin typeface="Times New Roman"/>
                <a:cs typeface="Times New Roman"/>
              </a:rPr>
              <a:t>ñ.</a:t>
            </a:r>
            <a:r>
              <a:rPr dirty="0" sz="1250" spc="4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Ulangi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no.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2,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11111"/>
                </a:solidFill>
                <a:latin typeface="Times New Roman"/>
                <a:cs typeface="Times New Roman"/>
              </a:rPr>
              <a:t>3,</a:t>
            </a:r>
            <a:r>
              <a:rPr dirty="0" sz="1250" spc="-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tetapi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sekarang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ember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digetarkan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turun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naik.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Amatilali </a:t>
            </a:r>
            <a:r>
              <a:rPr dirty="0" sz="1250" spc="-20">
                <a:latin typeface="Times New Roman"/>
                <a:cs typeface="Times New Roman"/>
              </a:rPr>
              <a:t>waktu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getar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(T)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beberapa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kali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(n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kali)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setiap</a:t>
            </a:r>
            <a:r>
              <a:rPr dirty="0" sz="1250" spc="-30">
                <a:latin typeface="Times New Roman"/>
                <a:cs typeface="Times New Roman"/>
              </a:rPr>
              <a:t> pengamatan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terdiri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dari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getaran.</a:t>
            </a:r>
            <a:endParaRPr sz="1250">
              <a:latin typeface="Times New Roman"/>
              <a:cs typeface="Times New Roman"/>
            </a:endParaRPr>
          </a:p>
          <a:p>
            <a:pPr marL="466090" indent="-224790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46609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koloın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cair.</a:t>
            </a:r>
            <a:endParaRPr sz="1250">
              <a:latin typeface="Times New Roman"/>
              <a:cs typeface="Times New Roman"/>
            </a:endParaRPr>
          </a:p>
          <a:p>
            <a:pPr marL="464184" indent="-222250">
              <a:lnSpc>
                <a:spcPct val="100000"/>
              </a:lnSpc>
              <a:spcBef>
                <a:spcPts val="1140"/>
              </a:spcBef>
              <a:buClr>
                <a:srgbClr val="0F0F0F"/>
              </a:buClr>
              <a:buAutoNum type="arabicPeriod" startAt="6"/>
              <a:tabLst>
                <a:tab pos="464184" algn="l"/>
              </a:tabLst>
            </a:pPr>
            <a:r>
              <a:rPr dirty="0" sz="1250" spc="-30">
                <a:latin typeface="Times New Roman"/>
                <a:cs typeface="Times New Roman"/>
              </a:rPr>
              <a:t>Buatlalı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cair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 </a:t>
            </a:r>
            <a:r>
              <a:rPr dirty="0" sz="1250" spc="-10">
                <a:latin typeface="Times New Roman"/>
                <a:cs typeface="Times New Roman"/>
              </a:rPr>
              <a:t>tinggi, </a:t>
            </a:r>
            <a:r>
              <a:rPr dirty="0" sz="1250" spc="-20">
                <a:latin typeface="Times New Roman"/>
                <a:cs typeface="Times New Roman"/>
              </a:rPr>
              <a:t>keınudian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lepaskan,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Ukurlalı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waktu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getar</a:t>
            </a:r>
            <a:endParaRPr sz="1250">
              <a:latin typeface="Times New Roman"/>
              <a:cs typeface="Times New Roman"/>
            </a:endParaRPr>
          </a:p>
          <a:p>
            <a:pPr marL="466725">
              <a:lnSpc>
                <a:spcPct val="100000"/>
              </a:lnSpc>
              <a:spcBef>
                <a:spcPts val="615"/>
              </a:spcBef>
            </a:pPr>
            <a:r>
              <a:rPr dirty="0" sz="1250" spc="-10">
                <a:latin typeface="Times New Roman"/>
                <a:cs typeface="Times New Roman"/>
              </a:rPr>
              <a:t>(T)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beberapa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knli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(q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kali).</a:t>
            </a:r>
            <a:endParaRPr sz="1250">
              <a:latin typeface="Times New Roman"/>
              <a:cs typeface="Times New Roman"/>
            </a:endParaRPr>
          </a:p>
          <a:p>
            <a:pPr marL="464184" indent="-219710">
              <a:lnSpc>
                <a:spcPct val="100000"/>
              </a:lnSpc>
              <a:spcBef>
                <a:spcPts val="1090"/>
              </a:spcBef>
              <a:buClr>
                <a:srgbClr val="0C0C0C"/>
              </a:buClr>
              <a:buAutoNum type="arabicPeriod" startAt="8"/>
              <a:tabLst>
                <a:tab pos="464184" algn="l"/>
              </a:tabLst>
            </a:pPr>
            <a:r>
              <a:rPr dirty="0" sz="1250">
                <a:latin typeface="Times New Roman"/>
                <a:cs typeface="Times New Roman"/>
              </a:rPr>
              <a:t>M,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q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ditentukan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oleh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asisten.</a:t>
            </a:r>
            <a:endParaRPr sz="1250">
              <a:latin typeface="Times New Roman"/>
              <a:cs typeface="Times New Roman"/>
            </a:endParaRPr>
          </a:p>
          <a:p>
            <a:pPr marL="467359" indent="-225425">
              <a:lnSpc>
                <a:spcPct val="100000"/>
              </a:lnSpc>
              <a:spcBef>
                <a:spcPts val="1190"/>
              </a:spcBef>
              <a:buAutoNum type="arabicPeriod" startAt="8"/>
              <a:tabLst>
                <a:tab pos="467359" algn="l"/>
              </a:tabLst>
            </a:pPr>
            <a:r>
              <a:rPr dirty="0" sz="1250" spc="-30">
                <a:latin typeface="Times New Roman"/>
                <a:cs typeface="Times New Roman"/>
              </a:rPr>
              <a:t>Catatlalı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apa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digunakan.</a:t>
            </a:r>
            <a:endParaRPr sz="1250">
              <a:latin typeface="Times New Roman"/>
              <a:cs typeface="Times New Roman"/>
            </a:endParaRPr>
          </a:p>
          <a:p>
            <a:pPr marL="463550" marR="13335" indent="-222250">
              <a:lnSpc>
                <a:spcPct val="140800"/>
              </a:lnSpc>
              <a:spcBef>
                <a:spcPts val="525"/>
              </a:spcBef>
              <a:buAutoNum type="arabicPeriod" startAt="8"/>
              <a:tabLst>
                <a:tab pos="466090" algn="l"/>
                <a:tab pos="1461770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Mengainbil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ln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ineinasukan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keping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keping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beban</a:t>
            </a:r>
            <a:r>
              <a:rPr dirty="0" sz="1250" spc="-35">
                <a:latin typeface="Times New Roman"/>
                <a:cs typeface="Times New Roman"/>
              </a:rPr>
              <a:t> liarus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liati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liati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jangan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sampai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pegas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 spc="-35">
                <a:latin typeface="Times New Roman"/>
                <a:cs typeface="Times New Roman"/>
              </a:rPr>
              <a:t>rnendapat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gaya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lebili.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9554" indent="-232410">
              <a:lnSpc>
                <a:spcPct val="100000"/>
              </a:lnSpc>
              <a:spcBef>
                <a:spcPts val="5"/>
              </a:spcBef>
              <a:buAutoNum type="arabicPeriod" startAt="5"/>
              <a:tabLst>
                <a:tab pos="249554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lvl="1" marL="466725" indent="-22542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6725" algn="l"/>
              </a:tabLst>
            </a:pPr>
            <a:r>
              <a:rPr dirty="0" sz="1250" spc="-30">
                <a:latin typeface="Times New Roman"/>
                <a:cs typeface="Times New Roman"/>
              </a:rPr>
              <a:t>Gaınbarakan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gı'afik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antnra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gaya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x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peıpanjangan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131313"/>
                </a:solidFill>
                <a:latin typeface="Times New Roman"/>
                <a:cs typeface="Times New Roman"/>
              </a:rPr>
              <a:t>).</a:t>
            </a:r>
            <a:endParaRPr sz="1250">
              <a:latin typeface="Times New Roman"/>
              <a:cs typeface="Times New Roman"/>
            </a:endParaRPr>
          </a:p>
          <a:p>
            <a:pPr lvl="1" marL="463550" indent="-21907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3550" algn="l"/>
              </a:tabLst>
            </a:pPr>
            <a:r>
              <a:rPr dirty="0" sz="1250" spc="-20">
                <a:latin typeface="Times New Roman"/>
                <a:cs typeface="Times New Roman"/>
              </a:rPr>
              <a:t>Hitung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K)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ini,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berapa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ketelitiannya.</a:t>
            </a:r>
            <a:endParaRPr sz="1250">
              <a:latin typeface="Times New Roman"/>
              <a:cs typeface="Times New Roman"/>
            </a:endParaRPr>
          </a:p>
          <a:p>
            <a:pPr lvl="1" marL="466725" indent="-225425">
              <a:lnSpc>
                <a:spcPct val="100000"/>
              </a:lnSpc>
              <a:spcBef>
                <a:spcPts val="1190"/>
              </a:spcBef>
              <a:buClr>
                <a:srgbClr val="111111"/>
              </a:buClr>
              <a:buAutoNum type="arabicPeriod"/>
              <a:tabLst>
                <a:tab pos="466725" algn="l"/>
              </a:tabLst>
            </a:pPr>
            <a:r>
              <a:rPr dirty="0" sz="1250" spc="-25">
                <a:latin typeface="Times New Roman"/>
                <a:cs typeface="Times New Roman"/>
              </a:rPr>
              <a:t>Ganıbarkan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antara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T2,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Mbeban.</a:t>
            </a:r>
            <a:endParaRPr sz="1250">
              <a:latin typeface="Times New Roman"/>
              <a:cs typeface="Times New Roman"/>
            </a:endParaRPr>
          </a:p>
          <a:p>
            <a:pPr lvl="1" marL="254000" marR="214629" indent="-14604">
              <a:lnSpc>
                <a:spcPts val="2690"/>
              </a:lnSpc>
              <a:spcBef>
                <a:spcPts val="235"/>
              </a:spcBef>
              <a:buAutoNum type="arabicPeriod"/>
              <a:tabLst>
                <a:tab pos="254000" algn="l"/>
                <a:tab pos="464184" algn="l"/>
              </a:tabLst>
            </a:pPr>
            <a:r>
              <a:rPr dirty="0" sz="1250" spc="-40">
                <a:latin typeface="Times New Roman"/>
                <a:cs typeface="Times New Roman"/>
              </a:rPr>
              <a:t>Bandingknn </a:t>
            </a:r>
            <a:r>
              <a:rPr dirty="0" sz="1250" spc="-20">
                <a:latin typeface="Times New Roman"/>
                <a:cs typeface="Times New Roman"/>
              </a:rPr>
              <a:t>harga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soal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4,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cara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ınanakah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 </a:t>
            </a:r>
            <a:r>
              <a:rPr dirty="0" sz="1250" spc="-25">
                <a:latin typeface="Times New Roman"/>
                <a:cs typeface="Times New Roman"/>
              </a:rPr>
              <a:t>lebih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baik?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Jelaskan!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û. </a:t>
            </a:r>
            <a:r>
              <a:rPr dirty="0" sz="1250" spc="-40">
                <a:latin typeface="Times New Roman"/>
                <a:cs typeface="Times New Roman"/>
              </a:rPr>
              <a:t>Bandingknn </a:t>
            </a:r>
            <a:r>
              <a:rPr dirty="0" sz="1250" spc="-25">
                <a:latin typeface="Times New Roman"/>
                <a:cs typeface="Times New Roman"/>
              </a:rPr>
              <a:t>harga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soal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4,</a:t>
            </a:r>
            <a:r>
              <a:rPr dirty="0" sz="1250" spc="-30">
                <a:latin typeface="Times New Roman"/>
                <a:cs typeface="Times New Roman"/>
              </a:rPr>
              <a:t> cara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nıanakalı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lebilıy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baik?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Jelaskan.</a:t>
            </a:r>
            <a:endParaRPr sz="1250">
              <a:latin typeface="Times New Roman"/>
              <a:cs typeface="Times New Roman"/>
            </a:endParaRPr>
          </a:p>
          <a:p>
            <a:pPr marL="464184" indent="-222885">
              <a:lnSpc>
                <a:spcPct val="100000"/>
              </a:lnSpc>
              <a:spcBef>
                <a:spcPts val="900"/>
              </a:spcBef>
              <a:buAutoNum type="arabicPeriod" startAt="6"/>
              <a:tabLst>
                <a:tab pos="464184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lıarga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f,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apa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satuannya?</a:t>
            </a:r>
            <a:endParaRPr sz="1250">
              <a:latin typeface="Times New Roman"/>
              <a:cs typeface="Times New Roman"/>
            </a:endParaRPr>
          </a:p>
          <a:p>
            <a:pPr marL="464184" indent="-222250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464184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lıarga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C0C0C"/>
                </a:solidFill>
                <a:latin typeface="Times New Roman"/>
                <a:cs typeface="Times New Roman"/>
              </a:rPr>
              <a:t>(</a:t>
            </a:r>
            <a:r>
              <a:rPr dirty="0" sz="1250" spc="-30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 </a:t>
            </a:r>
            <a:r>
              <a:rPr dirty="0" sz="1250" spc="-20">
                <a:latin typeface="Times New Roman"/>
                <a:cs typeface="Times New Roman"/>
              </a:rPr>
              <a:t>dengan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10">
                <a:latin typeface="Times New Roman"/>
                <a:cs typeface="Times New Roman"/>
              </a:rPr>
              <a:t>cm'a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B.</a:t>
            </a:r>
            <a:endParaRPr sz="1250">
              <a:latin typeface="Times New Roman"/>
              <a:cs typeface="Times New Roman"/>
            </a:endParaRPr>
          </a:p>
          <a:p>
            <a:pPr marL="468630" indent="-224154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68630" algn="l"/>
              </a:tabLst>
            </a:pPr>
            <a:r>
              <a:rPr dirty="0" sz="1250" spc="-40">
                <a:latin typeface="Times New Roman"/>
                <a:cs typeface="Times New Roman"/>
              </a:rPr>
              <a:t>Sebutlalı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sunıber-</a:t>
            </a:r>
            <a:r>
              <a:rPr dirty="0" sz="1250" spc="-20">
                <a:latin typeface="Times New Roman"/>
                <a:cs typeface="Times New Roman"/>
              </a:rPr>
              <a:t>sunıber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ınasalalı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Times New Roman"/>
                <a:cs typeface="Times New Roman"/>
              </a:rPr>
              <a:t>ilanı</a:t>
            </a:r>
            <a:r>
              <a:rPr dirty="0" sz="1250" spc="-10">
                <a:latin typeface="Times New Roman"/>
                <a:cs typeface="Times New Roman"/>
              </a:rPr>
              <a:t> percobaan.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41515" y="5825237"/>
          <a:ext cx="5981700" cy="3666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145"/>
                <a:gridCol w="445134"/>
                <a:gridCol w="537209"/>
                <a:gridCol w="1085214"/>
                <a:gridCol w="1073150"/>
                <a:gridCol w="832485"/>
                <a:gridCol w="1655444"/>
              </a:tblGrid>
              <a:tr h="71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86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 marR="40005" indent="52069">
                        <a:lnSpc>
                          <a:spcPts val="1390"/>
                        </a:lnSpc>
                        <a:spcBef>
                          <a:spcPts val="1035"/>
                        </a:spcBef>
                      </a:pPr>
                      <a:r>
                        <a:rPr dirty="0" sz="1250" spc="-70">
                          <a:latin typeface="Cambria"/>
                          <a:cs typeface="Cambria"/>
                        </a:rPr>
                        <a:t>Jenis </a:t>
                      </a:r>
                      <a:r>
                        <a:rPr dirty="0" sz="1250" spc="-85">
                          <a:latin typeface="Cambria"/>
                          <a:cs typeface="Cambria"/>
                        </a:rPr>
                        <a:t>pegas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13144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6515" marR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BehaJ1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algn="ctr" marL="12065" marR="31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!!*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301625" marR="317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g)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7950" marR="81915" indent="18415">
                        <a:lnSpc>
                          <a:spcPts val="1560"/>
                        </a:lnSpc>
                        <a:spcBef>
                          <a:spcPts val="10"/>
                        </a:spcBef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Perubahan </a:t>
                      </a:r>
                      <a:r>
                        <a:rPr dirty="0" sz="1250" spc="-30">
                          <a:latin typeface="Calibri"/>
                          <a:cs typeface="Calibri"/>
                        </a:rPr>
                        <a:t>panjang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35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algn="ctr" marL="16510">
                        <a:lnSpc>
                          <a:spcPct val="100000"/>
                        </a:lnSpc>
                        <a:spcBef>
                          <a:spcPts val="25"/>
                        </a:spcBef>
                        <a:tabLst>
                          <a:tab pos="445770" algn="l"/>
                        </a:tabLst>
                      </a:pPr>
                      <a:r>
                        <a:rPr dirty="0" sz="1150" spc="-10">
                          <a:latin typeface="Times New Roman"/>
                          <a:cs typeface="Times New Roman"/>
                        </a:rPr>
                        <a:t>(Ö</a:t>
                      </a:r>
                      <a:r>
                        <a:rPr dirty="0" sz="1150" spc="1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150" spc="-25">
                          <a:latin typeface="Times New Roman"/>
                          <a:cs typeface="Times New Roman"/>
                        </a:rPr>
                        <a:t>)(</a:t>
                      </a:r>
                      <a:r>
                        <a:rPr dirty="0" sz="115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150" spc="-50">
                          <a:latin typeface="Times New Roman"/>
                          <a:cs typeface="Times New Roman"/>
                        </a:rPr>
                        <a:t>)</a:t>
                      </a:r>
                      <a:endParaRPr sz="11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ts val="1495"/>
                        </a:lnSpc>
                        <a:spcBef>
                          <a:spcPts val="850"/>
                        </a:spcBef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2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40">
                          <a:latin typeface="Calibri"/>
                          <a:cs typeface="Calibri"/>
                        </a:rPr>
                        <a:t>(newton)=</a:t>
                      </a:r>
                      <a:r>
                        <a:rPr dirty="0" sz="1250" spc="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9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x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66040">
                        <a:lnSpc>
                          <a:spcPts val="1495"/>
                        </a:lnSpc>
                        <a:tabLst>
                          <a:tab pos="259715" algn="l"/>
                        </a:tabLst>
                      </a:pPr>
                      <a:r>
                        <a:rPr dirty="0" baseline="-33816" sz="1725" spc="-75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baseline="-33816" sz="1725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(9,78</a:t>
                      </a:r>
                      <a:r>
                        <a:rPr dirty="0" sz="12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m/s</a:t>
                      </a:r>
                      <a:r>
                        <a:rPr dirty="0" baseline="29411" sz="1275" spc="-3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1495"/>
                        </a:lnSpc>
                        <a:spcBef>
                          <a:spcPts val="850"/>
                        </a:spcBef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30">
                          <a:latin typeface="Calibri"/>
                          <a:cs typeface="Calibri"/>
                        </a:rPr>
                        <a:t>(N/m)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25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F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marL="40640">
                        <a:lnSpc>
                          <a:spcPts val="1495"/>
                        </a:lnSpc>
                      </a:pPr>
                      <a:r>
                        <a:rPr dirty="0" sz="1250" spc="-125">
                          <a:latin typeface="Times New Roman"/>
                          <a:cs typeface="Times New Roman"/>
                        </a:rPr>
                        <a:t>(N)</a:t>
                      </a:r>
                      <a:r>
                        <a:rPr dirty="0" sz="12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/(Ay)(m)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795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 marR="19050">
                        <a:lnSpc>
                          <a:spcPct val="97600"/>
                        </a:lnSpc>
                        <a:spcBef>
                          <a:spcPts val="165"/>
                        </a:spcBef>
                      </a:pPr>
                      <a:r>
                        <a:rPr dirty="0" sz="1250" spc="-30">
                          <a:latin typeface="Calibri"/>
                          <a:cs typeface="Calibri"/>
                        </a:rPr>
                        <a:t>Ketelitian</a:t>
                      </a:r>
                      <a:r>
                        <a:rPr dirty="0" sz="1250" spc="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45">
                          <a:latin typeface="Calibri"/>
                          <a:cs typeface="Calibri"/>
                        </a:rPr>
                        <a:t>perhitungan</a:t>
                      </a:r>
                      <a:r>
                        <a:rPr dirty="0" sz="12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=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250" spc="2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2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40">
                          <a:latin typeface="Calibri"/>
                          <a:cs typeface="Calibri"/>
                        </a:rPr>
                        <a:t>(|k1-</a:t>
                      </a:r>
                      <a:r>
                        <a:rPr dirty="0" sz="1250" spc="-30">
                          <a:latin typeface="Calibri"/>
                          <a:cs typeface="Calibri"/>
                        </a:rPr>
                        <a:t>k|+|k2-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k|+|k3- k|)</a:t>
                      </a:r>
                      <a:r>
                        <a:rPr dirty="0" sz="125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/</a:t>
                      </a:r>
                      <a:r>
                        <a:rPr dirty="0" sz="125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60">
                          <a:latin typeface="Calibri"/>
                          <a:cs typeface="Calibri"/>
                        </a:rPr>
                        <a:t>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2095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2700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Pegas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049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0,056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17,46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25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3,60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47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049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0,158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1,956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12,38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1,48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049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11,74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2,12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6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k1</a:t>
                      </a:r>
                      <a:r>
                        <a:rPr dirty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13,8E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25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2,4C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8415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93040" marR="17145" indent="-121285">
                        <a:lnSpc>
                          <a:spcPts val="1390"/>
                        </a:lnSpc>
                        <a:spcBef>
                          <a:spcPts val="1345"/>
                        </a:spcBef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Pegas 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081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onsolas"/>
                          <a:cs typeface="Consolas"/>
                        </a:rPr>
                        <a:t>0,037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16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onsolas"/>
                          <a:cs typeface="Consolas"/>
                        </a:rPr>
                        <a:t>0,074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1,956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711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7081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Consolas"/>
                          <a:cs typeface="Consolas"/>
                        </a:rPr>
                        <a:t>0,115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25,51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0,61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30">
                          <a:latin typeface="Calibri"/>
                          <a:cs typeface="Calibri"/>
                        </a:rPr>
                        <a:t>k2</a:t>
                      </a:r>
                      <a:r>
                        <a:rPr dirty="0" sz="125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rata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647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5875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Pegas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0,1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0,227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0,978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4,31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0,10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711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938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0,2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0,435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34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1,956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0,09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  <a:tr h="2711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9385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0,3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0,664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2,934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4,42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0,01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B3B3B"/>
                      </a:solidFill>
                      <a:prstDash val="solid"/>
                    </a:lnL>
                    <a:lnR w="9525">
                      <a:solidFill>
                        <a:srgbClr val="3B3B3B"/>
                      </a:solidFill>
                      <a:prstDash val="solid"/>
                    </a:lnR>
                    <a:lnT w="9525">
                      <a:solidFill>
                        <a:srgbClr val="3B3B3B"/>
                      </a:solidFill>
                      <a:prstDash val="solid"/>
                    </a:lnT>
                    <a:lnB w="9525">
                      <a:solidFill>
                        <a:srgbClr val="3B3B3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078" y="6934706"/>
            <a:ext cx="42657" cy="1036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9890" y="9080493"/>
            <a:ext cx="60939" cy="1036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00667" y="688607"/>
            <a:ext cx="3696335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0665" algn="l"/>
              </a:tabLst>
            </a:pPr>
            <a:r>
              <a:rPr dirty="0" sz="1250" spc="-10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lvl="1" marL="463550" indent="-22542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63550" algn="l"/>
              </a:tabLst>
            </a:pPr>
            <a:r>
              <a:rPr dirty="0" sz="1250" spc="-25">
                <a:latin typeface="Times New Roman"/>
                <a:cs typeface="Times New Roman"/>
              </a:rPr>
              <a:t>Gaınbar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>
                <a:latin typeface="Times New Roman"/>
                <a:cs typeface="Times New Roman"/>
              </a:rPr>
              <a:t> anma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(gaya)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X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(perpanjangan)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6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29553" y="5461763"/>
            <a:ext cx="311658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2.</a:t>
            </a:r>
            <a:r>
              <a:rPr dirty="0" sz="1250" spc="4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Hitung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ini,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berapa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ketelitiannya</a:t>
            </a:r>
            <a:endParaRPr sz="1250">
              <a:latin typeface="Times New Roman"/>
              <a:cs typeface="Times New Roman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80575" y="1509279"/>
          <a:ext cx="6070600" cy="3989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539115"/>
                <a:gridCol w="853439"/>
                <a:gridCol w="2056764"/>
                <a:gridCol w="1267459"/>
                <a:gridCol w="993139"/>
              </a:tblGrid>
              <a:tr h="77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5244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No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160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Tenis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marL="95885">
                        <a:lnSpc>
                          <a:spcPts val="148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0005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Beba»</a:t>
                      </a:r>
                      <a:r>
                        <a:rPr dirty="0" sz="1150" spc="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latin typeface="Calibri"/>
                          <a:cs typeface="Calibri"/>
                        </a:rPr>
                        <a:t>n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algn="ctr" marL="14604" marR="3175">
                        <a:lnSpc>
                          <a:spcPts val="148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(kg)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 marR="3175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Perubahan</a:t>
                      </a:r>
                      <a:r>
                        <a:rPr dirty="0" sz="1150" spc="20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panjang</a:t>
                      </a:r>
                      <a:r>
                        <a:rPr dirty="0" sz="1150" spc="1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>
                          <a:latin typeface="Calibri"/>
                          <a:cs typeface="Calibri"/>
                        </a:rPr>
                        <a:t>pegas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algn="ctr" marL="24765" marR="3175">
                        <a:lnSpc>
                          <a:spcPts val="148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 marR="12065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1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(newton)=</a:t>
                      </a:r>
                      <a:r>
                        <a:rPr dirty="0" sz="1150" spc="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z="115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50">
                          <a:solidFill>
                            <a:srgbClr val="0C0C0C"/>
                          </a:solidFill>
                          <a:latin typeface="Calibri"/>
                          <a:cs typeface="Calibri"/>
                        </a:rPr>
                        <a:t>g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algn="ctr" marL="51435" marR="12065">
                        <a:lnSpc>
                          <a:spcPts val="1480"/>
                        </a:lnSpc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(9,78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m/s</a:t>
                      </a:r>
                      <a:r>
                        <a:rPr dirty="0" baseline="26143" sz="1275" spc="-1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ts val="1360"/>
                        </a:lnSpc>
                        <a:spcBef>
                          <a:spcPts val="1190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150" spc="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(N/m)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1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5">
                          <a:latin typeface="Calibri"/>
                          <a:cs typeface="Calibri"/>
                        </a:rPr>
                        <a:t>(N)</a:t>
                      </a:r>
                      <a:endParaRPr sz="1150">
                        <a:latin typeface="Calibri"/>
                        <a:cs typeface="Calibri"/>
                      </a:endParaRPr>
                    </a:p>
                    <a:p>
                      <a:pPr algn="ctr" marL="13970">
                        <a:lnSpc>
                          <a:spcPts val="148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/(Ay)(m)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511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479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0,056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35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17,46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711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0,158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12,38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95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0,25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16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11,74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>
                          <a:latin typeface="Calibri"/>
                          <a:cs typeface="Calibri"/>
                        </a:rPr>
                        <a:t>k1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25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rata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98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13,86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0489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0,037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6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0,074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26,43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223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952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0,115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25,51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31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k2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20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rate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32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26,13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003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Pegas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solidFill>
                            <a:srgbClr val="161616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4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34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0,227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33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0,978.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34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4,31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0,435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0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1,95E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225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4,50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5405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0,3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0,664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5875">
                        <a:lnSpc>
                          <a:spcPts val="1245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2,934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4,42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55904">
                <a:tc gridSpan="5">
                  <a:txBody>
                    <a:bodyPr/>
                    <a:lstStyle/>
                    <a:p>
                      <a:pPr algn="r" marR="2540">
                        <a:lnSpc>
                          <a:spcPts val="1180"/>
                        </a:lnSpc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k3</a:t>
                      </a:r>
                      <a:r>
                        <a:rPr dirty="0" sz="11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150" spc="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0">
                          <a:latin typeface="Calibri"/>
                          <a:cs typeface="Calibri"/>
                        </a:rPr>
                        <a:t>rate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4,41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7272" y="5142486"/>
            <a:ext cx="3248075" cy="920493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215743" y="7001762"/>
          <a:ext cx="5192395" cy="2038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4170"/>
                <a:gridCol w="974725"/>
                <a:gridCol w="795019"/>
                <a:gridCol w="938530"/>
                <a:gridCol w="947419"/>
                <a:gridCol w="1106169"/>
              </a:tblGrid>
              <a:tr h="398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No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Jenıs</a:t>
                      </a:r>
                      <a:r>
                        <a:rPr dirty="0" sz="1150" spc="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10">
                          <a:latin typeface="Calibri"/>
                          <a:cs typeface="Calibri"/>
                        </a:rPr>
                        <a:t>Pegas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r" marR="26670">
                        <a:lnSpc>
                          <a:spcPct val="100000"/>
                        </a:lnSpc>
                      </a:pPr>
                      <a:r>
                        <a:rPr dirty="0" sz="1150" spc="-55">
                          <a:latin typeface="Calibri"/>
                          <a:cs typeface="Calibri"/>
                        </a:rPr>
                        <a:t>Beban</a:t>
                      </a:r>
                      <a:r>
                        <a:rPr dirty="0" sz="1150" spc="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6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5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0">
                          <a:latin typeface="Calibri"/>
                          <a:cs typeface="Calibri"/>
                        </a:rPr>
                        <a:t>(kg)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Periode</a:t>
                      </a:r>
                      <a:r>
                        <a:rPr dirty="0" sz="11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4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15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5">
                          <a:latin typeface="Calibri"/>
                          <a:cs typeface="Calibri"/>
                        </a:rPr>
                        <a:t>(s)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80645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805"/>
                        </a:spcBef>
                      </a:pPr>
                      <a:r>
                        <a:rPr dirty="0" sz="1150" spc="-50">
                          <a:latin typeface="Calibri"/>
                          <a:cs typeface="Calibri"/>
                        </a:rPr>
                        <a:t>Periode</a:t>
                      </a:r>
                      <a:r>
                        <a:rPr dirty="0" sz="1150" spc="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43650" sz="105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43650" sz="1050" spc="4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50" spc="-25">
                          <a:latin typeface="Calibri"/>
                          <a:cs typeface="Calibri"/>
                        </a:rPr>
                        <a:t>(s)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102235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dirty="0" sz="11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150" spc="17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950">
                          <a:latin typeface="Calibri"/>
                          <a:cs typeface="Calibri"/>
                        </a:rPr>
                        <a:t>@</a:t>
                      </a:r>
                      <a:r>
                        <a:rPr dirty="0" sz="950" spc="2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baseline="43650" sz="1050" spc="6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950" spc="40">
                          <a:latin typeface="Calibri"/>
                          <a:cs typeface="Calibri"/>
                        </a:rPr>
                        <a:t>'m/T</a:t>
                      </a:r>
                      <a:r>
                        <a:rPr dirty="0" baseline="43650" sz="1050" spc="60">
                          <a:latin typeface="Calibri"/>
                          <a:cs typeface="Calibri"/>
                        </a:rPr>
                        <a:t>2</a:t>
                      </a:r>
                      <a:endParaRPr baseline="43650" sz="1050">
                        <a:latin typeface="Calibri"/>
                        <a:cs typeface="Calibri"/>
                      </a:endParaRPr>
                    </a:p>
                    <a:p>
                      <a:pPr algn="ctr" marL="4572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(N/m)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0795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245">
                <a:tc rowSpan="3">
                  <a:txBody>
                    <a:bodyPr/>
                    <a:lstStyle/>
                    <a:p>
                      <a:pPr algn="ctr" marL="2349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0,65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0,42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9,33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0,91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0,83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9,53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0,3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1,1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1,21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06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9,78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79705">
                <a:tc rowSpan="3"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90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0,1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0,42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0,18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35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22,36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215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0,2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15"/>
                        </a:lnSpc>
                      </a:pPr>
                      <a:r>
                        <a:rPr dirty="0" sz="1100" spc="-25">
                          <a:latin typeface="Cambria"/>
                          <a:cs typeface="Cambria"/>
                        </a:rPr>
                        <a:t>0,6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mbria"/>
                          <a:cs typeface="Cambria"/>
                        </a:rPr>
                        <a:t>0,36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25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21,91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0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0,3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0,69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0,48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51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24,85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245">
                <a:tc rowSpan="3">
                  <a:txBody>
                    <a:bodyPr/>
                    <a:lstStyle/>
                    <a:p>
                      <a:pPr algn="ctr" marL="24130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0,1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1,02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1,04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3,79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0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0,2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1,38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1,90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4604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4,14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">
                        <a:lnSpc>
                          <a:spcPts val="1200"/>
                        </a:lnSpc>
                      </a:pPr>
                      <a:r>
                        <a:rPr dirty="0" sz="1150" spc="-25">
                          <a:latin typeface="Calibri"/>
                          <a:cs typeface="Calibri"/>
                        </a:rPr>
                        <a:t>0,3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1,66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2,76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79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4,29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B2B2B"/>
                      </a:solidFill>
                      <a:prstDash val="solid"/>
                    </a:lnL>
                    <a:lnR w="9525">
                      <a:solidFill>
                        <a:srgbClr val="2B2B2B"/>
                      </a:solidFill>
                      <a:prstDash val="solid"/>
                    </a:lnR>
                    <a:lnT w="9525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B2B2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126194" y="6456171"/>
            <a:ext cx="265430" cy="21590"/>
          </a:xfrm>
          <a:custGeom>
            <a:avLst/>
            <a:gdLst/>
            <a:ahLst/>
            <a:cxnLst/>
            <a:rect l="l" t="t" r="r" b="b"/>
            <a:pathLst>
              <a:path w="265429" h="21589">
                <a:moveTo>
                  <a:pt x="265087" y="0"/>
                </a:moveTo>
                <a:lnTo>
                  <a:pt x="0" y="0"/>
                </a:lnTo>
                <a:lnTo>
                  <a:pt x="0" y="15240"/>
                </a:lnTo>
                <a:lnTo>
                  <a:pt x="6096" y="15240"/>
                </a:lnTo>
                <a:lnTo>
                  <a:pt x="6096" y="21336"/>
                </a:lnTo>
                <a:lnTo>
                  <a:pt x="265087" y="21336"/>
                </a:lnTo>
                <a:lnTo>
                  <a:pt x="265087" y="15240"/>
                </a:lnTo>
                <a:lnTo>
                  <a:pt x="265087" y="6096"/>
                </a:lnTo>
                <a:lnTo>
                  <a:pt x="265087" y="0"/>
                </a:lnTo>
                <a:close/>
              </a:path>
            </a:pathLst>
          </a:custGeom>
          <a:solidFill>
            <a:srgbClr val="547CA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217014" y="6469888"/>
            <a:ext cx="265430" cy="0"/>
          </a:xfrm>
          <a:custGeom>
            <a:avLst/>
            <a:gdLst/>
            <a:ahLst/>
            <a:cxnLst/>
            <a:rect l="l" t="t" r="r" b="b"/>
            <a:pathLst>
              <a:path w="265429" h="0">
                <a:moveTo>
                  <a:pt x="0" y="0"/>
                </a:moveTo>
                <a:lnTo>
                  <a:pt x="265086" y="0"/>
                </a:lnTo>
              </a:path>
            </a:pathLst>
          </a:custGeom>
          <a:ln w="15239">
            <a:solidFill>
              <a:srgbClr val="AF4F5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873890" y="1533663"/>
          <a:ext cx="4058920" cy="2807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975"/>
                <a:gridCol w="826135"/>
                <a:gridCol w="951229"/>
                <a:gridCol w="914400"/>
                <a:gridCol w="975360"/>
              </a:tblGrid>
              <a:tr h="395605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Jenis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Beban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0">
                          <a:latin typeface="Calibri"/>
                          <a:cs typeface="Calibri"/>
                        </a:rPr>
                        <a:t>(kg)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6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Periode</a:t>
                      </a:r>
                      <a:r>
                        <a:rPr dirty="0" sz="1200" spc="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(s)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Periode</a:t>
                      </a:r>
                      <a:r>
                        <a:rPr dirty="0" sz="1200" spc="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baseline="26143" sz="127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baseline="26143" sz="1275" spc="8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(s)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4699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8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768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6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0,83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778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0,36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048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349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5715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1,04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032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1,90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25590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2,76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41515" y="728993"/>
          <a:ext cx="5972175" cy="273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32355"/>
                <a:gridCol w="1068070"/>
                <a:gridCol w="828675"/>
                <a:gridCol w="1657350"/>
              </a:tblGrid>
              <a:tr h="273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T w="9525">
                      <a:solidFill>
                        <a:srgbClr val="444444"/>
                      </a:solidFill>
                      <a:prstDash val="solid"/>
                    </a:lnT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1330"/>
                        </a:lnSpc>
                      </a:pPr>
                      <a:r>
                        <a:rPr dirty="0" sz="1200">
                          <a:latin typeface="Calibri"/>
                          <a:cs typeface="Calibri"/>
                        </a:rPr>
                        <a:t>k3</a:t>
                      </a:r>
                      <a:r>
                        <a:rPr dirty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>
                          <a:latin typeface="Calibri"/>
                          <a:cs typeface="Calibri"/>
                        </a:rPr>
                        <a:t>rata</a:t>
                      </a:r>
                      <a:r>
                        <a:rPr dirty="0" sz="1200" spc="-25">
                          <a:latin typeface="Calibri"/>
                          <a:cs typeface="Calibri"/>
                        </a:rPr>
                        <a:t> rata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4,41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133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0,07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44444"/>
                      </a:solidFill>
                      <a:prstDash val="solid"/>
                    </a:lnL>
                    <a:lnR w="9525">
                      <a:solidFill>
                        <a:srgbClr val="444444"/>
                      </a:solidFill>
                      <a:prstDash val="solid"/>
                    </a:lnR>
                    <a:lnB w="9525">
                      <a:solidFill>
                        <a:srgbClr val="44444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856" y="5026662"/>
            <a:ext cx="48751" cy="792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5540" y="5197350"/>
            <a:ext cx="134066" cy="9143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87728" y="5532629"/>
            <a:ext cx="121879" cy="9143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15110" y="5477766"/>
            <a:ext cx="195006" cy="9753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122250" y="1237499"/>
            <a:ext cx="2859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3.</a:t>
            </a:r>
            <a:r>
              <a:rPr dirty="0" sz="1200" spc="495">
                <a:latin typeface="Cambria"/>
                <a:cs typeface="Cambria"/>
              </a:rPr>
              <a:t> </a:t>
            </a:r>
            <a:r>
              <a:rPr dirty="0" sz="1200" spc="-45">
                <a:latin typeface="Cambria"/>
                <a:cs typeface="Cambria"/>
              </a:rPr>
              <a:t>Gaınbarkan</a:t>
            </a:r>
            <a:r>
              <a:rPr dirty="0" sz="1200" spc="80">
                <a:latin typeface="Cambria"/>
                <a:cs typeface="Cambria"/>
              </a:rPr>
              <a:t> </a:t>
            </a:r>
            <a:r>
              <a:rPr dirty="0" sz="1200" spc="-25">
                <a:latin typeface="Cambria"/>
                <a:cs typeface="Cambria"/>
              </a:rPr>
              <a:t>grafik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 spc="-80">
                <a:latin typeface="Cambria"/>
                <a:cs typeface="Cambria"/>
              </a:rPr>
              <a:t>antara</a:t>
            </a:r>
            <a:r>
              <a:rPr dirty="0" sz="1200" spc="7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T2,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 spc="-90">
                <a:latin typeface="Cambria"/>
                <a:cs typeface="Cambria"/>
              </a:rPr>
              <a:t>dan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M</a:t>
            </a:r>
            <a:r>
              <a:rPr dirty="0" sz="1200" spc="22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beban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7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95746" y="5542281"/>
            <a:ext cx="23431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0">
                <a:solidFill>
                  <a:srgbClr val="414141"/>
                </a:solidFill>
                <a:latin typeface="Calibri"/>
                <a:cs typeface="Calibri"/>
              </a:rPr>
              <a:t>0,83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153852" y="5786122"/>
            <a:ext cx="179705" cy="367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705" marR="5080" indent="-40640">
              <a:lnSpc>
                <a:spcPct val="112000"/>
              </a:lnSpc>
              <a:spcBef>
                <a:spcPts val="100"/>
              </a:spcBef>
            </a:pPr>
            <a:r>
              <a:rPr dirty="0" sz="1000" spc="-25">
                <a:solidFill>
                  <a:srgbClr val="505050"/>
                </a:solidFill>
                <a:latin typeface="Courier New"/>
                <a:cs typeface="Courier New"/>
              </a:rPr>
              <a:t>o5 </a:t>
            </a:r>
            <a:r>
              <a:rPr dirty="0" sz="1000" spc="-170">
                <a:solidFill>
                  <a:srgbClr val="494949"/>
                </a:solidFill>
                <a:latin typeface="Courier New"/>
                <a:cs typeface="Courier New"/>
              </a:rPr>
              <a:t>'0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489906" y="5682489"/>
            <a:ext cx="2419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70">
                <a:solidFill>
                  <a:srgbClr val="2B2B2B"/>
                </a:solidFill>
                <a:latin typeface="Courier New"/>
                <a:cs typeface="Courier New"/>
              </a:rPr>
              <a:t>0'42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12590" y="5737353"/>
            <a:ext cx="18542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3F3F3F"/>
                </a:solidFill>
                <a:latin typeface="Courier New"/>
                <a:cs typeface="Courier New"/>
              </a:rPr>
              <a:t>03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873410" y="5481575"/>
            <a:ext cx="236854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55">
                <a:solidFill>
                  <a:srgbClr val="2F2F2F"/>
                </a:solidFill>
                <a:latin typeface="Courier New"/>
                <a:cs typeface="Courier New"/>
              </a:rPr>
              <a:t>1.04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713358" y="4673351"/>
            <a:ext cx="3185160" cy="69088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350">
                <a:solidFill>
                  <a:srgbClr val="3B3B3B"/>
                </a:solidFill>
                <a:latin typeface="Cambria"/>
                <a:cs typeface="Cambria"/>
              </a:rPr>
              <a:t>Hubungan</a:t>
            </a:r>
            <a:r>
              <a:rPr dirty="0" sz="1350" spc="130">
                <a:solidFill>
                  <a:srgbClr val="3B3B3B"/>
                </a:solidFill>
                <a:latin typeface="Cambria"/>
                <a:cs typeface="Cambria"/>
              </a:rPr>
              <a:t> </a:t>
            </a:r>
            <a:r>
              <a:rPr dirty="0" sz="1350">
                <a:solidFill>
                  <a:srgbClr val="424242"/>
                </a:solidFill>
                <a:latin typeface="Cambria"/>
                <a:cs typeface="Cambria"/>
              </a:rPr>
              <a:t>massa</a:t>
            </a:r>
            <a:r>
              <a:rPr dirty="0" sz="1350" spc="9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dirty="0" sz="1350">
                <a:solidFill>
                  <a:srgbClr val="464646"/>
                </a:solidFill>
                <a:latin typeface="Cambria"/>
                <a:cs typeface="Cambria"/>
              </a:rPr>
              <a:t>beban</a:t>
            </a:r>
            <a:r>
              <a:rPr dirty="0" sz="1350" spc="12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dirty="0" sz="1350">
                <a:solidFill>
                  <a:srgbClr val="464646"/>
                </a:solidFill>
                <a:latin typeface="Cambria"/>
                <a:cs typeface="Cambria"/>
              </a:rPr>
              <a:t>dan</a:t>
            </a:r>
            <a:r>
              <a:rPr dirty="0" sz="1350" spc="105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dirty="0" sz="1350" spc="-10">
                <a:solidFill>
                  <a:srgbClr val="464646"/>
                </a:solidFill>
                <a:latin typeface="Cambria"/>
                <a:cs typeface="Cambria"/>
              </a:rPr>
              <a:t>Periocle</a:t>
            </a:r>
            <a:endParaRPr sz="13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75"/>
              </a:spcBef>
            </a:pPr>
            <a:r>
              <a:rPr dirty="0" sz="950" spc="-20">
                <a:solidFill>
                  <a:srgbClr val="2F2F2F"/>
                </a:solidFill>
                <a:latin typeface="Consolas"/>
                <a:cs typeface="Consolas"/>
              </a:rPr>
              <a:t>2.76</a:t>
            </a:r>
            <a:endParaRPr sz="9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950">
              <a:latin typeface="Consolas"/>
              <a:cs typeface="Consolas"/>
            </a:endParaRPr>
          </a:p>
          <a:p>
            <a:pPr algn="r" marR="401955">
              <a:lnSpc>
                <a:spcPct val="100000"/>
              </a:lnSpc>
            </a:pPr>
            <a:r>
              <a:rPr dirty="0" sz="900" spc="-20">
                <a:solidFill>
                  <a:srgbClr val="2D2D2D"/>
                </a:solidFill>
                <a:latin typeface="Cambria"/>
                <a:cs typeface="Cambria"/>
              </a:rPr>
              <a:t>1,90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302856" y="5758689"/>
            <a:ext cx="1663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solidFill>
                  <a:srgbClr val="363636"/>
                </a:solidFill>
                <a:latin typeface="Calibri"/>
                <a:cs typeface="Calibri"/>
              </a:rPr>
              <a:t>0,2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698963" y="5725161"/>
            <a:ext cx="1651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14">
                <a:solidFill>
                  <a:srgbClr val="494949"/>
                </a:solidFill>
                <a:latin typeface="Calibri"/>
                <a:cs typeface="Calibri"/>
              </a:rPr>
              <a:t>0y3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75572" y="5792217"/>
            <a:ext cx="635635" cy="753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81280">
              <a:lnSpc>
                <a:spcPct val="100000"/>
              </a:lnSpc>
              <a:spcBef>
                <a:spcPts val="100"/>
              </a:spcBef>
            </a:pPr>
            <a:r>
              <a:rPr dirty="0" sz="1000" spc="-25">
                <a:solidFill>
                  <a:srgbClr val="2F2F2F"/>
                </a:solidFill>
                <a:latin typeface="Calibri"/>
                <a:cs typeface="Calibri"/>
              </a:rPr>
              <a:t>o,ı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0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  <a:tabLst>
                <a:tab pos="488315" algn="l"/>
              </a:tabLst>
            </a:pPr>
            <a:r>
              <a:rPr dirty="0" sz="900" spc="-50">
                <a:solidFill>
                  <a:srgbClr val="5D5D5D"/>
                </a:solidFill>
                <a:latin typeface="Cambria"/>
                <a:cs typeface="Cambria"/>
              </a:rPr>
              <a:t>6</a:t>
            </a:r>
            <a:r>
              <a:rPr dirty="0" sz="900">
                <a:solidFill>
                  <a:srgbClr val="5D5D5D"/>
                </a:solidFill>
                <a:latin typeface="Cambria"/>
                <a:cs typeface="Cambria"/>
              </a:rPr>
              <a:t>	</a:t>
            </a:r>
            <a:r>
              <a:rPr dirty="0" sz="900" spc="-50">
                <a:solidFill>
                  <a:srgbClr val="696969"/>
                </a:solidFill>
                <a:latin typeface="Cambria"/>
                <a:cs typeface="Cambria"/>
              </a:rPr>
              <a:t>7</a:t>
            </a:r>
            <a:endParaRPr sz="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850" spc="-55">
                <a:solidFill>
                  <a:srgbClr val="3D3D3D"/>
                </a:solidFill>
                <a:latin typeface="Calibri"/>
                <a:cs typeface="Calibri"/>
              </a:rPr>
              <a:t>Pek</a:t>
            </a:r>
            <a:r>
              <a:rPr dirty="0" sz="850" spc="5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3D3D3D"/>
                </a:solidFill>
                <a:latin typeface="Calibri"/>
                <a:cs typeface="Calibri"/>
              </a:rPr>
              <a:t>iorte</a:t>
            </a:r>
            <a:r>
              <a:rPr dirty="0" sz="850" spc="65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850">
                <a:solidFill>
                  <a:srgbClr val="424242"/>
                </a:solidFill>
                <a:latin typeface="Calibri"/>
                <a:cs typeface="Calibri"/>
              </a:rPr>
              <a:t>T</a:t>
            </a:r>
            <a:r>
              <a:rPr dirty="0" sz="850" spc="1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850" spc="-25">
                <a:solidFill>
                  <a:srgbClr val="5D5D5D"/>
                </a:solidFill>
                <a:latin typeface="Calibri"/>
                <a:cs typeface="Calibri"/>
              </a:rPr>
              <a:t>{s)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579485" y="6134100"/>
            <a:ext cx="6794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25">
                <a:solidFill>
                  <a:srgbClr val="646464"/>
                </a:solidFill>
                <a:latin typeface="Cambria"/>
                <a:cs typeface="Cambria"/>
              </a:rPr>
              <a:t>1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72233" y="6134100"/>
            <a:ext cx="819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4F4F4F"/>
                </a:solidFill>
                <a:latin typeface="Cambria"/>
                <a:cs typeface="Cambria"/>
              </a:rPr>
              <a:t>2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361409" y="6134100"/>
            <a:ext cx="696595" cy="41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115" algn="l"/>
              </a:tabLst>
            </a:pPr>
            <a:r>
              <a:rPr dirty="0" sz="900" spc="-50">
                <a:solidFill>
                  <a:srgbClr val="6B6B6B"/>
                </a:solidFill>
                <a:latin typeface="Cambria"/>
                <a:cs typeface="Cambria"/>
              </a:rPr>
              <a:t>3</a:t>
            </a:r>
            <a:r>
              <a:rPr dirty="0" sz="900">
                <a:solidFill>
                  <a:srgbClr val="6B6B6B"/>
                </a:solidFill>
                <a:latin typeface="Cambria"/>
                <a:cs typeface="Cambria"/>
              </a:rPr>
              <a:t>	</a:t>
            </a:r>
            <a:r>
              <a:rPr dirty="0" sz="900" spc="-50">
                <a:solidFill>
                  <a:srgbClr val="3B3B3B"/>
                </a:solidFill>
                <a:latin typeface="Cambria"/>
                <a:cs typeface="Cambria"/>
              </a:rPr>
              <a:t>4</a:t>
            </a:r>
            <a:endParaRPr sz="900">
              <a:latin typeface="Cambria"/>
              <a:cs typeface="Cambria"/>
            </a:endParaRPr>
          </a:p>
          <a:p>
            <a:pPr marL="44450">
              <a:lnSpc>
                <a:spcPct val="100000"/>
              </a:lnSpc>
              <a:spcBef>
                <a:spcPts val="885"/>
              </a:spcBef>
            </a:pPr>
            <a:r>
              <a:rPr dirty="0" sz="900" spc="-50">
                <a:solidFill>
                  <a:srgbClr val="464646"/>
                </a:solidFill>
                <a:latin typeface="Cambria"/>
                <a:cs typeface="Cambria"/>
              </a:rPr>
              <a:t>Beba</a:t>
            </a:r>
            <a:r>
              <a:rPr dirty="0" sz="900" spc="-80">
                <a:solidFill>
                  <a:srgbClr val="464646"/>
                </a:solidFill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494949"/>
                </a:solidFill>
                <a:latin typeface="Cambria"/>
                <a:cs typeface="Cambria"/>
              </a:rPr>
              <a:t>n</a:t>
            </a:r>
            <a:r>
              <a:rPr dirty="0" sz="900" spc="-25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dirty="0" sz="900">
                <a:solidFill>
                  <a:srgbClr val="4B4B4B"/>
                </a:solidFill>
                <a:latin typeface="Cambria"/>
                <a:cs typeface="Cambria"/>
              </a:rPr>
              <a:t>m</a:t>
            </a:r>
            <a:r>
              <a:rPr dirty="0" sz="900" spc="35">
                <a:solidFill>
                  <a:srgbClr val="4B4B4B"/>
                </a:solidFill>
                <a:latin typeface="Cambria"/>
                <a:cs typeface="Cambria"/>
              </a:rPr>
              <a:t> </a:t>
            </a:r>
            <a:r>
              <a:rPr dirty="0" sz="900" spc="-20">
                <a:solidFill>
                  <a:srgbClr val="545454"/>
                </a:solidFill>
                <a:latin typeface="Cambria"/>
                <a:cs typeface="Cambria"/>
              </a:rPr>
              <a:t>(kg)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61501" y="6134100"/>
            <a:ext cx="7874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696969"/>
                </a:solidFill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343783" y="6134100"/>
            <a:ext cx="850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25252"/>
                </a:solidFill>
                <a:latin typeface="Cambria"/>
                <a:cs typeface="Cambria"/>
              </a:rPr>
              <a:t>8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740505" y="6134100"/>
            <a:ext cx="857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>
                <a:solidFill>
                  <a:srgbClr val="5D5D5D"/>
                </a:solidFill>
                <a:latin typeface="Cambria"/>
                <a:cs typeface="Cambria"/>
              </a:rPr>
              <a:t>9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124488" y="6723887"/>
            <a:ext cx="5523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48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Bandingkan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lıarga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dari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cara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ınanakalı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yang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lebih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baik?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Jelaskan!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8</a:t>
            </a:r>
            <a:endParaRPr sz="1200">
              <a:latin typeface="Cambria"/>
              <a:cs typeface="Cambria"/>
            </a:endParaRPr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093864" y="4959607"/>
          <a:ext cx="5612765" cy="222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/>
                <a:gridCol w="977900"/>
                <a:gridCol w="791844"/>
                <a:gridCol w="1127125"/>
                <a:gridCol w="977900"/>
                <a:gridCol w="1301114"/>
              </a:tblGrid>
              <a:tr h="584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8585">
                        <a:lnSpc>
                          <a:spcPct val="100000"/>
                        </a:lnSpc>
                      </a:pPr>
                      <a:r>
                        <a:rPr dirty="0" sz="1100" spc="-25">
                          <a:latin typeface="Calibri"/>
                          <a:cs typeface="Calibri"/>
                        </a:rPr>
                        <a:t>No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Jenis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Pegas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19050">
                        <a:lnSpc>
                          <a:spcPct val="10000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Beban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1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(kg)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77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26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Perubahan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L="31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1100" spc="-30">
                          <a:latin typeface="Calibri"/>
                          <a:cs typeface="Calibri"/>
                        </a:rPr>
                        <a:t>panjang</a:t>
                      </a:r>
                      <a:r>
                        <a:rPr dirty="0" sz="11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pegas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L="2857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(Ay)(m)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855"/>
                        </a:spcBef>
                        <a:tabLst>
                          <a:tab pos="229235" algn="l"/>
                        </a:tabLst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	</a:t>
                      </a:r>
                      <a:r>
                        <a:rPr dirty="0" sz="1000" spc="-10">
                          <a:latin typeface="Calibri"/>
                          <a:cs typeface="Calibri"/>
                        </a:rPr>
                        <a:t>4/r*.m/T</a:t>
                      </a:r>
                      <a:r>
                        <a:rPr dirty="0" baseline="43650" sz="1050" spc="-15">
                          <a:latin typeface="Calibri"/>
                          <a:cs typeface="Calibri"/>
                        </a:rPr>
                        <a:t>2</a:t>
                      </a:r>
                      <a:endParaRPr baseline="43650" sz="1050">
                        <a:latin typeface="Calibri"/>
                        <a:cs typeface="Calibri"/>
                      </a:endParaRPr>
                    </a:p>
                    <a:p>
                      <a:pPr algn="ctr" marL="603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050" spc="-10">
                          <a:latin typeface="Calibri"/>
                          <a:cs typeface="Calibri"/>
                        </a:rPr>
                        <a:t>(N/m)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10858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065">
                        <a:lnSpc>
                          <a:spcPts val="1265"/>
                        </a:lnSpc>
                      </a:pPr>
                      <a:r>
                        <a:rPr dirty="0" sz="1100" spc="-10">
                          <a:latin typeface="Calibri"/>
                          <a:cs typeface="Calibri"/>
                        </a:rPr>
                        <a:t>Percepatan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gravitasi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algn="ctr" marL="236220" marR="198120" indent="-36195">
                        <a:lnSpc>
                          <a:spcPts val="1540"/>
                        </a:lnSpc>
                        <a:spcBef>
                          <a:spcPts val="35"/>
                        </a:spcBef>
                      </a:pPr>
                      <a:r>
                        <a:rPr dirty="0" sz="1050">
                          <a:latin typeface="Calibri"/>
                          <a:cs typeface="Calibri"/>
                        </a:rPr>
                        <a:t>bumi</a:t>
                      </a:r>
                      <a:r>
                        <a:rPr dirty="0" sz="105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05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050" spc="-5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 (k/m).Ay.(m/s</a:t>
                      </a:r>
                      <a:r>
                        <a:rPr dirty="0" baseline="43650" sz="1050" spc="-1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z="1050" spc="-10">
                          <a:latin typeface="Calibri"/>
                          <a:cs typeface="Calibri"/>
                        </a:rPr>
                        <a:t>)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2245">
                <a:tc rowSpan="3"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05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25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0,056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25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9,33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955">
                        <a:lnSpc>
                          <a:spcPts val="1195"/>
                        </a:lnSpc>
                      </a:pPr>
                      <a:r>
                        <a:rPr dirty="0" sz="1000" spc="-20">
                          <a:latin typeface="Calibri"/>
                          <a:cs typeface="Calibri"/>
                        </a:rPr>
                        <a:t>5,23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05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25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0,158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15">
                        <a:lnSpc>
                          <a:spcPts val="1225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9,53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3495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7,52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5748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0,25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9,78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8,15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79705">
                <a:tc rowSpan="3">
                  <a:txBody>
                    <a:bodyPr/>
                    <a:lstStyle/>
                    <a:p>
                      <a:pPr algn="ctr" marL="3048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303530">
                        <a:lnSpc>
                          <a:spcPct val="100000"/>
                        </a:lnSpc>
                        <a:spcBef>
                          <a:spcPts val="1265"/>
                        </a:spcBef>
                      </a:pPr>
                      <a:r>
                        <a:rPr dirty="0" sz="1100" spc="-30">
                          <a:latin typeface="Times New Roman"/>
                          <a:cs typeface="Times New Roman"/>
                        </a:rPr>
                        <a:t>Pegas </a:t>
                      </a:r>
                      <a:r>
                        <a:rPr dirty="0" sz="1100" spc="-5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0,037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445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22,36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14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8,27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54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205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25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0,074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225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21,91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225">
                        <a:lnSpc>
                          <a:spcPts val="1215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8,11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655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0,115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24,85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0320">
                        <a:lnSpc>
                          <a:spcPts val="1180"/>
                        </a:lnSpc>
                      </a:pPr>
                      <a:r>
                        <a:rPr dirty="0" sz="1050" spc="-20">
                          <a:latin typeface="Calibri"/>
                          <a:cs typeface="Calibri"/>
                        </a:rPr>
                        <a:t>9,53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2880">
                <a:tc rowSpan="3"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0">
                          <a:latin typeface="Calibri"/>
                          <a:cs typeface="Calibri"/>
                        </a:rPr>
                        <a:t>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0,227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05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3,79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9685">
                        <a:lnSpc>
                          <a:spcPts val="1190"/>
                        </a:lnSpc>
                      </a:pPr>
                      <a:r>
                        <a:rPr dirty="0" sz="1100" spc="-20">
                          <a:latin typeface="Calibri"/>
                          <a:cs typeface="Calibri"/>
                        </a:rPr>
                        <a:t>8,60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822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540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0,2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08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0,435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810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4,14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2860">
                        <a:lnSpc>
                          <a:spcPts val="1180"/>
                        </a:lnSpc>
                      </a:pPr>
                      <a:r>
                        <a:rPr dirty="0" sz="1050" spc="-20">
                          <a:latin typeface="Calibri"/>
                          <a:cs typeface="Calibri"/>
                        </a:rPr>
                        <a:t>9,01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  <a:tr h="17970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6002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">
                        <a:lnSpc>
                          <a:spcPts val="1180"/>
                        </a:lnSpc>
                      </a:pPr>
                      <a:r>
                        <a:rPr dirty="0" sz="1050" spc="-25">
                          <a:latin typeface="Calibri"/>
                          <a:cs typeface="Calibri"/>
                        </a:rPr>
                        <a:t>0,3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270">
                        <a:lnSpc>
                          <a:spcPts val="1200"/>
                        </a:lnSpc>
                      </a:pPr>
                      <a:r>
                        <a:rPr dirty="0" sz="1150" spc="-10">
                          <a:latin typeface="Calibri"/>
                          <a:cs typeface="Calibri"/>
                        </a:rPr>
                        <a:t>0,664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350">
                        <a:lnSpc>
                          <a:spcPts val="1200"/>
                        </a:lnSpc>
                      </a:pPr>
                      <a:r>
                        <a:rPr dirty="0" sz="1150" spc="-20">
                          <a:latin typeface="Calibri"/>
                          <a:cs typeface="Calibri"/>
                        </a:rPr>
                        <a:t>4,29</a:t>
                      </a:r>
                      <a:endParaRPr sz="11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7780">
                        <a:lnSpc>
                          <a:spcPts val="1180"/>
                        </a:lnSpc>
                      </a:pPr>
                      <a:r>
                        <a:rPr dirty="0" sz="1050" spc="-20">
                          <a:latin typeface="Calibri"/>
                          <a:cs typeface="Calibri"/>
                        </a:rPr>
                        <a:t>9,50</a:t>
                      </a:r>
                      <a:endParaRPr sz="10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1F1F1F"/>
                      </a:solidFill>
                      <a:prstDash val="solid"/>
                    </a:lnL>
                    <a:lnR w="9525">
                      <a:solidFill>
                        <a:srgbClr val="1F1F1F"/>
                      </a:solidFill>
                      <a:prstDash val="solid"/>
                    </a:lnR>
                    <a:lnT w="9525">
                      <a:solidFill>
                        <a:srgbClr val="1F1F1F"/>
                      </a:solidFill>
                      <a:prstDash val="solid"/>
                    </a:lnT>
                    <a:lnB w="9525">
                      <a:solidFill>
                        <a:srgbClr val="1F1F1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97165" y="1679967"/>
          <a:ext cx="4412615" cy="2874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"/>
                <a:gridCol w="981075"/>
                <a:gridCol w="798194"/>
                <a:gridCol w="935355"/>
                <a:gridCol w="1261109"/>
              </a:tblGrid>
              <a:tr h="459740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6256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r>
                        <a:rPr dirty="0" sz="1250" spc="-25">
                          <a:latin typeface="Calibri"/>
                          <a:cs typeface="Calibri"/>
                        </a:rPr>
                        <a:t>Jenis 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Pegas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16256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8605">
                        <a:lnSpc>
                          <a:spcPts val="131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Beban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algn="r" marR="266065">
                        <a:lnSpc>
                          <a:spcPts val="1470"/>
                        </a:lnSpc>
                      </a:pPr>
                      <a:r>
                        <a:rPr dirty="0" sz="1250" spc="-20">
                          <a:latin typeface="Calibri"/>
                          <a:cs typeface="Calibri"/>
                        </a:rPr>
                        <a:t>(kg)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dirty="0" sz="1250" spc="-35">
                          <a:latin typeface="Calibri"/>
                          <a:cs typeface="Calibri"/>
                        </a:rPr>
                        <a:t>Periode</a:t>
                      </a:r>
                      <a:r>
                        <a:rPr dirty="0" sz="125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25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25">
                          <a:latin typeface="Calibri"/>
                          <a:cs typeface="Calibri"/>
                        </a:rPr>
                        <a:t>(s)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7112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310"/>
                        </a:lnSpc>
                      </a:pPr>
                      <a:r>
                        <a:rPr dirty="0" sz="1250" spc="-35">
                          <a:latin typeface="Calibri"/>
                          <a:cs typeface="Calibri"/>
                        </a:rPr>
                        <a:t>Frekuensi</a:t>
                      </a:r>
                      <a:r>
                        <a:rPr dirty="0" sz="1250" spc="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50" spc="-10">
                          <a:latin typeface="Calibri"/>
                          <a:cs typeface="Calibri"/>
                        </a:rPr>
                        <a:t>(1/T)</a:t>
                      </a:r>
                      <a:endParaRPr sz="1250">
                        <a:latin typeface="Calibri"/>
                        <a:cs typeface="Calibri"/>
                      </a:endParaRPr>
                    </a:p>
                    <a:p>
                      <a:pPr algn="ctr" marL="11430">
                        <a:lnSpc>
                          <a:spcPts val="1470"/>
                        </a:lnSpc>
                      </a:pPr>
                      <a:r>
                        <a:rPr dirty="0" sz="1250" spc="-10">
                          <a:latin typeface="Calibri"/>
                          <a:cs typeface="Calibri"/>
                        </a:rPr>
                        <a:t>Hertz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31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0,65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1,54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7686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31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ts val="131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620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815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1,1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0,91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797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2860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0,42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2,38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162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ts val="123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123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1,67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8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720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0,69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2865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1,45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 marL="24130">
                        <a:lnSpc>
                          <a:spcPct val="100000"/>
                        </a:lnSpc>
                      </a:pP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Calibri"/>
                          <a:cs typeface="Calibri"/>
                        </a:rPr>
                        <a:t>Pegas</a:t>
                      </a:r>
                      <a:r>
                        <a:rPr dirty="0" sz="12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200" spc="-5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85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5085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1,02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055">
                        <a:lnSpc>
                          <a:spcPts val="1285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0,98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797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6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1,38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4135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  <a:tr h="2647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73025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260"/>
                        </a:lnSpc>
                      </a:pPr>
                      <a:r>
                        <a:rPr dirty="0" sz="1200" spc="-25">
                          <a:latin typeface="Calibri"/>
                          <a:cs typeface="Calibri"/>
                        </a:rPr>
                        <a:t>0,3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1910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1,66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1594">
                        <a:lnSpc>
                          <a:spcPts val="1260"/>
                        </a:lnSpc>
                      </a:pPr>
                      <a:r>
                        <a:rPr dirty="0" sz="1200" spc="-20">
                          <a:latin typeface="Calibri"/>
                          <a:cs typeface="Calibri"/>
                        </a:rPr>
                        <a:t>0,60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4B4B4B"/>
                      </a:solidFill>
                      <a:prstDash val="solid"/>
                    </a:lnL>
                    <a:lnR w="9525">
                      <a:solidFill>
                        <a:srgbClr val="4B4B4B"/>
                      </a:solidFill>
                      <a:prstDash val="solid"/>
                    </a:lnR>
                    <a:lnT w="9525">
                      <a:solidFill>
                        <a:srgbClr val="4B4B4B"/>
                      </a:solidFill>
                      <a:prstDash val="solid"/>
                    </a:lnT>
                    <a:lnB w="9525">
                      <a:solidFill>
                        <a:srgbClr val="4B4B4B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1138900" y="610884"/>
            <a:ext cx="5708015" cy="897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4165" marR="5080" indent="369570">
              <a:lnSpc>
                <a:spcPct val="140800"/>
              </a:lnSpc>
              <a:spcBef>
                <a:spcPts val="100"/>
              </a:spcBef>
              <a:tabLst>
                <a:tab pos="2897505" algn="l"/>
              </a:tabLst>
            </a:pPr>
            <a:r>
              <a:rPr dirty="0" sz="1250" spc="-10">
                <a:latin typeface="Times New Roman"/>
                <a:cs typeface="Times New Roman"/>
              </a:rPr>
              <a:t>Perbandinean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lıarga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cla</a:t>
            </a:r>
            <a:r>
              <a:rPr dirty="0" sz="1250">
                <a:latin typeface="Times New Roman"/>
                <a:cs typeface="Times New Roman"/>
              </a:rPr>
              <a:t>	2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lebilı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ınudalı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secara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pengerjamı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tetapi </a:t>
            </a:r>
            <a:r>
              <a:rPr dirty="0" sz="1250" spc="-25">
                <a:latin typeface="Times New Roman"/>
                <a:cs typeface="Times New Roman"/>
              </a:rPr>
              <a:t>nutuk</a:t>
            </a:r>
            <a:r>
              <a:rPr dirty="0" sz="1250" spc="-30">
                <a:latin typeface="Times New Roman"/>
                <a:cs typeface="Times New Roman"/>
              </a:rPr>
              <a:t> ketelitian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lıitungan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cara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lebilı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direkomenAsikan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lıasihıya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cukup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teliti.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 sz="1250">
                <a:latin typeface="Times New Roman"/>
                <a:cs typeface="Times New Roman"/>
              </a:rPr>
              <a:t>û.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lıarga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f,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apa </a:t>
            </a:r>
            <a:r>
              <a:rPr dirty="0" sz="1250" spc="-10">
                <a:latin typeface="Times New Roman"/>
                <a:cs typeface="Times New Roman"/>
              </a:rPr>
              <a:t>satuannya?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6143" y="4687574"/>
            <a:ext cx="243395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6.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lınga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dengan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cara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27073" y="7461247"/>
            <a:ext cx="2948305" cy="899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9395" indent="-226695">
              <a:lnSpc>
                <a:spcPct val="100000"/>
              </a:lnSpc>
              <a:spcBef>
                <a:spcPts val="100"/>
              </a:spcBef>
              <a:buClr>
                <a:srgbClr val="161616"/>
              </a:buClr>
              <a:buAutoNum type="arabicPeriod" startAt="7"/>
              <a:tabLst>
                <a:tab pos="239395" algn="l"/>
              </a:tabLst>
            </a:pPr>
            <a:r>
              <a:rPr dirty="0" sz="1250" spc="-35">
                <a:latin typeface="Times New Roman"/>
                <a:cs typeface="Times New Roman"/>
              </a:rPr>
              <a:t>Sıuııber-</a:t>
            </a:r>
            <a:r>
              <a:rPr dirty="0" sz="1250" spc="-20">
                <a:latin typeface="Times New Roman"/>
                <a:cs typeface="Times New Roman"/>
              </a:rPr>
              <a:t>sunıber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kesalalıan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dalam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lvl="1" marL="466090" indent="-228600">
              <a:lnSpc>
                <a:spcPct val="100000"/>
              </a:lnSpc>
              <a:spcBef>
                <a:spcPts val="1185"/>
              </a:spcBef>
              <a:buAutoNum type="arabicParenR"/>
              <a:tabLst>
                <a:tab pos="466090" algn="l"/>
              </a:tabLst>
            </a:pPr>
            <a:r>
              <a:rPr dirty="0" sz="1250" spc="-10">
                <a:latin typeface="Times New Roman"/>
                <a:cs typeface="Times New Roman"/>
              </a:rPr>
              <a:t>Maınısia</a:t>
            </a:r>
            <a:endParaRPr sz="1250">
              <a:latin typeface="Times New Roman"/>
              <a:cs typeface="Times New Roman"/>
            </a:endParaRPr>
          </a:p>
          <a:p>
            <a:pPr lvl="1" marL="466090" indent="-226060">
              <a:lnSpc>
                <a:spcPct val="100000"/>
              </a:lnSpc>
              <a:spcBef>
                <a:spcPts val="1190"/>
              </a:spcBef>
              <a:buAutoNum type="arabicParenR"/>
              <a:tabLst>
                <a:tab pos="466090" algn="l"/>
              </a:tabLst>
            </a:pPr>
            <a:r>
              <a:rPr dirty="0" sz="1250" spc="-10">
                <a:latin typeface="Times New Roman"/>
                <a:cs typeface="Times New Roman"/>
              </a:rPr>
              <a:t>Peralataıfperlengkapan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nutuk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9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902140" y="1109229"/>
            <a:ext cx="5947410" cy="3861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Times New Roman"/>
                <a:cs typeface="Times New Roman"/>
              </a:rPr>
              <a:t>7.</a:t>
            </a:r>
            <a:r>
              <a:rPr dirty="0" sz="1250" spc="130" b="1">
                <a:latin typeface="Times New Roman"/>
                <a:cs typeface="Times New Roman"/>
              </a:rPr>
              <a:t>  </a:t>
            </a:r>
            <a:r>
              <a:rPr dirty="0" sz="1250" spc="-10" b="1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algn="just" marL="238760" marR="5715" indent="214629">
              <a:lnSpc>
                <a:spcPct val="138100"/>
              </a:lnSpc>
              <a:spcBef>
                <a:spcPts val="565"/>
              </a:spcBef>
            </a:pPr>
            <a:r>
              <a:rPr dirty="0" sz="1250" spc="-10">
                <a:latin typeface="Times New Roman"/>
                <a:cs typeface="Times New Roman"/>
              </a:rPr>
              <a:t>Dalaııı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pengertian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lebih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unıunı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lıukuın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Hooke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85">
                <a:latin typeface="Times New Roman"/>
                <a:cs typeface="Times New Roman"/>
              </a:rPr>
              <a:t>berlM</a:t>
            </a:r>
            <a:r>
              <a:rPr dirty="0" sz="1250">
                <a:latin typeface="Times New Roman"/>
                <a:cs typeface="Times New Roman"/>
              </a:rPr>
              <a:t> juga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systeın </a:t>
            </a:r>
            <a:r>
              <a:rPr dirty="0" sz="1250">
                <a:latin typeface="Times New Roman"/>
                <a:cs typeface="Times New Roman"/>
              </a:rPr>
              <a:t>lain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 </a:t>
            </a:r>
            <a:r>
              <a:rPr dirty="0" sz="1250">
                <a:latin typeface="Times New Roman"/>
                <a:cs typeface="Times New Roman"/>
              </a:rPr>
              <a:t>nıengalaıni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perııbNıan</a:t>
            </a:r>
            <a:r>
              <a:rPr dirty="0" sz="1250">
                <a:latin typeface="Times New Roman"/>
                <a:cs typeface="Times New Roman"/>
              </a:rPr>
              <a:t> bentuk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elastisitas.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luar yang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ıneniınbulkan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perubalıan </a:t>
            </a:r>
            <a:r>
              <a:rPr dirty="0" sz="1250" spc="-10">
                <a:latin typeface="Times New Roman"/>
                <a:cs typeface="Times New Roman"/>
              </a:rPr>
              <a:t>bentuk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125">
                <a:latin typeface="Times New Roman"/>
                <a:cs typeface="Times New Roman"/>
              </a:rPr>
              <a:t>ilanı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hal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dinyatakan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x.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Haınpiı’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senNıa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balıan</a:t>
            </a:r>
            <a:r>
              <a:rPr dirty="0" sz="1250">
                <a:latin typeface="Times New Roman"/>
                <a:cs typeface="Times New Roman"/>
              </a:rPr>
              <a:t> dan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systeın</a:t>
            </a:r>
            <a:r>
              <a:rPr dirty="0" sz="1250">
                <a:latin typeface="Times New Roman"/>
                <a:cs typeface="Times New Roman"/>
              </a:rPr>
              <a:t> yang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irreversible </a:t>
            </a:r>
            <a:r>
              <a:rPr dirty="0" sz="1250">
                <a:latin typeface="Times New Roman"/>
                <a:cs typeface="Times New Roman"/>
              </a:rPr>
              <a:t>(tak</a:t>
            </a:r>
            <a:r>
              <a:rPr dirty="0" sz="1250" spc="10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kenıbali</a:t>
            </a:r>
            <a:r>
              <a:rPr dirty="0" sz="1250" spc="14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44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keadaan</a:t>
            </a:r>
            <a:r>
              <a:rPr dirty="0" sz="1250" spc="10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senıula)</a:t>
            </a:r>
            <a:r>
              <a:rPr dirty="0" sz="1250" spc="15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bawalı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pengarulı</a:t>
            </a:r>
            <a:r>
              <a:rPr dirty="0" sz="1250" spc="15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14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kecil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 spc="-20">
                <a:latin typeface="Times New Roman"/>
                <a:cs typeface="Times New Roman"/>
              </a:rPr>
              <a:t>akan </a:t>
            </a:r>
            <a:r>
              <a:rPr dirty="0" sz="1250" spc="-10">
                <a:latin typeface="Times New Roman"/>
                <a:cs typeface="Times New Roman"/>
              </a:rPr>
              <a:t>ınemperlilıatkan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sifat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elastic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karenanya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ıneınenuhi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lıukuın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Hooke.Jadi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ıneskipun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kita </a:t>
            </a:r>
            <a:r>
              <a:rPr dirty="0" sz="1250">
                <a:latin typeface="Times New Roman"/>
                <a:cs typeface="Times New Roman"/>
              </a:rPr>
              <a:t>gunKan</a:t>
            </a:r>
            <a:r>
              <a:rPr dirty="0" sz="1250" spc="4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pers+naan</a:t>
            </a:r>
            <a:r>
              <a:rPr dirty="0" sz="1250" spc="4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3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atas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dalaın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peınbalıasan</a:t>
            </a:r>
            <a:r>
              <a:rPr dirty="0" sz="1250" spc="4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tentang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pegas,</a:t>
            </a:r>
            <a:r>
              <a:rPr dirty="0" sz="1250" spc="4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kesiınpulannya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dapat </a:t>
            </a:r>
            <a:r>
              <a:rPr dirty="0" sz="1250" spc="-25">
                <a:latin typeface="Times New Roman"/>
                <a:cs typeface="Times New Roman"/>
              </a:rPr>
              <a:t>diterapkan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padn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berbagai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systeın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45">
                <a:latin typeface="Times New Roman"/>
                <a:cs typeface="Times New Roman"/>
              </a:rPr>
              <a:t> ıneıııenulıi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lıokuın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Hooke</a:t>
            </a:r>
            <a:endParaRPr sz="1250">
              <a:latin typeface="Times New Roman"/>
              <a:cs typeface="Times New Roman"/>
            </a:endParaRPr>
          </a:p>
          <a:p>
            <a:pPr algn="just" marL="242570" marR="6350" indent="216535">
              <a:lnSpc>
                <a:spcPct val="137600"/>
              </a:lnSpc>
              <a:spcBef>
                <a:spcPts val="625"/>
              </a:spcBef>
            </a:pPr>
            <a:r>
              <a:rPr dirty="0" sz="1250" spc="-20">
                <a:latin typeface="Times New Roman"/>
                <a:cs typeface="Times New Roman"/>
              </a:rPr>
              <a:t>Jikn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beban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85">
                <a:latin typeface="Times New Roman"/>
                <a:cs typeface="Times New Roman"/>
              </a:rPr>
              <a:t>berıTlnssa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digantıuıgkan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vertical,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keseiınbangan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dicapai</a:t>
            </a:r>
            <a:r>
              <a:rPr dirty="0" sz="1250" spc="-20">
                <a:latin typeface="Times New Roman"/>
                <a:cs typeface="Times New Roman"/>
              </a:rPr>
              <a:t> setelalı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pegas </a:t>
            </a:r>
            <a:r>
              <a:rPr dirty="0" sz="1250">
                <a:latin typeface="Times New Roman"/>
                <a:cs typeface="Times New Roman"/>
              </a:rPr>
              <a:t>nıengalaıni</a:t>
            </a:r>
            <a:r>
              <a:rPr dirty="0" sz="1250" spc="45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peıpanjangan</a:t>
            </a:r>
            <a:r>
              <a:rPr dirty="0" sz="1250" spc="4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x0.</a:t>
            </a:r>
            <a:r>
              <a:rPr dirty="0" sz="1250" spc="40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Jika</a:t>
            </a:r>
            <a:r>
              <a:rPr dirty="0" sz="1250" spc="4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beban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ditnrik</a:t>
            </a:r>
            <a:r>
              <a:rPr dirty="0" sz="1250" spc="4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dari</a:t>
            </a:r>
            <a:r>
              <a:rPr dirty="0" sz="1250" spc="4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kedudukan</a:t>
            </a:r>
            <a:r>
              <a:rPr dirty="0" sz="1250" spc="4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seiınbangnya</a:t>
            </a:r>
            <a:r>
              <a:rPr dirty="0" sz="1250" spc="4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lalu dilepaskan,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ınnkn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benda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ujung pegas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bergetar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(berosilasi).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Gen</a:t>
            </a:r>
            <a:r>
              <a:rPr dirty="0" sz="1250" spc="13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tersebut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Gerak </a:t>
            </a:r>
            <a:r>
              <a:rPr dirty="0" sz="1250" spc="-30">
                <a:latin typeface="Times New Roman"/>
                <a:cs typeface="Times New Roman"/>
              </a:rPr>
              <a:t>periodic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getm'an.</a:t>
            </a:r>
            <a:endParaRPr sz="1250">
              <a:latin typeface="Times New Roman"/>
              <a:cs typeface="Times New Roman"/>
            </a:endParaRPr>
          </a:p>
          <a:p>
            <a:pPr algn="just" marL="241300" marR="5080" indent="212090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perliitungan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lta</a:t>
            </a:r>
            <a:r>
              <a:rPr dirty="0" sz="1250" spc="110">
                <a:latin typeface="Cambria"/>
                <a:cs typeface="Cambria"/>
              </a:rPr>
              <a:t>  </a:t>
            </a:r>
            <a:r>
              <a:rPr dirty="0" sz="1250" spc="-40">
                <a:latin typeface="Cambria"/>
                <a:cs typeface="Cambria"/>
              </a:rPr>
              <a:t>diatas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Hpat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disimpiilkan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baliiva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pegas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inenñliki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nilai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tetap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atau </a:t>
            </a:r>
            <a:r>
              <a:rPr dirty="0" sz="1250" spc="-75">
                <a:latin typeface="Cambria"/>
                <a:cs typeface="Cambria"/>
              </a:rPr>
              <a:t>dittiliskan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dengan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siinbol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pegas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juga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rneniiliki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nilai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rnassa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efektif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ataii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Mef.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4452" y="7184641"/>
            <a:ext cx="2937285" cy="384047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4808127" y="2838204"/>
            <a:ext cx="835025" cy="719455"/>
            <a:chOff x="4808127" y="2838204"/>
            <a:chExt cx="835025" cy="719455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8127" y="2838204"/>
              <a:ext cx="834871" cy="71932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3765" y="3075947"/>
              <a:ext cx="243758" cy="292607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5083" y="4813303"/>
            <a:ext cx="48751" cy="9143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2212105" y="2819915"/>
            <a:ext cx="3400425" cy="426720"/>
            <a:chOff x="2212105" y="2819915"/>
            <a:chExt cx="3400425" cy="426720"/>
          </a:xfrm>
        </p:grpSpPr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2105" y="2941835"/>
              <a:ext cx="1109099" cy="28041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45580" y="2819915"/>
              <a:ext cx="2266950" cy="426718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28693" y="4795015"/>
            <a:ext cx="408294" cy="17678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212105" y="5063238"/>
            <a:ext cx="463140" cy="249935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4735000" y="3953769"/>
            <a:ext cx="1078865" cy="158750"/>
            <a:chOff x="4735000" y="3953769"/>
            <a:chExt cx="1078865" cy="158750"/>
          </a:xfrm>
        </p:grpSpPr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1093" y="3953769"/>
              <a:ext cx="511891" cy="7315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35000" y="4020825"/>
              <a:ext cx="1078629" cy="91439"/>
            </a:xfrm>
            <a:prstGeom prst="rect">
              <a:avLst/>
            </a:prstGeom>
          </p:spPr>
        </p:pic>
      </p:grpSp>
      <p:pic>
        <p:nvPicPr>
          <p:cNvPr id="15" name="object 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051293" y="4752343"/>
            <a:ext cx="469234" cy="115823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2388829" y="7806432"/>
            <a:ext cx="3894454" cy="536575"/>
            <a:chOff x="2388829" y="7806432"/>
            <a:chExt cx="3894454" cy="536575"/>
          </a:xfrm>
        </p:grpSpPr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88829" y="7806432"/>
              <a:ext cx="3802625" cy="170687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557683" y="7989312"/>
              <a:ext cx="664240" cy="17068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582060" y="8160000"/>
              <a:ext cx="700804" cy="182879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752689" y="4996182"/>
            <a:ext cx="469235" cy="237743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288957" y="5081526"/>
            <a:ext cx="390012" cy="14020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42870" y="4825495"/>
            <a:ext cx="195006" cy="7315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00212" y="5099814"/>
            <a:ext cx="152348" cy="97535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97419" y="2515116"/>
            <a:ext cx="3107914" cy="219455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53365" y="3917193"/>
            <a:ext cx="2011004" cy="32308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272452" y="5069334"/>
            <a:ext cx="1907406" cy="24383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728314" y="4746247"/>
            <a:ext cx="158442" cy="15239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6465682" y="4831591"/>
            <a:ext cx="219382" cy="97535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254761" y="5934965"/>
            <a:ext cx="3894034" cy="187146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76641" y="8031984"/>
            <a:ext cx="2955566" cy="167639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899572" y="1121929"/>
            <a:ext cx="201104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20">
                <a:latin typeface="Cambria"/>
                <a:cs typeface="Cambria"/>
              </a:rPr>
              <a:t>8.</a:t>
            </a:r>
            <a:r>
              <a:rPr dirty="0" sz="1150" spc="225">
                <a:latin typeface="Cambria"/>
                <a:cs typeface="Cambria"/>
              </a:rPr>
              <a:t>  </a:t>
            </a:r>
            <a:r>
              <a:rPr dirty="0" sz="1150" spc="20">
                <a:latin typeface="Cambria"/>
                <a:cs typeface="Cambria"/>
              </a:rPr>
              <a:t>Lampiran</a:t>
            </a:r>
            <a:r>
              <a:rPr dirty="0" sz="1150" spc="55">
                <a:latin typeface="Cambria"/>
                <a:cs typeface="Cambria"/>
              </a:rPr>
              <a:t> </a:t>
            </a:r>
            <a:r>
              <a:rPr dirty="0" sz="1150" spc="50">
                <a:latin typeface="Cambria"/>
                <a:cs typeface="Cambria"/>
              </a:rPr>
              <a:t>Data</a:t>
            </a:r>
            <a:r>
              <a:rPr dirty="0" sz="1150" spc="45">
                <a:latin typeface="Cambria"/>
                <a:cs typeface="Cambria"/>
              </a:rPr>
              <a:t> </a:t>
            </a:r>
            <a:r>
              <a:rPr dirty="0" sz="1150" spc="-10">
                <a:latin typeface="Cambria"/>
                <a:cs typeface="Cambria"/>
              </a:rPr>
              <a:t>Praktikum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33" name="object 3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10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968089" y="3943608"/>
            <a:ext cx="18351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>
                <a:solidFill>
                  <a:srgbClr val="414141"/>
                </a:solidFill>
                <a:latin typeface="Cambria"/>
                <a:cs typeface="Cambria"/>
              </a:rPr>
              <a:t>a</a:t>
            </a:r>
            <a:r>
              <a:rPr dirty="0" sz="700" spc="170">
                <a:solidFill>
                  <a:srgbClr val="414141"/>
                </a:solidFill>
                <a:latin typeface="Cambria"/>
                <a:cs typeface="Cambria"/>
              </a:rPr>
              <a:t> </a:t>
            </a:r>
            <a:r>
              <a:rPr dirty="0" sz="700" spc="-25">
                <a:solidFill>
                  <a:srgbClr val="363636"/>
                </a:solidFill>
                <a:latin typeface="Cambria"/>
                <a:cs typeface="Cambria"/>
              </a:rPr>
              <a:t>r*</a:t>
            </a:r>
            <a:endParaRPr sz="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233" y="3624586"/>
            <a:ext cx="2510707" cy="204825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1699" y="3581914"/>
            <a:ext cx="2370547" cy="207263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1300" y="1814078"/>
            <a:ext cx="2376641" cy="160934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31699" y="1814078"/>
            <a:ext cx="2370547" cy="160934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95116" y="1109229"/>
            <a:ext cx="31845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9.</a:t>
            </a:r>
            <a:r>
              <a:rPr dirty="0" sz="1250" spc="19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Lampiran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Dokumentasi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Kegiatan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11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10115" y="8647679"/>
            <a:ext cx="694710" cy="52425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9633" y="5032758"/>
            <a:ext cx="1718494" cy="213969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5872" y="1371357"/>
            <a:ext cx="5963920" cy="3385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Times New Roman"/>
                <a:cs typeface="Times New Roman"/>
              </a:rPr>
              <a:t>B.</a:t>
            </a:r>
            <a:r>
              <a:rPr dirty="0" sz="1250" spc="285" b="1">
                <a:latin typeface="Times New Roman"/>
                <a:cs typeface="Times New Roman"/>
              </a:rPr>
              <a:t> </a:t>
            </a:r>
            <a:r>
              <a:rPr dirty="0" sz="1250" spc="-35" b="1">
                <a:latin typeface="Times New Roman"/>
                <a:cs typeface="Times New Roman"/>
              </a:rPr>
              <a:t>Percobaan</a:t>
            </a:r>
            <a:r>
              <a:rPr dirty="0" sz="1250" b="1">
                <a:latin typeface="Times New Roman"/>
                <a:cs typeface="Times New Roman"/>
              </a:rPr>
              <a:t> II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Bandul</a:t>
            </a:r>
            <a:r>
              <a:rPr dirty="0" sz="1250" spc="5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55904" indent="-226060">
              <a:lnSpc>
                <a:spcPct val="100000"/>
              </a:lnSpc>
              <a:buAutoNum type="arabicPeriod"/>
              <a:tabLst>
                <a:tab pos="255904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lvl="1" marL="481330" indent="-221615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481330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Mengenal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sifat-</a:t>
            </a:r>
            <a:r>
              <a:rPr dirty="0" sz="1250">
                <a:latin typeface="Times New Roman"/>
                <a:cs typeface="Times New Roman"/>
              </a:rPr>
              <a:t>sifat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bandul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lvl="1" marL="481330" indent="-221615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481330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Menglıitung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percepatan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gravitasi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"g"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imes New Roman"/>
              <a:buAutoNum type="alphaLcPeriod"/>
            </a:pPr>
            <a:endParaRPr sz="1250">
              <a:latin typeface="Times New Roman"/>
              <a:cs typeface="Times New Roman"/>
            </a:endParaRPr>
          </a:p>
          <a:p>
            <a:pPr algn="just" marL="256540" indent="-2266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6540" algn="l"/>
              </a:tabLst>
            </a:pPr>
            <a:r>
              <a:rPr dirty="0" sz="1250" spc="-25" b="1">
                <a:latin typeface="Times New Roman"/>
                <a:cs typeface="Times New Roman"/>
              </a:rPr>
              <a:t>Dasar </a:t>
            </a:r>
            <a:r>
              <a:rPr dirty="0" sz="1250" spc="-10" b="1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algn="just" marL="257810" marR="5080" indent="217804">
              <a:lnSpc>
                <a:spcPct val="138200"/>
              </a:lnSpc>
              <a:spcBef>
                <a:spcPts val="615"/>
              </a:spcBef>
            </a:pPr>
            <a:r>
              <a:rPr dirty="0" sz="1250" spc="-10">
                <a:latin typeface="Times New Roman"/>
                <a:cs typeface="Times New Roman"/>
              </a:rPr>
              <a:t>Bandul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fisis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adalah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bandul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berosilasi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secara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bebas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suatu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sunıbu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tenentu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deri </a:t>
            </a:r>
            <a:r>
              <a:rPr dirty="0" sz="1250">
                <a:latin typeface="Times New Roman"/>
                <a:cs typeface="Times New Roman"/>
              </a:rPr>
              <a:t>suatubenda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rigid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(kaku)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seıTlbarang.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bandııl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fisis,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bentıık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,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ukuran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massa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benda </a:t>
            </a:r>
            <a:r>
              <a:rPr dirty="0" sz="1250" spc="100">
                <a:latin typeface="Times New Roman"/>
                <a:cs typeface="Times New Roman"/>
              </a:rPr>
              <a:t>tink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bisa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diabaikan.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Jikn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sebııalı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benda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digantungkan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2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poros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O,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kemııdian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diberi </a:t>
            </a:r>
            <a:r>
              <a:rPr dirty="0" sz="1250">
                <a:latin typeface="Times New Roman"/>
                <a:cs typeface="Times New Roman"/>
              </a:rPr>
              <a:t>simpangan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dandi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lepaskan,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benda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itu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berosilasi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karena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adanya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torka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pulilı </a:t>
            </a:r>
            <a:r>
              <a:rPr dirty="0" sz="1250" spc="-75">
                <a:latin typeface="Times New Roman"/>
                <a:cs typeface="Times New Roman"/>
              </a:rPr>
              <a:t>sebesar’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degan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ıng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adalah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berat.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hsin8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adalah</a:t>
            </a:r>
            <a:r>
              <a:rPr dirty="0" sz="1250" spc="-10">
                <a:latin typeface="Times New Roman"/>
                <a:cs typeface="Times New Roman"/>
              </a:rPr>
              <a:t> lengan,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itu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sendiri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ınerupakan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 </a:t>
            </a:r>
            <a:r>
              <a:rPr dirty="0" sz="1250">
                <a:latin typeface="Times New Roman"/>
                <a:cs typeface="Times New Roman"/>
              </a:rPr>
              <a:t>antna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poros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pusat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massa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PM.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9957" rIns="0" bIns="0" rtlCol="0" vert="horz">
            <a:spAutoFit/>
          </a:bodyPr>
          <a:lstStyle/>
          <a:p>
            <a:pPr marL="2555240">
              <a:lnSpc>
                <a:spcPct val="100000"/>
              </a:lnSpc>
              <a:spcBef>
                <a:spcPts val="40"/>
              </a:spcBef>
            </a:pPr>
            <a:r>
              <a:rPr dirty="0" sz="1200" spc="-25">
                <a:latin typeface="Cambria"/>
                <a:cs typeface="Cambria"/>
              </a:rPr>
              <a:t>12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56923" y="7388095"/>
            <a:ext cx="5685155" cy="108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4475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Times New Roman"/>
                <a:cs typeface="Times New Roman"/>
              </a:rPr>
              <a:t>Gaınbar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2.1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 indent="191135">
              <a:lnSpc>
                <a:spcPct val="137600"/>
              </a:lnSpc>
              <a:spcBef>
                <a:spcPts val="620"/>
              </a:spcBef>
            </a:pPr>
            <a:r>
              <a:rPr dirty="0" sz="1250" spc="-20">
                <a:latin typeface="Times New Roman"/>
                <a:cs typeface="Times New Roman"/>
              </a:rPr>
              <a:t>Sebualı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kecil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berat,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tergantung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ujung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seutas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tali.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Tali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tersebııt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panjang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ringan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(berat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tali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diabaikan)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serta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tidnk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Times New Roman"/>
                <a:cs typeface="Times New Roman"/>
              </a:rPr>
              <a:t>NNılur.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Selurulı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susıınan</a:t>
            </a:r>
            <a:r>
              <a:rPr dirty="0" sz="1250">
                <a:latin typeface="Times New Roman"/>
                <a:cs typeface="Times New Roman"/>
              </a:rPr>
              <a:t> ini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berayun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nıateınatis </a:t>
            </a:r>
            <a:r>
              <a:rPr dirty="0" sz="1250" spc="-25">
                <a:latin typeface="Times New Roman"/>
                <a:cs typeface="Times New Roman"/>
              </a:rPr>
              <a:t>(siınple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panduluın)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12045" y="9151358"/>
            <a:ext cx="1642110" cy="52578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50" spc="-10">
                <a:latin typeface="Times New Roman"/>
                <a:cs typeface="Times New Roman"/>
              </a:rPr>
              <a:t>Keterangan:</a:t>
            </a:r>
            <a:endParaRPr sz="1250">
              <a:latin typeface="Times New Roman"/>
              <a:cs typeface="Times New Roman"/>
            </a:endParaRPr>
          </a:p>
          <a:p>
            <a:pPr marL="34290">
              <a:lnSpc>
                <a:spcPct val="100000"/>
              </a:lnSpc>
              <a:spcBef>
                <a:spcPts val="470"/>
              </a:spcBef>
            </a:pPr>
            <a:r>
              <a:rPr dirty="0" sz="1250" spc="-45">
                <a:latin typeface="Times New Roman"/>
                <a:cs typeface="Times New Roman"/>
              </a:rPr>
              <a:t>T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11111"/>
                </a:solidFill>
                <a:latin typeface="Times New Roman"/>
                <a:cs typeface="Times New Roman"/>
              </a:rPr>
              <a:t>=</a:t>
            </a:r>
            <a:r>
              <a:rPr dirty="0" sz="1250" spc="18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Periode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(waktu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ayun)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6049" y="5197350"/>
            <a:ext cx="1419890" cy="214578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08507" y="3258827"/>
            <a:ext cx="3254170" cy="3291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14600" y="1783599"/>
            <a:ext cx="3735591" cy="664462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163692" y="272238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599"/>
                </a:moveTo>
                <a:lnTo>
                  <a:pt x="0" y="0"/>
                </a:lnTo>
              </a:path>
            </a:pathLst>
          </a:custGeom>
          <a:ln w="9140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4159121" y="2722380"/>
            <a:ext cx="1648460" cy="228600"/>
            <a:chOff x="4159121" y="2722380"/>
            <a:chExt cx="1648460" cy="228600"/>
          </a:xfrm>
        </p:grpSpPr>
        <p:sp>
          <p:nvSpPr>
            <p:cNvPr id="7" name="object 7" descr=""/>
            <p:cNvSpPr/>
            <p:nvPr/>
          </p:nvSpPr>
          <p:spPr>
            <a:xfrm>
              <a:off x="5802964" y="2722380"/>
              <a:ext cx="0" cy="228600"/>
            </a:xfrm>
            <a:custGeom>
              <a:avLst/>
              <a:gdLst/>
              <a:ahLst/>
              <a:cxnLst/>
              <a:rect l="l" t="t" r="r" b="b"/>
              <a:pathLst>
                <a:path w="0" h="228600">
                  <a:moveTo>
                    <a:pt x="0" y="228599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159121" y="2726952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60" h="0">
                  <a:moveTo>
                    <a:pt x="0" y="0"/>
                  </a:moveTo>
                  <a:lnTo>
                    <a:pt x="1648413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159121" y="2946407"/>
              <a:ext cx="1648460" cy="0"/>
            </a:xfrm>
            <a:custGeom>
              <a:avLst/>
              <a:gdLst/>
              <a:ahLst/>
              <a:cxnLst/>
              <a:rect l="l" t="t" r="r" b="b"/>
              <a:pathLst>
                <a:path w="1648460" h="0">
                  <a:moveTo>
                    <a:pt x="0" y="0"/>
                  </a:moveTo>
                  <a:lnTo>
                    <a:pt x="1648413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2152687" y="2728476"/>
            <a:ext cx="0" cy="216535"/>
          </a:xfrm>
          <a:custGeom>
            <a:avLst/>
            <a:gdLst/>
            <a:ahLst/>
            <a:cxnLst/>
            <a:rect l="l" t="t" r="r" b="b"/>
            <a:pathLst>
              <a:path w="0" h="216535">
                <a:moveTo>
                  <a:pt x="0" y="216407"/>
                </a:moveTo>
                <a:lnTo>
                  <a:pt x="0" y="0"/>
                </a:lnTo>
              </a:path>
            </a:pathLst>
          </a:custGeom>
          <a:ln w="9140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2148117" y="2728476"/>
            <a:ext cx="1685289" cy="216535"/>
            <a:chOff x="2148117" y="2728476"/>
            <a:chExt cx="1685289" cy="216535"/>
          </a:xfrm>
        </p:grpSpPr>
        <p:sp>
          <p:nvSpPr>
            <p:cNvPr id="12" name="object 12" descr=""/>
            <p:cNvSpPr/>
            <p:nvPr/>
          </p:nvSpPr>
          <p:spPr>
            <a:xfrm>
              <a:off x="3828525" y="2728476"/>
              <a:ext cx="0" cy="216535"/>
            </a:xfrm>
            <a:custGeom>
              <a:avLst/>
              <a:gdLst/>
              <a:ahLst/>
              <a:cxnLst/>
              <a:rect l="l" t="t" r="r" b="b"/>
              <a:pathLst>
                <a:path w="0" h="216535">
                  <a:moveTo>
                    <a:pt x="0" y="216407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148117" y="2733048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89" h="0">
                  <a:moveTo>
                    <a:pt x="0" y="0"/>
                  </a:moveTo>
                  <a:lnTo>
                    <a:pt x="1684977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48117" y="2940311"/>
              <a:ext cx="1685289" cy="0"/>
            </a:xfrm>
            <a:custGeom>
              <a:avLst/>
              <a:gdLst/>
              <a:ahLst/>
              <a:cxnLst/>
              <a:rect l="l" t="t" r="r" b="b"/>
              <a:pathLst>
                <a:path w="1685289" h="0">
                  <a:moveTo>
                    <a:pt x="0" y="0"/>
                  </a:moveTo>
                  <a:lnTo>
                    <a:pt x="1684977" y="0"/>
                  </a:lnTo>
                </a:path>
              </a:pathLst>
            </a:custGeom>
            <a:ln w="9143">
              <a:solidFill>
                <a:srgbClr val="23232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6061" y="8385550"/>
            <a:ext cx="694710" cy="512062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3820907" y="6166611"/>
            <a:ext cx="908050" cy="463550"/>
            <a:chOff x="3820907" y="6166611"/>
            <a:chExt cx="908050" cy="46355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54974" y="6166611"/>
              <a:ext cx="79221" cy="329183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0907" y="6349491"/>
              <a:ext cx="907998" cy="280415"/>
            </a:xfrm>
            <a:prstGeom prst="rect">
              <a:avLst/>
            </a:prstGeom>
          </p:spPr>
        </p:pic>
      </p:grp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0734" y="8464798"/>
            <a:ext cx="1151756" cy="36575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1084986" y="701052"/>
            <a:ext cx="2131060" cy="556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Panjang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Tali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(ın)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1295"/>
              </a:spcBef>
            </a:pPr>
            <a:r>
              <a:rPr dirty="0" sz="1200" i="1">
                <a:latin typeface="Cambria"/>
                <a:cs typeface="Cambria"/>
              </a:rPr>
              <a:t>g</a:t>
            </a:r>
            <a:r>
              <a:rPr dirty="0" sz="1200" spc="310" i="1">
                <a:latin typeface="Cambria"/>
                <a:cs typeface="Cambria"/>
              </a:rPr>
              <a:t> </a:t>
            </a:r>
            <a:r>
              <a:rPr dirty="0" sz="1200" spc="-520" i="1">
                <a:latin typeface="Cambria"/>
                <a:cs typeface="Cambria"/>
              </a:rPr>
              <a:t>—</a:t>
            </a:r>
            <a:r>
              <a:rPr dirty="0" sz="1200" spc="-25" i="1">
                <a:latin typeface="Cambria"/>
                <a:cs typeface="Cambria"/>
              </a:rPr>
              <a:t> </a:t>
            </a:r>
            <a:r>
              <a:rPr dirty="0" sz="1200" spc="-60">
                <a:latin typeface="Cambria"/>
                <a:cs typeface="Cambria"/>
              </a:rPr>
              <a:t>Percepatan</a:t>
            </a:r>
            <a:r>
              <a:rPr dirty="0" sz="1200" spc="135">
                <a:latin typeface="Cambria"/>
                <a:cs typeface="Cambria"/>
              </a:rPr>
              <a:t> </a:t>
            </a:r>
            <a:r>
              <a:rPr dirty="0" sz="1200" spc="-50">
                <a:latin typeface="Cambria"/>
                <a:cs typeface="Cambria"/>
              </a:rPr>
              <a:t>gravitasi</a:t>
            </a:r>
            <a:r>
              <a:rPr dirty="0" sz="1200" spc="6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(m/s</a:t>
            </a:r>
            <a:r>
              <a:rPr dirty="0" baseline="34722" sz="1200" spc="-15">
                <a:latin typeface="Cambria"/>
                <a:cs typeface="Cambria"/>
              </a:rPr>
              <a:t>2</a:t>
            </a:r>
            <a:r>
              <a:rPr dirty="0" sz="1200" spc="-10">
                <a:latin typeface="Cambria"/>
                <a:cs typeface="Cambria"/>
              </a:rPr>
              <a:t>)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9525">
              <a:lnSpc>
                <a:spcPts val="1465"/>
              </a:lnSpc>
            </a:pPr>
            <a:r>
              <a:rPr dirty="0" spc="-25"/>
              <a:t>13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2624983" y="2707139"/>
            <a:ext cx="2770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1720">
                <a:solidFill>
                  <a:srgbClr val="0F0F0F"/>
                </a:solidFill>
                <a:latin typeface="Courier New"/>
                <a:cs typeface="Courier New"/>
              </a:rPr>
              <a:t>OGOGOOOOO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155683" y="3889507"/>
            <a:ext cx="5622290" cy="1069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16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Cambria"/>
                <a:cs typeface="Cambria"/>
              </a:rPr>
              <a:t>Gaınbar</a:t>
            </a:r>
            <a:r>
              <a:rPr dirty="0" sz="1150" spc="-5">
                <a:latin typeface="Cambria"/>
                <a:cs typeface="Cambria"/>
              </a:rPr>
              <a:t> </a:t>
            </a:r>
            <a:r>
              <a:rPr dirty="0" sz="1150" spc="-25">
                <a:latin typeface="Cambria"/>
                <a:cs typeface="Cambria"/>
              </a:rPr>
              <a:t>2.2</a:t>
            </a:r>
            <a:endParaRPr sz="1150">
              <a:latin typeface="Cambria"/>
              <a:cs typeface="Cambria"/>
            </a:endParaRPr>
          </a:p>
          <a:p>
            <a:pPr marL="12700" marR="5080" indent="193040">
              <a:lnSpc>
                <a:spcPct val="137600"/>
              </a:lnSpc>
              <a:spcBef>
                <a:spcPts val="645"/>
              </a:spcBef>
            </a:pPr>
            <a:r>
              <a:rPr dirty="0" sz="1250" spc="-60">
                <a:latin typeface="Times New Roman"/>
                <a:cs typeface="Times New Roman"/>
              </a:rPr>
              <a:t>Jikn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benda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itu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tidak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kecil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tidak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berat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terhadap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tali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5">
                <a:latin typeface="Times New Roman"/>
                <a:cs typeface="Times New Roman"/>
              </a:rPr>
              <a:t>ıTlaka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disebut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bandııl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fisis.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Sebualı </a:t>
            </a:r>
            <a:r>
              <a:rPr dirty="0" sz="1250" spc="-25">
                <a:latin typeface="Times New Roman"/>
                <a:cs typeface="Times New Roman"/>
              </a:rPr>
              <a:t>benda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digantung</a:t>
            </a:r>
            <a:r>
              <a:rPr dirty="0" sz="1250" spc="-20">
                <a:latin typeface="Times New Roman"/>
                <a:cs typeface="Times New Roman"/>
              </a:rPr>
              <a:t> pada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sebuat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poros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lıorizontal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dnn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berayun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knrena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gravitasi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 </a:t>
            </a:r>
            <a:r>
              <a:rPr dirty="0" sz="1250" spc="-20">
                <a:latin typeface="Times New Roman"/>
                <a:cs typeface="Times New Roman"/>
              </a:rPr>
              <a:t>sudut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kecil,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merupakan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bandul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fisis.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61195" y="7650476"/>
            <a:ext cx="316738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35">
                <a:latin typeface="Cambria"/>
                <a:cs typeface="Cambria"/>
              </a:rPr>
              <a:t>Gaınbar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25">
                <a:latin typeface="Cambria"/>
                <a:cs typeface="Cambria"/>
              </a:rPr>
              <a:t>2.3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1200" spc="-20">
                <a:latin typeface="Cambria"/>
                <a:cs typeface="Cambria"/>
              </a:rPr>
              <a:t>Solusi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65">
                <a:latin typeface="Cambria"/>
                <a:cs typeface="Cambria"/>
              </a:rPr>
              <a:t>dari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35">
                <a:latin typeface="Cambria"/>
                <a:cs typeface="Cambria"/>
              </a:rPr>
              <a:t>persaınam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ini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adalalı: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48338" y="9034265"/>
            <a:ext cx="1677035" cy="54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mbria"/>
                <a:cs typeface="Cambria"/>
              </a:rPr>
              <a:t>Keterangan:</a:t>
            </a:r>
            <a:endParaRPr sz="1200">
              <a:latin typeface="Cambria"/>
              <a:cs typeface="Cambria"/>
            </a:endParaRPr>
          </a:p>
          <a:p>
            <a:pPr marL="56515">
              <a:lnSpc>
                <a:spcPct val="100000"/>
              </a:lnSpc>
              <a:spcBef>
                <a:spcPts val="1245"/>
              </a:spcBef>
            </a:pPr>
            <a:r>
              <a:rPr dirty="0" sz="1200" i="1">
                <a:latin typeface="Cambria"/>
                <a:cs typeface="Cambria"/>
              </a:rPr>
              <a:t>T</a:t>
            </a:r>
            <a:r>
              <a:rPr dirty="0" sz="1200" spc="335" i="1">
                <a:latin typeface="Cambria"/>
                <a:cs typeface="Cambria"/>
              </a:rPr>
              <a:t> </a:t>
            </a:r>
            <a:r>
              <a:rPr dirty="0" sz="1200" spc="-520" i="1">
                <a:latin typeface="Cambria"/>
                <a:cs typeface="Cambria"/>
              </a:rPr>
              <a:t>—</a:t>
            </a:r>
            <a:r>
              <a:rPr dirty="0" sz="1200" spc="25" i="1">
                <a:latin typeface="Cambria"/>
                <a:cs typeface="Cambria"/>
              </a:rPr>
              <a:t> </a:t>
            </a:r>
            <a:r>
              <a:rPr dirty="0" sz="1200" spc="-60">
                <a:latin typeface="Cambria"/>
                <a:cs typeface="Cambria"/>
              </a:rPr>
              <a:t>Periode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45">
                <a:latin typeface="Cambria"/>
                <a:cs typeface="Cambria"/>
              </a:rPr>
              <a:t>(waktu</a:t>
            </a:r>
            <a:r>
              <a:rPr dirty="0" sz="1200" spc="60">
                <a:latin typeface="Cambria"/>
                <a:cs typeface="Cambria"/>
              </a:rPr>
              <a:t> </a:t>
            </a:r>
            <a:r>
              <a:rPr dirty="0" sz="1200" spc="-30">
                <a:latin typeface="Cambria"/>
                <a:cs typeface="Cambria"/>
              </a:rPr>
              <a:t>ayun)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59080" y="6616192"/>
            <a:ext cx="1148715" cy="0"/>
          </a:xfrm>
          <a:custGeom>
            <a:avLst/>
            <a:gdLst/>
            <a:ahLst/>
            <a:cxnLst/>
            <a:rect l="l" t="t" r="r" b="b"/>
            <a:pathLst>
              <a:path w="1148714" h="0">
                <a:moveTo>
                  <a:pt x="0" y="0"/>
                </a:moveTo>
                <a:lnTo>
                  <a:pt x="1148709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914933" y="1077988"/>
            <a:ext cx="20580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LEMBAR</a:t>
            </a:r>
            <a:r>
              <a:rPr dirty="0" sz="1400" spc="3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PENGESAHAN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2392" y="1767850"/>
            <a:ext cx="2618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Cambria"/>
                <a:cs typeface="Cambria"/>
              </a:rPr>
              <a:t>Laporan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50">
                <a:latin typeface="Cambria"/>
                <a:cs typeface="Cambria"/>
              </a:rPr>
              <a:t>Praktikunı</a:t>
            </a:r>
            <a:r>
              <a:rPr dirty="0" sz="1200" spc="-2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Fisika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ini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di</a:t>
            </a:r>
            <a:r>
              <a:rPr dirty="0" sz="1200" spc="-25">
                <a:latin typeface="Cambria"/>
                <a:cs typeface="Cambria"/>
              </a:rPr>
              <a:t> </a:t>
            </a:r>
            <a:r>
              <a:rPr dirty="0" sz="1200" spc="-70">
                <a:latin typeface="Cambria"/>
                <a:cs typeface="Cambria"/>
              </a:rPr>
              <a:t>buat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olelı: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2392" y="2444251"/>
            <a:ext cx="5951220" cy="149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Times New Roman"/>
                <a:cs typeface="Times New Roman"/>
              </a:rPr>
              <a:t>NPM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1200" spc="-50">
                <a:latin typeface="Cambria"/>
                <a:cs typeface="Cambria"/>
              </a:rPr>
              <a:t>Progı'anı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Studi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>
              <a:latin typeface="Cambria"/>
              <a:cs typeface="Cambria"/>
            </a:endParaRPr>
          </a:p>
          <a:p>
            <a:pPr marL="15875" marR="5080" indent="1905">
              <a:lnSpc>
                <a:spcPct val="143300"/>
              </a:lnSpc>
            </a:pPr>
            <a:r>
              <a:rPr dirty="0" sz="1200">
                <a:latin typeface="Times New Roman"/>
                <a:cs typeface="Times New Roman"/>
              </a:rPr>
              <a:t>Laporan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ini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diajukan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nutuk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ıneınenulıi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nilai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Ujian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Aklıir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mala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kıılialı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Praktikuın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Fisika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Dasar, pada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Programı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Studi Teknik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Sipil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Institut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Teknoloji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Budi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UtoıRo.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20366" y="5090162"/>
            <a:ext cx="7785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Cambria"/>
                <a:cs typeface="Cambria"/>
              </a:rPr>
              <a:t>Mengetahui,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82405" y="6364223"/>
            <a:ext cx="1259840" cy="537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" marR="5080" indent="-12700">
              <a:lnSpc>
                <a:spcPct val="140000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I</a:t>
            </a:r>
            <a:r>
              <a:rPr dirty="0" u="heavy" sz="120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r.</a:t>
            </a:r>
            <a:r>
              <a:rPr dirty="0" u="heavy" sz="1200" spc="-6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00" spc="-1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Heru </a:t>
            </a:r>
            <a:r>
              <a:rPr dirty="0" u="heavy" sz="1200" spc="-55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Wulandono</a:t>
            </a:r>
            <a:r>
              <a:rPr dirty="0" sz="1200" spc="-55">
                <a:latin typeface="Cambria"/>
                <a:cs typeface="Cambria"/>
              </a:rPr>
              <a:t> </a:t>
            </a:r>
            <a:r>
              <a:rPr dirty="0" sz="1200" spc="-25">
                <a:latin typeface="Cambria"/>
                <a:cs typeface="Cambria"/>
              </a:rPr>
              <a:t>Dosen</a:t>
            </a:r>
            <a:r>
              <a:rPr dirty="0" sz="1200" spc="-40">
                <a:latin typeface="Cambria"/>
                <a:cs typeface="Cambria"/>
              </a:rPr>
              <a:t> </a:t>
            </a:r>
            <a:r>
              <a:rPr dirty="0" sz="1200" spc="-30">
                <a:latin typeface="Cambria"/>
                <a:cs typeface="Cambria"/>
              </a:rPr>
              <a:t>Peınbinıbing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14104" y="5090162"/>
            <a:ext cx="801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Cambria"/>
                <a:cs typeface="Cambria"/>
              </a:rPr>
              <a:t>Horınat</a:t>
            </a:r>
            <a:r>
              <a:rPr dirty="0" sz="1200" spc="35">
                <a:latin typeface="Cambria"/>
                <a:cs typeface="Cambria"/>
              </a:rPr>
              <a:t> </a:t>
            </a:r>
            <a:r>
              <a:rPr dirty="0" sz="1200" spc="-35">
                <a:latin typeface="Cambria"/>
                <a:cs typeface="Cambria"/>
              </a:rPr>
              <a:t>saya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463232" y="6693406"/>
            <a:ext cx="6972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0">
                <a:latin typeface="Times New Roman"/>
                <a:cs typeface="Times New Roman"/>
              </a:rPr>
              <a:t>Malıasiswa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570463" y="3409703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153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290734" y="2562360"/>
            <a:ext cx="697865" cy="0"/>
          </a:xfrm>
          <a:custGeom>
            <a:avLst/>
            <a:gdLst/>
            <a:ahLst/>
            <a:cxnLst/>
            <a:rect l="l" t="t" r="r" b="b"/>
            <a:pathLst>
              <a:path w="697864" h="0">
                <a:moveTo>
                  <a:pt x="0" y="0"/>
                </a:moveTo>
                <a:lnTo>
                  <a:pt x="697757" y="0"/>
                </a:lnTo>
              </a:path>
            </a:pathLst>
          </a:custGeom>
          <a:ln w="15239">
            <a:solidFill>
              <a:srgbClr val="38383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3284640" y="2374908"/>
            <a:ext cx="1648460" cy="384175"/>
            <a:chOff x="3284640" y="2374908"/>
            <a:chExt cx="1648460" cy="384175"/>
          </a:xfrm>
        </p:grpSpPr>
        <p:sp>
          <p:nvSpPr>
            <p:cNvPr id="5" name="object 5" descr=""/>
            <p:cNvSpPr/>
            <p:nvPr/>
          </p:nvSpPr>
          <p:spPr>
            <a:xfrm>
              <a:off x="4229202" y="2562360"/>
              <a:ext cx="704215" cy="0"/>
            </a:xfrm>
            <a:custGeom>
              <a:avLst/>
              <a:gdLst/>
              <a:ahLst/>
              <a:cxnLst/>
              <a:rect l="l" t="t" r="r" b="b"/>
              <a:pathLst>
                <a:path w="704214" h="0">
                  <a:moveTo>
                    <a:pt x="0" y="0"/>
                  </a:moveTo>
                  <a:lnTo>
                    <a:pt x="703851" y="0"/>
                  </a:lnTo>
                </a:path>
              </a:pathLst>
            </a:custGeom>
            <a:ln w="15239">
              <a:solidFill>
                <a:srgbClr val="38383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4640" y="2527308"/>
              <a:ext cx="1620991" cy="23164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1203" y="2374908"/>
              <a:ext cx="1523488" cy="16154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120063" y="694702"/>
            <a:ext cx="5165725" cy="1502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975">
              <a:lnSpc>
                <a:spcPct val="100000"/>
              </a:lnSpc>
              <a:spcBef>
                <a:spcPts val="100"/>
              </a:spcBef>
            </a:pPr>
            <a:r>
              <a:rPr dirty="0" sz="1250" i="1">
                <a:latin typeface="Times New Roman"/>
                <a:cs typeface="Times New Roman"/>
              </a:rPr>
              <a:t>ko</a:t>
            </a:r>
            <a:r>
              <a:rPr dirty="0" sz="1250" spc="-40" i="1">
                <a:latin typeface="Times New Roman"/>
                <a:cs typeface="Times New Roman"/>
              </a:rPr>
              <a:t> </a:t>
            </a:r>
            <a:r>
              <a:rPr dirty="0" sz="1250" spc="-490" i="1">
                <a:latin typeface="Times New Roman"/>
                <a:cs typeface="Times New Roman"/>
              </a:rPr>
              <a:t>—</a:t>
            </a:r>
            <a:r>
              <a:rPr dirty="0" sz="1250" spc="75" i="1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Radius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gyration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terlıadap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pusat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massa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48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pusat massa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poros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ayun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250">
              <a:latin typeface="Times New Roman"/>
              <a:cs typeface="Times New Roman"/>
            </a:endParaRPr>
          </a:p>
          <a:p>
            <a:pPr marL="241935">
              <a:lnSpc>
                <a:spcPct val="100000"/>
              </a:lnSpc>
              <a:spcBef>
                <a:spcPts val="5"/>
              </a:spcBef>
            </a:pPr>
            <a:r>
              <a:rPr dirty="0" sz="1250" spc="-35">
                <a:latin typeface="Times New Roman"/>
                <a:cs typeface="Times New Roman"/>
              </a:rPr>
              <a:t>Dengan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ınengaınbil</a:t>
            </a:r>
            <a:r>
              <a:rPr dirty="0" sz="1250" spc="-20">
                <a:latin typeface="Times New Roman"/>
                <a:cs typeface="Times New Roman"/>
              </a:rPr>
              <a:t> 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sebagai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titik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gantung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didapat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woktu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ayun </a:t>
            </a:r>
            <a:r>
              <a:rPr dirty="0" sz="1250" spc="-20">
                <a:latin typeface="Times New Roman"/>
                <a:cs typeface="Times New Roman"/>
              </a:rPr>
              <a:t>T</a:t>
            </a:r>
            <a:r>
              <a:rPr dirty="0" baseline="-11111" sz="1875" spc="-30">
                <a:latin typeface="Times New Roman"/>
                <a:cs typeface="Times New Roman"/>
              </a:rPr>
              <a:t>ı.</a:t>
            </a:r>
            <a:r>
              <a:rPr dirty="0" baseline="-11111" sz="1875" spc="44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190" i="1">
                <a:latin typeface="Times New Roman"/>
                <a:cs typeface="Times New Roman"/>
              </a:rPr>
              <a:t> </a:t>
            </a:r>
            <a:r>
              <a:rPr dirty="0" sz="1250" spc="-50" i="1">
                <a:solidFill>
                  <a:srgbClr val="0E0E0E"/>
                </a:solidFill>
                <a:latin typeface="Times New Roman"/>
                <a:cs typeface="Times New Roman"/>
              </a:rPr>
              <a:t>,</a:t>
            </a:r>
            <a:endParaRPr sz="12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dirty="0" sz="1250" spc="-20">
                <a:latin typeface="Times New Roman"/>
                <a:cs typeface="Times New Roman"/>
              </a:rPr>
              <a:t>digabung,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akan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difipat: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68613" y="9453632"/>
            <a:ext cx="133985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250" spc="-25">
                <a:latin typeface="Times New Roman"/>
                <a:cs typeface="Times New Roman"/>
              </a:rPr>
              <a:t>2.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465"/>
              </a:lnSpc>
            </a:pPr>
            <a:r>
              <a:rPr dirty="0" spc="-40"/>
              <a:t>Pililılalı</a:t>
            </a:r>
            <a:r>
              <a:rPr dirty="0" spc="-20"/>
              <a:t> </a:t>
            </a:r>
            <a:r>
              <a:rPr dirty="0" spc="-35"/>
              <a:t>sebualı</a:t>
            </a:r>
            <a:r>
              <a:rPr dirty="0" spc="-40"/>
              <a:t> </a:t>
            </a:r>
            <a:r>
              <a:rPr dirty="0" spc="-10"/>
              <a:t>titik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 spc="-25"/>
              <a:t>sebagai</a:t>
            </a:r>
            <a:r>
              <a:rPr dirty="0" spc="-10"/>
              <a:t> </a:t>
            </a:r>
            <a:r>
              <a:rPr dirty="0"/>
              <a:t>titik</a:t>
            </a:r>
            <a:r>
              <a:rPr dirty="0" spc="-25"/>
              <a:t> gantung,</a:t>
            </a:r>
            <a:r>
              <a:rPr dirty="0" spc="-5"/>
              <a:t> </a:t>
            </a:r>
            <a:r>
              <a:rPr dirty="0" spc="-35"/>
              <a:t>uknrlalı</a:t>
            </a:r>
            <a:r>
              <a:rPr dirty="0" spc="-5"/>
              <a:t> </a:t>
            </a:r>
            <a:r>
              <a:rPr dirty="0" spc="-20"/>
              <a:t>jarak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65"/>
              <a:t> </a:t>
            </a:r>
            <a:r>
              <a:rPr dirty="0" spc="-20"/>
              <a:t>dengan</a:t>
            </a:r>
            <a:r>
              <a:rPr dirty="0" spc="-25"/>
              <a:t> </a:t>
            </a:r>
            <a:r>
              <a:rPr dirty="0" spc="-35"/>
              <a:t>ujııng</a:t>
            </a:r>
            <a:r>
              <a:rPr dirty="0"/>
              <a:t> </a:t>
            </a:r>
            <a:r>
              <a:rPr dirty="0" spc="-10"/>
              <a:t>batang</a:t>
            </a:r>
          </a:p>
          <a:p>
            <a:pPr algn="ctr" marL="215900">
              <a:lnSpc>
                <a:spcPct val="100000"/>
              </a:lnSpc>
              <a:spcBef>
                <a:spcPts val="660"/>
              </a:spcBef>
            </a:pPr>
            <a:r>
              <a:rPr dirty="0" sz="1200" spc="-25"/>
              <a:t>14</a:t>
            </a:r>
            <a:endParaRPr sz="1200"/>
          </a:p>
        </p:txBody>
      </p:sp>
      <p:sp>
        <p:nvSpPr>
          <p:cNvPr id="9" name="object 9" descr=""/>
          <p:cNvSpPr txBox="1"/>
          <p:nvPr/>
        </p:nvSpPr>
        <p:spPr>
          <a:xfrm>
            <a:off x="1154702" y="2883162"/>
            <a:ext cx="16459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0">
                <a:latin typeface="Times New Roman"/>
                <a:cs typeface="Times New Roman"/>
              </a:rPr>
              <a:t>Bandul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ınateınatis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53264" y="3304548"/>
            <a:ext cx="13150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905" algn="l"/>
              </a:tabLst>
            </a:pPr>
            <a:r>
              <a:rPr dirty="0" sz="1100" i="1">
                <a:latin typeface="Times New Roman"/>
                <a:cs typeface="Times New Roman"/>
              </a:rPr>
              <a:t>lo</a:t>
            </a:r>
            <a:r>
              <a:rPr dirty="0" sz="1100" spc="220" i="1">
                <a:latin typeface="Times New Roman"/>
                <a:cs typeface="Times New Roman"/>
              </a:rPr>
              <a:t> </a:t>
            </a:r>
            <a:r>
              <a:rPr dirty="0" sz="1100" spc="-630" i="1">
                <a:latin typeface="Times New Roman"/>
                <a:cs typeface="Times New Roman"/>
              </a:rPr>
              <a:t>—</a:t>
            </a:r>
            <a:r>
              <a:rPr dirty="0" sz="1100" spc="-625" i="1">
                <a:latin typeface="Times New Roman"/>
                <a:cs typeface="Times New Roman"/>
              </a:rPr>
              <a:t>—</a:t>
            </a:r>
            <a:r>
              <a:rPr dirty="0" sz="1100" spc="285" i="1">
                <a:latin typeface="Times New Roman"/>
                <a:cs typeface="Times New Roman"/>
              </a:rPr>
              <a:t> </a:t>
            </a:r>
            <a:r>
              <a:rPr dirty="0" sz="1100" spc="-35" i="1">
                <a:latin typeface="Times New Roman"/>
                <a:cs typeface="Times New Roman"/>
              </a:rPr>
              <a:t>I/</a:t>
            </a:r>
            <a:r>
              <a:rPr dirty="0" sz="1100" i="1">
                <a:latin typeface="Times New Roman"/>
                <a:cs typeface="Times New Roman"/>
              </a:rPr>
              <a:t>	</a:t>
            </a:r>
            <a:r>
              <a:rPr dirty="0" sz="1100">
                <a:latin typeface="Times New Roman"/>
                <a:cs typeface="Times New Roman"/>
              </a:rPr>
              <a:t>m.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a</a:t>
            </a:r>
            <a:r>
              <a:rPr dirty="0" sz="1100" spc="225" i="1">
                <a:latin typeface="Times New Roman"/>
                <a:cs typeface="Times New Roman"/>
              </a:rPr>
              <a:t>  </a:t>
            </a:r>
            <a:r>
              <a:rPr dirty="0" sz="1100">
                <a:latin typeface="Times New Roman"/>
                <a:cs typeface="Times New Roman"/>
              </a:rPr>
              <a:t>atau</a:t>
            </a:r>
            <a:r>
              <a:rPr dirty="0" sz="1100" spc="204">
                <a:latin typeface="Times New Roman"/>
                <a:cs typeface="Times New Roman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25111" y="3219202"/>
            <a:ext cx="4591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Times New Roman"/>
                <a:cs typeface="Times New Roman"/>
              </a:rPr>
              <a:t>ko°+n</a:t>
            </a:r>
            <a:r>
              <a:rPr dirty="0" baseline="29914" sz="975" spc="-15">
                <a:latin typeface="Times New Roman"/>
                <a:cs typeface="Times New Roman"/>
              </a:rPr>
              <a:t>2</a:t>
            </a:r>
            <a:endParaRPr baseline="29914" sz="975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97440" y="3597916"/>
            <a:ext cx="5949315" cy="579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050" marR="338455" indent="189865">
              <a:lnSpc>
                <a:spcPct val="140800"/>
              </a:lnSpc>
              <a:spcBef>
                <a:spcPts val="100"/>
              </a:spcBef>
            </a:pPr>
            <a:r>
              <a:rPr dirty="0" sz="1250" spc="-35">
                <a:latin typeface="Times New Roman"/>
                <a:cs typeface="Times New Roman"/>
              </a:rPr>
              <a:t>Suatu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terletak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garis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AB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lo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poros,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disebut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pusat </a:t>
            </a:r>
            <a:r>
              <a:rPr dirty="0" sz="1250" spc="-25">
                <a:latin typeface="Times New Roman"/>
                <a:cs typeface="Times New Roman"/>
              </a:rPr>
              <a:t>osilasi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(garis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AB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melalııi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pusat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ınnssa).</a:t>
            </a:r>
            <a:endParaRPr sz="1250">
              <a:latin typeface="Times New Roman"/>
              <a:cs typeface="Times New Roman"/>
            </a:endParaRPr>
          </a:p>
          <a:p>
            <a:pPr marL="271145" marR="186055" indent="186690">
              <a:lnSpc>
                <a:spcPct val="139700"/>
              </a:lnSpc>
              <a:spcBef>
                <a:spcPts val="545"/>
              </a:spcBef>
            </a:pPr>
            <a:r>
              <a:rPr dirty="0" sz="1250" spc="-10">
                <a:latin typeface="Times New Roman"/>
                <a:cs typeface="Times New Roman"/>
              </a:rPr>
              <a:t>Bila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pusat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osilasi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dipakni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sebagai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poros,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ınaka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didapat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bandııl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fisis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baru </a:t>
            </a:r>
            <a:r>
              <a:rPr dirty="0" sz="1250" spc="-25">
                <a:latin typeface="Times New Roman"/>
                <a:cs typeface="Times New Roman"/>
              </a:rPr>
              <a:t>dengan </a:t>
            </a:r>
            <a:r>
              <a:rPr dirty="0" sz="1250" spc="-50">
                <a:latin typeface="Times New Roman"/>
                <a:cs typeface="Times New Roman"/>
              </a:rPr>
              <a:t>T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santa,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jadi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pusat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osilasi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“conyııpate”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>
                <a:latin typeface="Times New Roman"/>
                <a:cs typeface="Times New Roman"/>
              </a:rPr>
              <a:t> titik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poros,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ınnka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dnn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ruınus </a:t>
            </a:r>
            <a:r>
              <a:rPr dirty="0" sz="1250" spc="-25">
                <a:latin typeface="Times New Roman"/>
                <a:cs typeface="Times New Roman"/>
              </a:rPr>
              <a:t>didapat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bualı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titik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gantung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sepanjang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garis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AB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lıarga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y+ıg</a:t>
            </a:r>
            <a:r>
              <a:rPr dirty="0" sz="1250" spc="-20">
                <a:latin typeface="Times New Roman"/>
                <a:cs typeface="Times New Roman"/>
              </a:rPr>
              <a:t> santa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(dalaın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batas- </a:t>
            </a:r>
            <a:r>
              <a:rPr dirty="0" sz="1250" spc="-20">
                <a:latin typeface="Times New Roman"/>
                <a:cs typeface="Times New Roman"/>
              </a:rPr>
              <a:t>batas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tertentu).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250">
              <a:latin typeface="Times New Roman"/>
              <a:cs typeface="Times New Roman"/>
            </a:endParaRPr>
          </a:p>
          <a:p>
            <a:pPr marL="246379" indent="-232410">
              <a:lnSpc>
                <a:spcPct val="100000"/>
              </a:lnSpc>
              <a:buAutoNum type="arabicPeriod" startAt="3"/>
              <a:tabLst>
                <a:tab pos="246379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Alat</a:t>
            </a:r>
            <a:r>
              <a:rPr dirty="0" sz="1250" spc="-55" b="1">
                <a:latin typeface="Times New Roman"/>
                <a:cs typeface="Times New Roman"/>
              </a:rPr>
              <a:t> </a:t>
            </a:r>
            <a:r>
              <a:rPr dirty="0" sz="1250" spc="-60" b="1">
                <a:latin typeface="Times New Roman"/>
                <a:cs typeface="Times New Roman"/>
              </a:rPr>
              <a:t>&amp;</a:t>
            </a:r>
            <a:r>
              <a:rPr dirty="0" sz="1250" spc="-3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Bahan</a:t>
            </a:r>
            <a:endParaRPr sz="1250">
              <a:latin typeface="Times New Roman"/>
              <a:cs typeface="Times New Roman"/>
            </a:endParaRPr>
          </a:p>
          <a:p>
            <a:pPr lvl="1" marL="452120" indent="-27178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2120" algn="l"/>
              </a:tabLst>
            </a:pPr>
            <a:r>
              <a:rPr dirty="0" sz="1250" spc="-25">
                <a:latin typeface="Times New Roman"/>
                <a:cs typeface="Times New Roman"/>
              </a:rPr>
              <a:t>Pen</a:t>
            </a:r>
            <a:endParaRPr sz="1250">
              <a:latin typeface="Times New Roman"/>
              <a:cs typeface="Times New Roman"/>
            </a:endParaRPr>
          </a:p>
          <a:p>
            <a:pPr lvl="1" marL="452120" indent="-2686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52120" algn="l"/>
              </a:tabLst>
            </a:pPr>
            <a:r>
              <a:rPr dirty="0" sz="1250" spc="-30">
                <a:latin typeface="Times New Roman"/>
                <a:cs typeface="Times New Roman"/>
              </a:rPr>
              <a:t>Poros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Penggantung</a:t>
            </a:r>
            <a:endParaRPr sz="1250">
              <a:latin typeface="Times New Roman"/>
              <a:cs typeface="Times New Roman"/>
            </a:endParaRPr>
          </a:p>
          <a:p>
            <a:pPr lvl="1" marL="457200" indent="-276860">
              <a:lnSpc>
                <a:spcPct val="100000"/>
              </a:lnSpc>
              <a:spcBef>
                <a:spcPts val="565"/>
              </a:spcBef>
              <a:buClr>
                <a:srgbClr val="0F0F0F"/>
              </a:buClr>
              <a:buAutoNum type="arabicPeriod"/>
              <a:tabLst>
                <a:tab pos="457200" algn="l"/>
              </a:tabLst>
            </a:pPr>
            <a:r>
              <a:rPr dirty="0" sz="1250" spc="-10">
                <a:latin typeface="Times New Roman"/>
                <a:cs typeface="Times New Roman"/>
              </a:rPr>
              <a:t>Stopwatclı</a:t>
            </a:r>
            <a:endParaRPr sz="1250">
              <a:latin typeface="Times New Roman"/>
              <a:cs typeface="Times New Roman"/>
            </a:endParaRPr>
          </a:p>
          <a:p>
            <a:pPr lvl="1" marL="452120" indent="-27368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452120" algn="l"/>
              </a:tabLst>
            </a:pPr>
            <a:r>
              <a:rPr dirty="0" sz="1250" spc="-20">
                <a:latin typeface="Times New Roman"/>
                <a:cs typeface="Times New Roman"/>
              </a:rPr>
              <a:t>Batang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Berlubang</a:t>
            </a:r>
            <a:endParaRPr sz="1250">
              <a:latin typeface="Times New Roman"/>
              <a:cs typeface="Times New Roman"/>
            </a:endParaRPr>
          </a:p>
          <a:p>
            <a:pPr lvl="1" marL="452120" indent="-27305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52120" algn="l"/>
              </a:tabLst>
            </a:pPr>
            <a:r>
              <a:rPr dirty="0" sz="1250" spc="-10">
                <a:latin typeface="Times New Roman"/>
                <a:cs typeface="Times New Roman"/>
              </a:rPr>
              <a:t>Meteran</a:t>
            </a:r>
            <a:endParaRPr sz="1250">
              <a:latin typeface="Times New Roman"/>
              <a:cs typeface="Times New Roman"/>
            </a:endParaRPr>
          </a:p>
          <a:p>
            <a:pPr lvl="1" marL="452120" indent="-27178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452120" algn="l"/>
              </a:tabLst>
            </a:pPr>
            <a:r>
              <a:rPr dirty="0" sz="1250" spc="-30">
                <a:latin typeface="Times New Roman"/>
                <a:cs typeface="Times New Roman"/>
              </a:rPr>
              <a:t>Keping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Logam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Berat</a:t>
            </a:r>
            <a:endParaRPr sz="1250">
              <a:latin typeface="Times New Roman"/>
              <a:cs typeface="Times New Roman"/>
            </a:endParaRPr>
          </a:p>
          <a:p>
            <a:pPr lvl="1" marL="457200" indent="-27622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457200" algn="l"/>
              </a:tabLst>
            </a:pPr>
            <a:r>
              <a:rPr dirty="0" sz="1250" spc="-40">
                <a:latin typeface="Times New Roman"/>
                <a:cs typeface="Times New Roman"/>
              </a:rPr>
              <a:t>Neraca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Tiınbangan</a:t>
            </a:r>
            <a:endParaRPr sz="1250">
              <a:latin typeface="Times New Roman"/>
              <a:cs typeface="Times New Roman"/>
            </a:endParaRPr>
          </a:p>
          <a:p>
            <a:pPr lvl="1" marL="452120" indent="-26860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2120" algn="l"/>
              </a:tabLst>
            </a:pPr>
            <a:r>
              <a:rPr dirty="0" sz="1250" spc="-25">
                <a:latin typeface="Times New Roman"/>
                <a:cs typeface="Times New Roman"/>
              </a:rPr>
              <a:t>Leınbar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Penganıatan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0"/>
              </a:spcBef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47650" indent="-234950">
              <a:lnSpc>
                <a:spcPct val="100000"/>
              </a:lnSpc>
              <a:buAutoNum type="arabicPeriod" startAt="3"/>
              <a:tabLst>
                <a:tab pos="247650" algn="l"/>
              </a:tabLst>
            </a:pPr>
            <a:r>
              <a:rPr dirty="0" sz="1250" spc="-40" b="1">
                <a:latin typeface="Times New Roman"/>
                <a:cs typeface="Times New Roman"/>
              </a:rPr>
              <a:t>Cara</a:t>
            </a:r>
            <a:r>
              <a:rPr dirty="0" sz="1250" spc="-10" b="1">
                <a:latin typeface="Times New Roman"/>
                <a:cs typeface="Times New Roman"/>
              </a:rPr>
              <a:t> Kerja</a:t>
            </a:r>
            <a:endParaRPr sz="1250">
              <a:latin typeface="Times New Roman"/>
              <a:cs typeface="Times New Roman"/>
            </a:endParaRPr>
          </a:p>
          <a:p>
            <a:pPr marL="250825">
              <a:lnSpc>
                <a:spcPct val="100000"/>
              </a:lnSpc>
              <a:spcBef>
                <a:spcPts val="1140"/>
              </a:spcBef>
            </a:pPr>
            <a:r>
              <a:rPr dirty="0" sz="1250" spc="-40">
                <a:latin typeface="Times New Roman"/>
                <a:cs typeface="Times New Roman"/>
              </a:rPr>
              <a:t>Jalannya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lvl="1" marL="454025" marR="5080" indent="-273685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54025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panjang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batang,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85">
                <a:latin typeface="Times New Roman"/>
                <a:cs typeface="Times New Roman"/>
              </a:rPr>
              <a:t>ukuı'1alı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keping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keping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ınassa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tiınbanglalı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keping </a:t>
            </a:r>
            <a:r>
              <a:rPr dirty="0" sz="1250" spc="-25">
                <a:latin typeface="Times New Roman"/>
                <a:cs typeface="Times New Roman"/>
              </a:rPr>
              <a:t>keping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ınassa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batang.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86670" y="7769855"/>
          <a:ext cx="6027420" cy="1735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/>
                <a:gridCol w="1828164"/>
                <a:gridCol w="1489710"/>
                <a:gridCol w="1489710"/>
              </a:tblGrid>
              <a:tr h="3562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214120">
                        <a:lnSpc>
                          <a:spcPts val="134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HasilPerlıitungan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90500">
                        <a:lnSpc>
                          <a:spcPts val="1340"/>
                        </a:lnSpc>
                      </a:pP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Angkn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Pelaporan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19240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(cm/s')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4734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018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Nilai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60045">
                        <a:lnSpc>
                          <a:spcPts val="1270"/>
                        </a:lnSpc>
                      </a:pPr>
                      <a:r>
                        <a:rPr dirty="0" sz="1250" spc="-24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8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(Delta)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499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798,34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545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524,32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(7,98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15">
                          <a:solidFill>
                            <a:srgbClr val="0F0F0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?,24)10</a:t>
                      </a:r>
                      <a:r>
                        <a:rPr dirty="0" baseline="31746" sz="1050" spc="-15">
                          <a:latin typeface="Times New Roman"/>
                          <a:cs typeface="Times New Roman"/>
                        </a:rPr>
                        <a:t>2</a:t>
                      </a:r>
                      <a:endParaRPr baseline="31746" sz="1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19430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1820,158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56235">
                        <a:lnSpc>
                          <a:spcPts val="119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1194,594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ts val="12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(1,82+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1,19)IW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 algn="ctr" marL="18351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dirty="0" sz="800" spc="-25">
                          <a:latin typeface="Times New Roman"/>
                          <a:cs typeface="Times New Roman"/>
                        </a:rPr>
                        <a:t>g3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0005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2514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1206,001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134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1113,36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7980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(7,98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5,24)10</a:t>
                      </a:r>
                      <a:r>
                        <a:rPr dirty="0" baseline="34188" sz="975" spc="-15">
                          <a:latin typeface="Times New Roman"/>
                          <a:cs typeface="Times New Roman"/>
                        </a:rPr>
                        <a:t>2</a:t>
                      </a:r>
                      <a:endParaRPr baseline="34188" sz="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F3F3F"/>
                      </a:solidFill>
                      <a:prstDash val="solid"/>
                    </a:lnL>
                    <a:lnR w="9525">
                      <a:solidFill>
                        <a:srgbClr val="3F3F3F"/>
                      </a:solidFill>
                      <a:prstDash val="solid"/>
                    </a:lnR>
                    <a:lnT w="9525">
                      <a:solidFill>
                        <a:srgbClr val="3F3F3F"/>
                      </a:solidFill>
                      <a:prstDash val="solid"/>
                    </a:lnT>
                    <a:lnB w="9525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5206" y="8537950"/>
            <a:ext cx="115785" cy="1036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5206" y="8879325"/>
            <a:ext cx="115785" cy="1036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51340" y="610884"/>
            <a:ext cx="6147435" cy="707898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499745" indent="-273050">
              <a:lnSpc>
                <a:spcPct val="100000"/>
              </a:lnSpc>
              <a:spcBef>
                <a:spcPts val="710"/>
              </a:spcBef>
              <a:buClr>
                <a:srgbClr val="0F0F0F"/>
              </a:buClr>
              <a:buAutoNum type="arabicPeriod" startAt="3"/>
              <a:tabLst>
                <a:tab pos="499745" algn="l"/>
              </a:tabLst>
            </a:pPr>
            <a:r>
              <a:rPr dirty="0" sz="1250" spc="-45">
                <a:latin typeface="Times New Roman"/>
                <a:cs typeface="Times New Roman"/>
              </a:rPr>
              <a:t>Amatilalı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waktu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ayun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penulı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nı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105">
                <a:latin typeface="Times New Roman"/>
                <a:cs typeface="Times New Roman"/>
              </a:rPr>
              <a:t>ayncı.</a:t>
            </a:r>
            <a:endParaRPr sz="1250">
              <a:latin typeface="Times New Roman"/>
              <a:cs typeface="Times New Roman"/>
            </a:endParaRPr>
          </a:p>
          <a:p>
            <a:pPr marL="238760" marR="1014094" indent="-14604">
              <a:lnSpc>
                <a:spcPct val="137600"/>
              </a:lnSpc>
              <a:spcBef>
                <a:spcPts val="50"/>
              </a:spcBef>
              <a:buAutoNum type="arabicPeriod" startAt="3"/>
              <a:tabLst>
                <a:tab pos="238760" algn="l"/>
                <a:tab pos="499745" algn="l"/>
              </a:tabLst>
            </a:pPr>
            <a:r>
              <a:rPr dirty="0" sz="1250" spc="-50">
                <a:latin typeface="Times New Roman"/>
                <a:cs typeface="Times New Roman"/>
              </a:rPr>
              <a:t>Aınatilalı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waktu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ayun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penulı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kira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kira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5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nıenit)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nutuk </a:t>
            </a:r>
            <a:r>
              <a:rPr dirty="0" sz="1250" spc="-25">
                <a:latin typeface="Times New Roman"/>
                <a:cs typeface="Times New Roman"/>
              </a:rPr>
              <a:t>sekian </a:t>
            </a:r>
            <a:r>
              <a:rPr dirty="0" sz="1250" spc="-40">
                <a:latin typeface="Times New Roman"/>
                <a:cs typeface="Times New Roman"/>
              </a:rPr>
              <a:t>x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ayunan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penuh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85">
                <a:latin typeface="Times New Roman"/>
                <a:cs typeface="Times New Roman"/>
              </a:rPr>
              <a:t>û.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310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Ulmıgi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percobamı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no.1</a:t>
            </a:r>
            <a:endParaRPr sz="1250">
              <a:latin typeface="Times New Roman"/>
              <a:cs typeface="Times New Roman"/>
            </a:endParaRPr>
          </a:p>
          <a:p>
            <a:pPr marL="498475" indent="-272415">
              <a:lnSpc>
                <a:spcPct val="100000"/>
              </a:lnSpc>
              <a:spcBef>
                <a:spcPts val="560"/>
              </a:spcBef>
              <a:buAutoNum type="arabicPeriod" startAt="6"/>
              <a:tabLst>
                <a:tab pos="498475" algn="l"/>
              </a:tabLst>
            </a:pPr>
            <a:r>
              <a:rPr dirty="0" sz="1250" spc="-20">
                <a:latin typeface="Times New Roman"/>
                <a:cs typeface="Times New Roman"/>
              </a:rPr>
              <a:t>Pilihlah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titik B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(dipilıak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lain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terlıadap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C),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sebagai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titik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gantung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ukıırlalı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AB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(n,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+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AutoNum type="arabicPeriod" startAt="6"/>
            </a:pPr>
            <a:endParaRPr sz="1250">
              <a:latin typeface="Times New Roman"/>
              <a:cs typeface="Times New Roman"/>
            </a:endParaRPr>
          </a:p>
          <a:p>
            <a:pPr marL="497840" indent="-270510">
              <a:lnSpc>
                <a:spcPct val="100000"/>
              </a:lnSpc>
              <a:buClr>
                <a:srgbClr val="111111"/>
              </a:buClr>
              <a:buAutoNum type="arabicPeriod" startAt="6"/>
              <a:tabLst>
                <a:tab pos="497840" algn="l"/>
              </a:tabLst>
            </a:pPr>
            <a:r>
              <a:rPr dirty="0" sz="1250" spc="-25">
                <a:latin typeface="Times New Roman"/>
                <a:cs typeface="Times New Roman"/>
              </a:rPr>
              <a:t>Lakukan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percobaw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no.2,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3,</a:t>
            </a:r>
            <a:r>
              <a:rPr dirty="0" sz="1250" spc="-20">
                <a:latin typeface="Times New Roman"/>
                <a:cs typeface="Times New Roman"/>
              </a:rPr>
              <a:t> 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no.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untuk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497840" indent="-274320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497840" algn="l"/>
              </a:tabLst>
            </a:pPr>
            <a:r>
              <a:rPr dirty="0" sz="1250" spc="-25">
                <a:latin typeface="Times New Roman"/>
                <a:cs typeface="Times New Roman"/>
              </a:rPr>
              <a:t>Lakukan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no.1,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2,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3,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4,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5,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F0F0F"/>
                </a:solidFill>
                <a:latin typeface="Times New Roman"/>
                <a:cs typeface="Times New Roman"/>
              </a:rPr>
              <a:t>6</a:t>
            </a:r>
            <a:r>
              <a:rPr dirty="0" sz="1250" spc="-7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beberapa</a:t>
            </a:r>
            <a:r>
              <a:rPr dirty="0" sz="1250" spc="-20">
                <a:latin typeface="Times New Roman"/>
                <a:cs typeface="Times New Roman"/>
              </a:rPr>
              <a:t> pasang </a:t>
            </a:r>
            <a:r>
              <a:rPr dirty="0" sz="1250" spc="-10">
                <a:latin typeface="Times New Roman"/>
                <a:cs typeface="Times New Roman"/>
              </a:rPr>
              <a:t>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89560" indent="-226060">
              <a:lnSpc>
                <a:spcPct val="100000"/>
              </a:lnSpc>
              <a:buAutoNum type="arabicPeriod" startAt="5"/>
              <a:tabLst>
                <a:tab pos="289560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lvl="1" marL="499745" marR="162560" indent="-27305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02284" algn="l"/>
                <a:tab pos="3935729" algn="l"/>
              </a:tabLst>
            </a:pPr>
            <a:r>
              <a:rPr dirty="0" sz="1250">
                <a:latin typeface="Times New Roman"/>
                <a:cs typeface="Times New Roman"/>
              </a:rPr>
              <a:t>Apa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akibaöıya</a:t>
            </a:r>
            <a:r>
              <a:rPr dirty="0" sz="1250" spc="3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apabila</a:t>
            </a:r>
            <a:r>
              <a:rPr dirty="0" sz="1250" spc="3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sudut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ayun</a:t>
            </a:r>
            <a:r>
              <a:rPr dirty="0" sz="1250" spc="2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terlalu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besar?</a:t>
            </a:r>
            <a:r>
              <a:rPr dirty="0" sz="1250">
                <a:latin typeface="Times New Roman"/>
                <a:cs typeface="Times New Roman"/>
              </a:rPr>
              <a:t>	Maka</a:t>
            </a:r>
            <a:r>
              <a:rPr dirty="0" sz="1250" spc="3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ayunan</a:t>
            </a:r>
            <a:r>
              <a:rPr dirty="0" sz="1250" spc="2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waktu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yang 	dibutulıkan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berlıenti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akan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lebih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</a:t>
            </a:r>
            <a:endParaRPr sz="1250">
              <a:latin typeface="Times New Roman"/>
              <a:cs typeface="Times New Roman"/>
            </a:endParaRPr>
          </a:p>
          <a:p>
            <a:pPr lvl="1" marL="502284" indent="-27241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02284" algn="l"/>
              </a:tabLst>
            </a:pPr>
            <a:r>
              <a:rPr dirty="0" sz="1250" spc="-40">
                <a:latin typeface="Times New Roman"/>
                <a:cs typeface="Times New Roman"/>
              </a:rPr>
              <a:t>Terangkanlalı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kenapa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titik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dipililı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seperti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VI-</a:t>
            </a:r>
            <a:r>
              <a:rPr dirty="0" sz="1250" spc="-50">
                <a:latin typeface="Times New Roman"/>
                <a:cs typeface="Times New Roman"/>
              </a:rPr>
              <a:t>3</a:t>
            </a:r>
            <a:endParaRPr sz="1250">
              <a:latin typeface="Times New Roman"/>
              <a:cs typeface="Times New Roman"/>
            </a:endParaRPr>
          </a:p>
          <a:p>
            <a:pPr lvl="1" marL="498475" indent="-27178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98475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 </a:t>
            </a:r>
            <a:r>
              <a:rPr dirty="0" sz="1250" spc="-30">
                <a:latin typeface="Times New Roman"/>
                <a:cs typeface="Times New Roman"/>
              </a:rPr>
              <a:t>lıarga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percepatan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pasang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beserta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ketelitiannya?</a:t>
            </a:r>
            <a:endParaRPr sz="1250">
              <a:latin typeface="Times New Roman"/>
              <a:cs typeface="Times New Roman"/>
            </a:endParaRPr>
          </a:p>
          <a:p>
            <a:pPr lvl="1" marL="498475" indent="-273685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498475" algn="l"/>
              </a:tabLst>
            </a:pPr>
            <a:r>
              <a:rPr dirty="0" sz="1250" spc="-45">
                <a:latin typeface="Times New Roman"/>
                <a:cs typeface="Times New Roman"/>
              </a:rPr>
              <a:t>Hittınglalı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lıarga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percepaton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ITBU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(g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rata)?</a:t>
            </a:r>
            <a:endParaRPr sz="1250">
              <a:latin typeface="Times New Roman"/>
              <a:cs typeface="Times New Roman"/>
            </a:endParaRPr>
          </a:p>
          <a:p>
            <a:pPr lvl="1" marL="498475" marR="152400" indent="-273050">
              <a:lnSpc>
                <a:spcPts val="2110"/>
              </a:lnSpc>
              <a:spcBef>
                <a:spcPts val="125"/>
              </a:spcBef>
              <a:buAutoNum type="arabicPeriod"/>
              <a:tabLst>
                <a:tab pos="502284" algn="l"/>
              </a:tabLst>
            </a:pPr>
            <a:r>
              <a:rPr dirty="0" sz="1250" spc="-30">
                <a:latin typeface="Times New Roman"/>
                <a:cs typeface="Times New Roman"/>
              </a:rPr>
              <a:t>Berikanlalı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suatu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pembalıasan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tentang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lıasil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ini,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terutaına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lıasil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perlıitungan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g </a:t>
            </a:r>
            <a:r>
              <a:rPr dirty="0" sz="1250" spc="-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ada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litelatur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(y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+9.81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m/sec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baseline="37037" sz="1125" spc="-37">
                <a:latin typeface="Times New Roman"/>
                <a:cs typeface="Times New Roman"/>
              </a:rPr>
              <a:t>2</a:t>
            </a:r>
            <a:r>
              <a:rPr dirty="0" sz="1250" spc="-25">
                <a:latin typeface="Times New Roman"/>
                <a:cs typeface="Times New Roman"/>
              </a:rPr>
              <a:t>)?</a:t>
            </a:r>
            <a:endParaRPr sz="1250">
              <a:latin typeface="Times New Roman"/>
              <a:cs typeface="Times New Roman"/>
            </a:endParaRPr>
          </a:p>
          <a:p>
            <a:pPr lvl="1" marL="503555" indent="-27749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03555" algn="l"/>
              </a:tabLst>
            </a:pPr>
            <a:r>
              <a:rPr dirty="0" sz="1250" spc="-45">
                <a:latin typeface="Times New Roman"/>
                <a:cs typeface="Times New Roman"/>
              </a:rPr>
              <a:t>Sebııtkanlalı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letK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keeınpat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titik </a:t>
            </a:r>
            <a:r>
              <a:rPr dirty="0" sz="1250" spc="-20">
                <a:latin typeface="Times New Roman"/>
                <a:cs typeface="Times New Roman"/>
              </a:rPr>
              <a:t>seperti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disebutkan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III-</a:t>
            </a:r>
            <a:r>
              <a:rPr dirty="0" sz="1250">
                <a:latin typeface="Times New Roman"/>
                <a:cs typeface="Times New Roman"/>
              </a:rPr>
              <a:t>5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ılıasing-</a:t>
            </a:r>
            <a:r>
              <a:rPr dirty="0" sz="1250" spc="-10">
                <a:latin typeface="Times New Roman"/>
                <a:cs typeface="Times New Roman"/>
              </a:rPr>
              <a:t>ınasing</a:t>
            </a:r>
            <a:endParaRPr sz="1250">
              <a:latin typeface="Times New Roman"/>
              <a:cs typeface="Times New Roman"/>
            </a:endParaRPr>
          </a:p>
          <a:p>
            <a:pPr marL="496570" marR="163830" indent="3175">
              <a:lnSpc>
                <a:spcPct val="134400"/>
              </a:lnSpc>
              <a:spcBef>
                <a:spcPts val="45"/>
              </a:spcBef>
            </a:pPr>
            <a:r>
              <a:rPr dirty="0" sz="1250">
                <a:latin typeface="Times New Roman"/>
                <a:cs typeface="Times New Roman"/>
              </a:rPr>
              <a:t>titik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lıittınglalı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ıneınakai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ruınus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(10-</a:t>
            </a:r>
            <a:r>
              <a:rPr dirty="0" sz="1250">
                <a:latin typeface="Times New Roman"/>
                <a:cs typeface="Times New Roman"/>
              </a:rPr>
              <a:t>2)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(10-</a:t>
            </a:r>
            <a:r>
              <a:rPr dirty="0" sz="1250">
                <a:latin typeface="Times New Roman"/>
                <a:cs typeface="Times New Roman"/>
              </a:rPr>
              <a:t>4).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Jika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asissten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ınenglıendaki </a:t>
            </a:r>
            <a:r>
              <a:rPr dirty="0" sz="1250" spc="-30">
                <a:latin typeface="Times New Roman"/>
                <a:cs typeface="Times New Roman"/>
              </a:rPr>
              <a:t>lıitung</a:t>
            </a:r>
            <a:r>
              <a:rPr dirty="0" sz="1250" spc="-20">
                <a:latin typeface="Times New Roman"/>
                <a:cs typeface="Times New Roman"/>
              </a:rPr>
              <a:t> pula 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ınasing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masing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titik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lvl="1" marL="503555" indent="-276225">
              <a:lnSpc>
                <a:spcPct val="100000"/>
              </a:lnSpc>
              <a:spcBef>
                <a:spcPts val="615"/>
              </a:spcBef>
              <a:buAutoNum type="arabicPeriod" startAt="7"/>
              <a:tabLst>
                <a:tab pos="503555" algn="l"/>
              </a:tabLst>
            </a:pPr>
            <a:r>
              <a:rPr dirty="0" sz="1250" spc="-55">
                <a:latin typeface="Times New Roman"/>
                <a:cs typeface="Times New Roman"/>
              </a:rPr>
              <a:t>Sebutkanlalı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-114">
                <a:latin typeface="Times New Roman"/>
                <a:cs typeface="Times New Roman"/>
              </a:rPr>
              <a:t>1ıa11ıa1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ıneınbatasi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tidak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dapat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dicapainya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keeınpat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titik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tersebut?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25"/>
              </a:spcBef>
              <a:buFont typeface="Times New Roman"/>
              <a:buAutoNum type="arabicPeriod" startAt="7"/>
            </a:pPr>
            <a:endParaRPr sz="1250">
              <a:latin typeface="Times New Roman"/>
              <a:cs typeface="Times New Roman"/>
            </a:endParaRPr>
          </a:p>
          <a:p>
            <a:pPr marL="292100" indent="-229235">
              <a:lnSpc>
                <a:spcPct val="100000"/>
              </a:lnSpc>
              <a:buAutoNum type="arabicPeriod" startAt="5"/>
              <a:tabLst>
                <a:tab pos="292100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lvl="1" marL="498475" marR="161290" indent="-272415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02284" algn="l"/>
              </a:tabLst>
            </a:pPr>
            <a:r>
              <a:rPr dirty="0" sz="1250" spc="-20">
                <a:latin typeface="Times New Roman"/>
                <a:cs typeface="Times New Roman"/>
              </a:rPr>
              <a:t>Karena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bila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sudut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simpangan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terlalu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besar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maka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didapat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8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8,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sehingga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 spc="-30">
                <a:latin typeface="Times New Roman"/>
                <a:cs typeface="Times New Roman"/>
              </a:rPr>
              <a:t>gerak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teıjadi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meınnulıi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gerak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lıarnıonik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sederlıana.</a:t>
            </a:r>
            <a:endParaRPr sz="1250">
              <a:latin typeface="Times New Roman"/>
              <a:cs typeface="Times New Roman"/>
            </a:endParaRPr>
          </a:p>
          <a:p>
            <a:pPr lvl="1" marL="498475" marR="172085" indent="-269240">
              <a:lnSpc>
                <a:spcPct val="137600"/>
              </a:lnSpc>
              <a:buAutoNum type="arabicPeriod"/>
              <a:tabLst>
                <a:tab pos="501650" algn="l"/>
              </a:tabLst>
            </a:pPr>
            <a:r>
              <a:rPr dirty="0" sz="1250" spc="-35">
                <a:latin typeface="Times New Roman"/>
                <a:cs typeface="Times New Roman"/>
              </a:rPr>
              <a:t>Keıııııngkinan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apabila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tidak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dipililı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seperti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IV-</a:t>
            </a:r>
            <a:r>
              <a:rPr dirty="0" sz="1250">
                <a:latin typeface="Times New Roman"/>
                <a:cs typeface="Times New Roman"/>
              </a:rPr>
              <a:t>3,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ınaka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nilai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periode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waktunya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 spc="-55">
                <a:latin typeface="Times New Roman"/>
                <a:cs typeface="Times New Roman"/>
              </a:rPr>
              <a:t>aknn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santa.</a:t>
            </a:r>
            <a:endParaRPr sz="125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565"/>
              </a:spcBef>
            </a:pPr>
            <a:r>
              <a:rPr dirty="0" sz="1250" spc="-25">
                <a:solidFill>
                  <a:srgbClr val="0C0C0C"/>
                </a:solidFill>
                <a:latin typeface="Times New Roman"/>
                <a:cs typeface="Times New Roman"/>
              </a:rPr>
              <a:t>3.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57145">
              <a:lnSpc>
                <a:spcPts val="1465"/>
              </a:lnSpc>
            </a:pPr>
            <a:r>
              <a:rPr dirty="0" spc="-25">
                <a:latin typeface="Consolas"/>
                <a:cs typeface="Consolas"/>
              </a:rPr>
              <a:t>16</a:t>
            </a:r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276682" y="2905259"/>
          <a:ext cx="5710555" cy="2764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5730"/>
                <a:gridCol w="1410970"/>
                <a:gridCol w="1398904"/>
                <a:gridCol w="1420495"/>
              </a:tblGrid>
              <a:tr h="35306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878840">
                        <a:lnSpc>
                          <a:spcPts val="1340"/>
                        </a:lnSpc>
                      </a:pP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Hasil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Perlıitungan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2">
                  <a:txBody>
                    <a:bodyPr/>
                    <a:lstStyle/>
                    <a:p>
                      <a:pPr algn="ctr" marL="17145">
                        <a:lnSpc>
                          <a:spcPts val="1340"/>
                        </a:lnSpc>
                      </a:pP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Angka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Pelaporan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9209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(cin/s</a:t>
                      </a:r>
                      <a:r>
                        <a:rPr dirty="0" baseline="29629" sz="1125" spc="-15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dirty="0" baseline="15555" sz="1875" spc="-15">
                          <a:latin typeface="Times New Roman"/>
                          <a:cs typeface="Times New Roman"/>
                        </a:rPr>
                        <a:t>)</a:t>
                      </a:r>
                      <a:endParaRPr baseline="15555" sz="18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4988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130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Nilai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784">
                        <a:lnSpc>
                          <a:spcPts val="1295"/>
                        </a:lnSpc>
                      </a:pPr>
                      <a:r>
                        <a:rPr dirty="0" sz="1250" spc="-24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(Delta)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4184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1,63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750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0,009907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(1,630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0,010)10</a:t>
                      </a:r>
                      <a:r>
                        <a:rPr dirty="0" baseline="34188" sz="975" spc="-15">
                          <a:latin typeface="Times New Roman"/>
                          <a:cs typeface="Times New Roman"/>
                        </a:rPr>
                        <a:t>2</a:t>
                      </a:r>
                      <a:endParaRPr baseline="34188" sz="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37820">
                <a:tc>
                  <a:txBody>
                    <a:bodyPr/>
                    <a:lstStyle/>
                    <a:p>
                      <a:pPr marL="78740">
                        <a:lnSpc>
                          <a:spcPts val="1200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8630">
                        <a:lnSpc>
                          <a:spcPts val="119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1,48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0,008254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0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(1,480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0,008)10</a:t>
                      </a:r>
                      <a:r>
                        <a:rPr dirty="0" baseline="34188" sz="975" spc="-15">
                          <a:latin typeface="Times New Roman"/>
                          <a:cs typeface="Times New Roman"/>
                        </a:rPr>
                        <a:t>2</a:t>
                      </a:r>
                      <a:endParaRPr baseline="34188" sz="9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67359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1,56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7345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Consolas"/>
                          <a:cs typeface="Consolas"/>
                        </a:rPr>
                        <a:t>0,00876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270"/>
                        </a:lnSpc>
                      </a:pPr>
                      <a:r>
                        <a:rPr dirty="0" sz="1250" spc="-120">
                          <a:latin typeface="Consolas"/>
                          <a:cs typeface="Consolas"/>
                        </a:rPr>
                        <a:t>(1,S60+</a:t>
                      </a:r>
                      <a:r>
                        <a:rPr dirty="0" sz="1250" spc="-2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250" spc="-30">
                          <a:latin typeface="Consolas"/>
                          <a:cs typeface="Consolas"/>
                        </a:rPr>
                        <a:t>0,009)10</a:t>
                      </a:r>
                      <a:r>
                        <a:rPr dirty="0" baseline="31746" sz="1050" spc="-44">
                          <a:latin typeface="Consolas"/>
                          <a:cs typeface="Consolas"/>
                        </a:rPr>
                        <a:t>2</a:t>
                      </a:r>
                      <a:endParaRPr baseline="31746" sz="10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 marL="78740">
                        <a:lnSpc>
                          <a:spcPts val="1270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 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7244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1,57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0,009308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(1,?70</a:t>
                      </a:r>
                      <a:r>
                        <a:rPr dirty="0" sz="12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marL="78740">
                        <a:lnSpc>
                          <a:spcPts val="1200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dirty="0" sz="12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27355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1,?05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49250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0,00859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0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(1,?0?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  <a:tr h="347345">
                <a:tc>
                  <a:txBody>
                    <a:bodyPr/>
                    <a:lstStyle/>
                    <a:p>
                      <a:pPr marL="78740">
                        <a:lnSpc>
                          <a:spcPts val="1295"/>
                        </a:lnSpc>
                      </a:pP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teliti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430530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1,?02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11150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0,008628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>
                        <a:lnSpc>
                          <a:spcPts val="129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(1,?02</a:t>
                      </a:r>
                      <a:r>
                        <a:rPr dirty="0" sz="12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0,009)IW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43434"/>
                      </a:solidFill>
                      <a:prstDash val="solid"/>
                    </a:lnL>
                    <a:lnR w="9525">
                      <a:solidFill>
                        <a:srgbClr val="343434"/>
                      </a:solidFill>
                      <a:prstDash val="solid"/>
                    </a:lnR>
                    <a:lnT w="9525">
                      <a:solidFill>
                        <a:srgbClr val="343434"/>
                      </a:solidFill>
                      <a:prstDash val="solid"/>
                    </a:lnT>
                    <a:lnB w="9525">
                      <a:solidFill>
                        <a:srgbClr val="343434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1063449" y="958356"/>
            <a:ext cx="4366895" cy="107442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86385" algn="l"/>
              </a:tabLst>
            </a:pPr>
            <a:r>
              <a:rPr dirty="0" sz="1250" spc="-25">
                <a:latin typeface="Times New Roman"/>
                <a:cs typeface="Times New Roman"/>
              </a:rPr>
              <a:t>4.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40">
                <a:latin typeface="Times New Roman"/>
                <a:cs typeface="Times New Roman"/>
              </a:rPr>
              <a:t>Menglıitung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g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65"/>
              </a:spcBef>
            </a:pPr>
            <a:r>
              <a:rPr dirty="0" sz="1250" spc="-70">
                <a:latin typeface="Times New Roman"/>
                <a:cs typeface="Times New Roman"/>
              </a:rPr>
              <a:t>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rata-</a:t>
            </a:r>
            <a:r>
              <a:rPr dirty="0" sz="1250">
                <a:latin typeface="Times New Roman"/>
                <a:cs typeface="Times New Roman"/>
              </a:rPr>
              <a:t>rata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(798,34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1820,1û8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1206,001)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/</a:t>
            </a:r>
            <a:r>
              <a:rPr dirty="0" sz="1250" spc="-60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61616"/>
                </a:solidFill>
                <a:latin typeface="Times New Roman"/>
                <a:cs typeface="Times New Roman"/>
              </a:rPr>
              <a:t>3</a:t>
            </a:r>
            <a:r>
              <a:rPr dirty="0" sz="125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878787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878787"/>
                </a:solidFill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1274,833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cin/s'</a:t>
            </a:r>
            <a:endParaRPr sz="1250">
              <a:latin typeface="Times New Roman"/>
              <a:cs typeface="Times New Roman"/>
            </a:endParaRPr>
          </a:p>
          <a:p>
            <a:pPr marL="287655" marR="16510" indent="635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fi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rata-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(û24,32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6E6E6E"/>
                </a:solidFill>
                <a:latin typeface="Times New Roman"/>
                <a:cs typeface="Times New Roman"/>
              </a:rPr>
              <a:t>+</a:t>
            </a:r>
            <a:r>
              <a:rPr dirty="0" sz="1250" spc="-7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1194,û49 </a:t>
            </a:r>
            <a:r>
              <a:rPr dirty="0" sz="1250">
                <a:solidFill>
                  <a:srgbClr val="6E6E6E"/>
                </a:solidFill>
                <a:latin typeface="Times New Roman"/>
                <a:cs typeface="Times New Roman"/>
              </a:rPr>
              <a:t>+</a:t>
            </a:r>
            <a:r>
              <a:rPr dirty="0" sz="1250" spc="-25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1113,36)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676767"/>
                </a:solidFill>
                <a:latin typeface="Times New Roman"/>
                <a:cs typeface="Times New Roman"/>
              </a:rPr>
              <a:t>/</a:t>
            </a:r>
            <a:r>
              <a:rPr dirty="0" sz="1250" spc="-10">
                <a:solidFill>
                  <a:srgbClr val="676767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3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sz="1250" spc="-7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944,076 </a:t>
            </a:r>
            <a:r>
              <a:rPr dirty="0" sz="1250" spc="-10">
                <a:latin typeface="Times New Roman"/>
                <a:cs typeface="Times New Roman"/>
              </a:rPr>
              <a:t>cin/s' </a:t>
            </a:r>
            <a:r>
              <a:rPr dirty="0" sz="1250" spc="-45">
                <a:latin typeface="Times New Roman"/>
                <a:cs typeface="Times New Roman"/>
              </a:rPr>
              <a:t>Aııgka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Pelaporan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(1,3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9,4)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10'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 spc="60">
                <a:latin typeface="Times New Roman"/>
                <a:cs typeface="Times New Roman"/>
              </a:rPr>
              <a:t>cins'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65204" y="2608843"/>
            <a:ext cx="14859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480" algn="l"/>
              </a:tabLst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40">
                <a:latin typeface="Times New Roman"/>
                <a:cs typeface="Times New Roman"/>
              </a:rPr>
              <a:t>Menglıitııng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teliti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14885" y="6091175"/>
            <a:ext cx="573024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7230" marR="2164080" indent="-685165">
              <a:lnSpc>
                <a:spcPct val="137600"/>
              </a:lnSpc>
              <a:spcBef>
                <a:spcPts val="100"/>
              </a:spcBef>
            </a:pPr>
            <a:r>
              <a:rPr dirty="0" sz="1250">
                <a:solidFill>
                  <a:srgbClr val="0E0E0E"/>
                </a:solidFill>
                <a:latin typeface="Times New Roman"/>
                <a:cs typeface="Times New Roman"/>
              </a:rPr>
              <a:t>7.</a:t>
            </a:r>
            <a:r>
              <a:rPr dirty="0" sz="1250" spc="47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Kemııngkinan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penyebab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kesalahan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terjadi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adalalı </a:t>
            </a:r>
            <a:r>
              <a:rPr dirty="0" sz="1250" spc="-35">
                <a:latin typeface="Times New Roman"/>
                <a:cs typeface="Times New Roman"/>
              </a:rPr>
              <a:t>Siınpangan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terlalıı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</a:t>
            </a:r>
            <a:endParaRPr sz="1250">
              <a:latin typeface="Times New Roman"/>
              <a:cs typeface="Times New Roman"/>
            </a:endParaRPr>
          </a:p>
          <a:p>
            <a:pPr marL="695325" marR="5080" indent="-3175">
              <a:lnSpc>
                <a:spcPct val="137600"/>
              </a:lnSpc>
              <a:spcBef>
                <a:spcPts val="45"/>
              </a:spcBef>
            </a:pP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saat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nıelakukan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ınelakukan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>
                <a:latin typeface="Times New Roman"/>
                <a:cs typeface="Times New Roman"/>
              </a:rPr>
              <a:t> 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perlıitungan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ınenggunKan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ruınus, </a:t>
            </a:r>
            <a:r>
              <a:rPr dirty="0" sz="1250" spc="-35">
                <a:latin typeface="Times New Roman"/>
                <a:cs typeface="Times New Roman"/>
              </a:rPr>
              <a:t>penulis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kurang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teliti</a:t>
            </a:r>
            <a:endParaRPr sz="1250">
              <a:latin typeface="Times New Roman"/>
              <a:cs typeface="Times New Roman"/>
            </a:endParaRPr>
          </a:p>
          <a:p>
            <a:pPr marL="695325" marR="8255" indent="-3810">
              <a:lnSpc>
                <a:spcPct val="137600"/>
              </a:lnSpc>
            </a:pPr>
            <a:r>
              <a:rPr dirty="0" sz="1250" spc="-35">
                <a:latin typeface="Times New Roman"/>
                <a:cs typeface="Times New Roman"/>
              </a:rPr>
              <a:t>Penıılis</a:t>
            </a:r>
            <a:r>
              <a:rPr dirty="0" sz="1250" spc="-20">
                <a:latin typeface="Times New Roman"/>
                <a:cs typeface="Times New Roman"/>
              </a:rPr>
              <a:t> terlalu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sering </a:t>
            </a:r>
            <a:r>
              <a:rPr dirty="0" sz="1250" spc="-30">
                <a:latin typeface="Times New Roman"/>
                <a:cs typeface="Times New Roman"/>
              </a:rPr>
              <a:t>rnelakukan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peınbıılatan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ymıg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akan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ıneınpengarulıi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nilai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aklıir </a:t>
            </a:r>
            <a:r>
              <a:rPr dirty="0" sz="1250" spc="-20">
                <a:latin typeface="Times New Roman"/>
                <a:cs typeface="Times New Roman"/>
              </a:rPr>
              <a:t>dari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pengolalıan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data.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57145">
              <a:lnSpc>
                <a:spcPts val="1465"/>
              </a:lnSpc>
            </a:pPr>
            <a:r>
              <a:rPr dirty="0" spc="-25">
                <a:latin typeface="Consolas"/>
                <a:cs typeface="Consolas"/>
              </a:rPr>
              <a:t>17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96018" y="688607"/>
            <a:ext cx="5953760" cy="475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Cambria"/>
                <a:cs typeface="Cambria"/>
              </a:rPr>
              <a:t>7.</a:t>
            </a:r>
            <a:r>
              <a:rPr dirty="0" sz="1250" spc="135">
                <a:latin typeface="Cambria"/>
                <a:cs typeface="Cambria"/>
              </a:rPr>
              <a:t>  </a:t>
            </a:r>
            <a:r>
              <a:rPr dirty="0" sz="1250" spc="-1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algn="just" marL="243204" marR="9525" indent="222885">
              <a:lnSpc>
                <a:spcPct val="138200"/>
              </a:lnSpc>
              <a:spcBef>
                <a:spcPts val="615"/>
              </a:spcBef>
            </a:pPr>
            <a:r>
              <a:rPr dirty="0" sz="1250" spc="-10">
                <a:latin typeface="Cambria"/>
                <a:cs typeface="Cambria"/>
              </a:rPr>
              <a:t>Sebualı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tegar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ymıg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digantung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suatu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titik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bukan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ınerupaknn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pusat </a:t>
            </a:r>
            <a:r>
              <a:rPr dirty="0" sz="1250" spc="-55">
                <a:latin typeface="Cambria"/>
                <a:cs typeface="Cambria"/>
              </a:rPr>
              <a:t>ınasanya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akan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berosilasi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ketika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disiınpangkan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dari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posisi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kesetiınbangannya.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Sistem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seperti </a:t>
            </a:r>
            <a:r>
              <a:rPr dirty="0" sz="1250">
                <a:latin typeface="Cambria"/>
                <a:cs typeface="Cambria"/>
              </a:rPr>
              <a:t>ini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disebut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bandul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fisis.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bangun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datar,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pusat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massa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dapat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ditentukan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dengan </a:t>
            </a:r>
            <a:r>
              <a:rPr dirty="0" sz="1250" spc="-50">
                <a:latin typeface="Cambria"/>
                <a:cs typeface="Cambria"/>
              </a:rPr>
              <a:t>ınenggantung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benda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dua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titik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berbeda.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Maka,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untuk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ınencari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ınoınen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inersia </a:t>
            </a:r>
            <a:r>
              <a:rPr dirty="0" sz="1250" spc="-50">
                <a:latin typeface="Cambria"/>
                <a:cs typeface="Cambria"/>
              </a:rPr>
              <a:t>terlıadap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beberapa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titik,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kita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nıenggantung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titik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itu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ınengukuı’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periode osilasinya</a:t>
            </a:r>
            <a:endParaRPr sz="1250">
              <a:latin typeface="Cambria"/>
              <a:cs typeface="Cambria"/>
            </a:endParaRPr>
          </a:p>
          <a:p>
            <a:pPr algn="just" marL="243204" marR="5080" indent="210185">
              <a:lnSpc>
                <a:spcPct val="137600"/>
              </a:lnSpc>
            </a:pPr>
            <a:r>
              <a:rPr dirty="0" sz="1250">
                <a:latin typeface="Cambria"/>
                <a:cs typeface="Cambria"/>
              </a:rPr>
              <a:t>Dalaın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percobaan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ini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teraınati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adanya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gerak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osilasi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suatu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batang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ketika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kita </a:t>
            </a:r>
            <a:r>
              <a:rPr dirty="0" sz="1250" spc="-50">
                <a:latin typeface="Cambria"/>
                <a:cs typeface="Cambria"/>
              </a:rPr>
              <a:t>ınenıberikan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siınpangan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batang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tersebut.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Osilasi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ini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dipengarulıi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olelı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jarak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batang </a:t>
            </a:r>
            <a:r>
              <a:rPr dirty="0" sz="1250" spc="-50">
                <a:latin typeface="Cambria"/>
                <a:cs typeface="Cambria"/>
              </a:rPr>
              <a:t>terlıadap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porosnya.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Semakin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dekat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poros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dengan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pusat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ınassa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batmıg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penggaris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ınaka </a:t>
            </a:r>
            <a:r>
              <a:rPr dirty="0" sz="1250" spc="-70">
                <a:latin typeface="Cambria"/>
                <a:cs typeface="Cambria"/>
              </a:rPr>
              <a:t>seınakin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kecil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jan</a:t>
            </a:r>
            <a:r>
              <a:rPr dirty="0" sz="1250" spc="335">
                <a:latin typeface="Cambria"/>
                <a:cs typeface="Cambria"/>
              </a:rPr>
              <a:t>  </a:t>
            </a:r>
            <a:r>
              <a:rPr dirty="0" sz="1250" spc="-55">
                <a:latin typeface="Cambria"/>
                <a:cs typeface="Cambria"/>
              </a:rPr>
              <a:t>osilasinya.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Pat</a:t>
            </a:r>
            <a:r>
              <a:rPr dirty="0" sz="1250" spc="270">
                <a:latin typeface="Cambria"/>
                <a:cs typeface="Cambria"/>
              </a:rPr>
              <a:t>  </a:t>
            </a:r>
            <a:r>
              <a:rPr dirty="0" sz="1250" spc="-65">
                <a:latin typeface="Cambria"/>
                <a:cs typeface="Cambria"/>
              </a:rPr>
              <a:t>saat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poros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tepat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titik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pusat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ınassanya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ında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</a:t>
            </a:r>
            <a:endParaRPr sz="1250">
              <a:latin typeface="Cambria"/>
              <a:cs typeface="Cambria"/>
            </a:endParaRPr>
          </a:p>
          <a:p>
            <a:pPr algn="just" marL="243204" marR="8890" indent="3175">
              <a:lnSpc>
                <a:spcPct val="137600"/>
              </a:lnSpc>
              <a:spcBef>
                <a:spcPts val="45"/>
              </a:spcBef>
            </a:pPr>
            <a:r>
              <a:rPr dirty="0" sz="1250">
                <a:latin typeface="Cambria"/>
                <a:cs typeface="Cambria"/>
              </a:rPr>
              <a:t>tidak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berosilasi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santa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sekali.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Adanya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penaınbalıan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beban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diujung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batmıg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penggaris </a:t>
            </a:r>
            <a:r>
              <a:rPr dirty="0" sz="1250" spc="-90">
                <a:latin typeface="Cambria"/>
                <a:cs typeface="Cambria"/>
              </a:rPr>
              <a:t>menyebabkan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pusat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ınasasa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batang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berubalı,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selıingga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osilasinya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juga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berbeda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dengan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batang </a:t>
            </a:r>
            <a:r>
              <a:rPr dirty="0" sz="1250" spc="-100">
                <a:latin typeface="Cambria"/>
                <a:cs typeface="Cambria"/>
              </a:rPr>
              <a:t>tanpa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beban.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Dengan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sudııt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simpangan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ön</a:t>
            </a:r>
            <a:r>
              <a:rPr dirty="0" sz="1250" spc="34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poros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yang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santa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ternyata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periode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osilasi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dengan </a:t>
            </a:r>
            <a:r>
              <a:rPr dirty="0" sz="1250" spc="-110">
                <a:latin typeface="Cambria"/>
                <a:cs typeface="Cambria"/>
              </a:rPr>
              <a:t>beban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taınbalıan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pada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batmıg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lebih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besar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dari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pada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batang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tmıpa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beban.</a:t>
            </a:r>
            <a:endParaRPr sz="1250">
              <a:latin typeface="Cambria"/>
              <a:cs typeface="Cambria"/>
            </a:endParaRPr>
          </a:p>
          <a:p>
            <a:pPr marL="243840" marR="20320" indent="209550">
              <a:lnSpc>
                <a:spcPts val="2060"/>
              </a:lnSpc>
              <a:spcBef>
                <a:spcPts val="85"/>
              </a:spcBef>
            </a:pPr>
            <a:r>
              <a:rPr dirty="0" sz="1250" spc="-10">
                <a:latin typeface="Cambria"/>
                <a:cs typeface="Cambria"/>
              </a:rPr>
              <a:t>Dari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eksperiınen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yang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telalı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dilakukan,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teramati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adanya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pengarulı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taınbalıan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beban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pat </a:t>
            </a:r>
            <a:r>
              <a:rPr dirty="0" sz="1250" spc="-30">
                <a:latin typeface="Cambria"/>
                <a:cs typeface="Cambria"/>
              </a:rPr>
              <a:t>ujung</a:t>
            </a:r>
            <a:r>
              <a:rPr dirty="0" sz="1250" spc="30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batang</a:t>
            </a:r>
            <a:r>
              <a:rPr dirty="0" sz="1250" spc="30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bandul</a:t>
            </a:r>
            <a:r>
              <a:rPr dirty="0" sz="1250" spc="2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fisis</a:t>
            </a:r>
            <a:r>
              <a:rPr dirty="0" sz="1250" spc="26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terlıadap</a:t>
            </a:r>
            <a:r>
              <a:rPr dirty="0" sz="1250" spc="28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osilasi.</a:t>
            </a:r>
            <a:r>
              <a:rPr dirty="0" sz="1250" spc="30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PenaınbNımı</a:t>
            </a:r>
            <a:r>
              <a:rPr dirty="0" sz="1250" spc="3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beban</a:t>
            </a:r>
            <a:r>
              <a:rPr dirty="0" sz="1250" spc="2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tersebut</a:t>
            </a:r>
            <a:r>
              <a:rPr dirty="0" sz="1250" spc="30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menyebabkan </a:t>
            </a:r>
            <a:r>
              <a:rPr dirty="0" sz="1100" spc="-10">
                <a:latin typeface="Cambria"/>
                <a:cs typeface="Cambria"/>
              </a:rPr>
              <a:t>beı</a:t>
            </a:r>
            <a:r>
              <a:rPr dirty="0" sz="1100" spc="-10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ubalınya</a:t>
            </a:r>
            <a:r>
              <a:rPr dirty="0" sz="1100" spc="5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pusat</a:t>
            </a:r>
            <a:r>
              <a:rPr dirty="0" sz="1100" spc="45">
                <a:latin typeface="Cambria"/>
                <a:cs typeface="Cambria"/>
              </a:rPr>
              <a:t> </a:t>
            </a:r>
            <a:r>
              <a:rPr dirty="0" sz="1100" spc="-20">
                <a:latin typeface="Cambria"/>
                <a:cs typeface="Cambria"/>
              </a:rPr>
              <a:t>ırlassa</a:t>
            </a:r>
            <a:r>
              <a:rPr dirty="0" sz="1100" spc="70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bataııg.</a:t>
            </a:r>
            <a:endParaRPr sz="1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583" y="2393196"/>
            <a:ext cx="1182226" cy="78638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015322" y="1391931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744" y="0"/>
                </a:lnTo>
              </a:path>
            </a:pathLst>
          </a:custGeom>
          <a:ln w="15239">
            <a:solidFill>
              <a:srgbClr val="7470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60180" y="1398027"/>
            <a:ext cx="1508760" cy="0"/>
          </a:xfrm>
          <a:custGeom>
            <a:avLst/>
            <a:gdLst/>
            <a:ahLst/>
            <a:cxnLst/>
            <a:rect l="l" t="t" r="r" b="b"/>
            <a:pathLst>
              <a:path w="1508759" h="0">
                <a:moveTo>
                  <a:pt x="0" y="0"/>
                </a:moveTo>
                <a:lnTo>
                  <a:pt x="1508253" y="0"/>
                </a:lnTo>
              </a:path>
            </a:pathLst>
          </a:custGeom>
          <a:ln w="15239">
            <a:solidFill>
              <a:srgbClr val="23231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2935" y="9007341"/>
            <a:ext cx="2687433" cy="20116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90225" y="8928093"/>
            <a:ext cx="1298011" cy="19507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75373" y="9031725"/>
            <a:ext cx="371731" cy="12191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898262" y="694957"/>
            <a:ext cx="20027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26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Lampiran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57145">
              <a:lnSpc>
                <a:spcPts val="1465"/>
              </a:lnSpc>
            </a:pPr>
            <a:r>
              <a:rPr dirty="0" spc="-25">
                <a:latin typeface="Consolas"/>
                <a:cs typeface="Consolas"/>
              </a:rPr>
              <a:t>18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072" y="2850396"/>
            <a:ext cx="2510707" cy="140207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2947" y="2807723"/>
            <a:ext cx="2352264" cy="14081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260" y="1100848"/>
            <a:ext cx="2468050" cy="15605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2947" y="1070368"/>
            <a:ext cx="2346171" cy="1536188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95116" y="688607"/>
            <a:ext cx="31845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9.</a:t>
            </a:r>
            <a:r>
              <a:rPr dirty="0" sz="1250" spc="18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Lampiran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Dokumentasi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Kegiatan</a:t>
            </a:r>
            <a:r>
              <a:rPr dirty="0" sz="1250" spc="1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57145">
              <a:lnSpc>
                <a:spcPts val="1465"/>
              </a:lnSpc>
            </a:pPr>
            <a:r>
              <a:rPr dirty="0" spc="-25">
                <a:latin typeface="Consolas"/>
                <a:cs typeface="Consolas"/>
              </a:rPr>
              <a:t>19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2413" y="2893068"/>
            <a:ext cx="1413797" cy="2188458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68263" y="2905259"/>
            <a:ext cx="1919594" cy="191413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9563" y="688607"/>
            <a:ext cx="3402329" cy="19900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C.</a:t>
            </a:r>
            <a:r>
              <a:rPr dirty="0" sz="1250" spc="3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Percobaan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III</a:t>
            </a:r>
            <a:r>
              <a:rPr dirty="0" sz="1250" spc="49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222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45110" algn="l"/>
              </a:tabLst>
            </a:pPr>
            <a:r>
              <a:rPr dirty="0" sz="1250" spc="-10">
                <a:latin typeface="Cambria"/>
                <a:cs typeface="Cambria"/>
              </a:rPr>
              <a:t>Maksuıl</a:t>
            </a:r>
            <a:endParaRPr sz="1250">
              <a:latin typeface="Cambria"/>
              <a:cs typeface="Cambria"/>
            </a:endParaRPr>
          </a:p>
          <a:p>
            <a:pPr lvl="1" marL="551815" indent="-266065">
              <a:lnSpc>
                <a:spcPct val="100000"/>
              </a:lnSpc>
              <a:spcBef>
                <a:spcPts val="1330"/>
              </a:spcBef>
              <a:buAutoNum type="arabicPeriod"/>
              <a:tabLst>
                <a:tab pos="551815" algn="l"/>
              </a:tabLst>
            </a:pPr>
            <a:r>
              <a:rPr dirty="0" sz="1250" spc="-25">
                <a:latin typeface="Times New Roman"/>
                <a:cs typeface="Times New Roman"/>
              </a:rPr>
              <a:t>Menentukan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jnak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focus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lvl="1" marL="551815" indent="-26924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51815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Mengenal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cacat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bayangan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(aberasi)</a:t>
            </a:r>
            <a:endParaRPr sz="1250">
              <a:latin typeface="Times New Roman"/>
              <a:cs typeface="Times New Roman"/>
            </a:endParaRPr>
          </a:p>
          <a:p>
            <a:pPr lvl="1" marL="551815" indent="-271780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55181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Mengurangi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cacat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bayangan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diafragina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Font typeface="Times New Roman"/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56540" indent="-229870">
              <a:lnSpc>
                <a:spcPct val="100000"/>
              </a:lnSpc>
              <a:buAutoNum type="arabicPeriod"/>
              <a:tabLst>
                <a:tab pos="256540" algn="l"/>
              </a:tabLst>
            </a:pPr>
            <a:r>
              <a:rPr dirty="0" sz="1250" spc="-1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57145">
              <a:lnSpc>
                <a:spcPts val="1465"/>
              </a:lnSpc>
            </a:pPr>
            <a:r>
              <a:rPr dirty="0" spc="-25">
                <a:latin typeface="Consolas"/>
                <a:cs typeface="Consolas"/>
              </a:rPr>
              <a:t>20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30250" y="5165225"/>
            <a:ext cx="5720080" cy="412178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3335" marR="7620" indent="217804">
              <a:lnSpc>
                <a:spcPct val="140400"/>
              </a:lnSpc>
              <a:spcBef>
                <a:spcPts val="130"/>
              </a:spcBef>
            </a:pPr>
            <a:r>
              <a:rPr dirty="0" sz="1100" spc="10">
                <a:latin typeface="Times New Roman"/>
                <a:cs typeface="Times New Roman"/>
              </a:rPr>
              <a:t>Jika</a:t>
            </a:r>
            <a:r>
              <a:rPr dirty="0" sz="1100" spc="27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disusun</a:t>
            </a:r>
            <a:r>
              <a:rPr dirty="0" sz="1100" spc="29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sistiın</a:t>
            </a:r>
            <a:r>
              <a:rPr dirty="0" sz="1100" spc="22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optis</a:t>
            </a:r>
            <a:r>
              <a:rPr dirty="0" sz="1100" spc="1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sepeıti</a:t>
            </a:r>
            <a:r>
              <a:rPr dirty="0" sz="1100" spc="18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gnnıbar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di</a:t>
            </a:r>
            <a:r>
              <a:rPr dirty="0" sz="1100" spc="229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atas</a:t>
            </a:r>
            <a:r>
              <a:rPr dirty="0" sz="1100" spc="18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rnnka</a:t>
            </a:r>
            <a:r>
              <a:rPr dirty="0" sz="1100" spc="290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dengnn</a:t>
            </a:r>
            <a:r>
              <a:rPr dirty="0" sz="1100" spc="12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ınengubah</a:t>
            </a:r>
            <a:r>
              <a:rPr dirty="0" sz="1100" spc="245">
                <a:latin typeface="Times New Roman"/>
                <a:cs typeface="Times New Roman"/>
              </a:rPr>
              <a:t> </a:t>
            </a:r>
            <a:r>
              <a:rPr dirty="0" sz="1100" spc="10">
                <a:latin typeface="Times New Roman"/>
                <a:cs typeface="Times New Roman"/>
              </a:rPr>
              <a:t>ubah</a:t>
            </a:r>
            <a:r>
              <a:rPr dirty="0" sz="1100" spc="19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kedudukan </a:t>
            </a:r>
            <a:r>
              <a:rPr dirty="0" sz="1250">
                <a:latin typeface="Times New Roman"/>
                <a:cs typeface="Times New Roman"/>
              </a:rPr>
              <a:t>januıı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(D)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didapat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suatu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kedudukw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diınana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bayangan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jarum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besarnya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 janını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sebennrnya.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antara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jarunı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(D)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dnn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pusat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optik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kedudukan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31313"/>
                </a:solidFill>
                <a:latin typeface="Times New Roman"/>
                <a:cs typeface="Times New Roman"/>
              </a:rPr>
              <a:t>=</a:t>
            </a:r>
            <a:r>
              <a:rPr dirty="0" sz="1250" spc="-55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fokus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 </a:t>
            </a:r>
            <a:r>
              <a:rPr dirty="0" sz="1250" spc="-20">
                <a:latin typeface="Times New Roman"/>
                <a:cs typeface="Times New Roman"/>
              </a:rPr>
              <a:t>tersebut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(f).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Bila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ceınıin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dasar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diaınbil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dicari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kedudukan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jarunı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(D)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seperti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10">
                <a:latin typeface="Times New Roman"/>
                <a:cs typeface="Times New Roman"/>
              </a:rPr>
              <a:t> atas,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ınaka </a:t>
            </a:r>
            <a:r>
              <a:rPr dirty="0" sz="1250" spc="-30">
                <a:latin typeface="Times New Roman"/>
                <a:cs typeface="Times New Roman"/>
              </a:rPr>
              <a:t>didapat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persamaan:</a:t>
            </a:r>
            <a:endParaRPr sz="1250">
              <a:latin typeface="Times New Roman"/>
              <a:cs typeface="Times New Roman"/>
            </a:endParaRPr>
          </a:p>
          <a:p>
            <a:pPr algn="ctr" marR="222250">
              <a:lnSpc>
                <a:spcPct val="100000"/>
              </a:lnSpc>
              <a:spcBef>
                <a:spcPts val="1190"/>
              </a:spcBef>
              <a:tabLst>
                <a:tab pos="222885" algn="l"/>
                <a:tab pos="875030" algn="l"/>
              </a:tabLst>
            </a:pPr>
            <a:r>
              <a:rPr dirty="0" sz="1250" spc="-50" i="1">
                <a:latin typeface="Times New Roman"/>
                <a:cs typeface="Times New Roman"/>
              </a:rPr>
              <a:t>R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spc="-775" i="1">
                <a:latin typeface="Times New Roman"/>
                <a:cs typeface="Times New Roman"/>
              </a:rPr>
              <a:t>—</a:t>
            </a:r>
            <a:r>
              <a:rPr dirty="0" sz="1250" spc="-770" i="1">
                <a:latin typeface="Times New Roman"/>
                <a:cs typeface="Times New Roman"/>
              </a:rPr>
              <a:t>—</a:t>
            </a:r>
            <a:r>
              <a:rPr dirty="0" sz="1250" spc="250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p.</a:t>
            </a:r>
            <a:r>
              <a:rPr dirty="0" sz="1250" spc="20" i="1">
                <a:latin typeface="Times New Roman"/>
                <a:cs typeface="Times New Roman"/>
              </a:rPr>
              <a:t> </a:t>
            </a:r>
            <a:r>
              <a:rPr dirty="0" sz="1250" spc="-70" i="1">
                <a:latin typeface="Times New Roman"/>
                <a:cs typeface="Times New Roman"/>
              </a:rPr>
              <a:t>f</a:t>
            </a:r>
            <a:r>
              <a:rPr dirty="0" sz="1250" spc="-140" i="1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f(/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445" i="1">
                <a:latin typeface="Times New Roman"/>
                <a:cs typeface="Times New Roman"/>
              </a:rPr>
              <a:t>—</a:t>
            </a:r>
            <a:r>
              <a:rPr dirty="0" sz="1250" spc="185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p)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250" spc="-1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15"/>
              </a:spcBef>
            </a:pPr>
            <a:r>
              <a:rPr dirty="0" sz="1250">
                <a:latin typeface="Times New Roman"/>
                <a:cs typeface="Times New Roman"/>
              </a:rPr>
              <a:t>fi,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Jari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lengkung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pernıukaan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bawalı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5240" marR="2388235">
              <a:lnSpc>
                <a:spcPct val="137600"/>
              </a:lnSpc>
              <a:tabLst>
                <a:tab pos="213360" algn="l"/>
              </a:tabLst>
            </a:pPr>
            <a:r>
              <a:rPr dirty="0" sz="1250">
                <a:latin typeface="Times New Roman"/>
                <a:cs typeface="Times New Roman"/>
              </a:rPr>
              <a:t>p</a:t>
            </a:r>
            <a:r>
              <a:rPr dirty="0" sz="1250" spc="41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51515"/>
                </a:solidFill>
                <a:latin typeface="Times New Roman"/>
                <a:cs typeface="Times New Roman"/>
              </a:rPr>
              <a:t>=</a:t>
            </a:r>
            <a:r>
              <a:rPr dirty="0" sz="1250" spc="-5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Jarak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20">
                <a:latin typeface="Times New Roman"/>
                <a:cs typeface="Times New Roman"/>
              </a:rPr>
              <a:t> ke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pusat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optik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(tanpa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ceııııin </a:t>
            </a:r>
            <a:r>
              <a:rPr dirty="0" sz="1250" spc="-10">
                <a:latin typeface="Times New Roman"/>
                <a:cs typeface="Times New Roman"/>
              </a:rPr>
              <a:t>dasar) </a:t>
            </a:r>
            <a:r>
              <a:rPr dirty="0" sz="1250" spc="-50">
                <a:latin typeface="Times New Roman"/>
                <a:cs typeface="Times New Roman"/>
              </a:rPr>
              <a:t>f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dari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jarunı </a:t>
            </a:r>
            <a:r>
              <a:rPr dirty="0" sz="1250" spc="-10">
                <a:latin typeface="Times New Roman"/>
                <a:cs typeface="Times New Roman"/>
              </a:rPr>
              <a:t>(D)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pusat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optik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F0F0F"/>
                </a:solidFill>
                <a:latin typeface="Times New Roman"/>
                <a:cs typeface="Times New Roman"/>
              </a:rPr>
              <a:t>=</a:t>
            </a:r>
            <a:r>
              <a:rPr dirty="0" sz="1250" spc="-8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fokus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algn="just" marL="15240" marR="5080" indent="215900">
              <a:lnSpc>
                <a:spcPct val="137600"/>
              </a:lnSpc>
              <a:spcBef>
                <a:spcPts val="45"/>
              </a:spcBef>
            </a:pP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benda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terhadap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>
                <a:latin typeface="Times New Roman"/>
                <a:cs typeface="Times New Roman"/>
              </a:rPr>
              <a:t> (S)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(=bayangan)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terhadap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adalah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S’.</a:t>
            </a:r>
            <a:r>
              <a:rPr dirty="0" sz="1250" spc="-20">
                <a:latin typeface="Times New Roman"/>
                <a:cs typeface="Times New Roman"/>
              </a:rPr>
              <a:t> Jika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benda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terlıadap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bayangan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tetap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(=L)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keınudian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letak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diubalı-</a:t>
            </a:r>
            <a:r>
              <a:rPr dirty="0" sz="1250">
                <a:latin typeface="Times New Roman"/>
                <a:cs typeface="Times New Roman"/>
              </a:rPr>
              <a:t>ubalı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diantara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benda </a:t>
            </a:r>
            <a:r>
              <a:rPr dirty="0" sz="1250">
                <a:latin typeface="Times New Roman"/>
                <a:cs typeface="Times New Roman"/>
              </a:rPr>
              <a:t>im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layaı’,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 akan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terdapat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dua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kedudukan </a:t>
            </a:r>
            <a:r>
              <a:rPr dirty="0" sz="1250">
                <a:latin typeface="Times New Roman"/>
                <a:cs typeface="Times New Roman"/>
              </a:rPr>
              <a:t>lensa,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akan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ıneınberikan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bayangan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tegas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satu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diperbesar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lain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diperkecil)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sini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berlaku:</a:t>
            </a:r>
            <a:endParaRPr sz="1250">
              <a:latin typeface="Times New Roman"/>
              <a:cs typeface="Times New Roman"/>
            </a:endParaRPr>
          </a:p>
          <a:p>
            <a:pPr marL="2280920">
              <a:lnSpc>
                <a:spcPct val="100000"/>
              </a:lnSpc>
              <a:spcBef>
                <a:spcPts val="615"/>
              </a:spcBef>
            </a:pPr>
            <a:r>
              <a:rPr dirty="0" sz="1250" i="1">
                <a:latin typeface="Times New Roman"/>
                <a:cs typeface="Times New Roman"/>
              </a:rPr>
              <a:t>S’I</a:t>
            </a:r>
            <a:r>
              <a:rPr dirty="0" sz="1250" spc="120" i="1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S2</a:t>
            </a:r>
            <a:r>
              <a:rPr dirty="0" sz="1250" spc="3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S1</a:t>
            </a:r>
            <a:r>
              <a:rPr dirty="0" sz="1250" spc="15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S’2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119511" y="6920990"/>
            <a:ext cx="399415" cy="0"/>
          </a:xfrm>
          <a:custGeom>
            <a:avLst/>
            <a:gdLst/>
            <a:ahLst/>
            <a:cxnLst/>
            <a:rect l="l" t="t" r="r" b="b"/>
            <a:pathLst>
              <a:path w="399414" h="0">
                <a:moveTo>
                  <a:pt x="0" y="0"/>
                </a:moveTo>
                <a:lnTo>
                  <a:pt x="399153" y="0"/>
                </a:lnTo>
              </a:path>
            </a:pathLst>
          </a:custGeom>
          <a:ln w="15239">
            <a:solidFill>
              <a:srgbClr val="2323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510115" y="5390898"/>
            <a:ext cx="1617980" cy="0"/>
          </a:xfrm>
          <a:custGeom>
            <a:avLst/>
            <a:gdLst/>
            <a:ahLst/>
            <a:cxnLst/>
            <a:rect l="l" t="t" r="r" b="b"/>
            <a:pathLst>
              <a:path w="1617979" h="0">
                <a:moveTo>
                  <a:pt x="0" y="0"/>
                </a:moveTo>
                <a:lnTo>
                  <a:pt x="161794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13417" y="4013206"/>
            <a:ext cx="411480" cy="0"/>
          </a:xfrm>
          <a:custGeom>
            <a:avLst/>
            <a:gdLst/>
            <a:ahLst/>
            <a:cxnLst/>
            <a:rect l="l" t="t" r="r" b="b"/>
            <a:pathLst>
              <a:path w="411479" h="0">
                <a:moveTo>
                  <a:pt x="0" y="0"/>
                </a:moveTo>
                <a:lnTo>
                  <a:pt x="411341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070760" y="1458987"/>
            <a:ext cx="497205" cy="0"/>
          </a:xfrm>
          <a:custGeom>
            <a:avLst/>
            <a:gdLst/>
            <a:ahLst/>
            <a:cxnLst/>
            <a:rect l="l" t="t" r="r" b="b"/>
            <a:pathLst>
              <a:path w="497204" h="0">
                <a:moveTo>
                  <a:pt x="0" y="0"/>
                </a:moveTo>
                <a:lnTo>
                  <a:pt x="496657" y="0"/>
                </a:lnTo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907" y="3959865"/>
            <a:ext cx="694710" cy="21335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7001" y="6867650"/>
            <a:ext cx="682522" cy="21945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54702" y="610884"/>
            <a:ext cx="3345179" cy="833119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99415" algn="l"/>
              </a:tabLst>
            </a:pPr>
            <a:r>
              <a:rPr dirty="0" sz="1250" spc="-25">
                <a:latin typeface="Times New Roman"/>
                <a:cs typeface="Times New Roman"/>
              </a:rPr>
              <a:t>MI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disini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berlaku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ruınus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Bessel: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0"/>
              </a:spcBef>
            </a:pP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fokus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lensa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(f):</a:t>
            </a:r>
            <a:endParaRPr sz="12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515"/>
              </a:spcBef>
            </a:pPr>
            <a:r>
              <a:rPr dirty="0" sz="1250">
                <a:latin typeface="Calibri"/>
                <a:cs typeface="Calibri"/>
              </a:rPr>
              <a:t>1</a:t>
            </a:r>
            <a:r>
              <a:rPr dirty="0" sz="1250" spc="175">
                <a:latin typeface="Calibri"/>
                <a:cs typeface="Calibri"/>
              </a:rPr>
              <a:t>  </a:t>
            </a:r>
            <a:r>
              <a:rPr dirty="0" sz="1250" spc="-310">
                <a:latin typeface="Calibri"/>
                <a:cs typeface="Calibri"/>
              </a:rPr>
              <a:t>—</a:t>
            </a:r>
            <a:r>
              <a:rPr dirty="0" sz="1250" spc="10">
                <a:latin typeface="Calibri"/>
                <a:cs typeface="Calibri"/>
              </a:rPr>
              <a:t> </a:t>
            </a:r>
            <a:r>
              <a:rPr dirty="0" sz="1350" spc="-50">
                <a:latin typeface="Calibri"/>
                <a:cs typeface="Calibri"/>
              </a:rPr>
              <a:t>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54162" y="1403363"/>
            <a:ext cx="4781550" cy="180593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2753360">
              <a:lnSpc>
                <a:spcPct val="100000"/>
              </a:lnSpc>
              <a:spcBef>
                <a:spcPts val="420"/>
              </a:spcBef>
              <a:tabLst>
                <a:tab pos="3040380" algn="l"/>
              </a:tabLst>
            </a:pPr>
            <a:r>
              <a:rPr dirty="0" sz="1250" spc="-50">
                <a:latin typeface="Calibri"/>
                <a:cs typeface="Calibri"/>
              </a:rPr>
              <a:t>"</a:t>
            </a:r>
            <a:r>
              <a:rPr dirty="0" sz="1250">
                <a:latin typeface="Calibri"/>
                <a:cs typeface="Calibri"/>
              </a:rPr>
              <a:t>	</a:t>
            </a:r>
            <a:r>
              <a:rPr dirty="0" sz="1250" spc="-25">
                <a:latin typeface="Calibri"/>
                <a:cs typeface="Calibri"/>
              </a:rPr>
              <a:t>4.1</a:t>
            </a:r>
            <a:endParaRPr sz="1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250" spc="-10">
                <a:latin typeface="Times New Roman"/>
                <a:cs typeface="Times New Roman"/>
              </a:rPr>
              <a:t>Dinıana: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50">
                <a:latin typeface="Times New Roman"/>
                <a:cs typeface="Times New Roman"/>
              </a:rPr>
              <a:t>L</a:t>
            </a:r>
            <a:r>
              <a:rPr dirty="0" sz="1250" spc="36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=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/S’+S/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Jarak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kebenda</a:t>
            </a:r>
            <a:endParaRPr sz="1250">
              <a:latin typeface="Times New Roman"/>
              <a:cs typeface="Times New Roman"/>
            </a:endParaRPr>
          </a:p>
          <a:p>
            <a:pPr marL="13970" marR="5080" indent="-1270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P</a:t>
            </a:r>
            <a:r>
              <a:rPr dirty="0" sz="1250" spc="3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/S’-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S/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Jaı'âk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letak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kedua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kedudukan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ıneınberikan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bayangan </a:t>
            </a:r>
            <a:r>
              <a:rPr dirty="0" sz="1250" spc="-20">
                <a:latin typeface="Times New Roman"/>
                <a:cs typeface="Times New Roman"/>
              </a:rPr>
              <a:t>suatu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lıarga</a:t>
            </a:r>
            <a:r>
              <a:rPr dirty="0" sz="1250">
                <a:latin typeface="Times New Roman"/>
                <a:cs typeface="Times New Roman"/>
              </a:rPr>
              <a:t> L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teıtenttı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0"/>
              </a:spcBef>
            </a:pPr>
            <a:r>
              <a:rPr dirty="0" sz="1250">
                <a:latin typeface="Times New Roman"/>
                <a:cs typeface="Times New Roman"/>
              </a:rPr>
              <a:t>S</a:t>
            </a:r>
            <a:r>
              <a:rPr dirty="0" sz="1250" spc="3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benda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terlıadap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565"/>
              </a:spcBef>
            </a:pPr>
            <a:r>
              <a:rPr dirty="0" sz="1250">
                <a:latin typeface="Times New Roman"/>
                <a:cs typeface="Times New Roman"/>
              </a:rPr>
              <a:t>S’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 layar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(bayangan)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terhadap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79702" y="2200411"/>
            <a:ext cx="76898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tegas,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untuk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54626" y="3517144"/>
            <a:ext cx="1948814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sini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berlaku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pula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persanıaan: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52689" y="4309622"/>
            <a:ext cx="2816860" cy="813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Dinıana:</a:t>
            </a:r>
            <a:endParaRPr sz="125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spcBef>
                <a:spcPts val="1140"/>
              </a:spcBef>
            </a:pPr>
            <a:r>
              <a:rPr dirty="0" sz="1250">
                <a:latin typeface="Times New Roman"/>
                <a:cs typeface="Times New Roman"/>
              </a:rPr>
              <a:t>S’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(bayangan)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terlıadap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50">
                <a:latin typeface="Times New Roman"/>
                <a:cs typeface="Times New Roman"/>
              </a:rPr>
              <a:t>ın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= </a:t>
            </a:r>
            <a:r>
              <a:rPr dirty="0" sz="1250" spc="-25">
                <a:latin typeface="Times New Roman"/>
                <a:cs typeface="Times New Roman"/>
              </a:rPr>
              <a:t>Peınbesaran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Lateral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(Peınbesaran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Lensa)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33828" y="3798321"/>
            <a:ext cx="1397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i="1">
                <a:latin typeface="Times New Roman"/>
                <a:cs typeface="Times New Roman"/>
              </a:rPr>
              <a:t>S’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204626" y="5271517"/>
            <a:ext cx="7493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latin typeface="Times New Roman"/>
                <a:cs typeface="Times New Roman"/>
              </a:rPr>
              <a:t>/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78691" y="5163060"/>
            <a:ext cx="1637664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85" b="1" i="1">
                <a:latin typeface="Times New Roman"/>
                <a:cs typeface="Times New Roman"/>
              </a:rPr>
              <a:t>Tingg</a:t>
            </a:r>
            <a:r>
              <a:rPr dirty="0" sz="1250" spc="-110" b="1" i="1">
                <a:latin typeface="Times New Roman"/>
                <a:cs typeface="Times New Roman"/>
              </a:rPr>
              <a:t> </a:t>
            </a:r>
            <a:r>
              <a:rPr dirty="0" sz="1250" b="1" i="1">
                <a:latin typeface="Times New Roman"/>
                <a:cs typeface="Times New Roman"/>
              </a:rPr>
              <a:t>i</a:t>
            </a:r>
            <a:r>
              <a:rPr dirty="0" sz="1250" spc="65" b="1" i="1">
                <a:latin typeface="Times New Roman"/>
                <a:cs typeface="Times New Roman"/>
              </a:rPr>
              <a:t> </a:t>
            </a:r>
            <a:r>
              <a:rPr dirty="0" sz="1250" spc="100" b="1" i="1">
                <a:latin typeface="Times New Roman"/>
                <a:cs typeface="Times New Roman"/>
              </a:rPr>
              <a:t>bayangan</a:t>
            </a:r>
            <a:r>
              <a:rPr dirty="0" sz="1250" spc="35" b="1" i="1">
                <a:latin typeface="Times New Roman"/>
                <a:cs typeface="Times New Roman"/>
              </a:rPr>
              <a:t> </a:t>
            </a:r>
            <a:r>
              <a:rPr dirty="0" sz="1250" spc="-20" b="1">
                <a:latin typeface="Times New Roman"/>
                <a:cs typeface="Times New Roman"/>
              </a:rPr>
              <a:t>(h’)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655415" y="5376419"/>
            <a:ext cx="129413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50" b="1" i="1">
                <a:latin typeface="Times New Roman"/>
                <a:cs typeface="Times New Roman"/>
              </a:rPr>
              <a:t>Ting</a:t>
            </a:r>
            <a:r>
              <a:rPr dirty="0" sz="1250" spc="-90" b="1" i="1">
                <a:latin typeface="Times New Roman"/>
                <a:cs typeface="Times New Roman"/>
              </a:rPr>
              <a:t> </a:t>
            </a:r>
            <a:r>
              <a:rPr dirty="0" sz="1250" spc="-20" b="1" i="1">
                <a:latin typeface="Times New Roman"/>
                <a:cs typeface="Times New Roman"/>
              </a:rPr>
              <a:t>g</a:t>
            </a:r>
            <a:r>
              <a:rPr dirty="0" sz="1250" spc="-110" b="1" i="1">
                <a:latin typeface="Times New Roman"/>
                <a:cs typeface="Times New Roman"/>
              </a:rPr>
              <a:t> </a:t>
            </a:r>
            <a:r>
              <a:rPr dirty="0" sz="1250" b="1" i="1">
                <a:latin typeface="Times New Roman"/>
                <a:cs typeface="Times New Roman"/>
              </a:rPr>
              <a:t>i</a:t>
            </a:r>
            <a:r>
              <a:rPr dirty="0" sz="1250" spc="65" b="1" i="1">
                <a:latin typeface="Times New Roman"/>
                <a:cs typeface="Times New Roman"/>
              </a:rPr>
              <a:t> </a:t>
            </a:r>
            <a:r>
              <a:rPr dirty="0" sz="1250" spc="85" b="1" i="1">
                <a:latin typeface="Times New Roman"/>
                <a:cs typeface="Times New Roman"/>
              </a:rPr>
              <a:t>benda</a:t>
            </a:r>
            <a:r>
              <a:rPr dirty="0" sz="1250" spc="25" b="1" i="1">
                <a:latin typeface="Times New Roman"/>
                <a:cs typeface="Times New Roman"/>
              </a:rPr>
              <a:t> </a:t>
            </a:r>
            <a:r>
              <a:rPr dirty="0" sz="1250" spc="-25" b="1" i="1">
                <a:latin typeface="Times New Roman"/>
                <a:cs typeface="Times New Roman"/>
              </a:rPr>
              <a:t>{h)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98836" y="5566919"/>
            <a:ext cx="5946775" cy="41224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269875" marR="5080" indent="186690">
              <a:lnSpc>
                <a:spcPct val="138700"/>
              </a:lnSpc>
              <a:spcBef>
                <a:spcPts val="80"/>
              </a:spcBef>
            </a:pPr>
            <a:r>
              <a:rPr dirty="0" sz="1250" spc="-10">
                <a:latin typeface="Times New Roman"/>
                <a:cs typeface="Times New Roman"/>
              </a:rPr>
              <a:t>Kalan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diantara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positif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telalı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membentuk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bayangan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tegas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diteınpatkan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negative,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negatif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kelayar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ınenjadi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benda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tuttuk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 </a:t>
            </a:r>
            <a:r>
              <a:rPr dirty="0" sz="1250">
                <a:latin typeface="Times New Roman"/>
                <a:cs typeface="Times New Roman"/>
              </a:rPr>
              <a:t>negatif.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Layar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setelalı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digeser-</a:t>
            </a:r>
            <a:r>
              <a:rPr dirty="0" sz="1250">
                <a:latin typeface="Times New Roman"/>
                <a:cs typeface="Times New Roman"/>
              </a:rPr>
              <a:t>geser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didapat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bayangan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tegas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tegas, </a:t>
            </a:r>
            <a:r>
              <a:rPr dirty="0" sz="1250" spc="-25">
                <a:latin typeface="Times New Roman"/>
                <a:cs typeface="Times New Roman"/>
              </a:rPr>
              <a:t>disini </a:t>
            </a:r>
            <a:r>
              <a:rPr dirty="0" sz="1250" spc="-20">
                <a:latin typeface="Times New Roman"/>
                <a:cs typeface="Times New Roman"/>
              </a:rPr>
              <a:t>berlaku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persaıTlnan:</a:t>
            </a:r>
            <a:endParaRPr sz="1250">
              <a:latin typeface="Times New Roman"/>
              <a:cs typeface="Times New Roman"/>
            </a:endParaRPr>
          </a:p>
          <a:p>
            <a:pPr algn="ctr" marL="862330">
              <a:lnSpc>
                <a:spcPct val="100000"/>
              </a:lnSpc>
              <a:spcBef>
                <a:spcPts val="520"/>
              </a:spcBef>
            </a:pPr>
            <a:r>
              <a:rPr dirty="0" sz="1250" i="1">
                <a:latin typeface="Times New Roman"/>
                <a:cs typeface="Times New Roman"/>
              </a:rPr>
              <a:t>S</a:t>
            </a:r>
            <a:r>
              <a:rPr dirty="0" sz="1250" spc="65" i="1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x</a:t>
            </a:r>
            <a:r>
              <a:rPr dirty="0" sz="1250" spc="40" i="1">
                <a:latin typeface="Times New Roman"/>
                <a:cs typeface="Times New Roman"/>
              </a:rPr>
              <a:t> </a:t>
            </a:r>
            <a:r>
              <a:rPr dirty="0" sz="1250" spc="-25" i="1">
                <a:latin typeface="Times New Roman"/>
                <a:cs typeface="Times New Roman"/>
              </a:rPr>
              <a:t>S’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73050" marR="35560" indent="188595">
              <a:lnSpc>
                <a:spcPct val="137600"/>
              </a:lnSpc>
            </a:pPr>
            <a:r>
              <a:rPr dirty="0" sz="1250" spc="-35">
                <a:latin typeface="Times New Roman"/>
                <a:cs typeface="Times New Roman"/>
              </a:rPr>
              <a:t>Semua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minus-</a:t>
            </a:r>
            <a:r>
              <a:rPr dirty="0" sz="1250" spc="-10">
                <a:latin typeface="Times New Roman"/>
                <a:cs typeface="Times New Roman"/>
              </a:rPr>
              <a:t>runius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383838"/>
                </a:solidFill>
                <a:latin typeface="Times New Roman"/>
                <a:cs typeface="Times New Roman"/>
              </a:rPr>
              <a:t>/</a:t>
            </a:r>
            <a:r>
              <a:rPr dirty="0" sz="1250" spc="-7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persarnaan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atas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diturunkan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syarat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“sinar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paraksial” </a:t>
            </a:r>
            <a:r>
              <a:rPr dirty="0" sz="1250" spc="-25">
                <a:latin typeface="Times New Roman"/>
                <a:cs typeface="Times New Roman"/>
              </a:rPr>
              <a:t>Sebagian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akibat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dipeniiliinya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syarat </a:t>
            </a:r>
            <a:r>
              <a:rPr dirty="0" sz="1250" spc="-10">
                <a:latin typeface="Times New Roman"/>
                <a:cs typeface="Times New Roman"/>
              </a:rPr>
              <a:t>ini </a:t>
            </a:r>
            <a:r>
              <a:rPr dirty="0" sz="1250" spc="-40">
                <a:latin typeface="Times New Roman"/>
                <a:cs typeface="Times New Roman"/>
              </a:rPr>
              <a:t>ninka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akan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terjadi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cacat lensa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(aberasi).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45110" algn="l"/>
              </a:tabLst>
            </a:pPr>
            <a:r>
              <a:rPr dirty="0" sz="1250" spc="-40" b="1">
                <a:latin typeface="Times New Roman"/>
                <a:cs typeface="Times New Roman"/>
              </a:rPr>
              <a:t>Alat-</a:t>
            </a:r>
            <a:r>
              <a:rPr dirty="0" sz="1250" spc="-20" b="1">
                <a:latin typeface="Times New Roman"/>
                <a:cs typeface="Times New Roman"/>
              </a:rPr>
              <a:t>alat</a:t>
            </a:r>
            <a:endParaRPr sz="1250">
              <a:latin typeface="Times New Roman"/>
              <a:cs typeface="Times New Roman"/>
            </a:endParaRPr>
          </a:p>
          <a:p>
            <a:pPr lvl="1" marL="541655" indent="-27114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41655" algn="l"/>
              </a:tabLst>
            </a:pP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positif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kuat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(+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lvl="1" marL="541655" indent="-27432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1655" algn="l"/>
              </a:tabLst>
            </a:pP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positif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leniah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(+)</a:t>
            </a:r>
            <a:endParaRPr sz="1250">
              <a:latin typeface="Times New Roman"/>
              <a:cs typeface="Times New Roman"/>
            </a:endParaRPr>
          </a:p>
          <a:p>
            <a:pPr lvl="1" marL="541655" indent="-27114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541655" algn="l"/>
              </a:tabLst>
            </a:pPr>
            <a:r>
              <a:rPr dirty="0" sz="1250" spc="-30">
                <a:latin typeface="Times New Roman"/>
                <a:cs typeface="Times New Roman"/>
              </a:rPr>
              <a:t>Lensa </a:t>
            </a:r>
            <a:r>
              <a:rPr dirty="0" sz="1250" spc="-10">
                <a:latin typeface="Times New Roman"/>
                <a:cs typeface="Times New Roman"/>
              </a:rPr>
              <a:t>negatif</a:t>
            </a:r>
            <a:endParaRPr sz="1250">
              <a:latin typeface="Times New Roman"/>
              <a:cs typeface="Times New Roman"/>
            </a:endParaRPr>
          </a:p>
          <a:p>
            <a:pPr lvl="1" marL="542290" indent="-27368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2290" algn="l"/>
              </a:tabLst>
            </a:pPr>
            <a:r>
              <a:rPr dirty="0" sz="1250" spc="-10">
                <a:latin typeface="Times New Roman"/>
                <a:cs typeface="Times New Roman"/>
              </a:rPr>
              <a:t>Benda</a:t>
            </a:r>
            <a:endParaRPr sz="125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560"/>
              </a:spcBef>
              <a:tabLst>
                <a:tab pos="541655" algn="l"/>
              </a:tabLst>
            </a:pPr>
            <a:r>
              <a:rPr dirty="0" sz="1250" spc="-25">
                <a:latin typeface="Times New Roman"/>
                <a:cs typeface="Times New Roman"/>
              </a:rPr>
              <a:t>?.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Lampu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pijar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6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volt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iintiik </a:t>
            </a:r>
            <a:r>
              <a:rPr dirty="0" sz="1250" spc="-25">
                <a:latin typeface="Times New Roman"/>
                <a:cs typeface="Times New Roman"/>
              </a:rPr>
              <a:t>inenerangi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bendn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5"/>
              </a:spcBef>
              <a:tabLst>
                <a:tab pos="541655" algn="l"/>
              </a:tabLst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untuk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inenangkap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bayangan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1787" rIns="0" bIns="0" rtlCol="0" vert="horz">
            <a:spAutoFit/>
          </a:bodyPr>
          <a:lstStyle/>
          <a:p>
            <a:pPr marL="2538730">
              <a:lnSpc>
                <a:spcPts val="1280"/>
              </a:lnSpc>
            </a:pPr>
            <a:r>
              <a:rPr dirty="0" spc="-25">
                <a:latin typeface="Consolas"/>
                <a:cs typeface="Consolas"/>
              </a:rPr>
              <a:t>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97440" y="610884"/>
            <a:ext cx="2868295" cy="97663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43560" indent="-271145">
              <a:lnSpc>
                <a:spcPct val="100000"/>
              </a:lnSpc>
              <a:spcBef>
                <a:spcPts val="710"/>
              </a:spcBef>
              <a:buAutoNum type="arabicPeriod" startAt="7"/>
              <a:tabLst>
                <a:tab pos="543560" algn="l"/>
              </a:tabLst>
            </a:pPr>
            <a:r>
              <a:rPr dirty="0" sz="1250" spc="-10">
                <a:latin typeface="Times New Roman"/>
                <a:cs typeface="Times New Roman"/>
              </a:rPr>
              <a:t>Diafragnıa</a:t>
            </a:r>
            <a:endParaRPr sz="1250">
              <a:latin typeface="Times New Roman"/>
              <a:cs typeface="Times New Roman"/>
            </a:endParaRPr>
          </a:p>
          <a:p>
            <a:pPr marL="543560" indent="-274955">
              <a:lnSpc>
                <a:spcPct val="100000"/>
              </a:lnSpc>
              <a:spcBef>
                <a:spcPts val="610"/>
              </a:spcBef>
              <a:buAutoNum type="arabicPeriod" startAt="7"/>
              <a:tabLst>
                <a:tab pos="543560" algn="l"/>
              </a:tabLst>
            </a:pPr>
            <a:r>
              <a:rPr dirty="0" sz="1250" spc="-40">
                <a:latin typeface="Times New Roman"/>
                <a:cs typeface="Times New Roman"/>
              </a:rPr>
              <a:t>Kabel-</a:t>
            </a:r>
            <a:r>
              <a:rPr dirty="0" sz="1250" spc="-10">
                <a:latin typeface="Times New Roman"/>
                <a:cs typeface="Times New Roman"/>
              </a:rPr>
              <a:t>kabel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penglıubung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suınber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arus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50" b="1">
                <a:latin typeface="Times New Roman"/>
                <a:cs typeface="Times New Roman"/>
              </a:rPr>
              <a:t>4.</a:t>
            </a:r>
            <a:r>
              <a:rPr dirty="0" sz="1250" spc="114" b="1">
                <a:latin typeface="Times New Roman"/>
                <a:cs typeface="Times New Roman"/>
              </a:rPr>
              <a:t>  </a:t>
            </a:r>
            <a:r>
              <a:rPr dirty="0" sz="1250" spc="-35" b="1">
                <a:latin typeface="Times New Roman"/>
                <a:cs typeface="Times New Roman"/>
              </a:rPr>
              <a:t>Jalannya</a:t>
            </a:r>
            <a:r>
              <a:rPr dirty="0" sz="1250" spc="6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54858" y="1635007"/>
            <a:ext cx="3818254" cy="292100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85750" indent="-272415">
              <a:lnSpc>
                <a:spcPct val="100000"/>
              </a:lnSpc>
              <a:spcBef>
                <a:spcPts val="665"/>
              </a:spcBef>
              <a:buAutoNum type="alphaUcPeriod"/>
              <a:tabLst>
                <a:tab pos="285750" algn="l"/>
              </a:tabLst>
            </a:pPr>
            <a:r>
              <a:rPr dirty="0" sz="1250" spc="-45" b="1">
                <a:latin typeface="Times New Roman"/>
                <a:cs typeface="Times New Roman"/>
              </a:rPr>
              <a:t>Menentukan</a:t>
            </a:r>
            <a:r>
              <a:rPr dirty="0" sz="1250" spc="25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Fokus</a:t>
            </a:r>
            <a:r>
              <a:rPr dirty="0" sz="1250" spc="-5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lvl="1" marL="288290" indent="-27368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288290" algn="l"/>
              </a:tabLst>
            </a:pPr>
            <a:r>
              <a:rPr dirty="0" sz="1250" spc="-30">
                <a:latin typeface="Times New Roman"/>
                <a:cs typeface="Times New Roman"/>
              </a:rPr>
              <a:t>Ukuran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tinggi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benda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(panjang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anak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panalı)</a:t>
            </a:r>
            <a:endParaRPr sz="1250">
              <a:latin typeface="Times New Roman"/>
              <a:cs typeface="Times New Roman"/>
            </a:endParaRPr>
          </a:p>
          <a:p>
            <a:pPr lvl="1" marL="291465" marR="402590" indent="-274320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743585" algn="l"/>
              </a:tabLst>
            </a:pPr>
            <a:r>
              <a:rPr dirty="0" sz="1250" spc="-50">
                <a:latin typeface="Times New Roman"/>
                <a:cs typeface="Times New Roman"/>
              </a:rPr>
              <a:t>SıısunlNı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sistimoptis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berturut-</a:t>
            </a:r>
            <a:r>
              <a:rPr dirty="0" sz="1250" spc="-20">
                <a:latin typeface="Times New Roman"/>
                <a:cs typeface="Times New Roman"/>
              </a:rPr>
              <a:t>turut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sebagai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beriknt: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 spc="145">
                <a:latin typeface="Times New Roman"/>
                <a:cs typeface="Times New Roman"/>
              </a:rPr>
              <a:t>Beni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(dengan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laınpu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dibelakang)</a:t>
            </a:r>
            <a:endParaRPr sz="1250">
              <a:latin typeface="Times New Roman"/>
              <a:cs typeface="Times New Roman"/>
            </a:endParaRPr>
          </a:p>
          <a:p>
            <a:pPr marL="742950" marR="1641475">
              <a:lnSpc>
                <a:spcPct val="137600"/>
              </a:lnSpc>
            </a:pPr>
            <a:r>
              <a:rPr dirty="0" sz="1250" spc="-25">
                <a:latin typeface="Times New Roman"/>
                <a:cs typeface="Times New Roman"/>
              </a:rPr>
              <a:t>Lensa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positif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leınalı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(+) </a:t>
            </a:r>
            <a:r>
              <a:rPr dirty="0" sz="1250" spc="30">
                <a:latin typeface="Times New Roman"/>
                <a:cs typeface="Times New Roman"/>
              </a:rPr>
              <a:t>Layn</a:t>
            </a:r>
            <a:endParaRPr sz="1250">
              <a:latin typeface="Times New Roman"/>
              <a:cs typeface="Times New Roman"/>
            </a:endParaRPr>
          </a:p>
          <a:p>
            <a:pPr lvl="1" marL="287655" indent="-273050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 startAt="3"/>
              <a:tabLst>
                <a:tab pos="287655" algn="l"/>
              </a:tabLst>
            </a:pPr>
            <a:r>
              <a:rPr dirty="0" sz="1250" spc="-40">
                <a:latin typeface="Times New Roman"/>
                <a:cs typeface="Times New Roman"/>
              </a:rPr>
              <a:t>Aınbilalı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benda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kelayar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lebih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besar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daripada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ıneter</a:t>
            </a:r>
            <a:endParaRPr sz="1250">
              <a:latin typeface="Times New Roman"/>
              <a:cs typeface="Times New Roman"/>
            </a:endParaRPr>
          </a:p>
          <a:p>
            <a:pPr lvl="1" marL="26670" marR="998855" indent="-14604">
              <a:lnSpc>
                <a:spcPts val="2110"/>
              </a:lnSpc>
              <a:spcBef>
                <a:spcPts val="125"/>
              </a:spcBef>
              <a:buAutoNum type="arabicPeriod" startAt="3"/>
              <a:tabLst>
                <a:tab pos="26670" algn="l"/>
                <a:tab pos="288290" algn="l"/>
                <a:tab pos="1941830" algn="l"/>
              </a:tabLst>
            </a:pPr>
            <a:r>
              <a:rPr dirty="0" sz="1250" spc="-30">
                <a:latin typeface="Times New Roman"/>
                <a:cs typeface="Times New Roman"/>
              </a:rPr>
              <a:t>Ukıırlah</a:t>
            </a:r>
            <a:r>
              <a:rPr dirty="0" sz="1250" spc="-20">
                <a:latin typeface="Times New Roman"/>
                <a:cs typeface="Times New Roman"/>
              </a:rPr>
              <a:t> dan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catatlalı</a:t>
            </a:r>
            <a:r>
              <a:rPr dirty="0" sz="1250" spc="-25">
                <a:latin typeface="Times New Roman"/>
                <a:cs typeface="Times New Roman"/>
              </a:rPr>
              <a:t> jan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85">
                <a:latin typeface="Times New Roman"/>
                <a:cs typeface="Times New Roman"/>
              </a:rPr>
              <a:t>layaı’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benda </a:t>
            </a:r>
            <a:r>
              <a:rPr dirty="0" sz="1250" spc="-25">
                <a:latin typeface="Times New Roman"/>
                <a:cs typeface="Times New Roman"/>
              </a:rPr>
              <a:t>û.</a:t>
            </a:r>
            <a:endParaRPr sz="1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395"/>
              </a:spcBef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0"/>
              </a:spcBef>
            </a:pPr>
            <a:r>
              <a:rPr dirty="0" sz="1250" spc="-25">
                <a:solidFill>
                  <a:srgbClr val="0F0F0F"/>
                </a:solidFill>
                <a:latin typeface="Times New Roman"/>
                <a:cs typeface="Times New Roman"/>
              </a:rPr>
              <a:t>7.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53824" y="3744218"/>
            <a:ext cx="5689600" cy="159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0195" marR="1224915">
              <a:lnSpc>
                <a:spcPct val="137600"/>
              </a:lnSpc>
              <a:spcBef>
                <a:spcPts val="100"/>
              </a:spcBef>
            </a:pPr>
            <a:r>
              <a:rPr dirty="0" sz="1250" spc="-40">
                <a:latin typeface="Times New Roman"/>
                <a:cs typeface="Times New Roman"/>
              </a:rPr>
              <a:t>Geser-</a:t>
            </a:r>
            <a:r>
              <a:rPr dirty="0" sz="1250" spc="-25">
                <a:latin typeface="Times New Roman"/>
                <a:cs typeface="Times New Roman"/>
              </a:rPr>
              <a:t>geserlalı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lensa</a:t>
            </a:r>
            <a:r>
              <a:rPr dirty="0" sz="1250" spc="-30">
                <a:latin typeface="Times New Roman"/>
                <a:cs typeface="Times New Roman"/>
              </a:rPr>
              <a:t> lıingga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didapat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baymıgan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tegas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 </a:t>
            </a:r>
            <a:r>
              <a:rPr dirty="0" sz="1250" spc="-40">
                <a:latin typeface="Times New Roman"/>
                <a:cs typeface="Times New Roman"/>
              </a:rPr>
              <a:t>Catatlalı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30">
                <a:latin typeface="Times New Roman"/>
                <a:cs typeface="Times New Roman"/>
              </a:rPr>
              <a:t> tinggi</a:t>
            </a:r>
            <a:r>
              <a:rPr dirty="0" sz="1250" spc="-20">
                <a:latin typeface="Times New Roman"/>
                <a:cs typeface="Times New Roman"/>
              </a:rPr>
              <a:t> bayangan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layar.</a:t>
            </a:r>
            <a:endParaRPr sz="1250">
              <a:latin typeface="Times New Roman"/>
              <a:cs typeface="Times New Roman"/>
            </a:endParaRPr>
          </a:p>
          <a:p>
            <a:pPr marL="285750" marR="5080" indent="5080">
              <a:lnSpc>
                <a:spcPct val="137600"/>
              </a:lnSpc>
            </a:pPr>
            <a:r>
              <a:rPr dirty="0" sz="1250" spc="-10">
                <a:latin typeface="Times New Roman"/>
                <a:cs typeface="Times New Roman"/>
              </a:rPr>
              <a:t>Geserkan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lagi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selıingga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didapat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baymıgan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jelas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ymıg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lain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(topa </a:t>
            </a:r>
            <a:r>
              <a:rPr dirty="0" sz="1250" spc="-35">
                <a:latin typeface="Times New Roman"/>
                <a:cs typeface="Times New Roman"/>
              </a:rPr>
              <a:t>ınengubalı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benda-</a:t>
            </a:r>
            <a:r>
              <a:rPr dirty="0" sz="1250" spc="-10">
                <a:latin typeface="Times New Roman"/>
                <a:cs typeface="Times New Roman"/>
              </a:rPr>
              <a:t>bayangan=L)</a:t>
            </a:r>
            <a:endParaRPr sz="1250">
              <a:latin typeface="Times New Roman"/>
              <a:cs typeface="Times New Roman"/>
            </a:endParaRPr>
          </a:p>
          <a:p>
            <a:pPr marL="290195" indent="-277495">
              <a:lnSpc>
                <a:spcPct val="100000"/>
              </a:lnSpc>
              <a:spcBef>
                <a:spcPts val="560"/>
              </a:spcBef>
              <a:buAutoNum type="arabicPeriod" startAt="8"/>
              <a:tabLst>
                <a:tab pos="290195" algn="l"/>
              </a:tabLst>
            </a:pPr>
            <a:r>
              <a:rPr dirty="0" sz="1250" spc="-40">
                <a:latin typeface="Times New Roman"/>
                <a:cs typeface="Times New Roman"/>
              </a:rPr>
              <a:t>Catatlalı </a:t>
            </a:r>
            <a:r>
              <a:rPr dirty="0" sz="1250" spc="-25">
                <a:latin typeface="Times New Roman"/>
                <a:cs typeface="Times New Roman"/>
              </a:rPr>
              <a:t>kedudukan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tinggi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bayangan</a:t>
            </a:r>
            <a:endParaRPr sz="1250">
              <a:latin typeface="Times New Roman"/>
              <a:cs typeface="Times New Roman"/>
            </a:endParaRPr>
          </a:p>
          <a:p>
            <a:pPr marL="288925" indent="-273050">
              <a:lnSpc>
                <a:spcPct val="100000"/>
              </a:lnSpc>
              <a:spcBef>
                <a:spcPts val="565"/>
              </a:spcBef>
              <a:buClr>
                <a:srgbClr val="131313"/>
              </a:buClr>
              <a:buAutoNum type="arabicPeriod" startAt="8"/>
              <a:tabLst>
                <a:tab pos="288925" algn="l"/>
              </a:tabLst>
            </a:pPr>
            <a:r>
              <a:rPr dirty="0" sz="1250" spc="-25">
                <a:latin typeface="Times New Roman"/>
                <a:cs typeface="Times New Roman"/>
              </a:rPr>
              <a:t>Ulangi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no.3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s/d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no.8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beberapa </a:t>
            </a:r>
            <a:r>
              <a:rPr dirty="0" sz="1250" spc="-20">
                <a:latin typeface="Times New Roman"/>
                <a:cs typeface="Times New Roman"/>
              </a:rPr>
              <a:t>kali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denga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lıarga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berlainan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57023" y="5316983"/>
            <a:ext cx="5686425" cy="344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3210" marR="9525" indent="-271145">
              <a:lnSpc>
                <a:spcPct val="137600"/>
              </a:lnSpc>
              <a:spcBef>
                <a:spcPts val="100"/>
              </a:spcBef>
              <a:buAutoNum type="arabicPeriod" startAt="10"/>
              <a:tabLst>
                <a:tab pos="287020" algn="l"/>
              </a:tabLst>
            </a:pP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salalı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sattı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kedudukan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dinıana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layar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terdapat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bayangan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tegas,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ukurlalı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tinggi 	bayangan</a:t>
            </a:r>
            <a:endParaRPr sz="1250">
              <a:latin typeface="Times New Roman"/>
              <a:cs typeface="Times New Roman"/>
            </a:endParaRPr>
          </a:p>
          <a:p>
            <a:pPr marL="282575" marR="5080" indent="-270510">
              <a:lnSpc>
                <a:spcPct val="137600"/>
              </a:lnSpc>
              <a:buAutoNum type="arabicPeriod" startAt="10"/>
              <a:tabLst>
                <a:tab pos="292100" algn="l"/>
              </a:tabLst>
            </a:pPr>
            <a:r>
              <a:rPr dirty="0" sz="1250" spc="-10">
                <a:latin typeface="Times New Roman"/>
                <a:cs typeface="Times New Roman"/>
              </a:rPr>
              <a:t>Letakkan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negative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diantara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layar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positif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(jmıgan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nıengubalı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letak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hn</a:t>
            </a:r>
            <a:r>
              <a:rPr dirty="0" sz="1250" spc="409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layn)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AutoNum type="arabicPeriod" startAt="10"/>
              <a:tabLst>
                <a:tab pos="285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UknrlNı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-10">
                <a:latin typeface="Times New Roman"/>
                <a:cs typeface="Times New Roman"/>
              </a:rPr>
              <a:t> positif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negative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(-</a:t>
            </a:r>
            <a:r>
              <a:rPr dirty="0" sz="1250" spc="-25">
                <a:latin typeface="Times New Roman"/>
                <a:cs typeface="Times New Roman"/>
              </a:rPr>
              <a:t>S)</a:t>
            </a:r>
            <a:endParaRPr sz="1250">
              <a:latin typeface="Times New Roman"/>
              <a:cs typeface="Times New Roman"/>
            </a:endParaRPr>
          </a:p>
          <a:p>
            <a:pPr marL="287020" indent="-274320">
              <a:lnSpc>
                <a:spcPct val="100000"/>
              </a:lnSpc>
              <a:spcBef>
                <a:spcPts val="615"/>
              </a:spcBef>
              <a:buAutoNum type="arabicPeriod" startAt="10"/>
              <a:tabLst>
                <a:tab pos="287020" algn="l"/>
              </a:tabLst>
            </a:pPr>
            <a:r>
              <a:rPr dirty="0" sz="1250" spc="-35">
                <a:latin typeface="Times New Roman"/>
                <a:cs typeface="Times New Roman"/>
              </a:rPr>
              <a:t>Geserlalı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selıingga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terdapat</a:t>
            </a:r>
            <a:r>
              <a:rPr dirty="0" sz="1250" spc="-25">
                <a:latin typeface="Times New Roman"/>
                <a:cs typeface="Times New Roman"/>
              </a:rPr>
              <a:t> bayangan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tegas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layar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0"/>
              </a:spcBef>
              <a:buAutoNum type="arabicPeriod" startAt="10"/>
              <a:tabLst>
                <a:tab pos="285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layar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 </a:t>
            </a:r>
            <a:r>
              <a:rPr dirty="0" sz="1250" spc="-10">
                <a:latin typeface="Times New Roman"/>
                <a:cs typeface="Times New Roman"/>
              </a:rPr>
              <a:t>negatif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25">
                <a:latin typeface="Times New Roman"/>
                <a:cs typeface="Times New Roman"/>
              </a:rPr>
              <a:t> tinggi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bayangan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yang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terjadi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dirty="0" sz="1250" spc="-25">
                <a:latin typeface="Times New Roman"/>
                <a:cs typeface="Times New Roman"/>
              </a:rPr>
              <a:t>Ulangi percobaan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no,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10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s/d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16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nutuk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beberapa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kali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dirty="0" sz="1250" spc="-25">
                <a:latin typeface="Times New Roman"/>
                <a:cs typeface="Times New Roman"/>
              </a:rPr>
              <a:t>Ulangi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 </a:t>
            </a:r>
            <a:r>
              <a:rPr dirty="0" sz="1250">
                <a:latin typeface="Times New Roman"/>
                <a:cs typeface="Times New Roman"/>
              </a:rPr>
              <a:t>no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s/d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9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(+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65"/>
              </a:spcBef>
              <a:buAutoNum type="arabicPeriod" startAt="10"/>
              <a:tabLst>
                <a:tab pos="285750" algn="l"/>
              </a:tabLst>
            </a:pPr>
            <a:r>
              <a:rPr dirty="0" sz="1250" spc="-25">
                <a:latin typeface="Times New Roman"/>
                <a:cs typeface="Times New Roman"/>
              </a:rPr>
              <a:t>Ulangi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 </a:t>
            </a:r>
            <a:r>
              <a:rPr dirty="0" sz="1250" spc="-10">
                <a:latin typeface="Times New Roman"/>
                <a:cs typeface="Times New Roman"/>
              </a:rPr>
              <a:t>no.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s/d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9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gabungan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(+)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(+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+)</a:t>
            </a:r>
            <a:endParaRPr sz="1250">
              <a:latin typeface="Times New Roman"/>
              <a:cs typeface="Times New Roman"/>
            </a:endParaRPr>
          </a:p>
          <a:p>
            <a:pPr marL="285750" indent="-270510">
              <a:lnSpc>
                <a:spcPct val="100000"/>
              </a:lnSpc>
              <a:spcBef>
                <a:spcPts val="610"/>
              </a:spcBef>
              <a:buAutoNum type="arabicPeriod" startAt="10"/>
              <a:tabLst>
                <a:tab pos="285750" algn="l"/>
              </a:tabLst>
            </a:pPr>
            <a:r>
              <a:rPr dirty="0" sz="1250" spc="-65">
                <a:latin typeface="Times New Roman"/>
                <a:cs typeface="Times New Roman"/>
              </a:rPr>
              <a:t>(peı'1ıatikan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dua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lensa)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480" y="6849362"/>
            <a:ext cx="3802625" cy="204215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0856" y="5099814"/>
            <a:ext cx="3827001" cy="114604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42573" y="2795532"/>
            <a:ext cx="3772156" cy="126796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242573" y="869200"/>
            <a:ext cx="3778250" cy="148132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337174" y="4371090"/>
            <a:ext cx="32296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0">
                <a:latin typeface="Cambria"/>
                <a:cs typeface="Cambria"/>
              </a:rPr>
              <a:t>Gambar.</a:t>
            </a:r>
            <a:r>
              <a:rPr dirty="0" sz="1150" spc="45">
                <a:latin typeface="Cambria"/>
                <a:cs typeface="Cambria"/>
              </a:rPr>
              <a:t> </a:t>
            </a:r>
            <a:r>
              <a:rPr dirty="0" sz="1150" spc="-25">
                <a:latin typeface="Cambria"/>
                <a:cs typeface="Cambria"/>
              </a:rPr>
              <a:t>Prinsip</a:t>
            </a:r>
            <a:r>
              <a:rPr dirty="0" sz="1150" spc="-15">
                <a:latin typeface="Cambria"/>
                <a:cs typeface="Cambria"/>
              </a:rPr>
              <a:t> </a:t>
            </a:r>
            <a:r>
              <a:rPr dirty="0" sz="1150" spc="-35">
                <a:latin typeface="Cambria"/>
                <a:cs typeface="Cambria"/>
              </a:rPr>
              <a:t>Pernantnlan</a:t>
            </a:r>
            <a:r>
              <a:rPr dirty="0" sz="1150" spc="-20">
                <a:latin typeface="Cambria"/>
                <a:cs typeface="Cambria"/>
              </a:rPr>
              <a:t> </a:t>
            </a:r>
            <a:r>
              <a:rPr dirty="0" sz="1150">
                <a:latin typeface="Cambria"/>
                <a:cs typeface="Cambria"/>
              </a:rPr>
              <a:t>Pada</a:t>
            </a:r>
            <a:r>
              <a:rPr dirty="0" sz="1150" spc="10">
                <a:latin typeface="Cambria"/>
                <a:cs typeface="Cambria"/>
              </a:rPr>
              <a:t> </a:t>
            </a:r>
            <a:r>
              <a:rPr dirty="0" sz="1150">
                <a:latin typeface="Cambria"/>
                <a:cs typeface="Cambria"/>
              </a:rPr>
              <a:t>Certain</a:t>
            </a:r>
            <a:r>
              <a:rPr dirty="0" sz="1150" spc="-50">
                <a:latin typeface="Cambria"/>
                <a:cs typeface="Cambria"/>
              </a:rPr>
              <a:t> </a:t>
            </a:r>
            <a:r>
              <a:rPr dirty="0" sz="1150" spc="-10">
                <a:latin typeface="Cambria"/>
                <a:cs typeface="Cambria"/>
              </a:rPr>
              <a:t>Cenibung</a:t>
            </a:r>
            <a:endParaRPr sz="11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1787" rIns="0" bIns="0" rtlCol="0" vert="horz">
            <a:spAutoFit/>
          </a:bodyPr>
          <a:lstStyle/>
          <a:p>
            <a:pPr marL="2538730">
              <a:lnSpc>
                <a:spcPts val="1280"/>
              </a:lnSpc>
            </a:pPr>
            <a:r>
              <a:rPr dirty="0" spc="-25">
                <a:latin typeface="Consolas"/>
                <a:cs typeface="Consolas"/>
              </a:rPr>
              <a:t>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8866" y="693940"/>
            <a:ext cx="5973445" cy="4508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906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KATA</a:t>
            </a:r>
            <a:r>
              <a:rPr dirty="0" sz="1400" spc="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PENGANTAR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13335" marR="12065" indent="447040">
              <a:lnSpc>
                <a:spcPct val="138700"/>
              </a:lnSpc>
            </a:pPr>
            <a:r>
              <a:rPr dirty="0" sz="1250">
                <a:latin typeface="Cambria"/>
                <a:cs typeface="Cambria"/>
              </a:rPr>
              <a:t>Puji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saldır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saya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panjatkan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kelındiran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Allah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SWT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atas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segalalı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liınpalıan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ralıınat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dan </a:t>
            </a:r>
            <a:r>
              <a:rPr dirty="0" sz="1250" spc="-60">
                <a:latin typeface="Cambria"/>
                <a:cs typeface="Cambria"/>
              </a:rPr>
              <a:t>kaıunia-</a:t>
            </a:r>
            <a:r>
              <a:rPr dirty="0" sz="1250">
                <a:latin typeface="Cambria"/>
                <a:cs typeface="Cambria"/>
              </a:rPr>
              <a:t>Nya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selıingga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penulis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dapat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nıenyelesaikan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Laporan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Praktikmn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Fisika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Dasar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yang </a:t>
            </a:r>
            <a:r>
              <a:rPr dirty="0" sz="1250" spc="-40">
                <a:latin typeface="Cambria"/>
                <a:cs typeface="Cambria"/>
              </a:rPr>
              <a:t>disusun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berdasarkan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pengalaınan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kıılialı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suınbangan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peınÎkiran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beberapa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teınan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dan </a:t>
            </a:r>
            <a:r>
              <a:rPr dirty="0" sz="1250" spc="-75">
                <a:latin typeface="Cambria"/>
                <a:cs typeface="Cambria"/>
              </a:rPr>
              <a:t>peınbiınbing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dosen</a:t>
            </a:r>
            <a:r>
              <a:rPr dirty="0" sz="1250" spc="-8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Fisikn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Dasar.</a:t>
            </a:r>
            <a:endParaRPr sz="1250">
              <a:latin typeface="Cambria"/>
              <a:cs typeface="Cambria"/>
            </a:endParaRPr>
          </a:p>
          <a:p>
            <a:pPr algn="just" marL="12700" marR="19050" indent="447675">
              <a:lnSpc>
                <a:spcPct val="137600"/>
              </a:lnSpc>
              <a:spcBef>
                <a:spcPts val="625"/>
              </a:spcBef>
            </a:pPr>
            <a:r>
              <a:rPr dirty="0" sz="1250" spc="-30">
                <a:latin typeface="Cambria"/>
                <a:cs typeface="Cambria"/>
              </a:rPr>
              <a:t>Penulis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dapat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menyelesaikan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Laporan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Pratikum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Fiska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Dasar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ini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tidak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terlepas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dari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do'a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dorongan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seınangat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serta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perlıatian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didapat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saudara-</a:t>
            </a:r>
            <a:r>
              <a:rPr dirty="0" sz="1250">
                <a:latin typeface="Cambria"/>
                <a:cs typeface="Cambria"/>
              </a:rPr>
              <a:t>saudara,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rekan-</a:t>
            </a:r>
            <a:r>
              <a:rPr dirty="0" sz="1250" spc="-10">
                <a:latin typeface="Cambria"/>
                <a:cs typeface="Cambria"/>
              </a:rPr>
              <a:t>rekan </a:t>
            </a:r>
            <a:r>
              <a:rPr dirty="0" sz="1250" spc="-70">
                <a:latin typeface="Cambria"/>
                <a:cs typeface="Cambria"/>
              </a:rPr>
              <a:t>ınalıasiswa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dan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dosen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praktikuın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Fisika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Dasar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yang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telah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ıRenıbiınbing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penulis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serta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telah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banyak </a:t>
            </a:r>
            <a:r>
              <a:rPr dirty="0" sz="1250" spc="-50">
                <a:latin typeface="Cambria"/>
                <a:cs typeface="Cambria"/>
              </a:rPr>
              <a:t>ınenyunıbang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hasil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penıikiran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sena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ıoeıııberi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bantnan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ınoril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nıaupun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ınateril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kepada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penulis </a:t>
            </a:r>
            <a:r>
              <a:rPr dirty="0" sz="1250" spc="-65">
                <a:latin typeface="Cambria"/>
                <a:cs typeface="Cambria"/>
              </a:rPr>
              <a:t>selıinga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penulis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114">
                <a:latin typeface="Cambria"/>
                <a:cs typeface="Cambria"/>
              </a:rPr>
              <a:t>dapat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ıoenyelesaiknn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Tugas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Laporan</a:t>
            </a:r>
            <a:r>
              <a:rPr dirty="0" sz="1250" spc="-70">
                <a:latin typeface="Cambria"/>
                <a:cs typeface="Cambria"/>
              </a:rPr>
              <a:t> Praktikuın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Fisika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Dasaı’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dengan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selesai.</a:t>
            </a:r>
            <a:endParaRPr sz="1250">
              <a:latin typeface="Cambria"/>
              <a:cs typeface="Cambria"/>
            </a:endParaRPr>
          </a:p>
          <a:p>
            <a:pPr algn="just" marL="12700" marR="5080" indent="454025">
              <a:lnSpc>
                <a:spcPct val="137600"/>
              </a:lnSpc>
              <a:spcBef>
                <a:spcPts val="620"/>
              </a:spcBef>
            </a:pPr>
            <a:r>
              <a:rPr dirty="0" sz="1250" spc="-45">
                <a:latin typeface="Cambria"/>
                <a:cs typeface="Cambria"/>
              </a:rPr>
              <a:t>Penulis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inenyadari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bahwa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Laporan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Praktikuin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Fisika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Dasar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iiii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jauli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dari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keseiiipuinaan, </a:t>
            </a:r>
            <a:r>
              <a:rPr dirty="0" sz="1250" spc="-65">
                <a:latin typeface="Cambria"/>
                <a:cs typeface="Cambria"/>
              </a:rPr>
              <a:t>mempunyai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kesalahan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90">
                <a:latin typeface="Cambria"/>
                <a:cs typeface="Cambria"/>
              </a:rPr>
              <a:t>dam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kekurangan,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kritik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saran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iTleinbangun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keniudian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hari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sangat </a:t>
            </a:r>
            <a:r>
              <a:rPr dirty="0" sz="1250" spc="-85">
                <a:latin typeface="Cambria"/>
                <a:cs typeface="Cambria"/>
              </a:rPr>
              <a:t>nienyenangkan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liati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nurani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peniilis.</a:t>
            </a:r>
            <a:endParaRPr sz="1250">
              <a:latin typeface="Cambria"/>
              <a:cs typeface="Cambria"/>
            </a:endParaRPr>
          </a:p>
          <a:p>
            <a:pPr algn="just" marL="13335" marR="22225" indent="455930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latin typeface="Cambria"/>
                <a:cs typeface="Cambria"/>
              </a:rPr>
              <a:t>Aklıirnya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kaıni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sebagai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penyıısun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ınolıon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nıaaf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apabila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terdnpat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kesalalıan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dalam </a:t>
            </a:r>
            <a:r>
              <a:rPr dirty="0" sz="1250" spc="-105">
                <a:latin typeface="Cambria"/>
                <a:cs typeface="Cambria"/>
              </a:rPr>
              <a:t>penyusunan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Laporan</a:t>
            </a:r>
            <a:r>
              <a:rPr dirty="0" sz="1250" spc="-70">
                <a:latin typeface="Cambria"/>
                <a:cs typeface="Cambria"/>
              </a:rPr>
              <a:t> Praktikuın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Fisika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Dasar.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05372" y="9704569"/>
            <a:ext cx="1092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Cambria"/>
                <a:cs typeface="Cambria"/>
              </a:rPr>
              <a:t>ii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839780" y="7835388"/>
            <a:ext cx="289560" cy="0"/>
          </a:xfrm>
          <a:custGeom>
            <a:avLst/>
            <a:gdLst/>
            <a:ahLst/>
            <a:cxnLst/>
            <a:rect l="l" t="t" r="r" b="b"/>
            <a:pathLst>
              <a:path w="289560" h="0">
                <a:moveTo>
                  <a:pt x="0" y="0"/>
                </a:moveTo>
                <a:lnTo>
                  <a:pt x="289462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839780" y="7323325"/>
            <a:ext cx="582295" cy="0"/>
          </a:xfrm>
          <a:custGeom>
            <a:avLst/>
            <a:gdLst/>
            <a:ahLst/>
            <a:cxnLst/>
            <a:rect l="l" t="t" r="r" b="b"/>
            <a:pathLst>
              <a:path w="582295" h="0">
                <a:moveTo>
                  <a:pt x="0" y="0"/>
                </a:moveTo>
                <a:lnTo>
                  <a:pt x="58197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111" y="6721347"/>
            <a:ext cx="621583" cy="25603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895321" y="885200"/>
            <a:ext cx="5939790" cy="546925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546735" indent="-280035">
              <a:lnSpc>
                <a:spcPct val="100000"/>
              </a:lnSpc>
              <a:spcBef>
                <a:spcPts val="665"/>
              </a:spcBef>
              <a:buAutoNum type="alphaUcPeriod" startAt="2"/>
              <a:tabLst>
                <a:tab pos="546735" algn="l"/>
              </a:tabLst>
            </a:pPr>
            <a:r>
              <a:rPr dirty="0" sz="1250" spc="-35" b="1">
                <a:latin typeface="Cambria"/>
                <a:cs typeface="Cambria"/>
              </a:rPr>
              <a:t>Cacat </a:t>
            </a:r>
            <a:r>
              <a:rPr dirty="0" sz="1250" spc="-10" b="1">
                <a:latin typeface="Cambria"/>
                <a:cs typeface="Cambria"/>
              </a:rPr>
              <a:t>Bayangan</a:t>
            </a:r>
            <a:endParaRPr sz="1250">
              <a:latin typeface="Cambria"/>
              <a:cs typeface="Cambria"/>
            </a:endParaRPr>
          </a:p>
          <a:p>
            <a:pPr lvl="1" marL="545465" indent="-2667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45465" algn="l"/>
              </a:tabLst>
            </a:pPr>
            <a:r>
              <a:rPr dirty="0" sz="1250" spc="-85">
                <a:latin typeface="Cambria"/>
                <a:cs typeface="Cambria"/>
              </a:rPr>
              <a:t>Gunaknn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50">
                <a:latin typeface="Cambria"/>
                <a:cs typeface="Cambria"/>
              </a:rPr>
              <a:t>(++)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laınpu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pijar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sebagai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benda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(kaca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baur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disingkirkan)</a:t>
            </a:r>
            <a:endParaRPr sz="1250">
              <a:latin typeface="Cambria"/>
              <a:cs typeface="Cambria"/>
            </a:endParaRPr>
          </a:p>
          <a:p>
            <a:pPr lvl="1" marL="545465" marR="5080" indent="-275590">
              <a:lnSpc>
                <a:spcPct val="137600"/>
              </a:lnSpc>
              <a:buAutoNum type="arabicPeriod"/>
              <a:tabLst>
                <a:tab pos="545465" algn="l"/>
              </a:tabLst>
            </a:pPr>
            <a:r>
              <a:rPr dirty="0" sz="1250" spc="-70">
                <a:latin typeface="Cambria"/>
                <a:cs typeface="Cambria"/>
              </a:rPr>
              <a:t>Geser-</a:t>
            </a:r>
            <a:r>
              <a:rPr dirty="0" sz="1250" spc="-55">
                <a:latin typeface="Cambria"/>
                <a:cs typeface="Cambria"/>
              </a:rPr>
              <a:t>geserkan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layar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(ınaka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pada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suatu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kedudukan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akan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didapatkan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bayangan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dinıana </a:t>
            </a:r>
            <a:r>
              <a:rPr dirty="0" sz="1250" spc="-85">
                <a:latin typeface="Cambria"/>
                <a:cs typeface="Cambria"/>
              </a:rPr>
              <a:t>tepinya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beovarna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bini)</a:t>
            </a:r>
            <a:endParaRPr sz="1250">
              <a:latin typeface="Cambria"/>
              <a:cs typeface="Cambria"/>
            </a:endParaRPr>
          </a:p>
          <a:p>
            <a:pPr lvl="1" marL="545465" indent="-276225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545465" algn="l"/>
              </a:tabLst>
            </a:pPr>
            <a:r>
              <a:rPr dirty="0" sz="1250" spc="-45">
                <a:latin typeface="Cambria"/>
                <a:cs typeface="Cambria"/>
              </a:rPr>
              <a:t>Cacat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kedudukan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pada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setiap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kedudukan</a:t>
            </a:r>
            <a:endParaRPr sz="1250">
              <a:latin typeface="Cambria"/>
              <a:cs typeface="Cambria"/>
            </a:endParaRPr>
          </a:p>
          <a:p>
            <a:pPr lvl="1" marL="539115" indent="-27051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39115" algn="l"/>
              </a:tabLst>
            </a:pPr>
            <a:r>
              <a:rPr dirty="0" sz="1250" spc="-65">
                <a:latin typeface="Cambria"/>
                <a:cs typeface="Cambria"/>
              </a:rPr>
              <a:t>Pasang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diafi'agına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 </a:t>
            </a:r>
            <a:r>
              <a:rPr dirty="0" sz="1250" spc="-100">
                <a:latin typeface="Cambria"/>
                <a:cs typeface="Cambria"/>
              </a:rPr>
              <a:t>depan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laınpu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pijar</a:t>
            </a:r>
            <a:endParaRPr sz="1250">
              <a:latin typeface="Cambria"/>
              <a:cs typeface="Cambria"/>
            </a:endParaRPr>
          </a:p>
          <a:p>
            <a:pPr marL="280670">
              <a:lnSpc>
                <a:spcPct val="100000"/>
              </a:lnSpc>
              <a:spcBef>
                <a:spcPts val="610"/>
              </a:spcBef>
              <a:tabLst>
                <a:tab pos="541655" algn="l"/>
              </a:tabLst>
            </a:pPr>
            <a:r>
              <a:rPr dirty="0" sz="1250" spc="-25">
                <a:latin typeface="Cambria"/>
                <a:cs typeface="Cambria"/>
              </a:rPr>
              <a:t>û.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30">
                <a:latin typeface="Cambria"/>
                <a:cs typeface="Cambria"/>
              </a:rPr>
              <a:t>Ulangi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percobaan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no.2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catatlalı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apa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yang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terjadi</a:t>
            </a:r>
            <a:endParaRPr sz="1250">
              <a:latin typeface="Cambria"/>
              <a:cs typeface="Cambria"/>
            </a:endParaRPr>
          </a:p>
          <a:p>
            <a:pPr marL="545465" indent="-27495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5465" algn="l"/>
              </a:tabLst>
            </a:pPr>
            <a:r>
              <a:rPr dirty="0" sz="1250" spc="-65">
                <a:latin typeface="Cambria"/>
                <a:cs typeface="Cambria"/>
              </a:rPr>
              <a:t>Gıuıakan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diafragnıa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berlainan</a:t>
            </a:r>
            <a:endParaRPr sz="1250">
              <a:latin typeface="Cambria"/>
              <a:cs typeface="Cambria"/>
            </a:endParaRPr>
          </a:p>
          <a:p>
            <a:pPr marL="539115" indent="-26987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39115" algn="l"/>
                <a:tab pos="1066165" algn="l"/>
              </a:tabLst>
            </a:pPr>
            <a:r>
              <a:rPr dirty="0" sz="1250" spc="-25">
                <a:latin typeface="Cambria"/>
                <a:cs typeface="Cambria"/>
              </a:rPr>
              <a:t>Let</a:t>
            </a:r>
            <a:r>
              <a:rPr dirty="0" sz="1250">
                <a:latin typeface="Cambria"/>
                <a:cs typeface="Cambria"/>
              </a:rPr>
              <a:t>	ı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lensa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ıniring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terhadap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suınbu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systeın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benda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layar</a:t>
            </a:r>
            <a:endParaRPr sz="1250">
              <a:latin typeface="Cambria"/>
              <a:cs typeface="Cambria"/>
            </a:endParaRPr>
          </a:p>
          <a:p>
            <a:pPr marL="541655" indent="-263525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1655" algn="l"/>
              </a:tabLst>
            </a:pPr>
            <a:r>
              <a:rPr dirty="0" sz="1250" spc="-30">
                <a:latin typeface="Cambria"/>
                <a:cs typeface="Cambria"/>
              </a:rPr>
              <a:t>Ulangi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percobaan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no.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2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145">
                <a:latin typeface="Cambria"/>
                <a:cs typeface="Cambria"/>
              </a:rPr>
              <a:t>s/d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no.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7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50">
              <a:latin typeface="Cambria"/>
              <a:cs typeface="Cambria"/>
            </a:endParaRPr>
          </a:p>
          <a:p>
            <a:pPr marL="247650" indent="-234950">
              <a:lnSpc>
                <a:spcPct val="100000"/>
              </a:lnSpc>
              <a:buAutoNum type="arabicPeriod" startAt="5"/>
              <a:tabLst>
                <a:tab pos="247650" algn="l"/>
              </a:tabLst>
            </a:pPr>
            <a:r>
              <a:rPr dirty="0" sz="1250" spc="-10" b="1">
                <a:latin typeface="Cambria"/>
                <a:cs typeface="Cambria"/>
              </a:rPr>
              <a:t>Pertanyaan</a:t>
            </a:r>
            <a:endParaRPr sz="1250">
              <a:latin typeface="Cambria"/>
              <a:cs typeface="Cambria"/>
            </a:endParaRPr>
          </a:p>
          <a:p>
            <a:pPr lvl="1" marL="549275" indent="-2705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49275" algn="l"/>
              </a:tabLst>
            </a:pPr>
            <a:r>
              <a:rPr dirty="0" sz="1250" spc="-110">
                <a:latin typeface="Cambria"/>
                <a:cs typeface="Cambria"/>
              </a:rPr>
              <a:t>Tentuknn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focus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beserta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lvl="1" marL="548005" indent="-277495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8005" algn="l"/>
              </a:tabLst>
            </a:pPr>
            <a:r>
              <a:rPr dirty="0" sz="1250" spc="-60">
                <a:latin typeface="Cambria"/>
                <a:cs typeface="Cambria"/>
              </a:rPr>
              <a:t>Apakalı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lıarga</a:t>
            </a:r>
            <a:r>
              <a:rPr dirty="0" sz="1250">
                <a:latin typeface="Cambria"/>
                <a:cs typeface="Cambria"/>
              </a:rPr>
              <a:t> f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berubalı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dengan</a:t>
            </a:r>
            <a:r>
              <a:rPr dirty="0" sz="1250" spc="-60">
                <a:latin typeface="Cambria"/>
                <a:cs typeface="Cambria"/>
              </a:rPr>
              <a:t> ınembalik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tersebut?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Terangkan</a:t>
            </a:r>
            <a:endParaRPr sz="1250">
              <a:latin typeface="Cambria"/>
              <a:cs typeface="Cambria"/>
            </a:endParaRPr>
          </a:p>
          <a:p>
            <a:pPr lvl="1" marL="539115" indent="-269875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/>
              <a:tabLst>
                <a:tab pos="539115" algn="l"/>
              </a:tabLst>
            </a:pPr>
            <a:r>
              <a:rPr dirty="0" sz="1250" spc="-55">
                <a:latin typeface="Cambria"/>
                <a:cs typeface="Cambria"/>
              </a:rPr>
              <a:t>Hitunglalı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harga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R1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dan</a:t>
            </a:r>
            <a:r>
              <a:rPr dirty="0" sz="1250" spc="-5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R2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apakalı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R1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bisa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dianggap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santa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dengan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R2</a:t>
            </a:r>
            <a:endParaRPr sz="1250">
              <a:latin typeface="Cambria"/>
              <a:cs typeface="Cambria"/>
            </a:endParaRPr>
          </a:p>
          <a:p>
            <a:pPr lvl="1" marL="539115" indent="-27051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39115" algn="l"/>
              </a:tabLst>
            </a:pPr>
            <a:r>
              <a:rPr dirty="0" sz="1250" spc="-55">
                <a:latin typeface="Cambria"/>
                <a:cs typeface="Cambria"/>
              </a:rPr>
              <a:t>Hitunglalı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index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bias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beseıta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marL="278130">
              <a:lnSpc>
                <a:spcPct val="100000"/>
              </a:lnSpc>
              <a:spcBef>
                <a:spcPts val="565"/>
              </a:spcBef>
              <a:tabLst>
                <a:tab pos="539115" algn="l"/>
              </a:tabLst>
            </a:pPr>
            <a:r>
              <a:rPr dirty="0" sz="1250" spc="-25">
                <a:latin typeface="Cambria"/>
                <a:cs typeface="Cambria"/>
              </a:rPr>
              <a:t>S.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55">
                <a:latin typeface="Cambria"/>
                <a:cs typeface="Cambria"/>
              </a:rPr>
              <a:t>Hitunglalı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index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bias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zat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cair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beserta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kesalalıannya</a:t>
            </a:r>
            <a:endParaRPr sz="1250">
              <a:latin typeface="Cambria"/>
              <a:cs typeface="Cambria"/>
            </a:endParaRPr>
          </a:p>
          <a:p>
            <a:pPr marL="270510">
              <a:lnSpc>
                <a:spcPct val="100000"/>
              </a:lnSpc>
              <a:spcBef>
                <a:spcPts val="565"/>
              </a:spcBef>
              <a:tabLst>
                <a:tab pos="552450" algn="l"/>
              </a:tabLst>
            </a:pPr>
            <a:r>
              <a:rPr dirty="0" sz="1250" spc="-25">
                <a:latin typeface="Cambria"/>
                <a:cs typeface="Cambria"/>
              </a:rPr>
              <a:t>6.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20">
                <a:latin typeface="Cambria"/>
                <a:cs typeface="Cambria"/>
              </a:rPr>
              <a:t>Jelaskw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diınana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terletak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sıııııber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kesalalıan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terbesar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pada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percobaan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ini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250">
              <a:latin typeface="Cambria"/>
              <a:cs typeface="Cambria"/>
            </a:endParaRPr>
          </a:p>
          <a:p>
            <a:pPr marL="245745" indent="-229870">
              <a:lnSpc>
                <a:spcPct val="100000"/>
              </a:lnSpc>
              <a:buAutoNum type="arabicPeriod" startAt="6"/>
              <a:tabLst>
                <a:tab pos="245745" algn="l"/>
              </a:tabLst>
            </a:pPr>
            <a:r>
              <a:rPr dirty="0" sz="1250" spc="-10" b="1">
                <a:latin typeface="Cambria"/>
                <a:cs typeface="Cambria"/>
              </a:rPr>
              <a:t>Jaoaban</a:t>
            </a:r>
            <a:endParaRPr sz="1250">
              <a:latin typeface="Cambria"/>
              <a:cs typeface="Cambria"/>
            </a:endParaRPr>
          </a:p>
          <a:p>
            <a:pPr lvl="1" marL="539750" indent="-26098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39750" algn="l"/>
              </a:tabLst>
            </a:pPr>
            <a:r>
              <a:rPr dirty="0" sz="1250" spc="-60">
                <a:latin typeface="Cambria"/>
                <a:cs typeface="Cambria"/>
              </a:rPr>
              <a:t>Menglıitung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focus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lensa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kesalNıannya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91787" rIns="0" bIns="0" rtlCol="0" vert="horz">
            <a:spAutoFit/>
          </a:bodyPr>
          <a:lstStyle/>
          <a:p>
            <a:pPr marL="2538730">
              <a:lnSpc>
                <a:spcPts val="1280"/>
              </a:lnSpc>
            </a:pPr>
            <a:r>
              <a:rPr dirty="0" spc="-25">
                <a:latin typeface="Consolas"/>
                <a:cs typeface="Consolas"/>
              </a:rPr>
              <a:t>24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431461" y="6326291"/>
            <a:ext cx="2037714" cy="979169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84480" algn="l"/>
              </a:tabLst>
            </a:pPr>
            <a:r>
              <a:rPr dirty="0" sz="1250" spc="-25">
                <a:latin typeface="Cambria"/>
                <a:cs typeface="Cambria"/>
              </a:rPr>
              <a:t>a)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70">
                <a:latin typeface="Cambria"/>
                <a:cs typeface="Cambria"/>
              </a:rPr>
              <a:t>Jaruın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lensa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cemıin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A</a:t>
            </a:r>
            <a:endParaRPr sz="1250">
              <a:latin typeface="Cambria"/>
              <a:cs typeface="Cambria"/>
            </a:endParaRPr>
          </a:p>
          <a:p>
            <a:pPr algn="ctr" marL="1377315">
              <a:lnSpc>
                <a:spcPts val="1525"/>
              </a:lnSpc>
              <a:spcBef>
                <a:spcPts val="660"/>
              </a:spcBef>
              <a:tabLst>
                <a:tab pos="1639570" algn="l"/>
              </a:tabLst>
            </a:pPr>
            <a:r>
              <a:rPr dirty="0" u="heavy" sz="13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+</a:t>
            </a:r>
            <a:r>
              <a:rPr dirty="0" u="heavy" sz="1300" spc="1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3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f^2</a:t>
            </a:r>
            <a:endParaRPr sz="1300">
              <a:latin typeface="Calibri"/>
              <a:cs typeface="Calibri"/>
            </a:endParaRPr>
          </a:p>
          <a:p>
            <a:pPr algn="ctr" marL="1374140">
              <a:lnSpc>
                <a:spcPts val="1465"/>
              </a:lnSpc>
            </a:pPr>
            <a:r>
              <a:rPr dirty="0" sz="1250" spc="-50">
                <a:latin typeface="Calibri"/>
                <a:cs typeface="Calibri"/>
              </a:rPr>
              <a:t>2</a:t>
            </a:r>
            <a:endParaRPr sz="1250">
              <a:latin typeface="Calibri"/>
              <a:cs typeface="Calibri"/>
            </a:endParaRPr>
          </a:p>
          <a:p>
            <a:pPr algn="r" marR="57150">
              <a:lnSpc>
                <a:spcPct val="100000"/>
              </a:lnSpc>
              <a:spcBef>
                <a:spcPts val="225"/>
              </a:spcBef>
            </a:pPr>
            <a:r>
              <a:rPr dirty="0" sz="1250">
                <a:latin typeface="Cambria"/>
                <a:cs typeface="Cambria"/>
              </a:rPr>
              <a:t>7.1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+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5.8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94444" y="8380217"/>
            <a:ext cx="2835910" cy="85788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780"/>
              </a:spcBef>
            </a:pPr>
            <a:r>
              <a:rPr dirty="0" sz="1250" spc="-70">
                <a:latin typeface="Cambria"/>
                <a:cs typeface="Cambria"/>
              </a:rPr>
              <a:t>Teori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kesalalıan</a:t>
            </a:r>
            <a:endParaRPr sz="1250">
              <a:latin typeface="Cambria"/>
              <a:cs typeface="Cambria"/>
            </a:endParaRPr>
          </a:p>
          <a:p>
            <a:pPr marL="97790">
              <a:lnSpc>
                <a:spcPct val="100000"/>
              </a:lnSpc>
              <a:spcBef>
                <a:spcPts val="685"/>
              </a:spcBef>
            </a:pPr>
            <a:r>
              <a:rPr dirty="0" baseline="2222" sz="1875">
                <a:latin typeface="Cambria"/>
                <a:cs typeface="Cambria"/>
              </a:rPr>
              <a:t>A/b</a:t>
            </a:r>
            <a:r>
              <a:rPr dirty="0" baseline="-6666" sz="1875">
                <a:latin typeface="Cambria"/>
                <a:cs typeface="Cambria"/>
              </a:rPr>
              <a:t>ı</a:t>
            </a:r>
            <a:r>
              <a:rPr dirty="0" baseline="-6666" sz="1875" spc="209">
                <a:latin typeface="Cambria"/>
                <a:cs typeface="Cambria"/>
              </a:rPr>
              <a:t> </a:t>
            </a:r>
            <a:r>
              <a:rPr dirty="0" baseline="-8888" sz="1875" i="1">
                <a:latin typeface="Cambria"/>
                <a:cs typeface="Cambria"/>
              </a:rPr>
              <a:t>=</a:t>
            </a:r>
            <a:r>
              <a:rPr dirty="0" baseline="-8888" sz="1875" spc="630" i="1">
                <a:latin typeface="Cambria"/>
                <a:cs typeface="Cambria"/>
              </a:rPr>
              <a:t> </a:t>
            </a:r>
            <a:r>
              <a:rPr dirty="0" sz="1250" i="1">
                <a:latin typeface="Cambria"/>
                <a:cs typeface="Cambria"/>
              </a:rPr>
              <a:t>fb</a:t>
            </a:r>
            <a:r>
              <a:rPr dirty="0" sz="1250" spc="114" i="1">
                <a:latin typeface="Cambria"/>
                <a:cs typeface="Cambria"/>
              </a:rPr>
              <a:t> </a:t>
            </a:r>
            <a:r>
              <a:rPr dirty="0" sz="1250" spc="-515" i="1">
                <a:latin typeface="Cambria"/>
                <a:cs typeface="Cambria"/>
              </a:rPr>
              <a:t>—</a:t>
            </a:r>
            <a:r>
              <a:rPr dirty="0" sz="1250" spc="45" i="1">
                <a:latin typeface="Cambria"/>
                <a:cs typeface="Cambria"/>
              </a:rPr>
              <a:t> </a:t>
            </a:r>
            <a:r>
              <a:rPr dirty="0" baseline="2222" sz="1875">
                <a:latin typeface="Cambria"/>
                <a:cs typeface="Cambria"/>
              </a:rPr>
              <a:t>/b</a:t>
            </a:r>
            <a:r>
              <a:rPr dirty="0" baseline="-6666" sz="1875">
                <a:latin typeface="Cambria"/>
                <a:cs typeface="Cambria"/>
              </a:rPr>
              <a:t>ı</a:t>
            </a:r>
            <a:r>
              <a:rPr dirty="0" baseline="-6666" sz="1875" spc="502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6.65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7.1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29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92075">
              <a:lnSpc>
                <a:spcPct val="100000"/>
              </a:lnSpc>
              <a:spcBef>
                <a:spcPts val="685"/>
              </a:spcBef>
              <a:tabLst>
                <a:tab pos="462915" algn="l"/>
                <a:tab pos="1267460" algn="l"/>
              </a:tabLst>
            </a:pPr>
            <a:r>
              <a:rPr dirty="0" sz="1250" spc="-25" i="1">
                <a:latin typeface="Cambria"/>
                <a:cs typeface="Cambria"/>
              </a:rPr>
              <a:t>bfb</a:t>
            </a:r>
            <a:r>
              <a:rPr dirty="0" sz="1250" i="1">
                <a:latin typeface="Cambria"/>
                <a:cs typeface="Cambria"/>
              </a:rPr>
              <a:t>	=</a:t>
            </a:r>
            <a:r>
              <a:rPr dirty="0" sz="1250" spc="465" i="1">
                <a:latin typeface="Cambria"/>
                <a:cs typeface="Cambria"/>
              </a:rPr>
              <a:t> </a:t>
            </a:r>
            <a:r>
              <a:rPr dirty="0" sz="1250" i="1">
                <a:latin typeface="Cambria"/>
                <a:cs typeface="Cambria"/>
              </a:rPr>
              <a:t>fb</a:t>
            </a:r>
            <a:r>
              <a:rPr dirty="0" sz="1250" spc="125" i="1">
                <a:latin typeface="Cambria"/>
                <a:cs typeface="Cambria"/>
              </a:rPr>
              <a:t> </a:t>
            </a:r>
            <a:r>
              <a:rPr dirty="0" sz="1250" spc="-515" i="1">
                <a:latin typeface="Cambria"/>
                <a:cs typeface="Cambria"/>
              </a:rPr>
              <a:t>—</a:t>
            </a:r>
            <a:r>
              <a:rPr dirty="0" sz="1250" spc="245" i="1">
                <a:latin typeface="Cambria"/>
                <a:cs typeface="Cambria"/>
              </a:rPr>
              <a:t> </a:t>
            </a:r>
            <a:r>
              <a:rPr dirty="0" sz="1250" spc="-25" i="1">
                <a:latin typeface="Cambria"/>
                <a:cs typeface="Cambria"/>
              </a:rPr>
              <a:t>fbi</a:t>
            </a:r>
            <a:r>
              <a:rPr dirty="0" sz="1250" i="1">
                <a:latin typeface="Cambria"/>
                <a:cs typeface="Cambria"/>
              </a:rPr>
              <a:t>	</a:t>
            </a:r>
            <a:r>
              <a:rPr dirty="0" sz="1250" spc="-890" i="1">
                <a:latin typeface="Cambria"/>
                <a:cs typeface="Cambria"/>
              </a:rPr>
              <a:t>——</a:t>
            </a:r>
            <a:r>
              <a:rPr dirty="0" sz="1250" spc="195" i="1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6.65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S.8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24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0.65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25" i="1">
                <a:latin typeface="Cambria"/>
                <a:cs typeface="Cambria"/>
              </a:rPr>
              <a:t>cm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19381" y="7212836"/>
            <a:ext cx="354330" cy="5988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55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algn="r" marR="55244">
              <a:lnSpc>
                <a:spcPct val="100000"/>
              </a:lnSpc>
              <a:spcBef>
                <a:spcPts val="755"/>
              </a:spcBef>
            </a:pPr>
            <a:r>
              <a:rPr dirty="0" sz="1250" spc="-25">
                <a:latin typeface="Cambria"/>
                <a:cs typeface="Cambria"/>
              </a:rPr>
              <a:t>12.9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35811" y="7715097"/>
            <a:ext cx="699770" cy="629285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885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dirty="0" sz="1350">
                <a:latin typeface="Courier New"/>
                <a:cs typeface="Courier New"/>
              </a:rPr>
              <a:t>=</a:t>
            </a:r>
            <a:r>
              <a:rPr dirty="0" sz="1350" spc="-310">
                <a:latin typeface="Courier New"/>
                <a:cs typeface="Courier New"/>
              </a:rPr>
              <a:t> </a:t>
            </a:r>
            <a:r>
              <a:rPr dirty="0" sz="1350" spc="-130">
                <a:latin typeface="Courier New"/>
                <a:cs typeface="Courier New"/>
              </a:rPr>
              <a:t>6.25rm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566146" y="8926569"/>
            <a:ext cx="570230" cy="0"/>
          </a:xfrm>
          <a:custGeom>
            <a:avLst/>
            <a:gdLst/>
            <a:ahLst/>
            <a:cxnLst/>
            <a:rect l="l" t="t" r="r" b="b"/>
            <a:pathLst>
              <a:path w="570230" h="0">
                <a:moveTo>
                  <a:pt x="0" y="0"/>
                </a:moveTo>
                <a:lnTo>
                  <a:pt x="569784" y="0"/>
                </a:lnTo>
              </a:path>
            </a:pathLst>
          </a:custGeom>
          <a:ln w="15239">
            <a:solidFill>
              <a:srgbClr val="1F1F1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078037" y="7439149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50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827594" y="7439149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78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084130" y="689660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69" h="0">
                <a:moveTo>
                  <a:pt x="0" y="0"/>
                </a:moveTo>
                <a:lnTo>
                  <a:pt x="35649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114600" y="6116320"/>
            <a:ext cx="551815" cy="0"/>
          </a:xfrm>
          <a:custGeom>
            <a:avLst/>
            <a:gdLst/>
            <a:ahLst/>
            <a:cxnLst/>
            <a:rect l="l" t="t" r="r" b="b"/>
            <a:pathLst>
              <a:path w="551814" h="0">
                <a:moveTo>
                  <a:pt x="0" y="0"/>
                </a:moveTo>
                <a:lnTo>
                  <a:pt x="551502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64157" y="6116320"/>
            <a:ext cx="368935" cy="0"/>
          </a:xfrm>
          <a:custGeom>
            <a:avLst/>
            <a:gdLst/>
            <a:ahLst/>
            <a:cxnLst/>
            <a:rect l="l" t="t" r="r" b="b"/>
            <a:pathLst>
              <a:path w="368935" h="0">
                <a:moveTo>
                  <a:pt x="0" y="0"/>
                </a:moveTo>
                <a:lnTo>
                  <a:pt x="36868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078037" y="5646929"/>
            <a:ext cx="362585" cy="0"/>
          </a:xfrm>
          <a:custGeom>
            <a:avLst/>
            <a:gdLst/>
            <a:ahLst/>
            <a:cxnLst/>
            <a:rect l="l" t="t" r="r" b="b"/>
            <a:pathLst>
              <a:path w="362585" h="0">
                <a:moveTo>
                  <a:pt x="0" y="0"/>
                </a:moveTo>
                <a:lnTo>
                  <a:pt x="362590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338894" y="309880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89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2114600" y="2135642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603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962252" y="1702826"/>
            <a:ext cx="868680" cy="0"/>
          </a:xfrm>
          <a:custGeom>
            <a:avLst/>
            <a:gdLst/>
            <a:ahLst/>
            <a:cxnLst/>
            <a:rect l="l" t="t" r="r" b="b"/>
            <a:pathLst>
              <a:path w="868680" h="0">
                <a:moveTo>
                  <a:pt x="0" y="0"/>
                </a:moveTo>
                <a:lnTo>
                  <a:pt x="868388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499111" y="1617483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992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8494" y="6727442"/>
            <a:ext cx="706898" cy="35356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3018" y="1649487"/>
            <a:ext cx="408294" cy="140207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153437" y="1159521"/>
            <a:ext cx="570230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02005" marR="2284095" indent="-520700">
              <a:lnSpc>
                <a:spcPct val="131200"/>
              </a:lnSpc>
              <a:spcBef>
                <a:spcPts val="100"/>
              </a:spcBef>
            </a:pPr>
            <a:r>
              <a:rPr dirty="0" sz="1250" spc="-65">
                <a:latin typeface="Cambria"/>
                <a:cs typeface="Cambria"/>
              </a:rPr>
              <a:t>Menglıitung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kesalalıan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rata-</a:t>
            </a:r>
            <a:r>
              <a:rPr dirty="0" sz="1250" spc="-85">
                <a:latin typeface="Cambria"/>
                <a:cs typeface="Cambria"/>
              </a:rPr>
              <a:t>rata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dalam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pengnkuı'an:</a:t>
            </a:r>
            <a:r>
              <a:rPr dirty="0" sz="1250">
                <a:latin typeface="Cambria"/>
                <a:cs typeface="Cambria"/>
              </a:rPr>
              <a:t> Afa1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30">
                <a:latin typeface="Cambria"/>
                <a:cs typeface="Cambria"/>
              </a:rPr>
              <a:t>-</a:t>
            </a:r>
            <a:r>
              <a:rPr dirty="0" sz="1250" spc="-55">
                <a:latin typeface="Cambria"/>
                <a:cs typeface="Cambria"/>
              </a:rPr>
              <a:t>F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A/a2</a:t>
            </a:r>
            <a:endParaRPr sz="1250">
              <a:latin typeface="Cambria"/>
              <a:cs typeface="Cambria"/>
            </a:endParaRPr>
          </a:p>
          <a:p>
            <a:pPr marL="1188720">
              <a:lnSpc>
                <a:spcPct val="100000"/>
              </a:lnSpc>
              <a:spcBef>
                <a:spcPts val="180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950594">
              <a:lnSpc>
                <a:spcPct val="100000"/>
              </a:lnSpc>
              <a:spcBef>
                <a:spcPts val="225"/>
              </a:spcBef>
            </a:pPr>
            <a:r>
              <a:rPr dirty="0" sz="1250" spc="-10">
                <a:latin typeface="Cambria"/>
                <a:cs typeface="Cambria"/>
              </a:rPr>
              <a:t>0.65 </a:t>
            </a:r>
            <a:r>
              <a:rPr dirty="0" sz="1250" spc="-130">
                <a:latin typeface="Cambria"/>
                <a:cs typeface="Cambria"/>
              </a:rPr>
              <a:t>-</a:t>
            </a:r>
            <a:r>
              <a:rPr dirty="0" sz="1250" spc="-204">
                <a:latin typeface="Cambria"/>
                <a:cs typeface="Cambria"/>
              </a:rPr>
              <a:t>F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1285875">
              <a:lnSpc>
                <a:spcPct val="100000"/>
              </a:lnSpc>
              <a:spcBef>
                <a:spcPts val="229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929005">
              <a:lnSpc>
                <a:spcPct val="100000"/>
              </a:lnSpc>
              <a:spcBef>
                <a:spcPts val="180"/>
              </a:spcBef>
            </a:pPr>
            <a:r>
              <a:rPr dirty="0" sz="1250" spc="-25">
                <a:latin typeface="Cambria"/>
                <a:cs typeface="Cambria"/>
              </a:rPr>
              <a:t>1.3</a:t>
            </a:r>
            <a:endParaRPr sz="1250">
              <a:latin typeface="Cambria"/>
              <a:cs typeface="Cambria"/>
            </a:endParaRPr>
          </a:p>
          <a:p>
            <a:pPr marL="987425">
              <a:lnSpc>
                <a:spcPct val="100000"/>
              </a:lnSpc>
              <a:spcBef>
                <a:spcPts val="225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  <a:p>
            <a:pPr marL="774700">
              <a:lnSpc>
                <a:spcPct val="100000"/>
              </a:lnSpc>
              <a:spcBef>
                <a:spcPts val="325"/>
              </a:spcBef>
            </a:pP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0.65</a:t>
            </a:r>
            <a:endParaRPr sz="1250">
              <a:latin typeface="Cambria"/>
              <a:cs typeface="Cambria"/>
            </a:endParaRPr>
          </a:p>
          <a:p>
            <a:pPr marL="281305">
              <a:lnSpc>
                <a:spcPct val="100000"/>
              </a:lnSpc>
              <a:spcBef>
                <a:spcPts val="710"/>
              </a:spcBef>
            </a:pPr>
            <a:r>
              <a:rPr dirty="0" sz="1250" spc="-55">
                <a:latin typeface="Cambria"/>
                <a:cs typeface="Cambria"/>
              </a:rPr>
              <a:t>Hasilnya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yang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nıendekati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sebenarnya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25">
                <a:latin typeface="Cambria"/>
                <a:cs typeface="Cambria"/>
              </a:rPr>
              <a:t>  </a:t>
            </a:r>
            <a:r>
              <a:rPr dirty="0" sz="1250" i="1">
                <a:latin typeface="Cambria"/>
                <a:cs typeface="Cambria"/>
              </a:rPr>
              <a:t>flb</a:t>
            </a:r>
            <a:r>
              <a:rPr dirty="0" sz="1250" spc="30" i="1">
                <a:latin typeface="Cambria"/>
                <a:cs typeface="Cambria"/>
              </a:rPr>
              <a:t> </a:t>
            </a:r>
            <a:r>
              <a:rPr dirty="0" sz="1250" spc="65">
                <a:latin typeface="Cambria"/>
                <a:cs typeface="Cambria"/>
              </a:rPr>
              <a:t>+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A/n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19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(6.45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15">
                <a:latin typeface="Cambria"/>
                <a:cs typeface="Cambria"/>
              </a:rPr>
              <a:t>-</a:t>
            </a:r>
            <a:r>
              <a:rPr dirty="0" sz="1250" spc="-275">
                <a:latin typeface="Cambria"/>
                <a:cs typeface="Cambria"/>
              </a:rPr>
              <a:t>1-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0.65)cm</a:t>
            </a:r>
            <a:endParaRPr sz="1250">
              <a:latin typeface="Cambria"/>
              <a:cs typeface="Cambria"/>
            </a:endParaRPr>
          </a:p>
          <a:p>
            <a:pPr marL="290195" indent="-277495">
              <a:lnSpc>
                <a:spcPct val="100000"/>
              </a:lnSpc>
              <a:spcBef>
                <a:spcPts val="565"/>
              </a:spcBef>
              <a:buAutoNum type="arabicPeriod" startAt="2"/>
              <a:tabLst>
                <a:tab pos="290195" algn="l"/>
              </a:tabLst>
            </a:pPr>
            <a:r>
              <a:rPr dirty="0" sz="1250" spc="-60">
                <a:latin typeface="Cambria"/>
                <a:cs typeface="Cambria"/>
              </a:rPr>
              <a:t>Apa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harga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berubalı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dengan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ıneınbalik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tersebut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?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Terangkan!</a:t>
            </a:r>
            <a:endParaRPr sz="1250">
              <a:latin typeface="Cambria"/>
              <a:cs typeface="Cambria"/>
            </a:endParaRPr>
          </a:p>
          <a:p>
            <a:pPr algn="just" lvl="1" marL="548005" marR="12065" indent="-257810">
              <a:lnSpc>
                <a:spcPct val="137600"/>
              </a:lnSpc>
              <a:buAutoNum type="alphaLcParenR"/>
              <a:tabLst>
                <a:tab pos="553085" algn="l"/>
              </a:tabLst>
            </a:pPr>
            <a:r>
              <a:rPr dirty="0" sz="1250">
                <a:latin typeface="Cambria"/>
                <a:cs typeface="Cambria"/>
              </a:rPr>
              <a:t>Keıııiringan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2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lensa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dapat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berubalı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lıarga,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karena</a:t>
            </a:r>
            <a:r>
              <a:rPr dirty="0" sz="1250" spc="2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apabila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wakRı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 spc="-100">
                <a:latin typeface="Cambria"/>
                <a:cs typeface="Cambria"/>
              </a:rPr>
              <a:t>pengukurmı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bila </a:t>
            </a:r>
            <a:r>
              <a:rPr dirty="0" sz="1250" spc="-70">
                <a:latin typeface="Cambria"/>
                <a:cs typeface="Cambria"/>
              </a:rPr>
              <a:t>tidak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tepat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pat</a:t>
            </a:r>
            <a:r>
              <a:rPr dirty="0" sz="1250" spc="175">
                <a:latin typeface="Cambria"/>
                <a:cs typeface="Cambria"/>
              </a:rPr>
              <a:t>  </a:t>
            </a:r>
            <a:r>
              <a:rPr dirty="0" sz="1250" spc="-55">
                <a:latin typeface="Cambria"/>
                <a:cs typeface="Cambria"/>
              </a:rPr>
              <a:t>titik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optic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lensa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jarak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akan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berubalı</a:t>
            </a:r>
            <a:endParaRPr sz="1250">
              <a:latin typeface="Cambria"/>
              <a:cs typeface="Cambria"/>
            </a:endParaRPr>
          </a:p>
          <a:p>
            <a:pPr algn="just" lvl="1" marL="548640" marR="5080" indent="-261620">
              <a:lnSpc>
                <a:spcPct val="137600"/>
              </a:lnSpc>
              <a:spcBef>
                <a:spcPts val="45"/>
              </a:spcBef>
              <a:buAutoNum type="alphaLcParenR"/>
              <a:tabLst>
                <a:tab pos="552450" algn="l"/>
              </a:tabLst>
            </a:pPr>
            <a:r>
              <a:rPr dirty="0" sz="1250" spc="-45">
                <a:latin typeface="Cambria"/>
                <a:cs typeface="Cambria"/>
              </a:rPr>
              <a:t>Peııııııkaan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cernıin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dapat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berubalı,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apabila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lıasil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dari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perınukaan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ceııııin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itu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licin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nıakn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kemungkinan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lensa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bergeser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jadi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besar,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selıingga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ınenıpengarulıi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letak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 spc="-85">
                <a:latin typeface="Cambria"/>
                <a:cs typeface="Cambria"/>
              </a:rPr>
              <a:t>kedudukan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dalaın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pengukuran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tidak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tepat</a:t>
            </a:r>
            <a:endParaRPr sz="1250">
              <a:latin typeface="Cambria"/>
              <a:cs typeface="Cambria"/>
            </a:endParaRPr>
          </a:p>
          <a:p>
            <a:pPr algn="just" lvl="1" marL="548005" marR="9525" indent="-259715">
              <a:lnSpc>
                <a:spcPct val="137600"/>
              </a:lnSpc>
              <a:buAutoNum type="alphaLcParenR"/>
              <a:tabLst>
                <a:tab pos="552450" algn="l"/>
              </a:tabLst>
            </a:pPr>
            <a:r>
              <a:rPr dirty="0" sz="1250" spc="-55">
                <a:latin typeface="Cambria"/>
                <a:cs typeface="Cambria"/>
              </a:rPr>
              <a:t>Menglıitııng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R1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114">
                <a:latin typeface="Cambria"/>
                <a:cs typeface="Cambria"/>
              </a:rPr>
              <a:t>dan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R2,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apakalı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R1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dianggap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sama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dengan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R2</a:t>
            </a:r>
            <a:r>
              <a:rPr dirty="0" sz="1250" spc="-5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(gıınakan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lıasil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rata-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 spc="-85">
                <a:latin typeface="Cambria"/>
                <a:cs typeface="Cambria"/>
              </a:rPr>
              <a:t>rata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dari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VI.</a:t>
            </a:r>
            <a:r>
              <a:rPr dirty="0" sz="1250" spc="-14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1)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34483" y="5882387"/>
            <a:ext cx="10871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16280" algn="l"/>
              </a:tabLst>
            </a:pPr>
            <a:r>
              <a:rPr dirty="0" sz="1250" spc="-20">
                <a:latin typeface="Cambria"/>
                <a:cs typeface="Cambria"/>
              </a:rPr>
              <a:t>6.65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</a:t>
            </a:r>
            <a:r>
              <a:rPr dirty="0" sz="1250" spc="-7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5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120">
                <a:latin typeface="Consolas"/>
                <a:cs typeface="Consolas"/>
              </a:rPr>
              <a:t>33.25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91825" y="6101842"/>
            <a:ext cx="108966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3910" algn="l"/>
              </a:tabLst>
            </a:pPr>
            <a:r>
              <a:rPr dirty="0" sz="1250" spc="-20">
                <a:latin typeface="Cambria"/>
                <a:cs typeface="Cambria"/>
              </a:rPr>
              <a:t>6.65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5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145">
                <a:latin typeface="Consolas"/>
                <a:cs typeface="Consolas"/>
              </a:rPr>
              <a:t>1.65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06802" y="5998210"/>
            <a:ext cx="6172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0">
                <a:latin typeface="Consolas"/>
                <a:cs typeface="Consolas"/>
              </a:rPr>
              <a:t>20.15rm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90325" y="6333490"/>
            <a:ext cx="203390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Cambria"/>
                <a:cs typeface="Cambria"/>
              </a:rPr>
              <a:t>R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pada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lensa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pada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perınukaan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B: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04014" y="7205216"/>
            <a:ext cx="48387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40">
                <a:latin typeface="Cambria"/>
                <a:cs typeface="Cambria"/>
              </a:rPr>
              <a:t>6.45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5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049169" y="7424671"/>
            <a:ext cx="110426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2800" algn="l"/>
              </a:tabLst>
            </a:pPr>
            <a:r>
              <a:rPr dirty="0" sz="1250">
                <a:latin typeface="Cambria"/>
                <a:cs typeface="Cambria"/>
              </a:rPr>
              <a:t>6.45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20">
                <a:latin typeface="Cambria"/>
                <a:cs typeface="Cambria"/>
              </a:rPr>
              <a:t>1.46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784429" y="7321039"/>
            <a:ext cx="123444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40000" sz="1875" spc="-37">
                <a:latin typeface="Cambria"/>
                <a:cs typeface="Cambria"/>
              </a:rPr>
              <a:t>33.25</a:t>
            </a:r>
            <a:r>
              <a:rPr dirty="0" baseline="40000" sz="1875" spc="112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=</a:t>
            </a:r>
            <a:r>
              <a:rPr dirty="0" sz="1250" spc="23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22.24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cm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51372" y="7584689"/>
            <a:ext cx="5689600" cy="181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51180" marR="5080">
              <a:lnSpc>
                <a:spcPct val="137600"/>
              </a:lnSpc>
              <a:spcBef>
                <a:spcPts val="100"/>
              </a:spcBef>
            </a:pPr>
            <a:r>
              <a:rPr dirty="0" sz="1250" spc="-65">
                <a:latin typeface="Cambria"/>
                <a:cs typeface="Cambria"/>
              </a:rPr>
              <a:t>Harga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R1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R2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tidak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sama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karena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lıarga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R</a:t>
            </a:r>
            <a:r>
              <a:rPr dirty="0" sz="1250" spc="3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dipengarnlıi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olelı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lıarga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f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apabila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selisilı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R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ınakin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besar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begitupula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sebaliknya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selisilı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lıarga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f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ıRakin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besar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nıaka</a:t>
            </a:r>
            <a:r>
              <a:rPr dirty="0" sz="1250" spc="-4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R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ınakin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kecil.</a:t>
            </a:r>
            <a:endParaRPr sz="1250">
              <a:latin typeface="Cambria"/>
              <a:cs typeface="Cambria"/>
            </a:endParaRPr>
          </a:p>
          <a:p>
            <a:pPr algn="just" marL="282575" marR="2327275" indent="-269240">
              <a:lnSpc>
                <a:spcPct val="128000"/>
              </a:lnSpc>
              <a:spcBef>
                <a:spcPts val="190"/>
              </a:spcBef>
              <a:buClr>
                <a:srgbClr val="0F0F0F"/>
              </a:buClr>
              <a:buAutoNum type="arabicPeriod" startAt="3"/>
              <a:tabLst>
                <a:tab pos="471805" algn="l"/>
              </a:tabLst>
            </a:pPr>
            <a:r>
              <a:rPr dirty="0" sz="1250" spc="-55">
                <a:latin typeface="Cambria"/>
                <a:cs typeface="Cambria"/>
              </a:rPr>
              <a:t>Menglıitung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index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bias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beserta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kesalalıannya </a:t>
            </a:r>
            <a:r>
              <a:rPr dirty="0" sz="1250" spc="-65"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2f</a:t>
            </a:r>
            <a:r>
              <a:rPr dirty="0" sz="1250" spc="280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50" i="1">
                <a:latin typeface="Cambria"/>
                <a:cs typeface="Cambria"/>
              </a:rPr>
              <a:t>p</a:t>
            </a:r>
            <a:endParaRPr sz="1250">
              <a:latin typeface="Cambria"/>
              <a:cs typeface="Cambria"/>
            </a:endParaRPr>
          </a:p>
          <a:p>
            <a:pPr algn="just" marL="398145">
              <a:lnSpc>
                <a:spcPct val="100000"/>
              </a:lnSpc>
              <a:spcBef>
                <a:spcPts val="229"/>
              </a:spcBef>
            </a:pPr>
            <a:r>
              <a:rPr dirty="0" sz="1250">
                <a:latin typeface="Cambria"/>
                <a:cs typeface="Cambria"/>
              </a:rPr>
              <a:t>2(f</a:t>
            </a:r>
            <a:r>
              <a:rPr dirty="0" sz="1250" spc="400">
                <a:latin typeface="Cambria"/>
                <a:cs typeface="Cambria"/>
              </a:rPr>
              <a:t> </a:t>
            </a:r>
            <a:r>
              <a:rPr dirty="0" sz="1250" spc="-500">
                <a:latin typeface="Cambria"/>
                <a:cs typeface="Cambria"/>
              </a:rPr>
              <a:t>—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p)</a:t>
            </a:r>
            <a:endParaRPr sz="1250">
              <a:latin typeface="Cambria"/>
              <a:cs typeface="Cambria"/>
            </a:endParaRPr>
          </a:p>
          <a:p>
            <a:pPr algn="just" marL="292735" indent="-280035">
              <a:lnSpc>
                <a:spcPct val="100000"/>
              </a:lnSpc>
              <a:spcBef>
                <a:spcPts val="610"/>
              </a:spcBef>
              <a:buAutoNum type="arabicPeriod" startAt="4"/>
              <a:tabLst>
                <a:tab pos="292735" algn="l"/>
              </a:tabLst>
            </a:pPr>
            <a:r>
              <a:rPr dirty="0" sz="1250" spc="-50">
                <a:latin typeface="Cambria"/>
                <a:cs typeface="Cambria"/>
              </a:rPr>
              <a:t>hıdex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bias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pada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lensa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pada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perınukaan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A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797124" y="7786620"/>
            <a:ext cx="277495" cy="0"/>
          </a:xfrm>
          <a:custGeom>
            <a:avLst/>
            <a:gdLst/>
            <a:ahLst/>
            <a:cxnLst/>
            <a:rect l="l" t="t" r="r" b="b"/>
            <a:pathLst>
              <a:path w="277494" h="0">
                <a:moveTo>
                  <a:pt x="0" y="0"/>
                </a:moveTo>
                <a:lnTo>
                  <a:pt x="277274" y="0"/>
                </a:lnTo>
              </a:path>
            </a:pathLst>
          </a:custGeom>
          <a:ln w="15239">
            <a:solidFill>
              <a:srgbClr val="44444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493012" y="7218171"/>
            <a:ext cx="253365" cy="21590"/>
          </a:xfrm>
          <a:custGeom>
            <a:avLst/>
            <a:gdLst/>
            <a:ahLst/>
            <a:cxnLst/>
            <a:rect l="l" t="t" r="r" b="b"/>
            <a:pathLst>
              <a:path w="253364" h="21590">
                <a:moveTo>
                  <a:pt x="252895" y="0"/>
                </a:moveTo>
                <a:lnTo>
                  <a:pt x="0" y="0"/>
                </a:lnTo>
                <a:lnTo>
                  <a:pt x="0" y="15240"/>
                </a:lnTo>
                <a:lnTo>
                  <a:pt x="6096" y="15240"/>
                </a:lnTo>
                <a:lnTo>
                  <a:pt x="6096" y="21336"/>
                </a:lnTo>
                <a:lnTo>
                  <a:pt x="252895" y="21336"/>
                </a:lnTo>
                <a:lnTo>
                  <a:pt x="252895" y="15240"/>
                </a:lnTo>
                <a:lnTo>
                  <a:pt x="252895" y="6096"/>
                </a:lnTo>
                <a:lnTo>
                  <a:pt x="252895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011004" y="7311133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 h="0">
                <a:moveTo>
                  <a:pt x="0" y="0"/>
                </a:moveTo>
                <a:lnTo>
                  <a:pt x="837918" y="0"/>
                </a:lnTo>
              </a:path>
            </a:pathLst>
          </a:custGeom>
          <a:ln w="15239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450360" y="5118102"/>
            <a:ext cx="1246505" cy="332740"/>
            <a:chOff x="1450360" y="5118102"/>
            <a:chExt cx="1246505" cy="332740"/>
          </a:xfrm>
        </p:grpSpPr>
        <p:sp>
          <p:nvSpPr>
            <p:cNvPr id="6" name="object 6" descr=""/>
            <p:cNvSpPr/>
            <p:nvPr/>
          </p:nvSpPr>
          <p:spPr>
            <a:xfrm>
              <a:off x="1937876" y="5275074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 h="0">
                  <a:moveTo>
                    <a:pt x="0" y="0"/>
                  </a:moveTo>
                  <a:lnTo>
                    <a:pt x="758696" y="0"/>
                  </a:lnTo>
                </a:path>
              </a:pathLst>
            </a:custGeom>
            <a:ln w="15239">
              <a:solidFill>
                <a:srgbClr val="3F3F3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0360" y="5118102"/>
              <a:ext cx="1218790" cy="332231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1447382" y="720610"/>
            <a:ext cx="2792730" cy="42799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85"/>
              </a:spcBef>
              <a:tabLst>
                <a:tab pos="958215" algn="l"/>
              </a:tabLst>
            </a:pPr>
            <a:r>
              <a:rPr dirty="0" baseline="-37777" sz="1875" spc="-75">
                <a:latin typeface="Times New Roman"/>
                <a:cs typeface="Times New Roman"/>
              </a:rPr>
              <a:t>n,</a:t>
            </a:r>
            <a:r>
              <a:rPr dirty="0" baseline="-37777" sz="1875" spc="-142">
                <a:latin typeface="Times New Roman"/>
                <a:cs typeface="Times New Roman"/>
              </a:rPr>
              <a:t> </a:t>
            </a:r>
            <a:r>
              <a:rPr dirty="0" baseline="-37777" sz="1875">
                <a:latin typeface="Times New Roman"/>
                <a:cs typeface="Times New Roman"/>
              </a:rPr>
              <a:t>I</a:t>
            </a:r>
            <a:r>
              <a:rPr dirty="0" baseline="-37777" sz="1875" spc="-44">
                <a:latin typeface="Times New Roman"/>
                <a:cs typeface="Times New Roman"/>
              </a:rPr>
              <a:t> </a:t>
            </a:r>
            <a:r>
              <a:rPr dirty="0" baseline="-37777" sz="1875">
                <a:latin typeface="Times New Roman"/>
                <a:cs typeface="Times New Roman"/>
              </a:rPr>
              <a:t>=</a:t>
            </a:r>
            <a:r>
              <a:rPr dirty="0" baseline="-37777" sz="1875" spc="50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6,65</a:t>
            </a:r>
            <a:r>
              <a:rPr dirty="0" sz="1200">
                <a:latin typeface="Times New Roman"/>
                <a:cs typeface="Times New Roman"/>
              </a:rPr>
              <a:t>	5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A1A1A"/>
                </a:solidFill>
                <a:latin typeface="Times New Roman"/>
                <a:cs typeface="Times New Roman"/>
              </a:rPr>
              <a:t>_</a:t>
            </a:r>
            <a:r>
              <a:rPr dirty="0" sz="1200" spc="-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u="heavy" sz="1200" spc="-5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13,3</a:t>
            </a:r>
            <a:r>
              <a:rPr dirty="0" u="heavy" sz="1200" spc="-4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650">
                <a:solidFill>
                  <a:srgbClr val="363636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dirty="0" u="heavy" sz="1200" spc="-70">
                <a:solidFill>
                  <a:srgbClr val="363636"/>
                </a:solidFill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>
                <a:uFill>
                  <a:solidFill>
                    <a:srgbClr val="282828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F1F1F"/>
                </a:solidFill>
                <a:latin typeface="Times New Roman"/>
                <a:cs typeface="Times New Roman"/>
              </a:rPr>
              <a:t>_</a:t>
            </a:r>
            <a:r>
              <a:rPr dirty="0" sz="1200" spc="2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8,3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baseline="-25462" sz="1800">
                <a:latin typeface="Times New Roman"/>
                <a:cs typeface="Times New Roman"/>
              </a:rPr>
              <a:t>=</a:t>
            </a:r>
            <a:r>
              <a:rPr dirty="0" baseline="-25462" sz="1800" spc="-60">
                <a:latin typeface="Times New Roman"/>
                <a:cs typeface="Times New Roman"/>
              </a:rPr>
              <a:t> </a:t>
            </a:r>
            <a:r>
              <a:rPr dirty="0" baseline="-25462" sz="1800" spc="-37">
                <a:latin typeface="Times New Roman"/>
                <a:cs typeface="Times New Roman"/>
              </a:rPr>
              <a:t>27,39</a:t>
            </a:r>
            <a:r>
              <a:rPr dirty="0" baseline="-25462" sz="1800" spc="7">
                <a:latin typeface="Times New Roman"/>
                <a:cs typeface="Times New Roman"/>
              </a:rPr>
              <a:t> </a:t>
            </a:r>
            <a:r>
              <a:rPr dirty="0" baseline="-25462" sz="1800" spc="-37">
                <a:latin typeface="Times New Roman"/>
                <a:cs typeface="Times New Roman"/>
              </a:rPr>
              <a:t>cm</a:t>
            </a:r>
            <a:endParaRPr baseline="-25462" sz="1800">
              <a:latin typeface="Times New Roman"/>
              <a:cs typeface="Times New Roman"/>
            </a:endParaRPr>
          </a:p>
          <a:p>
            <a:pPr marL="407670">
              <a:lnSpc>
                <a:spcPct val="100000"/>
              </a:lnSpc>
              <a:spcBef>
                <a:spcPts val="80"/>
              </a:spcBef>
              <a:tabLst>
                <a:tab pos="1278890" algn="l"/>
              </a:tabLst>
            </a:pPr>
            <a:r>
              <a:rPr dirty="0" sz="1250" spc="-80">
                <a:latin typeface="Times New Roman"/>
                <a:cs typeface="Times New Roman"/>
              </a:rPr>
              <a:t>z.(c,6:2—</a:t>
            </a:r>
            <a:r>
              <a:rPr dirty="0" sz="1250" spc="-25">
                <a:latin typeface="Times New Roman"/>
                <a:cs typeface="Times New Roman"/>
              </a:rPr>
              <a:t>5)</a:t>
            </a:r>
            <a:r>
              <a:rPr dirty="0" sz="1250" spc="-25">
                <a:solidFill>
                  <a:srgbClr val="232323"/>
                </a:solidFill>
                <a:latin typeface="Times New Roman"/>
                <a:cs typeface="Times New Roman"/>
              </a:rPr>
              <a:t>"</a:t>
            </a:r>
            <a:r>
              <a:rPr dirty="0" sz="125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2tl,63)</a:t>
            </a:r>
            <a:r>
              <a:rPr dirty="0" sz="1250">
                <a:solidFill>
                  <a:srgbClr val="151515"/>
                </a:solidFill>
                <a:latin typeface="Times New Roman"/>
                <a:cs typeface="Times New Roman"/>
              </a:rPr>
              <a:t>"</a:t>
            </a:r>
            <a:r>
              <a:rPr dirty="0" sz="1250" spc="46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3,3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977" rIns="0" bIns="0" rtlCol="0" vert="horz">
            <a:spAutoFit/>
          </a:bodyPr>
          <a:lstStyle/>
          <a:p>
            <a:pPr marL="2522220">
              <a:lnSpc>
                <a:spcPts val="1410"/>
              </a:lnSpc>
            </a:pPr>
            <a:r>
              <a:rPr dirty="0" sz="1200" spc="-25"/>
              <a:t>26</a:t>
            </a:r>
            <a:endParaRPr sz="1200"/>
          </a:p>
        </p:txBody>
      </p:sp>
      <p:sp>
        <p:nvSpPr>
          <p:cNvPr id="9" name="object 9" descr=""/>
          <p:cNvSpPr txBox="1"/>
          <p:nvPr/>
        </p:nvSpPr>
        <p:spPr>
          <a:xfrm>
            <a:off x="1430559" y="1761500"/>
            <a:ext cx="259270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hıdex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bias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padn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 perınukaan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55012" y="2133356"/>
            <a:ext cx="3556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n,</a:t>
            </a:r>
            <a:r>
              <a:rPr dirty="0" sz="1250" spc="-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848366" y="2029978"/>
            <a:ext cx="1477010" cy="419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530">
              <a:lnSpc>
                <a:spcPct val="100000"/>
              </a:lnSpc>
              <a:spcBef>
                <a:spcPts val="100"/>
              </a:spcBef>
            </a:pPr>
            <a:r>
              <a:rPr dirty="0" sz="1200" spc="-40">
                <a:latin typeface="Times New Roman"/>
                <a:cs typeface="Times New Roman"/>
              </a:rPr>
              <a:t>2.G.45</a:t>
            </a:r>
            <a:r>
              <a:rPr dirty="0" sz="1200" spc="-9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81818"/>
                </a:solidFill>
                <a:latin typeface="Times New Roman"/>
                <a:cs typeface="Times New Roman"/>
              </a:rPr>
              <a:t>-</a:t>
            </a:r>
            <a:r>
              <a:rPr dirty="0" sz="1200" spc="22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434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81818"/>
                </a:solidFill>
                <a:latin typeface="Times New Roman"/>
                <a:cs typeface="Times New Roman"/>
              </a:rPr>
              <a:t>_</a:t>
            </a:r>
            <a:r>
              <a:rPr dirty="0" sz="1200" spc="4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00" spc="-35">
                <a:latin typeface="Times New Roman"/>
                <a:cs typeface="Times New Roman"/>
              </a:rPr>
              <a:t>12,9</a:t>
            </a:r>
            <a:r>
              <a:rPr dirty="0" sz="1200" spc="-114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24242"/>
                </a:solidFill>
                <a:latin typeface="Times New Roman"/>
                <a:cs typeface="Times New Roman"/>
              </a:rPr>
              <a:t>-</a:t>
            </a:r>
            <a:r>
              <a:rPr dirty="0" sz="1200" spc="150">
                <a:solidFill>
                  <a:srgbClr val="424242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_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  <a:tabLst>
                <a:tab pos="920750" algn="l"/>
              </a:tabLst>
            </a:pPr>
            <a:r>
              <a:rPr dirty="0" sz="1350" spc="-70">
                <a:latin typeface="Times New Roman"/>
                <a:cs typeface="Times New Roman"/>
              </a:rPr>
              <a:t>2.(6,45</a:t>
            </a:r>
            <a:r>
              <a:rPr dirty="0" sz="1350" spc="25">
                <a:latin typeface="Times New Roman"/>
                <a:cs typeface="Times New Roman"/>
              </a:rPr>
              <a:t> </a:t>
            </a:r>
            <a:r>
              <a:rPr dirty="0" sz="1350" spc="-325">
                <a:solidFill>
                  <a:srgbClr val="2F2F2F"/>
                </a:solidFill>
                <a:latin typeface="Times New Roman"/>
                <a:cs typeface="Times New Roman"/>
              </a:rPr>
              <a:t>—</a:t>
            </a:r>
            <a:r>
              <a:rPr dirty="0" sz="1350" spc="-25">
                <a:latin typeface="Times New Roman"/>
                <a:cs typeface="Times New Roman"/>
              </a:rPr>
              <a:t>5)</a:t>
            </a:r>
            <a:r>
              <a:rPr dirty="0" sz="1350">
                <a:latin typeface="Times New Roman"/>
                <a:cs typeface="Times New Roman"/>
              </a:rPr>
              <a:t>	</a:t>
            </a:r>
            <a:r>
              <a:rPr dirty="0" sz="1350" spc="-10">
                <a:latin typeface="Times New Roman"/>
                <a:cs typeface="Times New Roman"/>
              </a:rPr>
              <a:t>z(l.45)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30559" y="2505211"/>
            <a:ext cx="162433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hıdex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bias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93330" y="2901449"/>
            <a:ext cx="2159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Times New Roman"/>
                <a:cs typeface="Times New Roman"/>
              </a:rPr>
              <a:t>dul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900801" y="2762766"/>
            <a:ext cx="1006475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9380" marR="5080">
              <a:lnSpc>
                <a:spcPct val="115199"/>
              </a:lnSpc>
              <a:spcBef>
                <a:spcPts val="100"/>
              </a:spcBef>
            </a:pPr>
            <a:r>
              <a:rPr dirty="0" u="heavy" sz="1250" spc="-10">
                <a:uFill>
                  <a:solidFill>
                    <a:srgbClr val="2B2B2B"/>
                  </a:solidFill>
                </a:uFill>
                <a:latin typeface="Courier New"/>
                <a:cs typeface="Courier New"/>
              </a:rPr>
              <a:t>6nll+ânl2</a:t>
            </a:r>
            <a:r>
              <a:rPr dirty="0" sz="1250" spc="-10">
                <a:latin typeface="Courier New"/>
                <a:cs typeface="Courier New"/>
              </a:rPr>
              <a:t> </a:t>
            </a:r>
            <a:r>
              <a:rPr dirty="0" sz="1250" spc="-5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  <a:p>
            <a:pPr algn="ctr" marR="66040">
              <a:lnSpc>
                <a:spcPct val="100000"/>
              </a:lnSpc>
              <a:spcBef>
                <a:spcPts val="509"/>
              </a:spcBef>
            </a:pPr>
            <a:r>
              <a:rPr dirty="0" sz="1400">
                <a:solidFill>
                  <a:srgbClr val="0F0F0F"/>
                </a:solidFill>
                <a:latin typeface="Cambria"/>
                <a:cs typeface="Cambria"/>
              </a:rPr>
              <a:t>_</a:t>
            </a:r>
            <a:r>
              <a:rPr dirty="0" sz="1400" spc="175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u="heavy" sz="1400" spc="-13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27,39</a:t>
            </a:r>
            <a:r>
              <a:rPr dirty="0" u="heavy" sz="1400" spc="-9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40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+</a:t>
            </a:r>
            <a:r>
              <a:rPr dirty="0" u="heavy" sz="1400" spc="-13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baseline="3968" sz="2100" spc="-6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2,/2</a:t>
            </a:r>
            <a:endParaRPr baseline="3968" sz="2100">
              <a:latin typeface="Cambria"/>
              <a:cs typeface="Cambria"/>
            </a:endParaRPr>
          </a:p>
          <a:p>
            <a:pPr algn="ctr" marL="7493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592052" y="2090683"/>
            <a:ext cx="62166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45">
                <a:latin typeface="Times New Roman"/>
                <a:cs typeface="Times New Roman"/>
              </a:rPr>
              <a:t> 2,72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352413" y="2218953"/>
            <a:ext cx="2139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60">
                <a:latin typeface="Consolas"/>
                <a:cs typeface="Consolas"/>
              </a:rPr>
              <a:t>2,7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65908" y="3333503"/>
            <a:ext cx="1144905" cy="375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65"/>
              </a:lnSpc>
              <a:spcBef>
                <a:spcPts val="100"/>
              </a:spcBef>
            </a:pPr>
            <a:r>
              <a:rPr dirty="0" u="heavy" baseline="25793" sz="2100" spc="-46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30Ş1</a:t>
            </a:r>
            <a:r>
              <a:rPr dirty="0" u="heavy" baseline="25793" sz="2100" spc="157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 </a:t>
            </a:r>
            <a:r>
              <a:rPr dirty="0" baseline="25793" sz="2100" spc="-120">
                <a:latin typeface="Cambria"/>
                <a:cs typeface="Cambria"/>
              </a:rPr>
              <a:t> </a:t>
            </a:r>
            <a:r>
              <a:rPr dirty="0" sz="1400" spc="-70">
                <a:solidFill>
                  <a:srgbClr val="0F0F0F"/>
                </a:solidFill>
                <a:latin typeface="Cambria"/>
                <a:cs typeface="Cambria"/>
              </a:rPr>
              <a:t>=</a:t>
            </a:r>
            <a:r>
              <a:rPr dirty="0" sz="1400" spc="-45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is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os</a:t>
            </a:r>
            <a:r>
              <a:rPr dirty="0" sz="1400" spc="10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*r«</a:t>
            </a:r>
            <a:endParaRPr sz="1400">
              <a:latin typeface="Cambria"/>
              <a:cs typeface="Cambria"/>
            </a:endParaRPr>
          </a:p>
          <a:p>
            <a:pPr marL="174625">
              <a:lnSpc>
                <a:spcPts val="1285"/>
              </a:lnSpc>
            </a:pPr>
            <a:r>
              <a:rPr dirty="0" sz="1250" spc="-50">
                <a:latin typeface="Cambria"/>
                <a:cs typeface="Cambria"/>
              </a:rPr>
              <a:t>2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391343" y="3858519"/>
            <a:ext cx="2640965" cy="114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>
              <a:lnSpc>
                <a:spcPct val="100000"/>
              </a:lnSpc>
              <a:spcBef>
                <a:spcPts val="100"/>
              </a:spcBef>
            </a:pPr>
            <a:r>
              <a:rPr dirty="0" sz="1250" spc="-30">
                <a:latin typeface="Times New Roman"/>
                <a:cs typeface="Times New Roman"/>
              </a:rPr>
              <a:t>Teori </a:t>
            </a:r>
            <a:r>
              <a:rPr dirty="0" sz="1250" spc="-1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  <a:p>
            <a:pPr marL="71755" marR="30480" indent="-2540">
              <a:lnSpc>
                <a:spcPct val="138300"/>
              </a:lnSpc>
              <a:spcBef>
                <a:spcPts val="470"/>
              </a:spcBef>
            </a:pPr>
            <a:r>
              <a:rPr dirty="0" sz="1200" spc="-70">
                <a:latin typeface="Times New Roman"/>
                <a:cs typeface="Times New Roman"/>
              </a:rPr>
              <a:t>An,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165">
                <a:latin typeface="Times New Roman"/>
                <a:cs typeface="Times New Roman"/>
              </a:rPr>
              <a:t>1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62626"/>
                </a:solidFill>
                <a:latin typeface="Times New Roman"/>
                <a:cs typeface="Times New Roman"/>
              </a:rPr>
              <a:t>-</a:t>
            </a:r>
            <a:r>
              <a:rPr dirty="0" sz="1200" spc="24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650">
                <a:solidFill>
                  <a:srgbClr val="565656"/>
                </a:solidFill>
                <a:latin typeface="Times New Roman"/>
                <a:cs typeface="Times New Roman"/>
              </a:rPr>
              <a:t>—</a:t>
            </a:r>
            <a:r>
              <a:rPr dirty="0" sz="1200" spc="-20">
                <a:solidFill>
                  <a:srgbClr val="56565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n,1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30">
                <a:latin typeface="Times New Roman"/>
                <a:cs typeface="Times New Roman"/>
              </a:rPr>
              <a:t>=</a:t>
            </a:r>
            <a:r>
              <a:rPr dirty="0" sz="1200" spc="-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15,0J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F2F2F"/>
                </a:solidFill>
                <a:latin typeface="Times New Roman"/>
                <a:cs typeface="Times New Roman"/>
              </a:rPr>
              <a:t>-</a:t>
            </a:r>
            <a:r>
              <a:rPr dirty="0" sz="1200" spc="185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27,39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F1F1F"/>
                </a:solidFill>
                <a:latin typeface="Times New Roman"/>
                <a:cs typeface="Times New Roman"/>
              </a:rPr>
              <a:t>=</a:t>
            </a:r>
            <a:r>
              <a:rPr dirty="0" sz="1200" spc="5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00" spc="-120">
                <a:latin typeface="Times New Roman"/>
                <a:cs typeface="Times New Roman"/>
              </a:rPr>
              <a:t>l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baseline="6944" sz="1800" spc="-37">
                <a:latin typeface="Times New Roman"/>
                <a:cs typeface="Times New Roman"/>
              </a:rPr>
              <a:t>2,34</a:t>
            </a:r>
            <a:r>
              <a:rPr dirty="0" baseline="6944" sz="1800" spc="30">
                <a:latin typeface="Times New Roman"/>
                <a:cs typeface="Times New Roman"/>
              </a:rPr>
              <a:t> </a:t>
            </a:r>
            <a:r>
              <a:rPr dirty="0" baseline="6944" sz="1800" spc="-37">
                <a:latin typeface="Times New Roman"/>
                <a:cs typeface="Times New Roman"/>
              </a:rPr>
              <a:t>cm </a:t>
            </a:r>
            <a:r>
              <a:rPr dirty="0" baseline="-6944" sz="1800">
                <a:latin typeface="Times New Roman"/>
                <a:cs typeface="Times New Roman"/>
              </a:rPr>
              <a:t>du,</a:t>
            </a:r>
            <a:r>
              <a:rPr dirty="0" baseline="-6944" sz="1800" spc="-127">
                <a:latin typeface="Times New Roman"/>
                <a:cs typeface="Times New Roman"/>
              </a:rPr>
              <a:t> </a:t>
            </a:r>
            <a:r>
              <a:rPr dirty="0" baseline="-6944" sz="1800">
                <a:latin typeface="Times New Roman"/>
                <a:cs typeface="Times New Roman"/>
              </a:rPr>
              <a:t>2</a:t>
            </a:r>
            <a:r>
              <a:rPr dirty="0" baseline="-6944" sz="1800" spc="1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82828"/>
                </a:solidFill>
                <a:latin typeface="Times New Roman"/>
                <a:cs typeface="Times New Roman"/>
              </a:rPr>
              <a:t>=</a:t>
            </a:r>
            <a:r>
              <a:rPr dirty="0" sz="1200" spc="1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ni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dirty="0" sz="1200">
                <a:solidFill>
                  <a:srgbClr val="464646"/>
                </a:solidFill>
                <a:latin typeface="Times New Roman"/>
                <a:cs typeface="Times New Roman"/>
              </a:rPr>
              <a:t>,</a:t>
            </a:r>
            <a:r>
              <a:rPr dirty="0" sz="1200" spc="-14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80">
                <a:latin typeface="Times New Roman"/>
                <a:cs typeface="Times New Roman"/>
              </a:rPr>
              <a:t>=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131313"/>
                </a:solidFill>
                <a:latin typeface="Times New Roman"/>
                <a:cs typeface="Times New Roman"/>
              </a:rPr>
              <a:t>15,05 </a:t>
            </a:r>
            <a:r>
              <a:rPr dirty="0" sz="1200" spc="-650">
                <a:solidFill>
                  <a:srgbClr val="2A2A2A"/>
                </a:solidFill>
                <a:latin typeface="Times New Roman"/>
                <a:cs typeface="Times New Roman"/>
              </a:rPr>
              <a:t>—</a:t>
            </a:r>
            <a:r>
              <a:rPr dirty="0" sz="1200" spc="1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2,72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baseline="6944" sz="1800" spc="-120">
                <a:solidFill>
                  <a:srgbClr val="525252"/>
                </a:solidFill>
                <a:latin typeface="Times New Roman"/>
                <a:cs typeface="Times New Roman"/>
              </a:rPr>
              <a:t>=</a:t>
            </a:r>
            <a:r>
              <a:rPr dirty="0" baseline="6944" sz="1800" spc="-97">
                <a:solidFill>
                  <a:srgbClr val="525252"/>
                </a:solidFill>
                <a:latin typeface="Times New Roman"/>
                <a:cs typeface="Times New Roman"/>
              </a:rPr>
              <a:t> </a:t>
            </a:r>
            <a:r>
              <a:rPr dirty="0" baseline="6944" sz="1800" spc="-247">
                <a:latin typeface="Times New Roman"/>
                <a:cs typeface="Times New Roman"/>
              </a:rPr>
              <a:t>1</a:t>
            </a:r>
            <a:r>
              <a:rPr dirty="0" baseline="6944" sz="1800" spc="-165">
                <a:latin typeface="Times New Roman"/>
                <a:cs typeface="Times New Roman"/>
              </a:rPr>
              <a:t> </a:t>
            </a:r>
            <a:r>
              <a:rPr dirty="0" baseline="6944" sz="1800" spc="-67">
                <a:latin typeface="Times New Roman"/>
                <a:cs typeface="Times New Roman"/>
              </a:rPr>
              <a:t>2.34</a:t>
            </a:r>
            <a:r>
              <a:rPr dirty="0" baseline="6944" sz="1800" spc="67">
                <a:latin typeface="Times New Roman"/>
                <a:cs typeface="Times New Roman"/>
              </a:rPr>
              <a:t> </a:t>
            </a:r>
            <a:r>
              <a:rPr dirty="0" baseline="9259" sz="1800" spc="-37">
                <a:latin typeface="Times New Roman"/>
                <a:cs typeface="Times New Roman"/>
              </a:rPr>
              <a:t>cm</a:t>
            </a:r>
            <a:endParaRPr baseline="9259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250" spc="-30">
                <a:latin typeface="Times New Roman"/>
                <a:cs typeface="Times New Roman"/>
              </a:rPr>
              <a:t>Kesalalıan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918058" y="5500371"/>
            <a:ext cx="825500" cy="40957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u="heavy" baseline="-7246" sz="1725" spc="165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-7246" sz="1725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2,34 </a:t>
            </a:r>
            <a:r>
              <a:rPr dirty="0" u="heavy" sz="1150" spc="-165">
                <a:solidFill>
                  <a:srgbClr val="60606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=</a:t>
            </a:r>
            <a:r>
              <a:rPr dirty="0" u="heavy" sz="1150" spc="-85">
                <a:solidFill>
                  <a:srgbClr val="606060"/>
                </a:solidFill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-229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1150" spc="-55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150" spc="-2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2,34</a:t>
            </a:r>
            <a:endParaRPr sz="1150">
              <a:latin typeface="Times New Roman"/>
              <a:cs typeface="Times New Roman"/>
            </a:endParaRPr>
          </a:p>
          <a:p>
            <a:pPr algn="ctr" marL="19685">
              <a:lnSpc>
                <a:spcPct val="100000"/>
              </a:lnSpc>
              <a:spcBef>
                <a:spcPts val="130"/>
              </a:spcBef>
            </a:pPr>
            <a:r>
              <a:rPr dirty="0" sz="1150" spc="-50">
                <a:solidFill>
                  <a:srgbClr val="3D3D3D"/>
                </a:solidFill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853390" y="5584191"/>
            <a:ext cx="1075055" cy="32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180"/>
              </a:lnSpc>
              <a:spcBef>
                <a:spcPts val="100"/>
              </a:spcBef>
            </a:pPr>
            <a:r>
              <a:rPr dirty="0" u="heavy" baseline="31400" sz="1725" spc="-30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24</a:t>
            </a:r>
            <a:r>
              <a:rPr dirty="0" u="heavy" baseline="31400" sz="1725" spc="-82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1400" sz="1725">
                <a:uFill>
                  <a:solidFill>
                    <a:srgbClr val="3F3F3F"/>
                  </a:solidFill>
                </a:uFill>
                <a:latin typeface="Times New Roman"/>
                <a:cs typeface="Times New Roman"/>
              </a:rPr>
              <a:t>68</a:t>
            </a:r>
            <a:r>
              <a:rPr dirty="0" baseline="31400" sz="1725" spc="97">
                <a:latin typeface="Times New Roman"/>
                <a:cs typeface="Times New Roman"/>
              </a:rPr>
              <a:t> </a:t>
            </a:r>
            <a:r>
              <a:rPr dirty="0" sz="1150" spc="-60">
                <a:solidFill>
                  <a:srgbClr val="626262"/>
                </a:solidFill>
                <a:latin typeface="Times New Roman"/>
                <a:cs typeface="Times New Roman"/>
              </a:rPr>
              <a:t>=</a:t>
            </a:r>
            <a:r>
              <a:rPr dirty="0" sz="1150" spc="-95">
                <a:solidFill>
                  <a:srgbClr val="626262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12</a:t>
            </a:r>
            <a:r>
              <a:rPr dirty="0" sz="1150" spc="-50">
                <a:latin typeface="Times New Roman"/>
                <a:cs typeface="Times New Roman"/>
              </a:rPr>
              <a:t> </a:t>
            </a:r>
            <a:r>
              <a:rPr dirty="0" baseline="2415" sz="1725">
                <a:latin typeface="Times New Roman"/>
                <a:cs typeface="Times New Roman"/>
              </a:rPr>
              <a:t>34</a:t>
            </a:r>
            <a:r>
              <a:rPr dirty="0" baseline="2415" sz="1725" spc="67">
                <a:latin typeface="Times New Roman"/>
                <a:cs typeface="Times New Roman"/>
              </a:rPr>
              <a:t> </a:t>
            </a:r>
            <a:r>
              <a:rPr dirty="0" baseline="4830" sz="1725" spc="-37">
                <a:latin typeface="Times New Roman"/>
                <a:cs typeface="Times New Roman"/>
              </a:rPr>
              <a:t>cm</a:t>
            </a:r>
            <a:endParaRPr baseline="4830" sz="1725">
              <a:latin typeface="Times New Roman"/>
              <a:cs typeface="Times New Roman"/>
            </a:endParaRPr>
          </a:p>
          <a:p>
            <a:pPr marL="165735">
              <a:lnSpc>
                <a:spcPts val="1180"/>
              </a:lnSpc>
            </a:pPr>
            <a:r>
              <a:rPr dirty="0" sz="1150" spc="-50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15426" y="5986018"/>
            <a:ext cx="266128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0919" algn="l"/>
              </a:tabLst>
            </a:pPr>
            <a:r>
              <a:rPr dirty="0" sz="1250" spc="-10">
                <a:latin typeface="Times New Roman"/>
                <a:cs typeface="Times New Roman"/>
              </a:rPr>
              <a:t>Index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bias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pat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II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perınukaan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417535" y="6214873"/>
            <a:ext cx="1811020" cy="452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434975">
              <a:lnSpc>
                <a:spcPct val="100000"/>
              </a:lnSpc>
              <a:spcBef>
                <a:spcPts val="340"/>
              </a:spcBef>
              <a:tabLst>
                <a:tab pos="1263650" algn="l"/>
              </a:tabLst>
            </a:pPr>
            <a:r>
              <a:rPr dirty="0" u="heavy" sz="1200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35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2.</a:t>
            </a:r>
            <a:r>
              <a:rPr dirty="0" u="heavy" sz="1200" spc="-165">
                <a:solidFill>
                  <a:srgbClr val="11111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3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5,57</a:t>
            </a:r>
            <a:r>
              <a:rPr dirty="0" u="heavy" sz="1200" spc="14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47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dirty="0" u="heavy" sz="120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5</a:t>
            </a:r>
            <a:r>
              <a:rPr dirty="0" u="heavy" sz="1200" spc="27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80">
                <a:latin typeface="Times New Roman"/>
                <a:cs typeface="Times New Roman"/>
              </a:rPr>
              <a:t>11,14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650">
                <a:solidFill>
                  <a:srgbClr val="505050"/>
                </a:solidFill>
                <a:latin typeface="Times New Roman"/>
                <a:cs typeface="Times New Roman"/>
              </a:rPr>
              <a:t>—</a:t>
            </a:r>
            <a:r>
              <a:rPr dirty="0" sz="1200" spc="-70">
                <a:solidFill>
                  <a:srgbClr val="505050"/>
                </a:solidFill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  <a:tabLst>
                <a:tab pos="1327150" algn="l"/>
              </a:tabLst>
            </a:pPr>
            <a:r>
              <a:rPr dirty="0" baseline="40404" sz="1650">
                <a:latin typeface="Times New Roman"/>
                <a:cs typeface="Times New Roman"/>
              </a:rPr>
              <a:t>n;</a:t>
            </a:r>
            <a:r>
              <a:rPr dirty="0" baseline="40404" sz="1650" spc="127">
                <a:latin typeface="Times New Roman"/>
                <a:cs typeface="Times New Roman"/>
              </a:rPr>
              <a:t> </a:t>
            </a:r>
            <a:r>
              <a:rPr dirty="0" baseline="40404" sz="1650">
                <a:latin typeface="Times New Roman"/>
                <a:cs typeface="Times New Roman"/>
              </a:rPr>
              <a:t>2</a:t>
            </a:r>
            <a:r>
              <a:rPr dirty="0" baseline="40404" sz="1650" spc="44">
                <a:latin typeface="Times New Roman"/>
                <a:cs typeface="Times New Roman"/>
              </a:rPr>
              <a:t> </a:t>
            </a:r>
            <a:r>
              <a:rPr dirty="0" baseline="40404" sz="16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baseline="40404" sz="1650" spc="277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F1F1F"/>
                </a:solidFill>
                <a:latin typeface="Times New Roman"/>
                <a:cs typeface="Times New Roman"/>
              </a:rPr>
              <a:t>2</a:t>
            </a:r>
            <a:r>
              <a:rPr dirty="0" sz="1200" spc="7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(5,5</a:t>
            </a:r>
            <a:r>
              <a:rPr dirty="0" baseline="5050" sz="1650" spc="-37">
                <a:latin typeface="Times New Roman"/>
                <a:cs typeface="Times New Roman"/>
              </a:rPr>
              <a:t>7</a:t>
            </a:r>
            <a:r>
              <a:rPr dirty="0" baseline="5050" sz="1650" spc="-67">
                <a:latin typeface="Times New Roman"/>
                <a:cs typeface="Times New Roman"/>
              </a:rPr>
              <a:t> </a:t>
            </a:r>
            <a:r>
              <a:rPr dirty="0" sz="1200" spc="-650">
                <a:latin typeface="Times New Roman"/>
                <a:cs typeface="Times New Roman"/>
              </a:rPr>
              <a:t>—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5)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baseline="2314" sz="1800" spc="-15">
                <a:latin typeface="Times New Roman"/>
                <a:cs typeface="Times New Roman"/>
              </a:rPr>
              <a:t>2</a:t>
            </a:r>
            <a:r>
              <a:rPr dirty="0" baseline="6944" sz="1800" spc="-15">
                <a:latin typeface="Times New Roman"/>
                <a:cs typeface="Times New Roman"/>
              </a:rPr>
              <a:t>(0,</a:t>
            </a:r>
            <a:r>
              <a:rPr dirty="0" baseline="9259" sz="1800" spc="-15">
                <a:latin typeface="Times New Roman"/>
                <a:cs typeface="Times New Roman"/>
              </a:rPr>
              <a:t>57)</a:t>
            </a:r>
            <a:endParaRPr baseline="9259" sz="18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479542" y="7205216"/>
            <a:ext cx="2794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Consolas"/>
                <a:cs typeface="Consolas"/>
              </a:rPr>
              <a:t>An2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10378" y="6778752"/>
            <a:ext cx="1677670" cy="50101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200" spc="-30">
                <a:latin typeface="Cambria"/>
                <a:cs typeface="Cambria"/>
              </a:rPr>
              <a:t>Index</a:t>
            </a:r>
            <a:r>
              <a:rPr dirty="0" sz="1200" spc="75">
                <a:latin typeface="Cambria"/>
                <a:cs typeface="Cambria"/>
              </a:rPr>
              <a:t> </a:t>
            </a:r>
            <a:r>
              <a:rPr dirty="0" sz="1200" spc="-50">
                <a:latin typeface="Cambria"/>
                <a:cs typeface="Cambria"/>
              </a:rPr>
              <a:t>bias</a:t>
            </a:r>
            <a:r>
              <a:rPr dirty="0" sz="1200" spc="-5">
                <a:latin typeface="Cambria"/>
                <a:cs typeface="Cambria"/>
              </a:rPr>
              <a:t> </a:t>
            </a:r>
            <a:r>
              <a:rPr dirty="0" sz="1200" spc="-65">
                <a:latin typeface="Cambria"/>
                <a:cs typeface="Cambria"/>
              </a:rPr>
              <a:t>lensa</a:t>
            </a:r>
            <a:r>
              <a:rPr dirty="0" sz="1200">
                <a:latin typeface="Cambria"/>
                <a:cs typeface="Cambria"/>
              </a:rPr>
              <a:t> II</a:t>
            </a:r>
            <a:r>
              <a:rPr dirty="0" sz="1200" spc="105">
                <a:latin typeface="Cambria"/>
                <a:cs typeface="Cambria"/>
              </a:rPr>
              <a:t> </a:t>
            </a:r>
            <a:r>
              <a:rPr dirty="0" sz="1200" spc="-95">
                <a:latin typeface="Cambria"/>
                <a:cs typeface="Cambria"/>
              </a:rPr>
              <a:t>rata-</a:t>
            </a:r>
            <a:r>
              <a:rPr dirty="0" sz="1200" spc="-35">
                <a:latin typeface="Cambria"/>
                <a:cs typeface="Cambria"/>
              </a:rPr>
              <a:t>ı'ata</a:t>
            </a:r>
            <a:endParaRPr sz="1200">
              <a:latin typeface="Cambria"/>
              <a:cs typeface="Cambria"/>
            </a:endParaRPr>
          </a:p>
          <a:p>
            <a:pPr marL="772795">
              <a:lnSpc>
                <a:spcPct val="100000"/>
              </a:lnSpc>
              <a:spcBef>
                <a:spcPts val="430"/>
              </a:spcBef>
            </a:pPr>
            <a:r>
              <a:rPr dirty="0" sz="1200" spc="-10">
                <a:latin typeface="Courier New"/>
                <a:cs typeface="Courier New"/>
              </a:rPr>
              <a:t>,1+An.2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10153" y="7221980"/>
            <a:ext cx="608330" cy="78486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780"/>
              </a:spcBef>
            </a:pPr>
            <a:r>
              <a:rPr dirty="0" sz="1250" spc="-5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34010" algn="l"/>
              </a:tabLst>
            </a:pPr>
            <a:r>
              <a:rPr dirty="0" u="heavy" sz="1250" spc="-25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3.5</a:t>
            </a:r>
            <a:r>
              <a:rPr dirty="0" u="heavy" sz="1250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baseline="2222" sz="1875" spc="-37">
                <a:uFill>
                  <a:solidFill>
                    <a:srgbClr val="444444"/>
                  </a:solidFill>
                </a:uFill>
                <a:latin typeface="Times New Roman"/>
                <a:cs typeface="Times New Roman"/>
              </a:rPr>
              <a:t>5.38</a:t>
            </a:r>
            <a:endParaRPr baseline="2222" sz="1875">
              <a:latin typeface="Times New Roman"/>
              <a:cs typeface="Times New Roman"/>
            </a:endParaRPr>
          </a:p>
          <a:p>
            <a:pPr algn="ctr" marL="26034">
              <a:lnSpc>
                <a:spcPct val="100000"/>
              </a:lnSpc>
              <a:spcBef>
                <a:spcPts val="110"/>
              </a:spcBef>
            </a:pPr>
            <a:r>
              <a:rPr dirty="0" sz="1250" spc="-5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351867" y="6190995"/>
            <a:ext cx="254635" cy="4400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dirty="0" u="heavy" sz="1100" spc="-45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fi,14</a:t>
            </a:r>
            <a:endParaRPr sz="1100">
              <a:latin typeface="Times New Roman"/>
              <a:cs typeface="Times New Roman"/>
            </a:endParaRPr>
          </a:p>
          <a:p>
            <a:pPr marL="30480">
              <a:lnSpc>
                <a:spcPct val="100000"/>
              </a:lnSpc>
              <a:spcBef>
                <a:spcPts val="315"/>
              </a:spcBef>
            </a:pPr>
            <a:r>
              <a:rPr dirty="0" sz="1100" spc="-70">
                <a:latin typeface="Calibri"/>
                <a:cs typeface="Calibri"/>
              </a:rPr>
              <a:t>1,14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746677" y="6315964"/>
            <a:ext cx="49212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Times New Roman"/>
                <a:cs typeface="Times New Roman"/>
              </a:rPr>
              <a:t>5,38</a:t>
            </a:r>
            <a:r>
              <a:rPr dirty="0" sz="1100" spc="95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imes New Roman"/>
                <a:cs typeface="Times New Roman"/>
              </a:rPr>
              <a:t>cm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49415" y="7653270"/>
            <a:ext cx="100838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26666" sz="1875" spc="-30">
                <a:latin typeface="Times New Roman"/>
                <a:cs typeface="Times New Roman"/>
              </a:rPr>
              <a:t>8</a:t>
            </a:r>
            <a:r>
              <a:rPr dirty="0" baseline="26666" sz="1875" spc="-104">
                <a:latin typeface="Times New Roman"/>
                <a:cs typeface="Times New Roman"/>
              </a:rPr>
              <a:t> </a:t>
            </a:r>
            <a:r>
              <a:rPr dirty="0" baseline="26666" sz="1875">
                <a:latin typeface="Times New Roman"/>
                <a:cs typeface="Times New Roman"/>
              </a:rPr>
              <a:t>8</a:t>
            </a:r>
            <a:r>
              <a:rPr dirty="0" sz="1250">
                <a:latin typeface="Times New Roman"/>
                <a:cs typeface="Times New Roman"/>
              </a:rPr>
              <a:t>'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-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baseline="2222" sz="1875">
                <a:latin typeface="Times New Roman"/>
                <a:cs typeface="Times New Roman"/>
              </a:rPr>
              <a:t>4,44</a:t>
            </a:r>
            <a:r>
              <a:rPr dirty="0" baseline="2222" sz="1875" spc="89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874769" y="7790430"/>
            <a:ext cx="11620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latin typeface="Courier New"/>
                <a:cs typeface="Courier New"/>
              </a:rPr>
              <a:t>2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76472" y="8010573"/>
            <a:ext cx="2529205" cy="1203325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815"/>
              </a:spcBef>
            </a:pPr>
            <a:r>
              <a:rPr dirty="0" sz="1250" spc="-30">
                <a:latin typeface="Times New Roman"/>
                <a:cs typeface="Times New Roman"/>
              </a:rPr>
              <a:t>Teori </a:t>
            </a:r>
            <a:r>
              <a:rPr dirty="0" sz="1250" spc="-1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  <a:p>
            <a:pPr marL="299720">
              <a:lnSpc>
                <a:spcPct val="100000"/>
              </a:lnSpc>
              <a:spcBef>
                <a:spcPts val="685"/>
              </a:spcBef>
              <a:tabLst>
                <a:tab pos="1464310" algn="l"/>
              </a:tabLst>
            </a:pPr>
            <a:r>
              <a:rPr dirty="0" sz="1200" spc="-75">
                <a:latin typeface="Times New Roman"/>
                <a:cs typeface="Times New Roman"/>
              </a:rPr>
              <a:t>1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625">
                <a:solidFill>
                  <a:srgbClr val="161616"/>
                </a:solidFill>
                <a:latin typeface="Times New Roman"/>
                <a:cs typeface="Times New Roman"/>
              </a:rPr>
              <a:t>—</a:t>
            </a:r>
            <a:r>
              <a:rPr dirty="0" sz="1200" spc="-4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00" spc="-125">
                <a:latin typeface="Times New Roman"/>
                <a:cs typeface="Times New Roman"/>
              </a:rPr>
              <a:t>n,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254">
                <a:latin typeface="Times New Roman"/>
                <a:cs typeface="Times New Roman"/>
              </a:rPr>
              <a:t>1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4,a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700">
                <a:latin typeface="Times New Roman"/>
                <a:cs typeface="Times New Roman"/>
              </a:rPr>
              <a:t>—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Times New Roman"/>
                <a:cs typeface="Times New Roman"/>
              </a:rPr>
              <a:t>3,5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0E0E0E"/>
                </a:solidFill>
                <a:latin typeface="Times New Roman"/>
                <a:cs typeface="Times New Roman"/>
              </a:rPr>
              <a:t>=</a:t>
            </a:r>
            <a:r>
              <a:rPr dirty="0" sz="1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0,94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cm</a:t>
            </a:r>
            <a:endParaRPr sz="1200">
              <a:latin typeface="Times New Roman"/>
              <a:cs typeface="Times New Roman"/>
            </a:endParaRPr>
          </a:p>
          <a:p>
            <a:pPr marL="80645">
              <a:lnSpc>
                <a:spcPct val="100000"/>
              </a:lnSpc>
              <a:spcBef>
                <a:spcPts val="505"/>
              </a:spcBef>
            </a:pPr>
            <a:r>
              <a:rPr dirty="0" baseline="-6944" sz="1800">
                <a:latin typeface="Times New Roman"/>
                <a:cs typeface="Times New Roman"/>
              </a:rPr>
              <a:t>du,</a:t>
            </a:r>
            <a:r>
              <a:rPr dirty="0" baseline="-6944" sz="1800" spc="75">
                <a:latin typeface="Times New Roman"/>
                <a:cs typeface="Times New Roman"/>
              </a:rPr>
              <a:t> </a:t>
            </a:r>
            <a:r>
              <a:rPr dirty="0" baseline="-6944" sz="1800">
                <a:latin typeface="Times New Roman"/>
                <a:cs typeface="Times New Roman"/>
              </a:rPr>
              <a:t>2</a:t>
            </a:r>
            <a:r>
              <a:rPr dirty="0" baseline="-6944" sz="1800" spc="-82">
                <a:latin typeface="Times New Roman"/>
                <a:cs typeface="Times New Roman"/>
              </a:rPr>
              <a:t> </a:t>
            </a:r>
            <a:r>
              <a:rPr dirty="0" baseline="-6944" sz="1800">
                <a:solidFill>
                  <a:srgbClr val="111111"/>
                </a:solidFill>
                <a:latin typeface="Times New Roman"/>
                <a:cs typeface="Times New Roman"/>
              </a:rPr>
              <a:t>=</a:t>
            </a:r>
            <a:r>
              <a:rPr dirty="0" baseline="-6944" sz="1800" spc="-22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n,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-</a:t>
            </a:r>
            <a:r>
              <a:rPr dirty="0" sz="1200" spc="1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baseline="-2314" sz="1800" spc="75">
                <a:latin typeface="Times New Roman"/>
                <a:cs typeface="Times New Roman"/>
              </a:rPr>
              <a:t>n</a:t>
            </a:r>
            <a:r>
              <a:rPr dirty="0" baseline="2314" sz="1800" spc="75">
                <a:latin typeface="Times New Roman"/>
                <a:cs typeface="Times New Roman"/>
              </a:rPr>
              <a:t>,</a:t>
            </a:r>
            <a:r>
              <a:rPr dirty="0" baseline="2314" sz="1800" spc="-142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4,44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650">
                <a:solidFill>
                  <a:srgbClr val="464646"/>
                </a:solidFill>
                <a:latin typeface="Times New Roman"/>
                <a:cs typeface="Times New Roman"/>
              </a:rPr>
              <a:t>—</a:t>
            </a:r>
            <a:r>
              <a:rPr dirty="0" sz="1200" spc="-70">
                <a:solidFill>
                  <a:srgbClr val="464646"/>
                </a:solidFill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5,38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262626"/>
                </a:solidFill>
                <a:latin typeface="Times New Roman"/>
                <a:cs typeface="Times New Roman"/>
              </a:rPr>
              <a:t>=</a:t>
            </a:r>
            <a:r>
              <a:rPr dirty="0" sz="1200" spc="-70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baseline="6944" sz="1800" spc="-30">
                <a:latin typeface="Times New Roman"/>
                <a:cs typeface="Times New Roman"/>
              </a:rPr>
              <a:t>0,94</a:t>
            </a:r>
            <a:r>
              <a:rPr dirty="0" baseline="6944" sz="1800" spc="15">
                <a:latin typeface="Times New Roman"/>
                <a:cs typeface="Times New Roman"/>
              </a:rPr>
              <a:t> </a:t>
            </a:r>
            <a:r>
              <a:rPr dirty="0" baseline="9259" sz="1800" spc="-37">
                <a:latin typeface="Times New Roman"/>
                <a:cs typeface="Times New Roman"/>
              </a:rPr>
              <a:t>cm</a:t>
            </a:r>
            <a:endParaRPr baseline="9259"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200">
              <a:latin typeface="Times New Roman"/>
              <a:cs typeface="Times New Roman"/>
            </a:endParaRPr>
          </a:p>
          <a:p>
            <a:pPr marL="46355">
              <a:lnSpc>
                <a:spcPct val="100000"/>
              </a:lnSpc>
            </a:pPr>
            <a:r>
              <a:rPr dirty="0" sz="1250" spc="-30">
                <a:latin typeface="Times New Roman"/>
                <a:cs typeface="Times New Roman"/>
              </a:rPr>
              <a:t>Kesalalıan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273043" y="8067036"/>
            <a:ext cx="680085" cy="0"/>
          </a:xfrm>
          <a:custGeom>
            <a:avLst/>
            <a:gdLst/>
            <a:ahLst/>
            <a:cxnLst/>
            <a:rect l="l" t="t" r="r" b="b"/>
            <a:pathLst>
              <a:path w="680085" h="0">
                <a:moveTo>
                  <a:pt x="0" y="0"/>
                </a:moveTo>
                <a:lnTo>
                  <a:pt x="679475" y="0"/>
                </a:lnTo>
              </a:path>
            </a:pathLst>
          </a:custGeom>
          <a:ln w="15239">
            <a:solidFill>
              <a:srgbClr val="2B2B2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157258" y="3007367"/>
            <a:ext cx="514984" cy="0"/>
          </a:xfrm>
          <a:custGeom>
            <a:avLst/>
            <a:gdLst/>
            <a:ahLst/>
            <a:cxnLst/>
            <a:rect l="l" t="t" r="r" b="b"/>
            <a:pathLst>
              <a:path w="514985" h="0">
                <a:moveTo>
                  <a:pt x="0" y="0"/>
                </a:moveTo>
                <a:lnTo>
                  <a:pt x="514938" y="0"/>
                </a:lnTo>
              </a:path>
            </a:pathLst>
          </a:custGeom>
          <a:ln w="15239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876345" y="1398027"/>
            <a:ext cx="253365" cy="0"/>
          </a:xfrm>
          <a:custGeom>
            <a:avLst/>
            <a:gdLst/>
            <a:ahLst/>
            <a:cxnLst/>
            <a:rect l="l" t="t" r="r" b="b"/>
            <a:pathLst>
              <a:path w="253364" h="0">
                <a:moveTo>
                  <a:pt x="0" y="0"/>
                </a:moveTo>
                <a:lnTo>
                  <a:pt x="252898" y="0"/>
                </a:lnTo>
              </a:path>
            </a:pathLst>
          </a:custGeom>
          <a:ln w="15239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017097" y="940828"/>
            <a:ext cx="801370" cy="0"/>
          </a:xfrm>
          <a:custGeom>
            <a:avLst/>
            <a:gdLst/>
            <a:ahLst/>
            <a:cxnLst/>
            <a:rect l="l" t="t" r="r" b="b"/>
            <a:pathLst>
              <a:path w="801369" h="0">
                <a:moveTo>
                  <a:pt x="0" y="0"/>
                </a:moveTo>
                <a:lnTo>
                  <a:pt x="801354" y="0"/>
                </a:lnTo>
              </a:path>
            </a:pathLst>
          </a:custGeom>
          <a:ln w="15239">
            <a:solidFill>
              <a:srgbClr val="4F4F4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152" y="4295145"/>
            <a:ext cx="292509" cy="14630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5057" y="2960123"/>
            <a:ext cx="231570" cy="975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05206" y="783856"/>
            <a:ext cx="1395515" cy="34747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017173" y="1203971"/>
            <a:ext cx="683895" cy="407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u="heavy" sz="1200" spc="-25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0,94</a:t>
            </a:r>
            <a:r>
              <a:rPr dirty="0" u="heavy" sz="1200" spc="-7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8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sz="1200" spc="1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314" sz="1800" spc="-30">
                <a:uFill>
                  <a:solidFill>
                    <a:srgbClr val="2F2F2F"/>
                  </a:solidFill>
                </a:uFill>
                <a:latin typeface="Times New Roman"/>
                <a:cs typeface="Times New Roman"/>
              </a:rPr>
              <a:t>0,94</a:t>
            </a:r>
            <a:endParaRPr baseline="2314" sz="1800">
              <a:latin typeface="Times New Roman"/>
              <a:cs typeface="Times New Roman"/>
            </a:endParaRPr>
          </a:p>
          <a:p>
            <a:pPr algn="ctr" marL="24765">
              <a:lnSpc>
                <a:spcPct val="100000"/>
              </a:lnSpc>
              <a:spcBef>
                <a:spcPts val="70"/>
              </a:spcBef>
            </a:pPr>
            <a:r>
              <a:rPr dirty="0" sz="1250" spc="-5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977" rIns="0" bIns="0" rtlCol="0" vert="horz">
            <a:spAutoFit/>
          </a:bodyPr>
          <a:lstStyle/>
          <a:p>
            <a:pPr marL="2522220">
              <a:lnSpc>
                <a:spcPts val="1410"/>
              </a:lnSpc>
            </a:pPr>
            <a:r>
              <a:rPr dirty="0" sz="1200" spc="-25"/>
              <a:t>27</a:t>
            </a:r>
            <a:endParaRPr sz="1200"/>
          </a:p>
        </p:txBody>
      </p:sp>
      <p:sp>
        <p:nvSpPr>
          <p:cNvPr id="10" name="object 10" descr=""/>
          <p:cNvSpPr txBox="1"/>
          <p:nvPr/>
        </p:nvSpPr>
        <p:spPr>
          <a:xfrm>
            <a:off x="2899972" y="1274076"/>
            <a:ext cx="876935" cy="337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200"/>
              </a:lnSpc>
              <a:spcBef>
                <a:spcPts val="100"/>
              </a:spcBef>
              <a:tabLst>
                <a:tab pos="259715" algn="l"/>
              </a:tabLst>
            </a:pPr>
            <a:r>
              <a:rPr dirty="0" sz="1200" spc="-50">
                <a:latin typeface="Times New Roman"/>
                <a:cs typeface="Times New Roman"/>
              </a:rPr>
              <a:t>"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-25">
                <a:latin typeface="Times New Roman"/>
                <a:cs typeface="Times New Roman"/>
              </a:rPr>
              <a:t>=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0,94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baseline="2314" sz="1800" spc="-37">
                <a:latin typeface="Times New Roman"/>
                <a:cs typeface="Times New Roman"/>
              </a:rPr>
              <a:t>cm</a:t>
            </a:r>
            <a:endParaRPr baseline="2314" sz="1800">
              <a:latin typeface="Times New Roman"/>
              <a:cs typeface="Times New Roman"/>
            </a:endParaRPr>
          </a:p>
          <a:p>
            <a:pPr marL="55880">
              <a:lnSpc>
                <a:spcPts val="1260"/>
              </a:lnSpc>
            </a:pPr>
            <a:r>
              <a:rPr dirty="0" sz="1250" spc="-5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61195" y="2255529"/>
            <a:ext cx="34861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685" algn="l"/>
              </a:tabLst>
            </a:pPr>
            <a:r>
              <a:rPr dirty="0" sz="1200" spc="-25">
                <a:latin typeface="Cambria"/>
                <a:cs typeface="Cambria"/>
              </a:rPr>
              <a:t>S.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40">
                <a:latin typeface="Cambria"/>
                <a:cs typeface="Cambria"/>
              </a:rPr>
              <a:t>Mengliitung</a:t>
            </a:r>
            <a:r>
              <a:rPr dirty="0" sz="1200" spc="70">
                <a:latin typeface="Cambria"/>
                <a:cs typeface="Cambria"/>
              </a:rPr>
              <a:t> </a:t>
            </a:r>
            <a:r>
              <a:rPr dirty="0" sz="1200" spc="-40">
                <a:latin typeface="Cambria"/>
                <a:cs typeface="Cambria"/>
              </a:rPr>
              <a:t>índex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20">
                <a:latin typeface="Cambria"/>
                <a:cs typeface="Cambria"/>
              </a:rPr>
              <a:t>bias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50">
                <a:latin typeface="Cambria"/>
                <a:cs typeface="Cambria"/>
              </a:rPr>
              <a:t>zat</a:t>
            </a:r>
            <a:r>
              <a:rPr dirty="0" sz="1200" spc="-15">
                <a:latin typeface="Cambria"/>
                <a:cs typeface="Cambria"/>
              </a:rPr>
              <a:t> </a:t>
            </a:r>
            <a:r>
              <a:rPr dirty="0" sz="1200" spc="-30">
                <a:latin typeface="Cambria"/>
                <a:cs typeface="Cambria"/>
              </a:rPr>
              <a:t>cair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75">
                <a:latin typeface="Cambria"/>
                <a:cs typeface="Cambria"/>
              </a:rPr>
              <a:t>beserta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 spc="-35">
                <a:latin typeface="Cambria"/>
                <a:cs typeface="Cambria"/>
              </a:rPr>
              <a:t>kesalaliannya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431709" y="2426218"/>
            <a:ext cx="1863725" cy="5740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271145" algn="l"/>
              </a:tabLst>
            </a:pPr>
            <a:r>
              <a:rPr dirty="0" sz="1200" spc="-25">
                <a:latin typeface="Cambria"/>
                <a:cs typeface="Cambria"/>
              </a:rPr>
              <a:t>a.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35">
                <a:latin typeface="Cambria"/>
                <a:cs typeface="Cambria"/>
              </a:rPr>
              <a:t>Pada</a:t>
            </a:r>
            <a:r>
              <a:rPr dirty="0" sz="1200" spc="70">
                <a:latin typeface="Cambria"/>
                <a:cs typeface="Cambria"/>
              </a:rPr>
              <a:t> </a:t>
            </a:r>
            <a:r>
              <a:rPr dirty="0" sz="1200" spc="-60">
                <a:latin typeface="Cambria"/>
                <a:cs typeface="Cambria"/>
              </a:rPr>
              <a:t>lensa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I</a:t>
            </a:r>
            <a:r>
              <a:rPr dirty="0" sz="1200" spc="15">
                <a:latin typeface="Cambria"/>
                <a:cs typeface="Cambria"/>
              </a:rPr>
              <a:t> </a:t>
            </a:r>
            <a:r>
              <a:rPr dirty="0" sz="1200" spc="-75">
                <a:latin typeface="Cambria"/>
                <a:cs typeface="Cambria"/>
              </a:rPr>
              <a:t>perinuknan</a:t>
            </a:r>
            <a:r>
              <a:rPr dirty="0" sz="1200" spc="45">
                <a:latin typeface="Cambria"/>
                <a:cs typeface="Cambria"/>
              </a:rPr>
              <a:t> </a:t>
            </a:r>
            <a:r>
              <a:rPr dirty="0" sz="1200" spc="-50">
                <a:latin typeface="Cambria"/>
                <a:cs typeface="Cambria"/>
              </a:rPr>
              <a:t>A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dirty="0" sz="1200">
                <a:latin typeface="Times New Roman"/>
                <a:cs typeface="Times New Roman"/>
              </a:rPr>
              <a:t>f(p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745">
                <a:solidFill>
                  <a:srgbClr val="2B2B2B"/>
                </a:solidFill>
                <a:latin typeface="Times New Roman"/>
                <a:cs typeface="Times New Roman"/>
              </a:rPr>
              <a:t>—</a:t>
            </a:r>
            <a:r>
              <a:rPr dirty="0" sz="1200" spc="-1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f')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007854" y="2900434"/>
            <a:ext cx="2755900" cy="57404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67640">
              <a:lnSpc>
                <a:spcPct val="100000"/>
              </a:lnSpc>
              <a:spcBef>
                <a:spcPts val="880"/>
              </a:spcBef>
              <a:tabLst>
                <a:tab pos="436880" algn="l"/>
              </a:tabLst>
            </a:pPr>
            <a:r>
              <a:rPr dirty="0" sz="1150" spc="-25">
                <a:latin typeface="Times New Roman"/>
                <a:cs typeface="Times New Roman"/>
              </a:rPr>
              <a:t>p'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-600">
                <a:solidFill>
                  <a:srgbClr val="1A1A1A"/>
                </a:solidFill>
                <a:latin typeface="Times New Roman"/>
                <a:cs typeface="Times New Roman"/>
              </a:rPr>
              <a:t>—</a:t>
            </a:r>
            <a:r>
              <a:rPr dirty="0" sz="1150" spc="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f)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150">
                <a:solidFill>
                  <a:srgbClr val="313131"/>
                </a:solidFill>
                <a:latin typeface="Times New Roman"/>
                <a:cs typeface="Times New Roman"/>
              </a:rPr>
              <a:t>=</a:t>
            </a:r>
            <a:r>
              <a:rPr dirty="0" sz="1150" spc="-75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8.5</a:t>
            </a:r>
            <a:r>
              <a:rPr dirty="0" sz="1150" spc="-7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(5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 spc="-690">
                <a:solidFill>
                  <a:srgbClr val="4D4D4D"/>
                </a:solidFill>
                <a:latin typeface="Times New Roman"/>
                <a:cs typeface="Times New Roman"/>
              </a:rPr>
              <a:t>—</a:t>
            </a:r>
            <a:r>
              <a:rPr dirty="0" sz="1150" spc="85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5,15)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 spc="-110">
                <a:solidFill>
                  <a:srgbClr val="212121"/>
                </a:solidFill>
                <a:latin typeface="Times New Roman"/>
                <a:cs typeface="Times New Roman"/>
              </a:rPr>
              <a:t>=</a:t>
            </a:r>
            <a:r>
              <a:rPr dirty="0" sz="1150" spc="2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8.5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645">
                <a:solidFill>
                  <a:srgbClr val="262626"/>
                </a:solidFill>
                <a:latin typeface="Times New Roman"/>
                <a:cs typeface="Times New Roman"/>
              </a:rPr>
              <a:t>—</a:t>
            </a:r>
            <a:r>
              <a:rPr dirty="0" sz="1150" spc="45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1150" spc="-10">
                <a:solidFill>
                  <a:srgbClr val="0E0E0E"/>
                </a:solidFill>
                <a:latin typeface="Times New Roman"/>
                <a:cs typeface="Times New Roman"/>
              </a:rPr>
              <a:t>3,</a:t>
            </a:r>
            <a:r>
              <a:rPr dirty="0" sz="1150" spc="-17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15</a:t>
            </a:r>
            <a:r>
              <a:rPr dirty="0" sz="1150" spc="90"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4D4D4D"/>
                </a:solidFill>
                <a:latin typeface="Times New Roman"/>
                <a:cs typeface="Times New Roman"/>
              </a:rPr>
              <a:t>=</a:t>
            </a:r>
            <a:r>
              <a:rPr dirty="0" sz="1150" spc="30">
                <a:solidFill>
                  <a:srgbClr val="4D4D4D"/>
                </a:solidFill>
                <a:latin typeface="Times New Roman"/>
                <a:cs typeface="Times New Roman"/>
              </a:rPr>
              <a:t> </a:t>
            </a:r>
            <a:r>
              <a:rPr dirty="0" sz="1150" spc="-65">
                <a:latin typeface="Times New Roman"/>
                <a:cs typeface="Times New Roman"/>
              </a:rPr>
              <a:t>2f›,7</a:t>
            </a:r>
            <a:r>
              <a:rPr dirty="0" sz="1150" spc="-13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</a:t>
            </a:r>
            <a:r>
              <a:rPr dirty="0" sz="1150" spc="5"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dirty="0" sz="1150" spc="5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1,2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cm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33564" y="3526796"/>
            <a:ext cx="2821940" cy="19805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9745">
              <a:lnSpc>
                <a:spcPct val="100000"/>
              </a:lnSpc>
              <a:spcBef>
                <a:spcPts val="100"/>
              </a:spcBef>
              <a:tabLst>
                <a:tab pos="1493520" algn="l"/>
                <a:tab pos="2317750" algn="l"/>
              </a:tabLst>
            </a:pPr>
            <a:r>
              <a:rPr dirty="0" sz="1150" spc="-35">
                <a:latin typeface="Times New Roman"/>
                <a:cs typeface="Times New Roman"/>
              </a:rPr>
              <a:t>f›(5</a:t>
            </a:r>
            <a:r>
              <a:rPr dirty="0" sz="1150" spc="-30">
                <a:latin typeface="Times New Roman"/>
                <a:cs typeface="Times New Roman"/>
              </a:rPr>
              <a:t> </a:t>
            </a:r>
            <a:r>
              <a:rPr dirty="0" sz="1150" spc="-645">
                <a:solidFill>
                  <a:srgbClr val="2B2B2B"/>
                </a:solidFill>
                <a:latin typeface="Times New Roman"/>
                <a:cs typeface="Times New Roman"/>
              </a:rPr>
              <a:t>—</a:t>
            </a:r>
            <a:r>
              <a:rPr dirty="0" sz="1150" spc="85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5,5)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>
                <a:solidFill>
                  <a:srgbClr val="363636"/>
                </a:solidFill>
                <a:latin typeface="Times New Roman"/>
                <a:cs typeface="Times New Roman"/>
              </a:rPr>
              <a:t>ó</a:t>
            </a:r>
            <a:r>
              <a:rPr dirty="0" sz="1150" spc="-4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151515"/>
                </a:solidFill>
                <a:latin typeface="Times New Roman"/>
                <a:cs typeface="Times New Roman"/>
              </a:rPr>
              <a:t>.</a:t>
            </a:r>
            <a:r>
              <a:rPr dirty="0" sz="1150" spc="6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3,5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-25">
                <a:latin typeface="Times New Roman"/>
                <a:cs typeface="Times New Roman"/>
              </a:rPr>
              <a:t>21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50" spc="-20">
                <a:latin typeface="Times New Roman"/>
                <a:cs typeface="Times New Roman"/>
              </a:rPr>
              <a:t>Pada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perinuknan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  <a:p>
            <a:pPr marL="474345">
              <a:lnSpc>
                <a:spcPts val="1735"/>
              </a:lnSpc>
              <a:spcBef>
                <a:spcPts val="560"/>
              </a:spcBef>
            </a:pPr>
            <a:r>
              <a:rPr dirty="0" u="heavy" sz="1450" spc="-18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50" spc="-11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r(p</a:t>
            </a:r>
            <a:r>
              <a:rPr dirty="0" u="heavy" sz="1450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450" spc="-630">
                <a:solidFill>
                  <a:srgbClr val="747474"/>
                </a:solidFill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—</a:t>
            </a:r>
            <a:r>
              <a:rPr dirty="0" u="heavy" sz="1450" spc="-25">
                <a:uFill>
                  <a:solidFill>
                    <a:srgbClr val="545454"/>
                  </a:solidFill>
                </a:uFill>
                <a:latin typeface="Times New Roman"/>
                <a:cs typeface="Times New Roman"/>
              </a:rPr>
              <a:t>r')</a:t>
            </a:r>
            <a:endParaRPr sz="1450">
              <a:latin typeface="Times New Roman"/>
              <a:cs typeface="Times New Roman"/>
            </a:endParaRPr>
          </a:p>
          <a:p>
            <a:pPr marL="485775">
              <a:lnSpc>
                <a:spcPts val="1735"/>
              </a:lnSpc>
            </a:pPr>
            <a:r>
              <a:rPr dirty="0" baseline="-7662" sz="2175">
                <a:latin typeface="Times New Roman"/>
                <a:cs typeface="Times New Roman"/>
              </a:rPr>
              <a:t>r'b</a:t>
            </a:r>
            <a:r>
              <a:rPr dirty="0" baseline="-7662" sz="2175" spc="472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-</a:t>
            </a:r>
            <a:r>
              <a:rPr dirty="0" sz="1450" spc="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f)</a:t>
            </a:r>
            <a:endParaRPr sz="1450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670"/>
              </a:spcBef>
            </a:pP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1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7,9</a:t>
            </a:r>
            <a:r>
              <a:rPr dirty="0" sz="1150" spc="55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(5</a:t>
            </a:r>
            <a:r>
              <a:rPr dirty="0" sz="1150" spc="40">
                <a:latin typeface="Times New Roman"/>
                <a:cs typeface="Times New Roman"/>
              </a:rPr>
              <a:t> </a:t>
            </a:r>
            <a:r>
              <a:rPr dirty="0" sz="1150" spc="-645">
                <a:latin typeface="Times New Roman"/>
                <a:cs typeface="Times New Roman"/>
              </a:rPr>
              <a:t>—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7,9)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313131"/>
                </a:solidFill>
                <a:latin typeface="Times New Roman"/>
                <a:cs typeface="Times New Roman"/>
              </a:rPr>
              <a:t>=</a:t>
            </a:r>
            <a:r>
              <a:rPr dirty="0" sz="1150" spc="8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dirty="0" sz="1150" spc="-130">
                <a:latin typeface="Times New Roman"/>
                <a:cs typeface="Times New Roman"/>
              </a:rPr>
              <a:t>7,9—</a:t>
            </a:r>
            <a:r>
              <a:rPr dirty="0" sz="1150" spc="160">
                <a:latin typeface="Times New Roman"/>
                <a:cs typeface="Times New Roman"/>
              </a:rPr>
              <a:t> </a:t>
            </a:r>
            <a:r>
              <a:rPr dirty="0" sz="1150" spc="-40">
                <a:latin typeface="Times New Roman"/>
                <a:cs typeface="Times New Roman"/>
              </a:rPr>
              <a:t>2,'3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=</a:t>
            </a:r>
            <a:r>
              <a:rPr dirty="0" sz="1150" spc="5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22.9</a:t>
            </a:r>
            <a:r>
              <a:rPr dirty="0" sz="1150" spc="45"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2B2B2B"/>
                </a:solidFill>
                <a:latin typeface="Times New Roman"/>
                <a:cs typeface="Times New Roman"/>
              </a:rPr>
              <a:t>=</a:t>
            </a:r>
            <a:r>
              <a:rPr dirty="0" sz="1150" spc="8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1,85</a:t>
            </a:r>
            <a:r>
              <a:rPr dirty="0" sz="1150" spc="10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cm</a:t>
            </a:r>
            <a:endParaRPr sz="1150">
              <a:latin typeface="Times New Roman"/>
              <a:cs typeface="Times New Roman"/>
            </a:endParaRPr>
          </a:p>
          <a:p>
            <a:pPr marL="230504">
              <a:lnSpc>
                <a:spcPct val="100000"/>
              </a:lnSpc>
              <a:spcBef>
                <a:spcPts val="685"/>
              </a:spcBef>
              <a:tabLst>
                <a:tab pos="1182370" algn="l"/>
                <a:tab pos="1379220" algn="l"/>
                <a:tab pos="1846580" algn="l"/>
              </a:tabLst>
            </a:pPr>
            <a:r>
              <a:rPr dirty="0" sz="1150">
                <a:latin typeface="Times New Roman"/>
                <a:cs typeface="Times New Roman"/>
              </a:rPr>
              <a:t>6(5</a:t>
            </a:r>
            <a:r>
              <a:rPr dirty="0" sz="1150" spc="114">
                <a:latin typeface="Times New Roman"/>
                <a:cs typeface="Times New Roman"/>
              </a:rPr>
              <a:t> </a:t>
            </a:r>
            <a:r>
              <a:rPr dirty="0" sz="1150" spc="-645">
                <a:solidFill>
                  <a:srgbClr val="2F2F2F"/>
                </a:solidFill>
                <a:latin typeface="Times New Roman"/>
                <a:cs typeface="Times New Roman"/>
              </a:rPr>
              <a:t>—</a:t>
            </a:r>
            <a:r>
              <a:rPr dirty="0" sz="1150" spc="12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dirty="0" sz="1150" spc="-20">
                <a:latin typeface="Times New Roman"/>
                <a:cs typeface="Times New Roman"/>
              </a:rPr>
              <a:t>7,9</a:t>
            </a:r>
            <a:r>
              <a:rPr dirty="0" baseline="2415" sz="1725" spc="-30">
                <a:latin typeface="Times New Roman"/>
                <a:cs typeface="Times New Roman"/>
              </a:rPr>
              <a:t>)</a:t>
            </a:r>
            <a:r>
              <a:rPr dirty="0" baseline="2415" sz="1725">
                <a:latin typeface="Times New Roman"/>
                <a:cs typeface="Times New Roman"/>
              </a:rPr>
              <a:t>	</a:t>
            </a:r>
            <a:r>
              <a:rPr dirty="0" sz="1150" spc="-335">
                <a:solidFill>
                  <a:srgbClr val="212121"/>
                </a:solidFill>
                <a:latin typeface="Times New Roman"/>
                <a:cs typeface="Times New Roman"/>
              </a:rPr>
              <a:t>G</a:t>
            </a:r>
            <a:r>
              <a:rPr dirty="0" sz="1150">
                <a:solidFill>
                  <a:srgbClr val="212121"/>
                </a:solidFill>
                <a:latin typeface="Times New Roman"/>
                <a:cs typeface="Times New Roman"/>
              </a:rPr>
              <a:t>	</a:t>
            </a:r>
            <a:r>
              <a:rPr dirty="0" sz="1150" spc="-25">
                <a:latin typeface="Times New Roman"/>
                <a:cs typeface="Times New Roman"/>
              </a:rPr>
              <a:t>2,9</a:t>
            </a:r>
            <a:r>
              <a:rPr dirty="0" sz="1150">
                <a:latin typeface="Times New Roman"/>
                <a:cs typeface="Times New Roman"/>
              </a:rPr>
              <a:t>	</a:t>
            </a:r>
            <a:r>
              <a:rPr dirty="0" sz="1150" spc="-20">
                <a:solidFill>
                  <a:srgbClr val="0F0F0F"/>
                </a:solidFill>
                <a:latin typeface="Times New Roman"/>
                <a:cs typeface="Times New Roman"/>
              </a:rPr>
              <a:t>12,4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50">
              <a:latin typeface="Times New Roman"/>
              <a:cs typeface="Times New Roman"/>
            </a:endParaRPr>
          </a:p>
          <a:p>
            <a:pPr marL="83820">
              <a:lnSpc>
                <a:spcPct val="100000"/>
              </a:lnSpc>
              <a:spcBef>
                <a:spcPts val="5"/>
              </a:spcBef>
            </a:pPr>
            <a:r>
              <a:rPr dirty="0" sz="1250" spc="-10">
                <a:latin typeface="Times New Roman"/>
                <a:cs typeface="Times New Roman"/>
              </a:rPr>
              <a:t>hidex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bias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lensa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743533" y="5693919"/>
            <a:ext cx="24193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latin typeface="Times New Roman"/>
                <a:cs typeface="Times New Roman"/>
              </a:rPr>
              <a:t>òn</a:t>
            </a:r>
            <a:r>
              <a:rPr dirty="0" sz="1150" spc="70">
                <a:latin typeface="Times New Roman"/>
                <a:cs typeface="Times New Roman"/>
              </a:rPr>
              <a:t> </a:t>
            </a:r>
            <a:r>
              <a:rPr dirty="0" sz="1150" spc="-50">
                <a:solidFill>
                  <a:srgbClr val="565656"/>
                </a:solidFill>
                <a:latin typeface="Times New Roman"/>
                <a:cs typeface="Times New Roman"/>
              </a:rPr>
              <a:t>'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254535" y="5560772"/>
            <a:ext cx="697865" cy="92773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dirty="0" u="heavy" sz="1200" spc="-65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n'</a:t>
            </a:r>
            <a:r>
              <a:rPr dirty="0" u="heavy" sz="1200" spc="-27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 </a:t>
            </a:r>
            <a:r>
              <a:rPr dirty="0" u="heavy" sz="1200" spc="-1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1+n'</a:t>
            </a:r>
            <a:r>
              <a:rPr dirty="0" u="heavy" sz="1200" spc="-29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 </a:t>
            </a:r>
            <a:r>
              <a:rPr dirty="0" u="heavy" sz="1200" spc="-50">
                <a:uFill>
                  <a:solidFill>
                    <a:srgbClr val="3B3B3B"/>
                  </a:solidFill>
                </a:uFill>
                <a:latin typeface="Consolas"/>
                <a:cs typeface="Consolas"/>
              </a:rPr>
              <a:t>2</a:t>
            </a:r>
            <a:endParaRPr sz="1200">
              <a:latin typeface="Consolas"/>
              <a:cs typeface="Consolas"/>
            </a:endParaRPr>
          </a:p>
          <a:p>
            <a:pPr algn="ctr" marL="3175">
              <a:lnSpc>
                <a:spcPct val="100000"/>
              </a:lnSpc>
              <a:spcBef>
                <a:spcPts val="190"/>
              </a:spcBef>
            </a:pPr>
            <a:r>
              <a:rPr dirty="0" sz="1250" spc="-5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algn="ctr" marR="109220">
              <a:lnSpc>
                <a:spcPct val="100000"/>
              </a:lnSpc>
              <a:spcBef>
                <a:spcPts val="615"/>
              </a:spcBef>
            </a:pPr>
            <a:r>
              <a:rPr dirty="0" u="heavy" sz="1250" spc="-85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1,2</a:t>
            </a:r>
            <a:r>
              <a:rPr dirty="0" u="heavy" sz="1250" spc="-30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222" sz="1875" spc="-82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baseline="2222" sz="1875" spc="-187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2222" sz="1875" spc="-37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1,85</a:t>
            </a:r>
            <a:endParaRPr baseline="2222" sz="1875">
              <a:latin typeface="Times New Roman"/>
              <a:cs typeface="Times New Roman"/>
            </a:endParaRPr>
          </a:p>
          <a:p>
            <a:pPr algn="ctr" marR="86995">
              <a:lnSpc>
                <a:spcPct val="100000"/>
              </a:lnSpc>
              <a:spcBef>
                <a:spcPts val="55"/>
              </a:spcBef>
            </a:pPr>
            <a:r>
              <a:rPr dirty="0" sz="1350" spc="-50">
                <a:latin typeface="Consolas"/>
                <a:cs typeface="Consolas"/>
              </a:rPr>
              <a:t>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97374" y="6034974"/>
            <a:ext cx="249554" cy="45339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u="heavy" sz="1250" spc="-25">
                <a:uFill>
                  <a:solidFill>
                    <a:srgbClr val="2B2B2B"/>
                  </a:solidFill>
                </a:uFill>
                <a:latin typeface="Times New Roman"/>
                <a:cs typeface="Times New Roman"/>
              </a:rPr>
              <a:t>305</a:t>
            </a:r>
            <a:endParaRPr sz="125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30"/>
              </a:spcBef>
            </a:pPr>
            <a:r>
              <a:rPr dirty="0" sz="1350" spc="-50">
                <a:latin typeface="Consolas"/>
                <a:cs typeface="Consolas"/>
              </a:rPr>
              <a:t>2</a:t>
            </a:r>
            <a:endParaRPr sz="135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387409" y="6138418"/>
            <a:ext cx="5029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latin typeface="Times New Roman"/>
                <a:cs typeface="Times New Roman"/>
              </a:rPr>
              <a:t>1.52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697064" y="6557517"/>
            <a:ext cx="2486025" cy="15024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880"/>
              </a:spcBef>
            </a:pPr>
            <a:r>
              <a:rPr dirty="0" sz="1250" spc="-30">
                <a:latin typeface="Times New Roman"/>
                <a:cs typeface="Times New Roman"/>
              </a:rPr>
              <a:t>Teori </a:t>
            </a:r>
            <a:r>
              <a:rPr dirty="0" sz="1250" spc="-10">
                <a:latin typeface="Times New Roman"/>
                <a:cs typeface="Times New Roman"/>
              </a:rPr>
              <a:t>kesalalian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dirty="0" sz="1250" spc="-130">
                <a:latin typeface="Times New Roman"/>
                <a:cs typeface="Times New Roman"/>
              </a:rPr>
              <a:t>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'É-</a:t>
            </a:r>
            <a:r>
              <a:rPr dirty="0" sz="1250" spc="365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'-</a:t>
            </a:r>
            <a:r>
              <a:rPr dirty="0" sz="1250" spc="33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n'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0">
                <a:solidFill>
                  <a:srgbClr val="151515"/>
                </a:solidFill>
                <a:latin typeface="Times New Roman"/>
                <a:cs typeface="Times New Roman"/>
              </a:rPr>
              <a:t>1</a:t>
            </a:r>
            <a:r>
              <a:rPr dirty="0" sz="1250" spc="-55">
                <a:solidFill>
                  <a:srgbClr val="151515"/>
                </a:solidFill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161616"/>
                </a:solidFill>
                <a:latin typeface="Times New Roman"/>
                <a:cs typeface="Times New Roman"/>
              </a:rPr>
              <a:t>=</a:t>
            </a:r>
            <a:r>
              <a:rPr dirty="0" sz="1250" spc="-4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1250" spc="-80">
                <a:latin typeface="Times New Roman"/>
                <a:cs typeface="Times New Roman"/>
              </a:rPr>
              <a:t>1,52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-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135">
                <a:latin typeface="Times New Roman"/>
                <a:cs typeface="Times New Roman"/>
              </a:rPr>
              <a:t>1,7.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F0F0F"/>
                </a:solidFill>
                <a:latin typeface="Times New Roman"/>
                <a:cs typeface="Times New Roman"/>
              </a:rPr>
              <a:t>=</a:t>
            </a:r>
            <a:r>
              <a:rPr dirty="0" sz="1250" spc="-5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0,33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560"/>
              </a:spcBef>
            </a:pPr>
            <a:r>
              <a:rPr dirty="0" sz="1250" spc="-130">
                <a:latin typeface="Times New Roman"/>
                <a:cs typeface="Times New Roman"/>
              </a:rPr>
              <a:t>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'2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60">
                <a:solidFill>
                  <a:srgbClr val="1F1F1F"/>
                </a:solidFill>
                <a:latin typeface="Times New Roman"/>
                <a:cs typeface="Times New Roman"/>
              </a:rPr>
              <a:t>'</a:t>
            </a:r>
            <a:r>
              <a:rPr dirty="0" sz="1250" spc="-9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50" spc="-650">
                <a:solidFill>
                  <a:srgbClr val="383838"/>
                </a:solidFill>
                <a:latin typeface="Times New Roman"/>
                <a:cs typeface="Times New Roman"/>
              </a:rPr>
              <a:t>—</a:t>
            </a:r>
            <a:r>
              <a:rPr dirty="0" sz="1250" spc="-35">
                <a:solidFill>
                  <a:srgbClr val="383838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9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1,52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465">
                <a:solidFill>
                  <a:srgbClr val="111111"/>
                </a:solidFill>
                <a:latin typeface="Times New Roman"/>
                <a:cs typeface="Times New Roman"/>
              </a:rPr>
              <a:t>—</a:t>
            </a:r>
            <a:r>
              <a:rPr dirty="0" sz="1250" spc="-60">
                <a:latin typeface="Times New Roman"/>
                <a:cs typeface="Times New Roman"/>
              </a:rPr>
              <a:t>1,85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3F3F3F"/>
                </a:solidFill>
                <a:latin typeface="Times New Roman"/>
                <a:cs typeface="Times New Roman"/>
              </a:rPr>
              <a:t>=</a:t>
            </a:r>
            <a:r>
              <a:rPr dirty="0" sz="1250" spc="-15">
                <a:solidFill>
                  <a:srgbClr val="3F3F3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0,33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250" spc="-50">
                <a:latin typeface="Times New Roman"/>
                <a:cs typeface="Times New Roman"/>
              </a:rPr>
              <a:t>Kesalalimi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1095"/>
              </a:spcBef>
              <a:tabLst>
                <a:tab pos="576580" algn="l"/>
                <a:tab pos="1016635" algn="l"/>
              </a:tabLst>
            </a:pPr>
            <a:r>
              <a:rPr dirty="0" sz="1200" spc="30">
                <a:latin typeface="Times New Roman"/>
                <a:cs typeface="Times New Roman"/>
              </a:rPr>
              <a:t>—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55">
                <a:latin typeface="Times New Roman"/>
                <a:cs typeface="Times New Roman"/>
              </a:rPr>
              <a:t>ón'+</a:t>
            </a:r>
            <a:r>
              <a:rPr dirty="0" sz="1200">
                <a:latin typeface="Times New Roman"/>
                <a:cs typeface="Times New Roman"/>
              </a:rPr>
              <a:t>	</a:t>
            </a:r>
            <a:r>
              <a:rPr dirty="0" sz="1200" spc="50">
                <a:latin typeface="Times New Roman"/>
                <a:cs typeface="Times New Roman"/>
              </a:rPr>
              <a:t>n'2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273119" y="8305795"/>
            <a:ext cx="671830" cy="42799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u="heavy" sz="1200" spc="-45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0.33</a:t>
            </a:r>
            <a:r>
              <a:rPr dirty="0" u="heavy" sz="1200" spc="-8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25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sz="1200" spc="-5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spc="-2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0,33</a:t>
            </a:r>
            <a:endParaRPr sz="12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  <a:spcBef>
                <a:spcPts val="14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070402" y="8406379"/>
            <a:ext cx="9810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heavy" baseline="32407" sz="180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heavy" baseline="32407" sz="1800" spc="-104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4722" sz="1800">
                <a:uFill>
                  <a:solidFill>
                    <a:srgbClr val="383838"/>
                  </a:solidFill>
                </a:uFill>
                <a:latin typeface="Times New Roman"/>
                <a:cs typeface="Times New Roman"/>
              </a:rPr>
              <a:t>65</a:t>
            </a:r>
            <a:r>
              <a:rPr dirty="0" baseline="34722" sz="1800" spc="135">
                <a:latin typeface="Times New Roman"/>
                <a:cs typeface="Times New Roman"/>
              </a:rPr>
              <a:t> </a:t>
            </a:r>
            <a:r>
              <a:rPr dirty="0" baseline="2314" sz="1800" spc="-120">
                <a:latin typeface="Times New Roman"/>
                <a:cs typeface="Times New Roman"/>
              </a:rPr>
              <a:t>=</a:t>
            </a:r>
            <a:r>
              <a:rPr dirty="0" baseline="2314" sz="1800" spc="-22">
                <a:latin typeface="Times New Roman"/>
                <a:cs typeface="Times New Roman"/>
              </a:rPr>
              <a:t> </a:t>
            </a:r>
            <a:r>
              <a:rPr dirty="0" sz="1200" spc="-45">
                <a:latin typeface="Times New Roman"/>
                <a:cs typeface="Times New Roman"/>
              </a:rPr>
              <a:t>0</a:t>
            </a:r>
            <a:r>
              <a:rPr dirty="0" baseline="-6944" sz="1800" spc="-67">
                <a:latin typeface="Times New Roman"/>
                <a:cs typeface="Times New Roman"/>
              </a:rPr>
              <a:t>s</a:t>
            </a:r>
            <a:r>
              <a:rPr dirty="0" sz="1200" spc="-45">
                <a:latin typeface="Times New Roman"/>
                <a:cs typeface="Times New Roman"/>
              </a:rPr>
              <a:t>33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baseline="2314" sz="1800" spc="-37">
                <a:latin typeface="Times New Roman"/>
                <a:cs typeface="Times New Roman"/>
              </a:rPr>
              <a:t>cm</a:t>
            </a:r>
            <a:endParaRPr baseline="2314" sz="18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195539" y="8525250"/>
            <a:ext cx="1009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291326" y="4932175"/>
            <a:ext cx="740410" cy="33655"/>
            <a:chOff x="2291326" y="4932175"/>
            <a:chExt cx="740410" cy="33655"/>
          </a:xfrm>
        </p:grpSpPr>
        <p:sp>
          <p:nvSpPr>
            <p:cNvPr id="3" name="object 3" descr=""/>
            <p:cNvSpPr/>
            <p:nvPr/>
          </p:nvSpPr>
          <p:spPr>
            <a:xfrm>
              <a:off x="2291326" y="4958083"/>
              <a:ext cx="575945" cy="0"/>
            </a:xfrm>
            <a:custGeom>
              <a:avLst/>
              <a:gdLst/>
              <a:ahLst/>
              <a:cxnLst/>
              <a:rect l="l" t="t" r="r" b="b"/>
              <a:pathLst>
                <a:path w="575944" h="0">
                  <a:moveTo>
                    <a:pt x="0" y="0"/>
                  </a:moveTo>
                  <a:lnTo>
                    <a:pt x="575878" y="0"/>
                  </a:lnTo>
                </a:path>
              </a:pathLst>
            </a:custGeom>
            <a:ln w="15239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91326" y="4939795"/>
              <a:ext cx="740410" cy="0"/>
            </a:xfrm>
            <a:custGeom>
              <a:avLst/>
              <a:gdLst/>
              <a:ahLst/>
              <a:cxnLst/>
              <a:rect l="l" t="t" r="r" b="b"/>
              <a:pathLst>
                <a:path w="740410" h="0">
                  <a:moveTo>
                    <a:pt x="0" y="0"/>
                  </a:moveTo>
                  <a:lnTo>
                    <a:pt x="740415" y="0"/>
                  </a:lnTo>
                </a:path>
              </a:pathLst>
            </a:custGeom>
            <a:ln w="15239">
              <a:solidFill>
                <a:srgbClr val="44444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8963" y="3703834"/>
            <a:ext cx="2468050" cy="536446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431952" y="688607"/>
            <a:ext cx="194373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7495" algn="l"/>
              </a:tabLst>
            </a:pPr>
            <a:r>
              <a:rPr dirty="0" sz="1250" spc="-25">
                <a:latin typeface="Times New Roman"/>
                <a:cs typeface="Times New Roman"/>
              </a:rPr>
              <a:t>b.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Pada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lensa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II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perınukaan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6871" y="981214"/>
            <a:ext cx="10445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3333" sz="1875" spc="-262">
                <a:latin typeface="Courier New"/>
                <a:cs typeface="Courier New"/>
              </a:rPr>
              <a:t>n'2.=</a:t>
            </a:r>
            <a:r>
              <a:rPr dirty="0" baseline="-33333" sz="1875" spc="-277">
                <a:latin typeface="Courier New"/>
                <a:cs typeface="Courier New"/>
              </a:rPr>
              <a:t> </a:t>
            </a:r>
            <a:r>
              <a:rPr dirty="0" u="heavy" sz="125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f(p</a:t>
            </a:r>
            <a:r>
              <a:rPr dirty="0" u="heavy" sz="1250" spc="-5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700">
                <a:solidFill>
                  <a:srgbClr val="41414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—</a:t>
            </a:r>
            <a:r>
              <a:rPr dirty="0" u="heavy" sz="1250" spc="10">
                <a:solidFill>
                  <a:srgbClr val="414141"/>
                </a:solidFill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25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f')</a:t>
            </a:r>
            <a:r>
              <a:rPr dirty="0" u="heavy" sz="1250" spc="500">
                <a:uFill>
                  <a:solidFill>
                    <a:srgbClr val="484848"/>
                  </a:solidFill>
                </a:uFill>
                <a:latin typeface="Times New Roman"/>
                <a:cs typeface="Times New Roman"/>
              </a:rPr>
              <a:t> 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39937" y="1092659"/>
            <a:ext cx="2559050" cy="81788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60020">
              <a:lnSpc>
                <a:spcPct val="100000"/>
              </a:lnSpc>
              <a:spcBef>
                <a:spcPts val="905"/>
              </a:spcBef>
            </a:pPr>
            <a:r>
              <a:rPr dirty="0" sz="1200">
                <a:latin typeface="Times New Roman"/>
                <a:cs typeface="Times New Roman"/>
              </a:rPr>
              <a:t>p'(p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650">
                <a:solidFill>
                  <a:srgbClr val="3A3A3A"/>
                </a:solidFill>
                <a:latin typeface="Times New Roman"/>
                <a:cs typeface="Times New Roman"/>
              </a:rPr>
              <a:t>—</a:t>
            </a:r>
            <a:r>
              <a:rPr dirty="0" sz="1200" spc="65">
                <a:solidFill>
                  <a:srgbClr val="3A3A3A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f)</a:t>
            </a:r>
            <a:endParaRPr sz="1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35"/>
              </a:spcBef>
            </a:pPr>
            <a:r>
              <a:rPr dirty="0" sz="1250">
                <a:solidFill>
                  <a:srgbClr val="363636"/>
                </a:solidFill>
                <a:latin typeface="Cambria"/>
                <a:cs typeface="Cambria"/>
              </a:rPr>
              <a:t>_</a:t>
            </a:r>
            <a:r>
              <a:rPr dirty="0" sz="1250" spc="204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dirty="0" u="heavy" sz="1250" spc="-125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8,3(5</a:t>
            </a:r>
            <a:r>
              <a:rPr dirty="0" u="heavy" sz="1250" spc="-15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-65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—</a:t>
            </a:r>
            <a:r>
              <a:rPr dirty="0" u="heavy" sz="1250" spc="-4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-12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8,1)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_</a:t>
            </a:r>
            <a:r>
              <a:rPr dirty="0" sz="1250" spc="260">
                <a:latin typeface="Cambria"/>
                <a:cs typeface="Cambria"/>
              </a:rPr>
              <a:t> </a:t>
            </a:r>
            <a:r>
              <a:rPr dirty="0" u="heavy" sz="1250" spc="-40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8,3.3,2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>
                <a:solidFill>
                  <a:srgbClr val="181818"/>
                </a:solidFill>
                <a:latin typeface="Cambria"/>
                <a:cs typeface="Cambria"/>
              </a:rPr>
              <a:t>_</a:t>
            </a:r>
            <a:r>
              <a:rPr dirty="0" sz="1250" spc="200">
                <a:solidFill>
                  <a:srgbClr val="181818"/>
                </a:solidFill>
                <a:latin typeface="Cambria"/>
                <a:cs typeface="Cambria"/>
              </a:rPr>
              <a:t> </a:t>
            </a:r>
            <a:r>
              <a:rPr dirty="0" u="heavy" sz="1250" spc="-135">
                <a:uFill>
                  <a:solidFill>
                    <a:srgbClr val="4B4B4B"/>
                  </a:solidFill>
                </a:uFill>
                <a:latin typeface="Cambria"/>
                <a:cs typeface="Cambria"/>
              </a:rPr>
              <a:t>2€›,56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baseline="-28985" sz="1725" spc="-89">
                <a:solidFill>
                  <a:srgbClr val="232323"/>
                </a:solidFill>
                <a:latin typeface="Times New Roman"/>
                <a:cs typeface="Times New Roman"/>
              </a:rPr>
              <a:t>=</a:t>
            </a:r>
            <a:r>
              <a:rPr dirty="0" baseline="-28985" sz="1725" spc="-142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baseline="-28985" sz="1725">
                <a:latin typeface="Times New Roman"/>
                <a:cs typeface="Times New Roman"/>
              </a:rPr>
              <a:t>1,42</a:t>
            </a:r>
            <a:r>
              <a:rPr dirty="0" baseline="-28985" sz="1725" spc="44">
                <a:latin typeface="Times New Roman"/>
                <a:cs typeface="Times New Roman"/>
              </a:rPr>
              <a:t> </a:t>
            </a:r>
            <a:r>
              <a:rPr dirty="0" baseline="-28985" sz="1725" spc="-37">
                <a:latin typeface="Times New Roman"/>
                <a:cs typeface="Times New Roman"/>
              </a:rPr>
              <a:t>cm</a:t>
            </a:r>
            <a:endParaRPr baseline="-28985" sz="1725">
              <a:latin typeface="Times New Roman"/>
              <a:cs typeface="Times New Roman"/>
            </a:endParaRPr>
          </a:p>
          <a:p>
            <a:pPr marL="192405">
              <a:lnSpc>
                <a:spcPct val="100000"/>
              </a:lnSpc>
              <a:spcBef>
                <a:spcPts val="155"/>
              </a:spcBef>
              <a:tabLst>
                <a:tab pos="1021080" algn="l"/>
                <a:tab pos="1590040" algn="l"/>
              </a:tabLst>
            </a:pPr>
            <a:r>
              <a:rPr dirty="0" sz="1250" spc="-114">
                <a:latin typeface="Cambria"/>
                <a:cs typeface="Cambria"/>
              </a:rPr>
              <a:t>6{5</a:t>
            </a:r>
            <a:r>
              <a:rPr dirty="0" sz="1250" spc="-110">
                <a:latin typeface="Cambria"/>
                <a:cs typeface="Cambria"/>
              </a:rPr>
              <a:t> </a:t>
            </a:r>
            <a:r>
              <a:rPr dirty="0" sz="1250" spc="-229">
                <a:latin typeface="Cambria"/>
                <a:cs typeface="Cambria"/>
              </a:rPr>
              <a:t>—</a:t>
            </a:r>
            <a:r>
              <a:rPr dirty="0" sz="1250" spc="-20">
                <a:latin typeface="Cambria"/>
                <a:cs typeface="Cambria"/>
              </a:rPr>
              <a:t>8,2)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10">
                <a:latin typeface="Cambria"/>
                <a:cs typeface="Cambria"/>
              </a:rPr>
              <a:t>6.3,1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20">
                <a:latin typeface="Cambria"/>
                <a:cs typeface="Cambria"/>
              </a:rPr>
              <a:t>18,6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00834" y="2061974"/>
            <a:ext cx="2485390" cy="49466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dirty="0" sz="1250" spc="-50">
                <a:latin typeface="Cambria"/>
                <a:cs typeface="Cambria"/>
              </a:rPr>
              <a:t>hıdex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bias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cair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pada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lensa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ö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rata-</a:t>
            </a:r>
            <a:r>
              <a:rPr dirty="0" sz="1250" spc="-35">
                <a:latin typeface="Cambria"/>
                <a:cs typeface="Cambria"/>
              </a:rPr>
              <a:t>rata</a:t>
            </a:r>
            <a:endParaRPr sz="1250">
              <a:latin typeface="Cambria"/>
              <a:cs typeface="Cambria"/>
            </a:endParaRPr>
          </a:p>
          <a:p>
            <a:pPr marL="27940">
              <a:lnSpc>
                <a:spcPct val="100000"/>
              </a:lnSpc>
              <a:spcBef>
                <a:spcPts val="295"/>
              </a:spcBef>
              <a:tabLst>
                <a:tab pos="546735" algn="l"/>
              </a:tabLst>
            </a:pPr>
            <a:r>
              <a:rPr dirty="0" sz="1350" spc="30">
                <a:latin typeface="Cambria"/>
                <a:cs typeface="Cambria"/>
              </a:rPr>
              <a:t>—</a:t>
            </a:r>
            <a:r>
              <a:rPr dirty="0" sz="1350">
                <a:latin typeface="Cambria"/>
                <a:cs typeface="Cambria"/>
              </a:rPr>
              <a:t>	</a:t>
            </a:r>
            <a:r>
              <a:rPr dirty="0" u="heavy" sz="135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n'</a:t>
            </a:r>
            <a:r>
              <a:rPr dirty="0" u="heavy" sz="1350" spc="26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35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l</a:t>
            </a:r>
            <a:r>
              <a:rPr dirty="0" u="heavy" sz="1350" spc="-95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350">
                <a:solidFill>
                  <a:srgbClr val="0F0F0F"/>
                </a:solidFill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+</a:t>
            </a:r>
            <a:r>
              <a:rPr dirty="0" u="heavy" sz="1350" spc="-145">
                <a:solidFill>
                  <a:srgbClr val="0F0F0F"/>
                </a:solidFill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35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n'</a:t>
            </a:r>
            <a:r>
              <a:rPr dirty="0" u="heavy" sz="1350" spc="22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350" spc="-50">
                <a:uFill>
                  <a:solidFill>
                    <a:srgbClr val="444444"/>
                  </a:solidFill>
                </a:uFill>
                <a:latin typeface="Cambria"/>
                <a:cs typeface="Cambria"/>
              </a:rPr>
              <a:t>2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675588" y="2829821"/>
            <a:ext cx="1261110" cy="75120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algn="ctr" marL="560705">
              <a:lnSpc>
                <a:spcPct val="100000"/>
              </a:lnSpc>
              <a:spcBef>
                <a:spcPts val="204"/>
              </a:spcBef>
            </a:pPr>
            <a:r>
              <a:rPr dirty="0" u="heavy" sz="1250" spc="-6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lş78 </a:t>
            </a:r>
            <a:r>
              <a:rPr dirty="0" u="heavy" sz="1250" spc="-55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sz="1250" spc="-18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u="heavy" sz="1250" spc="-140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6666" sz="1875" spc="-37">
                <a:uFill>
                  <a:solidFill>
                    <a:srgbClr val="575757"/>
                  </a:solidFill>
                </a:uFill>
                <a:latin typeface="Times New Roman"/>
                <a:cs typeface="Times New Roman"/>
              </a:rPr>
              <a:t>42</a:t>
            </a:r>
            <a:endParaRPr baseline="6666" sz="1875">
              <a:latin typeface="Times New Roman"/>
              <a:cs typeface="Times New Roman"/>
            </a:endParaRPr>
          </a:p>
          <a:p>
            <a:pPr algn="ctr" marL="581660">
              <a:lnSpc>
                <a:spcPct val="100000"/>
              </a:lnSpc>
              <a:spcBef>
                <a:spcPts val="110"/>
              </a:spcBef>
            </a:pPr>
            <a:r>
              <a:rPr dirty="0" sz="1250" spc="-5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marL="38100">
              <a:lnSpc>
                <a:spcPct val="100000"/>
              </a:lnSpc>
              <a:spcBef>
                <a:spcPts val="994"/>
              </a:spcBef>
            </a:pPr>
            <a:r>
              <a:rPr dirty="0" sz="1250" spc="-25">
                <a:latin typeface="Times New Roman"/>
                <a:cs typeface="Times New Roman"/>
              </a:rPr>
              <a:t>Teori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kesalalıan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70501" y="2774957"/>
            <a:ext cx="213995" cy="488950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250">
                <a:latin typeface="Times New Roman"/>
                <a:cs typeface="Times New Roman"/>
              </a:rPr>
              <a:t>3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baseline="2222" sz="1875" spc="-75">
                <a:latin typeface="Times New Roman"/>
                <a:cs typeface="Times New Roman"/>
              </a:rPr>
              <a:t>2</a:t>
            </a:r>
            <a:endParaRPr baseline="2222" sz="1875">
              <a:latin typeface="Times New Roman"/>
              <a:cs typeface="Times New Roman"/>
            </a:endParaRPr>
          </a:p>
          <a:p>
            <a:pPr marL="79375">
              <a:lnSpc>
                <a:spcPct val="100000"/>
              </a:lnSpc>
              <a:spcBef>
                <a:spcPts val="325"/>
              </a:spcBef>
            </a:pPr>
            <a:r>
              <a:rPr dirty="0" sz="1250" spc="-50">
                <a:latin typeface="Consolas"/>
                <a:cs typeface="Consolas"/>
              </a:rPr>
              <a:t>T</a:t>
            </a:r>
            <a:endParaRPr sz="1250">
              <a:latin typeface="Consolas"/>
              <a:cs typeface="Consola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437844" y="2895353"/>
            <a:ext cx="41592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0">
                <a:latin typeface="Times New Roman"/>
                <a:cs typeface="Times New Roman"/>
              </a:rPr>
              <a:t>l,G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97064" y="4407158"/>
            <a:ext cx="119316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5">
                <a:latin typeface="Times New Roman"/>
                <a:cs typeface="Times New Roman"/>
              </a:rPr>
              <a:t>Kesalalıan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728929" y="4852165"/>
            <a:ext cx="52197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9100" algn="l"/>
              </a:tabLst>
            </a:pPr>
            <a:r>
              <a:rPr dirty="0" sz="1250" spc="-25">
                <a:latin typeface="Times New Roman"/>
                <a:cs typeface="Times New Roman"/>
              </a:rPr>
              <a:t>An'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0">
                <a:solidFill>
                  <a:srgbClr val="1D1D1D"/>
                </a:solidFill>
                <a:latin typeface="Times New Roman"/>
                <a:cs typeface="Times New Roman"/>
              </a:rPr>
              <a:t>=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297266" y="4871976"/>
            <a:ext cx="718185" cy="81788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323850">
              <a:lnSpc>
                <a:spcPct val="100000"/>
              </a:lnSpc>
              <a:spcBef>
                <a:spcPts val="805"/>
              </a:spcBef>
            </a:pPr>
            <a:r>
              <a:rPr dirty="0" sz="1250" spc="-50">
                <a:latin typeface="Consolas"/>
                <a:cs typeface="Consolas"/>
              </a:rPr>
              <a:t>2</a:t>
            </a:r>
            <a:endParaRPr sz="125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u="heavy" sz="1250" spc="-25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0.18</a:t>
            </a:r>
            <a:r>
              <a:rPr dirty="0" u="heavy" sz="1250" spc="-7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+</a:t>
            </a:r>
            <a:r>
              <a:rPr dirty="0" u="heavy" sz="1250" spc="-7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4444" sz="1875" spc="-30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0,18</a:t>
            </a:r>
            <a:endParaRPr baseline="4444" sz="1875">
              <a:latin typeface="Times New Roman"/>
              <a:cs typeface="Times New Roman"/>
            </a:endParaRPr>
          </a:p>
          <a:p>
            <a:pPr marL="325755">
              <a:lnSpc>
                <a:spcPct val="100000"/>
              </a:lnSpc>
              <a:spcBef>
                <a:spcPts val="325"/>
              </a:spcBef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61583" y="5309365"/>
            <a:ext cx="1060450" cy="381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1400"/>
              </a:lnSpc>
              <a:spcBef>
                <a:spcPts val="100"/>
              </a:spcBef>
            </a:pPr>
            <a:r>
              <a:rPr dirty="0" u="heavy" baseline="31111" sz="1875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0</a:t>
            </a:r>
            <a:r>
              <a:rPr dirty="0" u="heavy" baseline="31111" sz="1875" spc="-15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baseline="33333" sz="1875">
                <a:uFill>
                  <a:solidFill>
                    <a:srgbClr val="3B3B3B"/>
                  </a:solidFill>
                </a:uFill>
                <a:latin typeface="Times New Roman"/>
                <a:cs typeface="Times New Roman"/>
              </a:rPr>
              <a:t>36</a:t>
            </a:r>
            <a:r>
              <a:rPr dirty="0" baseline="33333" sz="1875" spc="20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212121"/>
                </a:solidFill>
                <a:latin typeface="Times New Roman"/>
                <a:cs typeface="Times New Roman"/>
              </a:rPr>
              <a:t>0</a:t>
            </a:r>
            <a:r>
              <a:rPr dirty="0" sz="1250" spc="-10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18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baseline="2222" sz="1875" spc="-37">
                <a:latin typeface="Times New Roman"/>
                <a:cs typeface="Times New Roman"/>
              </a:rPr>
              <a:t>cm</a:t>
            </a:r>
            <a:endParaRPr baseline="2222" sz="1875">
              <a:latin typeface="Times New Roman"/>
              <a:cs typeface="Times New Roman"/>
            </a:endParaRPr>
          </a:p>
          <a:p>
            <a:pPr marL="156210">
              <a:lnSpc>
                <a:spcPts val="1400"/>
              </a:lnSpc>
            </a:pPr>
            <a:r>
              <a:rPr dirty="0" sz="1250" spc="-50">
                <a:latin typeface="Times New Roman"/>
                <a:cs typeface="Times New Roman"/>
              </a:rPr>
              <a:t>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099369" y="5473955"/>
            <a:ext cx="539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solidFill>
                  <a:srgbClr val="2A2A2A"/>
                </a:solidFill>
                <a:latin typeface="Times New Roman"/>
                <a:cs typeface="Times New Roman"/>
              </a:rPr>
              <a:t>'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56613" y="5694936"/>
            <a:ext cx="5360035" cy="186690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84480" indent="-271780">
              <a:lnSpc>
                <a:spcPct val="100000"/>
              </a:lnSpc>
              <a:spcBef>
                <a:spcPts val="660"/>
              </a:spcBef>
              <a:buAutoNum type="arabicPeriod" startAt="6"/>
              <a:tabLst>
                <a:tab pos="284480" algn="l"/>
              </a:tabLst>
            </a:pPr>
            <a:r>
              <a:rPr dirty="0" sz="1250" spc="-25">
                <a:latin typeface="Times New Roman"/>
                <a:cs typeface="Times New Roman"/>
              </a:rPr>
              <a:t>Menjelaskan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limana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letak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suınber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kesalalıan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terbesar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ini</a:t>
            </a:r>
            <a:endParaRPr sz="1250">
              <a:latin typeface="Times New Roman"/>
              <a:cs typeface="Times New Roman"/>
            </a:endParaRPr>
          </a:p>
          <a:p>
            <a:pPr lvl="1" marL="554355" marR="5080" indent="-266700">
              <a:lnSpc>
                <a:spcPct val="137600"/>
              </a:lnSpc>
              <a:buAutoNum type="alphaLcPeriod"/>
              <a:tabLst>
                <a:tab pos="556260" algn="l"/>
              </a:tabLst>
            </a:pPr>
            <a:r>
              <a:rPr dirty="0" sz="1250">
                <a:latin typeface="Times New Roman"/>
                <a:cs typeface="Times New Roman"/>
              </a:rPr>
              <a:t>Alat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ukuı’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penggaris/nıistar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rang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gunKan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dapat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ıneınpengarulıi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lıasil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karena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ketelitian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alat-</a:t>
            </a:r>
            <a:r>
              <a:rPr dirty="0" sz="1250" spc="-10">
                <a:latin typeface="Times New Roman"/>
                <a:cs typeface="Times New Roman"/>
              </a:rPr>
              <a:t>alat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ııkur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</a:t>
            </a:r>
            <a:endParaRPr sz="1250">
              <a:latin typeface="Times New Roman"/>
              <a:cs typeface="Times New Roman"/>
            </a:endParaRPr>
          </a:p>
          <a:p>
            <a:pPr lvl="1" marL="553085" indent="-266065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553085" algn="l"/>
                <a:tab pos="554355" algn="l"/>
                <a:tab pos="3663950" algn="l"/>
              </a:tabLst>
            </a:pPr>
            <a:r>
              <a:rPr dirty="0" sz="1250">
                <a:latin typeface="Times New Roman"/>
                <a:cs typeface="Times New Roman"/>
              </a:rPr>
              <a:t>Factor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ınanusia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ıneınpengarulıi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lıasil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İri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praktikunı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karena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ınanusia</a:t>
            </a:r>
            <a:endParaRPr sz="1250">
              <a:latin typeface="Times New Roman"/>
              <a:cs typeface="Times New Roman"/>
            </a:endParaRPr>
          </a:p>
          <a:p>
            <a:pPr marL="556260" marR="9525" indent="-1905">
              <a:lnSpc>
                <a:spcPct val="137600"/>
              </a:lnSpc>
              <a:spcBef>
                <a:spcPts val="50"/>
              </a:spcBef>
            </a:pP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sattı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lainnya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nıemiliki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perbedaan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nıengaınati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setiap percobaan</a:t>
            </a:r>
            <a:endParaRPr sz="1250">
              <a:latin typeface="Times New Roman"/>
              <a:cs typeface="Times New Roman"/>
            </a:endParaRPr>
          </a:p>
          <a:p>
            <a:pPr lvl="1" marL="553085" indent="-264795">
              <a:lnSpc>
                <a:spcPct val="100000"/>
              </a:lnSpc>
              <a:spcBef>
                <a:spcPts val="565"/>
              </a:spcBef>
              <a:buAutoNum type="alphaLcPeriod" startAt="3"/>
              <a:tabLst>
                <a:tab pos="553085" algn="l"/>
              </a:tabLst>
            </a:pPr>
            <a:r>
              <a:rPr dirty="0" sz="1250" spc="-25">
                <a:latin typeface="Times New Roman"/>
                <a:cs typeface="Times New Roman"/>
              </a:rPr>
              <a:t>Faktor</a:t>
            </a:r>
            <a:r>
              <a:rPr dirty="0" sz="1250" spc="-20">
                <a:latin typeface="Times New Roman"/>
                <a:cs typeface="Times New Roman"/>
              </a:rPr>
              <a:t> teınperatur,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tekanan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85">
                <a:latin typeface="Times New Roman"/>
                <a:cs typeface="Times New Roman"/>
              </a:rPr>
              <a:t>uğra,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keleınbapan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udara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29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902140" y="688607"/>
            <a:ext cx="5951220" cy="371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39395" indent="-22669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39395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algn="just" marL="243840" marR="12700" indent="215265">
              <a:lnSpc>
                <a:spcPct val="137600"/>
              </a:lnSpc>
              <a:spcBef>
                <a:spcPts val="620"/>
              </a:spcBef>
            </a:pP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adalah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salam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satu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systeın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optic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berupa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nıediıını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dibatasi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oleh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dua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lebih </a:t>
            </a:r>
            <a:r>
              <a:rPr dirty="0" sz="1250" spc="-40">
                <a:latin typeface="Times New Roman"/>
                <a:cs typeface="Times New Roman"/>
              </a:rPr>
              <a:t>peı'ınukaan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bias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ınenıiliki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sunıbıı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utaına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bersaına.</a:t>
            </a:r>
            <a:endParaRPr sz="1250">
              <a:latin typeface="Times New Roman"/>
              <a:cs typeface="Times New Roman"/>
            </a:endParaRPr>
          </a:p>
          <a:p>
            <a:pPr algn="just" marL="243840" marR="5080" indent="214629">
              <a:lnSpc>
                <a:spcPct val="137600"/>
              </a:lnSpc>
            </a:pPr>
            <a:r>
              <a:rPr dirty="0" sz="1250" spc="-20">
                <a:latin typeface="Times New Roman"/>
                <a:cs typeface="Times New Roman"/>
              </a:rPr>
              <a:t>Sifat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dari</a:t>
            </a:r>
            <a:r>
              <a:rPr dirty="0" sz="1250" spc="-20">
                <a:latin typeface="Times New Roman"/>
                <a:cs typeface="Times New Roman"/>
              </a:rPr>
              <a:t> lensa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juga</a:t>
            </a:r>
            <a:r>
              <a:rPr dirty="0" sz="1250" spc="-10">
                <a:latin typeface="Times New Roman"/>
                <a:cs typeface="Times New Roman"/>
              </a:rPr>
              <a:t> banyak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dinıanfaatknn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sebagai</a:t>
            </a:r>
            <a:r>
              <a:rPr dirty="0" sz="1250">
                <a:latin typeface="Times New Roman"/>
                <a:cs typeface="Times New Roman"/>
              </a:rPr>
              <a:t> alat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optik.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jenis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optis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 </a:t>
            </a:r>
            <a:r>
              <a:rPr dirty="0" sz="1250" spc="-35">
                <a:latin typeface="Times New Roman"/>
                <a:cs typeface="Times New Roman"/>
              </a:rPr>
              <a:t>dipakni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berlıubungan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langsung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ınata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ınenıerlukan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nıediuın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dapat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dilihat</a:t>
            </a:r>
            <a:endParaRPr sz="1250">
              <a:latin typeface="Times New Roman"/>
              <a:cs typeface="Times New Roman"/>
            </a:endParaRPr>
          </a:p>
          <a:p>
            <a:pPr algn="just" marL="238760" marR="8255">
              <a:lnSpc>
                <a:spcPct val="137600"/>
              </a:lnSpc>
              <a:spcBef>
                <a:spcPts val="50"/>
              </a:spcBef>
            </a:pPr>
            <a:r>
              <a:rPr dirty="0" sz="1250">
                <a:latin typeface="Times New Roman"/>
                <a:cs typeface="Times New Roman"/>
              </a:rPr>
              <a:t>ınata.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 tetapi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seınuanya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ınenıiliki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fungsi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yaitu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ıneınbantu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ıoanusia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 ınelilıat</a:t>
            </a:r>
            <a:r>
              <a:rPr dirty="0" sz="1250">
                <a:latin typeface="Times New Roman"/>
                <a:cs typeface="Times New Roman"/>
              </a:rPr>
              <a:t> segala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sesuatu lebih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jelas.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ymıg </a:t>
            </a:r>
            <a:r>
              <a:rPr dirty="0" sz="1250" spc="-10">
                <a:latin typeface="Times New Roman"/>
                <a:cs typeface="Times New Roman"/>
              </a:rPr>
              <a:t>berlıubungan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lengsung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ılıata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lıarus </a:t>
            </a:r>
            <a:r>
              <a:rPr dirty="0" sz="1250" spc="-30">
                <a:latin typeface="Times New Roman"/>
                <a:cs typeface="Times New Roman"/>
              </a:rPr>
              <a:t>ınenglıasilkan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bayangan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maya.</a:t>
            </a:r>
            <a:endParaRPr sz="1250">
              <a:latin typeface="Times New Roman"/>
              <a:cs typeface="Times New Roman"/>
            </a:endParaRPr>
          </a:p>
          <a:p>
            <a:pPr algn="just" marL="241935" marR="7620" indent="217804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Dalaın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-10">
                <a:latin typeface="Times New Roman"/>
                <a:cs typeface="Times New Roman"/>
              </a:rPr>
              <a:t> disinıpulkan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balıwa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hn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cermin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ini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ınengetalıui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kegunaan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ınasingmasing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alat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tersebut.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Pertaınn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lensa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kita </a:t>
            </a:r>
            <a:r>
              <a:rPr dirty="0" sz="1250">
                <a:latin typeface="Times New Roman"/>
                <a:cs typeface="Times New Roman"/>
              </a:rPr>
              <a:t>gunKan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ukıır</a:t>
            </a:r>
            <a:r>
              <a:rPr dirty="0" sz="1250" spc="3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bagian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secara</a:t>
            </a:r>
            <a:r>
              <a:rPr dirty="0" sz="1250" spc="3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bergantian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30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teınpat</a:t>
            </a:r>
            <a:r>
              <a:rPr dirty="0" sz="1250" spc="3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berlainan.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</a:t>
            </a:r>
            <a:endParaRPr sz="1250">
              <a:latin typeface="Times New Roman"/>
              <a:cs typeface="Times New Roman"/>
            </a:endParaRPr>
          </a:p>
          <a:p>
            <a:pPr algn="just" marL="243840">
              <a:lnSpc>
                <a:spcPct val="100000"/>
              </a:lnSpc>
              <a:spcBef>
                <a:spcPts val="610"/>
              </a:spcBef>
            </a:pP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lensa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du</a:t>
            </a:r>
            <a:r>
              <a:rPr dirty="0" sz="1250" spc="3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cernıin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akan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dipengarulıi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olelı:</a:t>
            </a:r>
            <a:endParaRPr sz="1250">
              <a:latin typeface="Times New Roman"/>
              <a:cs typeface="Times New Roman"/>
            </a:endParaRPr>
          </a:p>
          <a:p>
            <a:pPr algn="just" lvl="1" marL="542925" indent="-27559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42925" algn="l"/>
              </a:tabLst>
            </a:pPr>
            <a:r>
              <a:rPr dirty="0" sz="1250" spc="-30">
                <a:latin typeface="Times New Roman"/>
                <a:cs typeface="Times New Roman"/>
              </a:rPr>
              <a:t>Teınperatur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ruang8ıL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tekanan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udara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keleıTlbapan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udara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ruang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praktikuın</a:t>
            </a:r>
            <a:endParaRPr sz="1250">
              <a:latin typeface="Times New Roman"/>
              <a:cs typeface="Times New Roman"/>
            </a:endParaRPr>
          </a:p>
          <a:p>
            <a:pPr algn="just" lvl="1" marL="538480" indent="-26797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538480" algn="l"/>
              </a:tabLst>
            </a:pPr>
            <a:r>
              <a:rPr dirty="0" sz="1250" spc="-25">
                <a:latin typeface="Times New Roman"/>
                <a:cs typeface="Times New Roman"/>
              </a:rPr>
              <a:t>Kecepatan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angin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apabila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kita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praktiknnı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luar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5" y="1369071"/>
            <a:ext cx="5563777" cy="721155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97878" y="688607"/>
            <a:ext cx="2005964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8.</a:t>
            </a:r>
            <a:r>
              <a:rPr dirty="0" sz="1250" spc="18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Lampiran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Data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Praktikum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30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480" y="3545338"/>
            <a:ext cx="2407111" cy="201167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9350" y="3545338"/>
            <a:ext cx="2407111" cy="19994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480" y="1442223"/>
            <a:ext cx="2407111" cy="187146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9350" y="1442223"/>
            <a:ext cx="2407111" cy="188365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01461" y="694957"/>
            <a:ext cx="3175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9.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Lampiran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Dokumentasi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Kegiatan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31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780" y="5764277"/>
            <a:ext cx="2340077" cy="126186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9176" y="5544821"/>
            <a:ext cx="1267541" cy="15849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3686840" y="4049781"/>
            <a:ext cx="1405255" cy="0"/>
          </a:xfrm>
          <a:custGeom>
            <a:avLst/>
            <a:gdLst/>
            <a:ahLst/>
            <a:cxnLst/>
            <a:rect l="l" t="t" r="r" b="b"/>
            <a:pathLst>
              <a:path w="1405254" h="0">
                <a:moveTo>
                  <a:pt x="0" y="0"/>
                </a:moveTo>
                <a:lnTo>
                  <a:pt x="1404655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92" y="7410193"/>
            <a:ext cx="804401" cy="10363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27509" y="4185417"/>
            <a:ext cx="42657" cy="146303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87112" y="688607"/>
            <a:ext cx="5963920" cy="3050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Times New Roman"/>
                <a:cs typeface="Times New Roman"/>
              </a:rPr>
              <a:t>D.</a:t>
            </a:r>
            <a:r>
              <a:rPr dirty="0" sz="1250" spc="245" b="1">
                <a:latin typeface="Times New Roman"/>
                <a:cs typeface="Times New Roman"/>
              </a:rPr>
              <a:t> </a:t>
            </a:r>
            <a:r>
              <a:rPr dirty="0" sz="1250" spc="-35" b="1">
                <a:latin typeface="Times New Roman"/>
                <a:cs typeface="Times New Roman"/>
              </a:rPr>
              <a:t>Percobaan</a:t>
            </a:r>
            <a:r>
              <a:rPr dirty="0" sz="1250" spc="-5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IV</a:t>
            </a:r>
            <a:r>
              <a:rPr dirty="0" sz="1250" spc="-45" b="1">
                <a:latin typeface="Times New Roman"/>
                <a:cs typeface="Times New Roman"/>
              </a:rPr>
              <a:t> </a:t>
            </a:r>
            <a:r>
              <a:rPr dirty="0" sz="1250" spc="-40" b="1">
                <a:latin typeface="Times New Roman"/>
                <a:cs typeface="Times New Roman"/>
              </a:rPr>
              <a:t>Tegangan</a:t>
            </a:r>
            <a:r>
              <a:rPr dirty="0" sz="1250" spc="45" b="1">
                <a:latin typeface="Times New Roman"/>
                <a:cs typeface="Times New Roman"/>
              </a:rPr>
              <a:t> </a:t>
            </a:r>
            <a:r>
              <a:rPr dirty="0" sz="1250" spc="-45" b="1">
                <a:latin typeface="Times New Roman"/>
                <a:cs typeface="Times New Roman"/>
              </a:rPr>
              <a:t>Permukaan</a:t>
            </a:r>
            <a:r>
              <a:rPr dirty="0" sz="1250" spc="5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55270" indent="-23495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55270" algn="l"/>
              </a:tabLst>
            </a:pPr>
            <a:r>
              <a:rPr dirty="0" sz="1250" spc="-10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algn="just" marL="280670" marR="25400" indent="187325">
              <a:lnSpc>
                <a:spcPct val="137600"/>
              </a:lnSpc>
              <a:spcBef>
                <a:spcPts val="620"/>
              </a:spcBef>
            </a:pPr>
            <a:r>
              <a:rPr dirty="0" sz="1250" spc="-25">
                <a:latin typeface="Times New Roman"/>
                <a:cs typeface="Times New Roman"/>
              </a:rPr>
              <a:t>Menentnkan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koefisien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Tegangan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Pernıuknan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(r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i="1">
                <a:latin typeface="Times New Roman"/>
                <a:cs typeface="Times New Roman"/>
              </a:rPr>
              <a:t>T)</a:t>
            </a:r>
            <a:r>
              <a:rPr dirty="0" sz="1250" spc="35" i="1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larutan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sabun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nıenggunakan </a:t>
            </a:r>
            <a:r>
              <a:rPr dirty="0" sz="1250" spc="-20">
                <a:latin typeface="Times New Roman"/>
                <a:cs typeface="Times New Roman"/>
              </a:rPr>
              <a:t>selaput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tipis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larutmı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59079" indent="-229870">
              <a:lnSpc>
                <a:spcPct val="100000"/>
              </a:lnSpc>
              <a:buAutoNum type="arabicPeriod" startAt="2"/>
              <a:tabLst>
                <a:tab pos="259079" algn="l"/>
              </a:tabLst>
            </a:pPr>
            <a:r>
              <a:rPr dirty="0" sz="1250" spc="-10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algn="just" marL="278130" marR="5080" indent="189230">
              <a:lnSpc>
                <a:spcPct val="138400"/>
              </a:lnSpc>
              <a:spcBef>
                <a:spcPts val="565"/>
              </a:spcBef>
            </a:pPr>
            <a:r>
              <a:rPr dirty="0" sz="1250">
                <a:latin typeface="Times New Roman"/>
                <a:cs typeface="Times New Roman"/>
              </a:rPr>
              <a:t>Sebualı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(nı)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digantungkan,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olelı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knrena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afinya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selaput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dari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19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larutan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sabun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benang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10">
                <a:latin typeface="Times New Roman"/>
                <a:cs typeface="Times New Roman"/>
              </a:rPr>
              <a:t>ıTnıla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ıııula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lurus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85">
                <a:latin typeface="Times New Roman"/>
                <a:cs typeface="Times New Roman"/>
              </a:rPr>
              <a:t>bawa1ı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akan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berubalı</a:t>
            </a:r>
            <a:r>
              <a:rPr dirty="0" sz="1250" spc="-10">
                <a:latin typeface="Times New Roman"/>
                <a:cs typeface="Times New Roman"/>
              </a:rPr>
              <a:t> bentuk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nıenjadi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busur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lingkaran, </a:t>
            </a:r>
            <a:r>
              <a:rPr dirty="0" sz="1250" spc="-100">
                <a:latin typeface="Times New Roman"/>
                <a:cs typeface="Times New Roman"/>
              </a:rPr>
              <a:t>mal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disebabkan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olelı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karena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selaput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sabun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selalu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ıNenghendaki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484848"/>
                </a:solidFill>
                <a:latin typeface="Times New Roman"/>
                <a:cs typeface="Times New Roman"/>
              </a:rPr>
              <a:t>/</a:t>
            </a:r>
            <a:r>
              <a:rPr dirty="0" sz="1250" spc="-50">
                <a:solidFill>
                  <a:srgbClr val="484848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ıneneınpati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ruang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 sekecil-</a:t>
            </a:r>
            <a:r>
              <a:rPr dirty="0" sz="1250">
                <a:latin typeface="Times New Roman"/>
                <a:cs typeface="Times New Roman"/>
              </a:rPr>
              <a:t>kecilnya,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selıingga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tegangan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larutan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sabun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dilıittıng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ınenggunakan ruınus: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64455" y="3931671"/>
            <a:ext cx="27495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229" i="1">
                <a:latin typeface="Times New Roman"/>
                <a:cs typeface="Times New Roman"/>
              </a:rPr>
              <a:t> </a:t>
            </a:r>
            <a:r>
              <a:rPr dirty="0" sz="1250" spc="-775" i="1">
                <a:latin typeface="Times New Roman"/>
                <a:cs typeface="Times New Roman"/>
              </a:rPr>
              <a:t>—</a:t>
            </a:r>
            <a:r>
              <a:rPr dirty="0" sz="1250" spc="-825" i="1">
                <a:latin typeface="Times New Roman"/>
                <a:cs typeface="Times New Roman"/>
              </a:rPr>
              <a:t>—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52689" y="4463547"/>
            <a:ext cx="2287905" cy="81216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660"/>
              </a:spcBef>
            </a:pPr>
            <a:r>
              <a:rPr dirty="0" sz="1250" spc="-1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ın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Massa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knwat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ınenggantung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Tegangan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Perınukaan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3929" y="7602977"/>
            <a:ext cx="1955164" cy="160464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292735" indent="-277495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292735" algn="l"/>
              </a:tabLst>
            </a:pP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batang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kawat</a:t>
            </a:r>
            <a:endParaRPr sz="1250">
              <a:latin typeface="Times New Roman"/>
              <a:cs typeface="Times New Roman"/>
            </a:endParaRPr>
          </a:p>
          <a:p>
            <a:pPr marL="292735" indent="-28003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292735" algn="l"/>
              </a:tabLst>
            </a:pP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-10">
                <a:latin typeface="Times New Roman"/>
                <a:cs typeface="Times New Roman"/>
              </a:rPr>
              <a:t> utas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benang</a:t>
            </a:r>
            <a:endParaRPr sz="1250">
              <a:latin typeface="Times New Roman"/>
              <a:cs typeface="Times New Roman"/>
            </a:endParaRPr>
          </a:p>
          <a:p>
            <a:pPr marL="287020" indent="-271780">
              <a:lnSpc>
                <a:spcPct val="100000"/>
              </a:lnSpc>
              <a:spcBef>
                <a:spcPts val="565"/>
              </a:spcBef>
              <a:buClr>
                <a:srgbClr val="0E0E0E"/>
              </a:buClr>
              <a:buAutoNum type="arabicPeriod"/>
              <a:tabLst>
                <a:tab pos="287020" algn="l"/>
              </a:tabLst>
            </a:pPr>
            <a:r>
              <a:rPr dirty="0" sz="1250" spc="-10">
                <a:latin typeface="Times New Roman"/>
                <a:cs typeface="Times New Roman"/>
              </a:rPr>
              <a:t>Penggaris</a:t>
            </a:r>
            <a:endParaRPr sz="1250">
              <a:latin typeface="Times New Roman"/>
              <a:cs typeface="Times New Roman"/>
            </a:endParaRPr>
          </a:p>
          <a:p>
            <a:pPr marL="27940" marR="5080" indent="-14604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27940" algn="l"/>
                <a:tab pos="292100" algn="l"/>
              </a:tabLst>
            </a:pPr>
            <a:r>
              <a:rPr dirty="0" sz="1250" spc="-40">
                <a:latin typeface="Times New Roman"/>
                <a:cs typeface="Times New Roman"/>
              </a:rPr>
              <a:t>Neraca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batu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tinıbangan </a:t>
            </a:r>
            <a:r>
              <a:rPr dirty="0" sz="1250" spc="-25">
                <a:latin typeface="Times New Roman"/>
                <a:cs typeface="Times New Roman"/>
              </a:rPr>
              <a:t>û.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Statip</a:t>
            </a:r>
            <a:endParaRPr sz="12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60"/>
              </a:spcBef>
              <a:tabLst>
                <a:tab pos="292100" algn="l"/>
              </a:tabLst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39237" y="4120647"/>
            <a:ext cx="79375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50" spc="95">
                <a:latin typeface="Times New Roman"/>
                <a:cs typeface="Times New Roman"/>
              </a:rPr>
              <a:t>2((a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it)</a:t>
            </a:r>
            <a:r>
              <a:rPr dirty="0" baseline="-26666" sz="1875" spc="-30">
                <a:latin typeface="Times New Roman"/>
                <a:cs typeface="Times New Roman"/>
              </a:rPr>
              <a:t>+</a:t>
            </a:r>
            <a:endParaRPr baseline="-26666" sz="1875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69021" y="4008125"/>
            <a:ext cx="387985" cy="407670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ctr" marR="49530">
              <a:lnSpc>
                <a:spcPct val="100000"/>
              </a:lnSpc>
              <a:spcBef>
                <a:spcPts val="280"/>
              </a:spcBef>
            </a:pPr>
            <a:r>
              <a:rPr dirty="0" sz="900" spc="-25">
                <a:latin typeface="Consolas"/>
                <a:cs typeface="Consolas"/>
              </a:rPr>
              <a:t>/1Z</a:t>
            </a:r>
            <a:endParaRPr sz="9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dirty="0" sz="1250">
                <a:latin typeface="Times New Roman"/>
                <a:cs typeface="Times New Roman"/>
              </a:rPr>
              <a:t>n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+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50" i="1">
                <a:latin typeface="Times New Roman"/>
                <a:cs typeface="Times New Roman"/>
              </a:rPr>
              <a:t>b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33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902140" y="1109229"/>
            <a:ext cx="5942965" cy="55137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860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2570" algn="l"/>
              </a:tabLst>
            </a:pPr>
            <a:r>
              <a:rPr dirty="0" sz="1250" spc="-40" b="1">
                <a:latin typeface="Times New Roman"/>
                <a:cs typeface="Times New Roman"/>
              </a:rPr>
              <a:t>Cara</a:t>
            </a:r>
            <a:r>
              <a:rPr dirty="0" sz="1250" spc="-10" b="1">
                <a:latin typeface="Times New Roman"/>
                <a:cs typeface="Times New Roman"/>
              </a:rPr>
              <a:t> Kerja</a:t>
            </a:r>
            <a:endParaRPr sz="1250">
              <a:latin typeface="Times New Roman"/>
              <a:cs typeface="Times New Roman"/>
            </a:endParaRPr>
          </a:p>
          <a:p>
            <a:pPr lvl="1" marL="542290" indent="-27495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542290" algn="l"/>
              </a:tabLst>
            </a:pPr>
            <a:r>
              <a:rPr dirty="0" sz="1250" spc="-40">
                <a:latin typeface="Times New Roman"/>
                <a:cs typeface="Times New Roman"/>
              </a:rPr>
              <a:t>Catatlalı </a:t>
            </a:r>
            <a:r>
              <a:rPr dirty="0" sz="1250" spc="-25">
                <a:latin typeface="Times New Roman"/>
                <a:cs typeface="Times New Roman"/>
              </a:rPr>
              <a:t>keadaan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  <a:p>
            <a:pPr lvl="1" marL="542925" indent="-27241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42925" algn="l"/>
              </a:tabLst>
            </a:pPr>
            <a:r>
              <a:rPr dirty="0" sz="1250" spc="-45">
                <a:latin typeface="Times New Roman"/>
                <a:cs typeface="Times New Roman"/>
              </a:rPr>
              <a:t>Tiıııbanglalı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knwat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penggantung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(ın)</a:t>
            </a:r>
            <a:endParaRPr sz="1250">
              <a:latin typeface="Times New Roman"/>
              <a:cs typeface="Times New Roman"/>
            </a:endParaRPr>
          </a:p>
          <a:p>
            <a:pPr lvl="1" marL="539115" indent="-271780">
              <a:lnSpc>
                <a:spcPct val="100000"/>
              </a:lnSpc>
              <a:spcBef>
                <a:spcPts val="565"/>
              </a:spcBef>
              <a:buClr>
                <a:srgbClr val="0C0C0C"/>
              </a:buClr>
              <a:buAutoNum type="arabicPeriod"/>
              <a:tabLst>
                <a:tab pos="539115" algn="l"/>
              </a:tabLst>
            </a:pPr>
            <a:r>
              <a:rPr dirty="0" sz="1250" spc="-35">
                <a:latin typeface="Times New Roman"/>
                <a:cs typeface="Times New Roman"/>
              </a:rPr>
              <a:t>Buatlalı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rangkn</a:t>
            </a:r>
            <a:endParaRPr sz="1250">
              <a:latin typeface="Times New Roman"/>
              <a:cs typeface="Times New Roman"/>
            </a:endParaRPr>
          </a:p>
          <a:p>
            <a:pPr algn="just" lvl="1" marL="537845" marR="5080" indent="-273050">
              <a:lnSpc>
                <a:spcPct val="137600"/>
              </a:lnSpc>
              <a:spcBef>
                <a:spcPts val="50"/>
              </a:spcBef>
              <a:buAutoNum type="arabicPeriod"/>
              <a:tabLst>
                <a:tab pos="540385" algn="l"/>
              </a:tabLst>
            </a:pPr>
            <a:r>
              <a:rPr dirty="0" sz="1250" spc="-30">
                <a:latin typeface="Times New Roman"/>
                <a:cs typeface="Times New Roman"/>
              </a:rPr>
              <a:t>Masukknn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rangkn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Öalanı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lanrtan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sabun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angkat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kenıbali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selıingga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teıjadi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selaput.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oleskan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benang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ymıg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telafi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dibasalıi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larutan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sbun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rangka 	tersebut.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5"/>
              </a:spcBef>
              <a:tabLst>
                <a:tab pos="538480" algn="l"/>
              </a:tabLst>
            </a:pPr>
            <a:r>
              <a:rPr dirty="0" sz="1250" spc="-25">
                <a:latin typeface="Times New Roman"/>
                <a:cs typeface="Times New Roman"/>
              </a:rPr>
              <a:t>S.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Lain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dan </a:t>
            </a:r>
            <a:r>
              <a:rPr dirty="0" sz="1250" spc="-25">
                <a:latin typeface="Times New Roman"/>
                <a:cs typeface="Times New Roman"/>
              </a:rPr>
              <a:t>lı</a:t>
            </a:r>
            <a:endParaRPr sz="1250">
              <a:latin typeface="Times New Roman"/>
              <a:cs typeface="Times New Roman"/>
            </a:endParaRPr>
          </a:p>
          <a:p>
            <a:pPr marL="541020" indent="-274320">
              <a:lnSpc>
                <a:spcPct val="100000"/>
              </a:lnSpc>
              <a:spcBef>
                <a:spcPts val="560"/>
              </a:spcBef>
              <a:buAutoNum type="arabicPeriod" startAt="6"/>
              <a:tabLst>
                <a:tab pos="541020" algn="l"/>
              </a:tabLst>
            </a:pPr>
            <a:r>
              <a:rPr dirty="0" sz="1250" spc="-25">
                <a:latin typeface="Times New Roman"/>
                <a:cs typeface="Times New Roman"/>
              </a:rPr>
              <a:t>Ulangi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percobaan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no.4,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S,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6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beberapa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Kali</a:t>
            </a:r>
            <a:endParaRPr sz="1250">
              <a:latin typeface="Times New Roman"/>
              <a:cs typeface="Times New Roman"/>
            </a:endParaRPr>
          </a:p>
          <a:p>
            <a:pPr marL="541020" indent="-273050">
              <a:lnSpc>
                <a:spcPct val="100000"/>
              </a:lnSpc>
              <a:spcBef>
                <a:spcPts val="565"/>
              </a:spcBef>
              <a:buAutoNum type="arabicPeriod" startAt="6"/>
              <a:tabLst>
                <a:tab pos="541020" algn="l"/>
              </a:tabLst>
            </a:pPr>
            <a:r>
              <a:rPr dirty="0" sz="1250" spc="-30">
                <a:latin typeface="Times New Roman"/>
                <a:cs typeface="Times New Roman"/>
              </a:rPr>
              <a:t>Ubalılah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panjang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ulangi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no.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 marL="542290" indent="-278130">
              <a:lnSpc>
                <a:spcPct val="100000"/>
              </a:lnSpc>
              <a:spcBef>
                <a:spcPts val="615"/>
              </a:spcBef>
              <a:buAutoNum type="arabicPeriod" startAt="6"/>
              <a:tabLst>
                <a:tab pos="542290" algn="l"/>
              </a:tabLst>
            </a:pPr>
            <a:r>
              <a:rPr dirty="0" sz="1250" spc="-25">
                <a:latin typeface="Times New Roman"/>
                <a:cs typeface="Times New Roman"/>
              </a:rPr>
              <a:t>Catatlah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keınbali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keadaan </a:t>
            </a:r>
            <a:r>
              <a:rPr dirty="0" sz="1250" spc="-10">
                <a:latin typeface="Times New Roman"/>
                <a:cs typeface="Times New Roman"/>
              </a:rPr>
              <a:t>ruangan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5110" indent="-232410">
              <a:lnSpc>
                <a:spcPct val="100000"/>
              </a:lnSpc>
              <a:buAutoNum type="arabicPeriod" startAt="5"/>
              <a:tabLst>
                <a:tab pos="245110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lvl="1" marL="539115" indent="-27178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115" algn="l"/>
              </a:tabLst>
            </a:pPr>
            <a:r>
              <a:rPr dirty="0" sz="1250" spc="-35">
                <a:latin typeface="Times New Roman"/>
                <a:cs typeface="Times New Roman"/>
              </a:rPr>
              <a:t>Buatlalı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pengaıTlntan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20">
                <a:latin typeface="Times New Roman"/>
                <a:cs typeface="Times New Roman"/>
              </a:rPr>
              <a:t> jelas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besaran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diukur</a:t>
            </a:r>
            <a:endParaRPr sz="1250">
              <a:latin typeface="Times New Roman"/>
              <a:cs typeface="Times New Roman"/>
            </a:endParaRPr>
          </a:p>
          <a:p>
            <a:pPr lvl="1" marL="539115" indent="-26860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539115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untuk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ınasine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ınasing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pengukuran,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beseıta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kesalNıannya</a:t>
            </a:r>
            <a:endParaRPr sz="1250">
              <a:latin typeface="Times New Roman"/>
              <a:cs typeface="Times New Roman"/>
            </a:endParaRPr>
          </a:p>
          <a:p>
            <a:pPr lvl="1" marL="539115" indent="-271780">
              <a:lnSpc>
                <a:spcPct val="100000"/>
              </a:lnSpc>
              <a:spcBef>
                <a:spcPts val="565"/>
              </a:spcBef>
              <a:buClr>
                <a:srgbClr val="111111"/>
              </a:buClr>
              <a:buAutoNum type="arabicPeriod"/>
              <a:tabLst>
                <a:tab pos="539115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rata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nya</a:t>
            </a:r>
            <a:endParaRPr sz="1250">
              <a:latin typeface="Times New Roman"/>
              <a:cs typeface="Times New Roman"/>
            </a:endParaRPr>
          </a:p>
          <a:p>
            <a:pPr lvl="1" marL="537210" marR="57785" indent="-272415">
              <a:lnSpc>
                <a:spcPts val="2060"/>
              </a:lnSpc>
              <a:spcBef>
                <a:spcPts val="120"/>
              </a:spcBef>
              <a:buAutoNum type="arabicPeriod"/>
              <a:tabLst>
                <a:tab pos="537210" algn="l"/>
                <a:tab pos="539115" algn="l"/>
              </a:tabLst>
            </a:pP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Berikan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sedikit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peılıbalıasan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tentang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perhitungan</a:t>
            </a:r>
            <a:r>
              <a:rPr dirty="0" sz="1250">
                <a:latin typeface="Times New Roman"/>
                <a:cs typeface="Times New Roman"/>
              </a:rPr>
              <a:t> 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(alakalı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dilıitung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du </a:t>
            </a:r>
            <a:r>
              <a:rPr dirty="0" sz="1250" spc="-50">
                <a:latin typeface="Times New Roman"/>
                <a:cs typeface="Times New Roman"/>
              </a:rPr>
              <a:t>lı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dalııılu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langsung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keınudian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dirata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ratakan)</a:t>
            </a:r>
            <a:endParaRPr sz="1250">
              <a:latin typeface="Times New Roman"/>
              <a:cs typeface="Times New Roman"/>
            </a:endParaRPr>
          </a:p>
          <a:p>
            <a:pPr marL="541655" marR="12700" indent="-269240">
              <a:lnSpc>
                <a:spcPts val="2060"/>
              </a:lnSpc>
              <a:spcBef>
                <a:spcPts val="5"/>
              </a:spcBef>
              <a:tabLst>
                <a:tab pos="539115" algn="l"/>
              </a:tabLst>
            </a:pPr>
            <a:r>
              <a:rPr dirty="0" sz="1250" spc="-25">
                <a:latin typeface="Times New Roman"/>
                <a:cs typeface="Times New Roman"/>
              </a:rPr>
              <a:t>?.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Bandingkan</a:t>
            </a:r>
            <a:r>
              <a:rPr dirty="0" sz="1250" spc="3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lıarga</a:t>
            </a:r>
            <a:r>
              <a:rPr dirty="0" sz="1250" spc="40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3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3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didapat</a:t>
            </a:r>
            <a:r>
              <a:rPr dirty="0" sz="1250" spc="4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daı'i</a:t>
            </a:r>
            <a:r>
              <a:rPr dirty="0" sz="1250" spc="3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percobaan</a:t>
            </a:r>
            <a:r>
              <a:rPr dirty="0" sz="1250" spc="4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4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3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ınenurut</a:t>
            </a:r>
            <a:r>
              <a:rPr dirty="0" sz="1250" spc="4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lineratıır (berikanlalı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sedikit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peınbalıasan)</a:t>
            </a:r>
            <a:endParaRPr sz="125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455"/>
              </a:spcBef>
              <a:tabLst>
                <a:tab pos="542925" algn="l"/>
              </a:tabLst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40">
                <a:latin typeface="Times New Roman"/>
                <a:cs typeface="Times New Roman"/>
              </a:rPr>
              <a:t>Terangkanlalı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seınua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80">
                <a:latin typeface="Times New Roman"/>
                <a:cs typeface="Times New Roman"/>
              </a:rPr>
              <a:t>pengaı'ıı1ı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ınunkin menyebabkan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perbedaan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1ıaı'ga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T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33438" y="1035315"/>
            <a:ext cx="10534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DAFTAR</a:t>
            </a:r>
            <a:r>
              <a:rPr dirty="0" sz="1400" spc="200">
                <a:latin typeface="Times New Roman"/>
                <a:cs typeface="Times New Roman"/>
              </a:rPr>
              <a:t> </a:t>
            </a:r>
            <a:r>
              <a:rPr dirty="0" sz="1400" spc="25">
                <a:latin typeface="Times New Roman"/>
                <a:cs typeface="Times New Roman"/>
              </a:rPr>
              <a:t>ISI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86536" y="1894222"/>
            <a:ext cx="5981700" cy="770064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000">
                <a:latin typeface="Times New Roman"/>
                <a:cs typeface="Times New Roman"/>
              </a:rPr>
              <a:t>LEMBAR</a:t>
            </a:r>
            <a:r>
              <a:rPr dirty="0" sz="1000" spc="35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PENGESAHAN</a:t>
            </a:r>
            <a:r>
              <a:rPr dirty="0" sz="1000" spc="475">
                <a:latin typeface="Times New Roman"/>
                <a:cs typeface="Times New Roman"/>
              </a:rPr>
              <a:t>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...........................................................................................................................................i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050" spc="-50">
                <a:latin typeface="Times New Roman"/>
                <a:cs typeface="Times New Roman"/>
              </a:rPr>
              <a:t>KATA</a:t>
            </a:r>
            <a:r>
              <a:rPr dirty="0" sz="1050" spc="320">
                <a:latin typeface="Times New Roman"/>
                <a:cs typeface="Times New Roman"/>
              </a:rPr>
              <a:t> </a:t>
            </a:r>
            <a:r>
              <a:rPr dirty="0" sz="1050" spc="-55">
                <a:latin typeface="Times New Roman"/>
                <a:cs typeface="Times New Roman"/>
              </a:rPr>
              <a:t>PENGANTAR</a:t>
            </a:r>
            <a:r>
              <a:rPr dirty="0" sz="1050" spc="125">
                <a:latin typeface="Times New Roman"/>
                <a:cs typeface="Times New Roman"/>
              </a:rPr>
              <a:t>  </a:t>
            </a:r>
            <a:r>
              <a:rPr dirty="0" sz="1050" spc="-2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</a:t>
            </a:r>
            <a:r>
              <a:rPr dirty="0" sz="1050" spc="170">
                <a:latin typeface="Times New Roman"/>
                <a:cs typeface="Times New Roman"/>
              </a:rPr>
              <a:t> </a:t>
            </a:r>
            <a:r>
              <a:rPr dirty="0" sz="1050" spc="-25">
                <a:latin typeface="Times New Roman"/>
                <a:cs typeface="Times New Roman"/>
              </a:rPr>
              <a:t>ii</a:t>
            </a: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1000" spc="-10">
                <a:latin typeface="Times New Roman"/>
                <a:cs typeface="Times New Roman"/>
              </a:rPr>
              <a:t>DAFTAR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ISI................................................................................................................................................................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iü</a:t>
            </a:r>
            <a:endParaRPr sz="10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625"/>
              </a:spcBef>
            </a:pPr>
            <a:r>
              <a:rPr dirty="0" sz="950" spc="10">
                <a:latin typeface="Times New Roman"/>
                <a:cs typeface="Times New Roman"/>
              </a:rPr>
              <a:t>BAB</a:t>
            </a:r>
            <a:r>
              <a:rPr dirty="0" sz="950" spc="135">
                <a:latin typeface="Times New Roman"/>
                <a:cs typeface="Times New Roman"/>
              </a:rPr>
              <a:t> </a:t>
            </a:r>
            <a:r>
              <a:rPr dirty="0" sz="950" spc="10">
                <a:latin typeface="Times New Roman"/>
                <a:cs typeface="Times New Roman"/>
              </a:rPr>
              <a:t>I............................................................................................................................................................................</a:t>
            </a:r>
            <a:r>
              <a:rPr dirty="0" sz="950" spc="430">
                <a:latin typeface="Times New Roman"/>
                <a:cs typeface="Times New Roman"/>
              </a:rPr>
              <a:t> </a:t>
            </a:r>
            <a:r>
              <a:rPr dirty="0" sz="950" spc="-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85"/>
              </a:spcBef>
            </a:pPr>
            <a:r>
              <a:rPr dirty="0" sz="950">
                <a:latin typeface="Times New Roman"/>
                <a:cs typeface="Times New Roman"/>
              </a:rPr>
              <a:t>PENDAHULUAN</a:t>
            </a:r>
            <a:r>
              <a:rPr dirty="0" sz="950" spc="295">
                <a:latin typeface="Times New Roman"/>
                <a:cs typeface="Times New Roman"/>
              </a:rPr>
              <a:t>   </a:t>
            </a:r>
            <a:r>
              <a:rPr dirty="0" sz="95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</a:t>
            </a:r>
            <a:r>
              <a:rPr dirty="0" sz="950" spc="295">
                <a:latin typeface="Times New Roman"/>
                <a:cs typeface="Times New Roman"/>
              </a:rPr>
              <a:t>  </a:t>
            </a:r>
            <a:r>
              <a:rPr dirty="0" sz="950" spc="-50">
                <a:latin typeface="Times New Roman"/>
                <a:cs typeface="Times New Roman"/>
              </a:rPr>
              <a:t>1</a:t>
            </a:r>
            <a:endParaRPr sz="950">
              <a:latin typeface="Times New Roman"/>
              <a:cs typeface="Times New Roman"/>
            </a:endParaRPr>
          </a:p>
          <a:p>
            <a:pPr algn="r" marL="363220" marR="20320" indent="-363220">
              <a:lnSpc>
                <a:spcPct val="100000"/>
              </a:lnSpc>
              <a:spcBef>
                <a:spcPts val="530"/>
              </a:spcBef>
              <a:buAutoNum type="alphaUcPeriod"/>
              <a:tabLst>
                <a:tab pos="363220" algn="l"/>
              </a:tabLst>
            </a:pPr>
            <a:r>
              <a:rPr dirty="0" sz="1200">
                <a:latin typeface="Times New Roman"/>
                <a:cs typeface="Times New Roman"/>
              </a:rPr>
              <a:t>Latar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Belakang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Masalalı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r" marL="370840" marR="20320" indent="-370840">
              <a:lnSpc>
                <a:spcPct val="100000"/>
              </a:lnSpc>
              <a:spcBef>
                <a:spcPts val="1155"/>
              </a:spcBef>
              <a:buAutoNum type="alphaUcPeriod"/>
              <a:tabLst>
                <a:tab pos="370840" algn="l"/>
              </a:tabLst>
            </a:pPr>
            <a:r>
              <a:rPr dirty="0" sz="1200">
                <a:latin typeface="Times New Roman"/>
                <a:cs typeface="Times New Roman"/>
              </a:rPr>
              <a:t>Judul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Percobaan</a:t>
            </a:r>
            <a:r>
              <a:rPr dirty="0" sz="1200" spc="3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............................................................................................................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  <a:p>
            <a:pPr algn="r" marR="13335">
              <a:lnSpc>
                <a:spcPct val="100000"/>
              </a:lnSpc>
              <a:spcBef>
                <a:spcPts val="1110"/>
              </a:spcBef>
            </a:pPr>
            <a:r>
              <a:rPr dirty="0" sz="1050" spc="-50">
                <a:latin typeface="Times New Roman"/>
                <a:cs typeface="Times New Roman"/>
              </a:rPr>
              <a:t>BAB</a:t>
            </a:r>
            <a:r>
              <a:rPr dirty="0" sz="1050" spc="130">
                <a:latin typeface="Times New Roman"/>
                <a:cs typeface="Times New Roman"/>
              </a:rPr>
              <a:t>  </a:t>
            </a:r>
            <a:r>
              <a:rPr dirty="0" sz="1050" spc="-20">
                <a:latin typeface="Times New Roman"/>
                <a:cs typeface="Times New Roman"/>
              </a:rPr>
              <a:t>II...........................................................................................................................................................................</a:t>
            </a:r>
            <a:r>
              <a:rPr dirty="0" sz="1050" spc="200">
                <a:latin typeface="Times New Roman"/>
                <a:cs typeface="Times New Roman"/>
              </a:rPr>
              <a:t>  </a:t>
            </a:r>
            <a:r>
              <a:rPr dirty="0" sz="1050" spc="-5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algn="r" marR="13335">
              <a:lnSpc>
                <a:spcPct val="100000"/>
              </a:lnSpc>
              <a:spcBef>
                <a:spcPts val="465"/>
              </a:spcBef>
            </a:pPr>
            <a:r>
              <a:rPr dirty="0" sz="1050" spc="-55">
                <a:latin typeface="Times New Roman"/>
                <a:cs typeface="Times New Roman"/>
              </a:rPr>
              <a:t>LANDASAN</a:t>
            </a:r>
            <a:r>
              <a:rPr dirty="0" sz="1050" spc="165">
                <a:latin typeface="Times New Roman"/>
                <a:cs typeface="Times New Roman"/>
              </a:rPr>
              <a:t>  </a:t>
            </a:r>
            <a:r>
              <a:rPr dirty="0" sz="1050" spc="-20">
                <a:latin typeface="Times New Roman"/>
                <a:cs typeface="Times New Roman"/>
              </a:rPr>
              <a:t>TEORI....................................................................................................................................................</a:t>
            </a:r>
            <a:r>
              <a:rPr dirty="0" sz="1050" spc="495">
                <a:latin typeface="Times New Roman"/>
                <a:cs typeface="Times New Roman"/>
              </a:rPr>
              <a:t> </a:t>
            </a:r>
            <a:r>
              <a:rPr dirty="0" sz="1050" spc="-5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  <a:p>
            <a:pPr algn="r" marL="363855" marR="17780" indent="-363855">
              <a:lnSpc>
                <a:spcPct val="100000"/>
              </a:lnSpc>
              <a:spcBef>
                <a:spcPts val="560"/>
              </a:spcBef>
              <a:buAutoNum type="alphaUcPeriod"/>
              <a:tabLst>
                <a:tab pos="363855" algn="l"/>
              </a:tabLst>
            </a:pPr>
            <a:r>
              <a:rPr dirty="0" sz="1200">
                <a:latin typeface="Times New Roman"/>
                <a:cs typeface="Times New Roman"/>
              </a:rPr>
              <a:t>Percobaan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Konstanta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Pegas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Gravitasi.................................................................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0">
                <a:solidFill>
                  <a:srgbClr val="0F0F0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algn="r" lvl="1" marL="349885" marR="29845" indent="-34988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49885" algn="l"/>
              </a:tabLst>
            </a:pPr>
            <a:r>
              <a:rPr dirty="0" sz="1200" spc="-35">
                <a:latin typeface="Times New Roman"/>
                <a:cs typeface="Times New Roman"/>
              </a:rPr>
              <a:t>Maksud................................................................................................................................</a:t>
            </a:r>
            <a:r>
              <a:rPr dirty="0" sz="1200" spc="480">
                <a:latin typeface="Times New Roman"/>
                <a:cs typeface="Times New Roman"/>
              </a:rPr>
              <a:t>  </a:t>
            </a:r>
            <a:r>
              <a:rPr dirty="0" sz="1200" spc="-5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lvl="1" marL="845185" indent="-355600">
              <a:lnSpc>
                <a:spcPct val="100000"/>
              </a:lnSpc>
              <a:spcBef>
                <a:spcPts val="1150"/>
              </a:spcBef>
              <a:buAutoNum type="arabicPeriod"/>
              <a:tabLst>
                <a:tab pos="845185" algn="l"/>
              </a:tabLst>
            </a:pPr>
            <a:r>
              <a:rPr dirty="0" sz="1200" spc="-440">
                <a:latin typeface="Courier New"/>
                <a:cs typeface="Courier New"/>
              </a:rPr>
              <a:t>Teori..........................................................................................................................3</a:t>
            </a:r>
            <a:endParaRPr sz="1200">
              <a:latin typeface="Courier New"/>
              <a:cs typeface="Courier New"/>
            </a:endParaRPr>
          </a:p>
          <a:p>
            <a:pPr lvl="1" marL="848994" indent="-35814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848994" algn="l"/>
              </a:tabLst>
            </a:pPr>
            <a:r>
              <a:rPr dirty="0" sz="1150" spc="-335">
                <a:latin typeface="Consolas"/>
                <a:cs typeface="Consolas"/>
              </a:rPr>
              <a:t>Alat-</a:t>
            </a:r>
            <a:r>
              <a:rPr dirty="0" sz="1150" spc="-345">
                <a:latin typeface="Consolas"/>
                <a:cs typeface="Consolas"/>
              </a:rPr>
              <a:t>Alat....................................................................................................................4</a:t>
            </a:r>
            <a:endParaRPr sz="1150">
              <a:latin typeface="Consolas"/>
              <a:cs typeface="Consolas"/>
            </a:endParaRPr>
          </a:p>
          <a:p>
            <a:pPr lvl="1" marL="854075" indent="-36322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854075" algn="l"/>
              </a:tabLst>
            </a:pPr>
            <a:r>
              <a:rPr dirty="0" sz="1150" spc="-30">
                <a:latin typeface="Cambria"/>
                <a:cs typeface="Cambria"/>
              </a:rPr>
              <a:t>Jalarnıya</a:t>
            </a:r>
            <a:r>
              <a:rPr dirty="0" sz="1150" spc="345">
                <a:latin typeface="Cambria"/>
                <a:cs typeface="Cambria"/>
              </a:rPr>
              <a:t>    </a:t>
            </a:r>
            <a:r>
              <a:rPr dirty="0" sz="1150">
                <a:latin typeface="Cambria"/>
                <a:cs typeface="Cambria"/>
              </a:rPr>
              <a:t>Percobaan.............................................................................................................</a:t>
            </a:r>
            <a:r>
              <a:rPr dirty="0" sz="1150" spc="340">
                <a:latin typeface="Cambria"/>
                <a:cs typeface="Cambria"/>
              </a:rPr>
              <a:t>  </a:t>
            </a:r>
            <a:r>
              <a:rPr dirty="0" sz="1150" spc="-50">
                <a:latin typeface="Cambria"/>
                <a:cs typeface="Cambria"/>
              </a:rPr>
              <a:t>5</a:t>
            </a:r>
            <a:endParaRPr sz="1150">
              <a:latin typeface="Cambria"/>
              <a:cs typeface="Cambria"/>
            </a:endParaRPr>
          </a:p>
          <a:p>
            <a:pPr algn="r" lvl="1" marL="351790" marR="31115" indent="-351790">
              <a:lnSpc>
                <a:spcPct val="100000"/>
              </a:lnSpc>
              <a:spcBef>
                <a:spcPts val="1115"/>
              </a:spcBef>
              <a:buAutoNum type="arabicPeriod"/>
              <a:tabLst>
                <a:tab pos="351790" algn="l"/>
              </a:tabLst>
            </a:pPr>
            <a:r>
              <a:rPr dirty="0" sz="1200" spc="-10">
                <a:latin typeface="Times New Roman"/>
                <a:cs typeface="Times New Roman"/>
              </a:rPr>
              <a:t>Pertanyaan.................................................................................................................S</a:t>
            </a:r>
            <a:endParaRPr sz="1200">
              <a:latin typeface="Times New Roman"/>
              <a:cs typeface="Times New Roman"/>
            </a:endParaRPr>
          </a:p>
          <a:p>
            <a:pPr algn="r" lvl="1" marL="356235" marR="22860" indent="-35623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6235" algn="l"/>
              </a:tabLst>
            </a:pPr>
            <a:r>
              <a:rPr dirty="0" sz="1150">
                <a:latin typeface="Times New Roman"/>
                <a:cs typeface="Times New Roman"/>
              </a:rPr>
              <a:t>Jawaban</a:t>
            </a:r>
            <a:r>
              <a:rPr dirty="0" sz="1150" spc="125">
                <a:latin typeface="Times New Roman"/>
                <a:cs typeface="Times New Roman"/>
              </a:rPr>
              <a:t>  </a:t>
            </a:r>
            <a:r>
              <a:rPr dirty="0" sz="1150">
                <a:solidFill>
                  <a:srgbClr val="0F0F0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.....................................................................................................................</a:t>
            </a:r>
            <a:r>
              <a:rPr dirty="0" sz="1150" spc="434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1150" spc="-50">
                <a:latin typeface="Times New Roman"/>
                <a:cs typeface="Times New Roman"/>
              </a:rPr>
              <a:t>6</a:t>
            </a:r>
            <a:endParaRPr sz="1150">
              <a:latin typeface="Times New Roman"/>
              <a:cs typeface="Times New Roman"/>
            </a:endParaRPr>
          </a:p>
          <a:p>
            <a:pPr algn="r" lvl="1" marL="349885" marR="29845" indent="-349885">
              <a:lnSpc>
                <a:spcPct val="100000"/>
              </a:lnSpc>
              <a:spcBef>
                <a:spcPts val="1160"/>
              </a:spcBef>
              <a:buClr>
                <a:srgbClr val="111111"/>
              </a:buClr>
              <a:buAutoNum type="arabicPeriod"/>
              <a:tabLst>
                <a:tab pos="349885" algn="l"/>
              </a:tabLst>
            </a:pPr>
            <a:r>
              <a:rPr dirty="0" sz="1200" spc="-10">
                <a:latin typeface="Times New Roman"/>
                <a:cs typeface="Times New Roman"/>
              </a:rPr>
              <a:t>Kesimpıılm................................................................................................................9</a:t>
            </a:r>
            <a:endParaRPr sz="1200">
              <a:latin typeface="Times New Roman"/>
              <a:cs typeface="Times New Roman"/>
            </a:endParaRPr>
          </a:p>
          <a:p>
            <a:pPr algn="r" lvl="1" marL="347345" marR="26670" indent="-347345">
              <a:lnSpc>
                <a:spcPct val="100000"/>
              </a:lnSpc>
              <a:spcBef>
                <a:spcPts val="1105"/>
              </a:spcBef>
              <a:buAutoNum type="arabicPeriod"/>
              <a:tabLst>
                <a:tab pos="347345" algn="l"/>
              </a:tabLst>
            </a:pPr>
            <a:r>
              <a:rPr dirty="0" sz="1200">
                <a:latin typeface="Times New Roman"/>
                <a:cs typeface="Times New Roman"/>
              </a:rPr>
              <a:t>Laınpiran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Praktikunı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dirty="0" sz="1200" spc="-7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algn="r" lvl="1" marL="349885" marR="24765" indent="-3498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49885" algn="l"/>
              </a:tabLst>
            </a:pPr>
            <a:r>
              <a:rPr dirty="0" sz="1200">
                <a:latin typeface="Times New Roman"/>
                <a:cs typeface="Times New Roman"/>
              </a:rPr>
              <a:t>Laınpiran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Dokunıentasi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Kegiatan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Praktikuın..........................................................11</a:t>
            </a:r>
            <a:endParaRPr sz="1200">
              <a:latin typeface="Times New Roman"/>
              <a:cs typeface="Times New Roman"/>
            </a:endParaRPr>
          </a:p>
          <a:p>
            <a:pPr algn="r" marL="365125" marR="19050" indent="-365125">
              <a:lnSpc>
                <a:spcPct val="100000"/>
              </a:lnSpc>
              <a:spcBef>
                <a:spcPts val="1100"/>
              </a:spcBef>
              <a:buAutoNum type="alphaUcPeriod"/>
              <a:tabLst>
                <a:tab pos="365125" algn="l"/>
              </a:tabLst>
            </a:pPr>
            <a:r>
              <a:rPr dirty="0" sz="1200">
                <a:latin typeface="Times New Roman"/>
                <a:cs typeface="Times New Roman"/>
              </a:rPr>
              <a:t>Percobam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130">
                <a:latin typeface="Times New Roman"/>
                <a:cs typeface="Times New Roman"/>
              </a:rPr>
              <a:t>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Bandul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Fisis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111111"/>
                </a:solidFill>
                <a:latin typeface="Times New Roman"/>
                <a:cs typeface="Times New Roman"/>
              </a:rPr>
              <a:t>...........................................................................................</a:t>
            </a:r>
            <a:r>
              <a:rPr dirty="0" sz="120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algn="r" lvl="1" marL="349885" marR="32384" indent="-34988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349885" algn="l"/>
              </a:tabLst>
            </a:pPr>
            <a:r>
              <a:rPr dirty="0" sz="1200" spc="-10">
                <a:latin typeface="Times New Roman"/>
                <a:cs typeface="Times New Roman"/>
              </a:rPr>
              <a:t>Maksud....................................................................................................................</a:t>
            </a:r>
            <a:r>
              <a:rPr dirty="0" sz="1200" spc="280">
                <a:latin typeface="Times New Roman"/>
                <a:cs typeface="Times New Roman"/>
              </a:rPr>
              <a:t>  </a:t>
            </a:r>
            <a:r>
              <a:rPr dirty="0" sz="1200" spc="-25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1105"/>
              </a:spcBef>
              <a:tabLst>
                <a:tab pos="838200" algn="l"/>
              </a:tabLst>
            </a:pPr>
            <a:r>
              <a:rPr dirty="0" sz="1200" spc="-25">
                <a:latin typeface="Courier New"/>
                <a:cs typeface="Courier New"/>
              </a:rPr>
              <a:t>?.</a:t>
            </a:r>
            <a:r>
              <a:rPr dirty="0" sz="1200">
                <a:latin typeface="Courier New"/>
                <a:cs typeface="Courier New"/>
              </a:rPr>
              <a:t>	</a:t>
            </a:r>
            <a:r>
              <a:rPr dirty="0" sz="1200" spc="-415">
                <a:latin typeface="Courier New"/>
                <a:cs typeface="Courier New"/>
              </a:rPr>
              <a:t>DasarTeoii..............................................................................................................12</a:t>
            </a:r>
            <a:endParaRPr sz="1200">
              <a:latin typeface="Courier New"/>
              <a:cs typeface="Courier New"/>
            </a:endParaRPr>
          </a:p>
          <a:p>
            <a:pPr algn="r" marL="351790" marR="26670" indent="-351790">
              <a:lnSpc>
                <a:spcPct val="100000"/>
              </a:lnSpc>
              <a:spcBef>
                <a:spcPts val="1150"/>
              </a:spcBef>
              <a:buAutoNum type="arabicPeriod" startAt="3"/>
              <a:tabLst>
                <a:tab pos="351790" algn="l"/>
              </a:tabLst>
            </a:pPr>
            <a:r>
              <a:rPr dirty="0" sz="1200">
                <a:latin typeface="Times New Roman"/>
                <a:cs typeface="Times New Roman"/>
              </a:rPr>
              <a:t>Alat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Bahar...........................................................................................................14</a:t>
            </a:r>
            <a:endParaRPr sz="1200">
              <a:latin typeface="Times New Roman"/>
              <a:cs typeface="Times New Roman"/>
            </a:endParaRPr>
          </a:p>
          <a:p>
            <a:pPr algn="r" marL="356235" marR="26670" indent="-356235">
              <a:lnSpc>
                <a:spcPct val="100000"/>
              </a:lnSpc>
              <a:spcBef>
                <a:spcPts val="1150"/>
              </a:spcBef>
              <a:buAutoNum type="arabicPeriod" startAt="3"/>
              <a:tabLst>
                <a:tab pos="356235" algn="l"/>
              </a:tabLst>
            </a:pPr>
            <a:r>
              <a:rPr dirty="0" sz="1200" spc="-35">
                <a:latin typeface="Times New Roman"/>
                <a:cs typeface="Times New Roman"/>
              </a:rPr>
              <a:t>Caı'a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Kerja</a:t>
            </a:r>
            <a:r>
              <a:rPr dirty="0" sz="1200" spc="355"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0E0E0E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</a:t>
            </a:r>
            <a:r>
              <a:rPr dirty="0" sz="1200" spc="-6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  <a:p>
            <a:pPr algn="r" marL="351790" marR="36195" indent="-351790">
              <a:lnSpc>
                <a:spcPct val="100000"/>
              </a:lnSpc>
              <a:spcBef>
                <a:spcPts val="1105"/>
              </a:spcBef>
              <a:buAutoNum type="arabicPeriod" startAt="3"/>
              <a:tabLst>
                <a:tab pos="351790" algn="l"/>
              </a:tabLst>
            </a:pPr>
            <a:r>
              <a:rPr dirty="0" sz="1200" spc="-10">
                <a:latin typeface="Times New Roman"/>
                <a:cs typeface="Times New Roman"/>
              </a:rPr>
              <a:t>Pertanyaan...............................................................................................................IN</a:t>
            </a:r>
            <a:endParaRPr sz="1200">
              <a:latin typeface="Times New Roman"/>
              <a:cs typeface="Times New Roman"/>
            </a:endParaRPr>
          </a:p>
          <a:p>
            <a:pPr algn="r" marL="356235" marR="27940" indent="-356235">
              <a:lnSpc>
                <a:spcPct val="100000"/>
              </a:lnSpc>
              <a:spcBef>
                <a:spcPts val="1205"/>
              </a:spcBef>
              <a:buAutoNum type="arabicPeriod" startAt="3"/>
              <a:tabLst>
                <a:tab pos="356235" algn="l"/>
              </a:tabLst>
            </a:pPr>
            <a:r>
              <a:rPr dirty="0" sz="1150">
                <a:latin typeface="Times New Roman"/>
                <a:cs typeface="Times New Roman"/>
              </a:rPr>
              <a:t>Jawaban</a:t>
            </a:r>
            <a:r>
              <a:rPr dirty="0" sz="1150" spc="415">
                <a:latin typeface="Times New Roman"/>
                <a:cs typeface="Times New Roman"/>
              </a:rPr>
              <a:t> </a:t>
            </a:r>
            <a:r>
              <a:rPr dirty="0" sz="1150">
                <a:solidFill>
                  <a:srgbClr val="0F0F0F"/>
                </a:solidFill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dirty="0" sz="1150" spc="190">
                <a:solidFill>
                  <a:srgbClr val="0F0F0F"/>
                </a:solidFill>
                <a:latin typeface="Times New Roman"/>
                <a:cs typeface="Times New Roman"/>
              </a:rPr>
              <a:t>  </a:t>
            </a:r>
            <a:r>
              <a:rPr dirty="0" sz="1150" spc="-25">
                <a:latin typeface="Times New Roman"/>
                <a:cs typeface="Times New Roman"/>
              </a:rPr>
              <a:t>lS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94542" y="4764535"/>
            <a:ext cx="0" cy="1015365"/>
          </a:xfrm>
          <a:custGeom>
            <a:avLst/>
            <a:gdLst/>
            <a:ahLst/>
            <a:cxnLst/>
            <a:rect l="l" t="t" r="r" b="b"/>
            <a:pathLst>
              <a:path w="0" h="1015364">
                <a:moveTo>
                  <a:pt x="0" y="1014981"/>
                </a:moveTo>
                <a:lnTo>
                  <a:pt x="0" y="0"/>
                </a:lnTo>
              </a:path>
            </a:pathLst>
          </a:custGeom>
          <a:ln w="9140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489971" y="4764535"/>
            <a:ext cx="5299075" cy="1015365"/>
            <a:chOff x="1489971" y="4764535"/>
            <a:chExt cx="5299075" cy="1015365"/>
          </a:xfrm>
        </p:grpSpPr>
        <p:sp>
          <p:nvSpPr>
            <p:cNvPr id="4" name="object 4" descr=""/>
            <p:cNvSpPr/>
            <p:nvPr/>
          </p:nvSpPr>
          <p:spPr>
            <a:xfrm>
              <a:off x="678409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89971" y="4769107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 h="0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89971" y="5774945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 h="0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3580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70970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80365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99747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231317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50700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670082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401356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278885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010159" y="4764535"/>
              <a:ext cx="0" cy="1015365"/>
            </a:xfrm>
            <a:custGeom>
              <a:avLst/>
              <a:gdLst/>
              <a:ahLst/>
              <a:cxnLst/>
              <a:rect l="l" t="t" r="r" b="b"/>
              <a:pathLst>
                <a:path w="0" h="1015364">
                  <a:moveTo>
                    <a:pt x="0" y="1014981"/>
                  </a:moveTo>
                  <a:lnTo>
                    <a:pt x="0" y="0"/>
                  </a:lnTo>
                </a:path>
              </a:pathLst>
            </a:custGeom>
            <a:ln w="9140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89971" y="5659121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 h="0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89971" y="5537201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 h="0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489971" y="5287266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 h="0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89971" y="5165346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 h="0">
                  <a:moveTo>
                    <a:pt x="0" y="0"/>
                  </a:moveTo>
                  <a:lnTo>
                    <a:pt x="350402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89971" y="5409186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 h="0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489971" y="5037330"/>
              <a:ext cx="5299075" cy="0"/>
            </a:xfrm>
            <a:custGeom>
              <a:avLst/>
              <a:gdLst/>
              <a:ahLst/>
              <a:cxnLst/>
              <a:rect l="l" t="t" r="r" b="b"/>
              <a:pathLst>
                <a:path w="5299075" h="0">
                  <a:moveTo>
                    <a:pt x="0" y="0"/>
                  </a:moveTo>
                  <a:lnTo>
                    <a:pt x="529869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75794" y="5659121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 h="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775794" y="5537201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 h="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775794" y="5287266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 h="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775794" y="5165346"/>
              <a:ext cx="2508250" cy="0"/>
            </a:xfrm>
            <a:custGeom>
              <a:avLst/>
              <a:gdLst/>
              <a:ahLst/>
              <a:cxnLst/>
              <a:rect l="l" t="t" r="r" b="b"/>
              <a:pathLst>
                <a:path w="2508250" h="0">
                  <a:moveTo>
                    <a:pt x="0" y="0"/>
                  </a:moveTo>
                  <a:lnTo>
                    <a:pt x="2507661" y="0"/>
                  </a:lnTo>
                </a:path>
              </a:pathLst>
            </a:custGeom>
            <a:ln w="9143">
              <a:solidFill>
                <a:srgbClr val="34343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6936" y="4855975"/>
              <a:ext cx="1273636" cy="9143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2438" y="5051046"/>
              <a:ext cx="2059755" cy="6705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7297" y="5179062"/>
              <a:ext cx="1639272" cy="6095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2438" y="5422902"/>
              <a:ext cx="2065849" cy="67055"/>
            </a:xfrm>
            <a:prstGeom prst="rect">
              <a:avLst/>
            </a:prstGeom>
          </p:spPr>
        </p:pic>
      </p:grpSp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1355904" y="1326399"/>
          <a:ext cx="5490845" cy="2801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8385"/>
                <a:gridCol w="652145"/>
                <a:gridCol w="652144"/>
                <a:gridCol w="999489"/>
                <a:gridCol w="1033144"/>
                <a:gridCol w="1021079"/>
              </a:tblGrid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ts val="134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02870">
                        <a:lnSpc>
                          <a:spcPts val="134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h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3685">
                        <a:lnSpc>
                          <a:spcPts val="134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b</a:t>
                      </a:r>
                      <a:r>
                        <a:rPr dirty="0" sz="1250" spc="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4160">
                        <a:lnSpc>
                          <a:spcPts val="134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h’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(cm)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34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(seconıl)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545465">
                <a:tc>
                  <a:txBody>
                    <a:bodyPr/>
                    <a:lstStyle/>
                    <a:p>
                      <a:pPr algn="ctr" marL="26034">
                        <a:lnSpc>
                          <a:spcPts val="132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Batang</a:t>
                      </a:r>
                      <a:r>
                        <a:rPr dirty="0" sz="1250" spc="1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 marL="234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(7</a:t>
                      </a:r>
                      <a:r>
                        <a:rPr dirty="0" sz="12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gr)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14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9565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23.5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334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1200"/>
                        </a:lnSpc>
                      </a:pPr>
                      <a:r>
                        <a:rPr dirty="0" sz="1250" spc="-25">
                          <a:latin typeface="Cambria"/>
                          <a:cs typeface="Cambria"/>
                        </a:rPr>
                        <a:t>14</a:t>
                      </a:r>
                      <a:endParaRPr sz="125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686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Consolas"/>
                          <a:cs typeface="Consolas"/>
                        </a:rPr>
                        <a:t>21.5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32.5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1295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13.?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35915">
                        <a:lnSpc>
                          <a:spcPts val="1295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295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23.7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245110">
                        <a:lnSpc>
                          <a:spcPts val="132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Batang</a:t>
                      </a:r>
                      <a:r>
                        <a:rPr dirty="0" sz="1250" spc="17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2067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50" spc="-10" b="1">
                          <a:latin typeface="Times New Roman"/>
                          <a:cs typeface="Times New Roman"/>
                        </a:rPr>
                        <a:t>(2.9gr)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3985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12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78130">
                        <a:lnSpc>
                          <a:spcPts val="132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20.?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320"/>
                        </a:lnSpc>
                      </a:pPr>
                      <a:r>
                        <a:rPr dirty="0" sz="1250" spc="-25">
                          <a:latin typeface="Consolas"/>
                          <a:cs typeface="Consolas"/>
                        </a:rPr>
                        <a:t>47</a:t>
                      </a:r>
                      <a:endParaRPr sz="125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8320">
                        <a:lnSpc>
                          <a:spcPts val="12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14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9565">
                        <a:lnSpc>
                          <a:spcPts val="122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9425">
                        <a:lnSpc>
                          <a:spcPts val="122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24.5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344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13.?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29565">
                        <a:lnSpc>
                          <a:spcPts val="1270"/>
                        </a:lnSpc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32.9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6132" y="7519921"/>
            <a:ext cx="97503" cy="10363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47863" y="5038854"/>
            <a:ext cx="249852" cy="9753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47863" y="5410710"/>
            <a:ext cx="255945" cy="9753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74439" y="5550917"/>
            <a:ext cx="91409" cy="6095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388829" y="5550917"/>
            <a:ext cx="207194" cy="6095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558867" y="4849879"/>
            <a:ext cx="3156667" cy="9753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296827" y="5294886"/>
            <a:ext cx="1669742" cy="7619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296827" y="5544821"/>
            <a:ext cx="1669742" cy="188975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582060" y="5179062"/>
            <a:ext cx="170630" cy="6095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295052" y="5179062"/>
            <a:ext cx="195006" cy="6095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07240" y="5550917"/>
            <a:ext cx="170630" cy="60959"/>
          </a:xfrm>
          <a:prstGeom prst="rect">
            <a:avLst/>
          </a:prstGeom>
        </p:spPr>
      </p:pic>
      <p:sp>
        <p:nvSpPr>
          <p:cNvPr id="43" name="object 43" descr=""/>
          <p:cNvSpPr txBox="1"/>
          <p:nvPr/>
        </p:nvSpPr>
        <p:spPr>
          <a:xfrm>
            <a:off x="901597" y="688607"/>
            <a:ext cx="2493645" cy="55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41935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Jawaban</a:t>
            </a:r>
            <a:endParaRPr sz="1250">
              <a:latin typeface="Times New Roman"/>
              <a:cs typeface="Times New Roman"/>
            </a:endParaRPr>
          </a:p>
          <a:p>
            <a:pPr lvl="1" marL="539750" indent="-27178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539750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Meninıbang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batang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logaın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34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60023" y="4431542"/>
            <a:ext cx="13398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Times New Roman"/>
                <a:cs typeface="Times New Roman"/>
              </a:rPr>
              <a:t>2.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170970" y="5037330"/>
            <a:ext cx="609600" cy="372110"/>
          </a:xfrm>
          <a:prstGeom prst="rect">
            <a:avLst/>
          </a:prstGeom>
          <a:ln w="9140">
            <a:solidFill>
              <a:srgbClr val="343434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</a:pPr>
            <a:endParaRPr sz="650">
              <a:latin typeface="Times New Roman"/>
              <a:cs typeface="Times New Roman"/>
            </a:endParaRPr>
          </a:p>
          <a:p>
            <a:pPr algn="ctr" marL="39370">
              <a:lnSpc>
                <a:spcPct val="100000"/>
              </a:lnSpc>
              <a:spcBef>
                <a:spcPts val="5"/>
              </a:spcBef>
            </a:pPr>
            <a:r>
              <a:rPr dirty="0" sz="650" spc="-20">
                <a:solidFill>
                  <a:srgbClr val="111111"/>
                </a:solidFill>
                <a:latin typeface="Times New Roman"/>
                <a:cs typeface="Times New Roman"/>
              </a:rPr>
              <a:t>d</a:t>
            </a:r>
            <a:r>
              <a:rPr dirty="0" sz="650" spc="-20">
                <a:solidFill>
                  <a:srgbClr val="131313"/>
                </a:solidFill>
                <a:latin typeface="Times New Roman"/>
                <a:cs typeface="Times New Roman"/>
              </a:rPr>
              <a:t>84</a:t>
            </a:r>
            <a:r>
              <a:rPr dirty="0" sz="650" spc="-20">
                <a:latin typeface="Times New Roman"/>
                <a:cs typeface="Times New Roman"/>
              </a:rPr>
              <a:t>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278885" y="5409186"/>
            <a:ext cx="731520" cy="365760"/>
          </a:xfrm>
          <a:prstGeom prst="rect">
            <a:avLst/>
          </a:prstGeom>
          <a:ln w="9140">
            <a:solidFill>
              <a:srgbClr val="343434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700">
              <a:latin typeface="Times New Roman"/>
              <a:cs typeface="Times New Roman"/>
            </a:endParaRPr>
          </a:p>
          <a:p>
            <a:pPr algn="ctr" marL="43180">
              <a:lnSpc>
                <a:spcPct val="100000"/>
              </a:lnSpc>
            </a:pPr>
            <a:r>
              <a:rPr dirty="0" sz="700" spc="-10">
                <a:latin typeface="Times New Roman"/>
                <a:cs typeface="Times New Roman"/>
              </a:rPr>
              <a:t>JJ,S0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154858" y="5798568"/>
            <a:ext cx="5694680" cy="2659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8925" marR="5080" indent="-274955">
              <a:lnSpc>
                <a:spcPct val="137600"/>
              </a:lnSpc>
              <a:spcBef>
                <a:spcPts val="100"/>
              </a:spcBef>
            </a:pPr>
            <a:r>
              <a:rPr dirty="0" sz="1250" spc="-35">
                <a:solidFill>
                  <a:srgbClr val="0C0C0C"/>
                </a:solidFill>
                <a:latin typeface="Times New Roman"/>
                <a:cs typeface="Times New Roman"/>
              </a:rPr>
              <a:t>3.</a:t>
            </a:r>
            <a:r>
              <a:rPr dirty="0" sz="1250" spc="975">
                <a:solidFill>
                  <a:srgbClr val="0C0C0C"/>
                </a:solidFill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rata-rata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didapat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dari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lıasil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perhitungan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tiap </a:t>
            </a:r>
            <a:r>
              <a:rPr dirty="0" sz="1250" spc="-30">
                <a:latin typeface="Times New Roman"/>
                <a:cs typeface="Times New Roman"/>
              </a:rPr>
              <a:t>ınasing-ınasing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kenıudian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dibagi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dengan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juınlalı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percobaan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daı'i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nilai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yang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al.</a:t>
            </a:r>
            <a:endParaRPr sz="1250">
              <a:latin typeface="Times New Roman"/>
              <a:cs typeface="Times New Roman"/>
            </a:endParaRPr>
          </a:p>
          <a:p>
            <a:pPr algn="just" marL="284480" marR="8890" indent="-272415">
              <a:lnSpc>
                <a:spcPct val="137600"/>
              </a:lnSpc>
              <a:spcBef>
                <a:spcPts val="45"/>
              </a:spcBef>
            </a:pPr>
            <a:r>
              <a:rPr dirty="0" sz="1250">
                <a:latin typeface="Times New Roman"/>
                <a:cs typeface="Times New Roman"/>
              </a:rPr>
              <a:t>4</a:t>
            </a:r>
            <a:r>
              <a:rPr dirty="0" sz="1250" spc="31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Nilai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tegangan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peı'ınukaan</a:t>
            </a:r>
            <a:r>
              <a:rPr dirty="0" sz="1250" spc="2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ınerek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sabun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All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one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0.054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Nın-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sedangkan </a:t>
            </a:r>
            <a:r>
              <a:rPr dirty="0" sz="1250">
                <a:latin typeface="Times New Roman"/>
                <a:cs typeface="Times New Roman"/>
              </a:rPr>
              <a:t>ınenurut</a:t>
            </a:r>
            <a:r>
              <a:rPr dirty="0" sz="1250" spc="4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perlıitungan</a:t>
            </a:r>
            <a:r>
              <a:rPr dirty="0" sz="1250" spc="9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sekitar</a:t>
            </a:r>
            <a:r>
              <a:rPr dirty="0" sz="1250" spc="45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0,043-</a:t>
            </a:r>
            <a:r>
              <a:rPr dirty="0" sz="1250">
                <a:latin typeface="Times New Roman"/>
                <a:cs typeface="Times New Roman"/>
              </a:rPr>
              <a:t>0,069</a:t>
            </a:r>
            <a:r>
              <a:rPr dirty="0" sz="1250" spc="12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Nın</a:t>
            </a:r>
            <a:r>
              <a:rPr dirty="0" sz="1250" spc="45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,</a:t>
            </a:r>
            <a:r>
              <a:rPr dirty="0" sz="1250" spc="409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seın</a:t>
            </a:r>
            <a:r>
              <a:rPr dirty="0" sz="1250" spc="41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ı</a:t>
            </a:r>
            <a:r>
              <a:rPr dirty="0" sz="1250" spc="4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rendalı</a:t>
            </a:r>
            <a:r>
              <a:rPr dirty="0" sz="1250" spc="4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nilai</a:t>
            </a:r>
            <a:r>
              <a:rPr dirty="0" sz="1250" spc="4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tegangan </a:t>
            </a:r>
            <a:r>
              <a:rPr dirty="0" sz="1250">
                <a:latin typeface="Times New Roman"/>
                <a:cs typeface="Times New Roman"/>
              </a:rPr>
              <a:t>perınukaan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lanıtan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detergen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seıTlnkin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baik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lanıtan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detergen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tersebut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 ıneınbersihkan.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565"/>
              </a:spcBef>
            </a:pPr>
            <a:r>
              <a:rPr dirty="0" u="heavy" sz="1250" spc="-6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lewis</a:t>
            </a:r>
            <a:r>
              <a:rPr dirty="0" u="heavy" sz="125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50" spc="-10">
                <a:uFill>
                  <a:solidFill>
                    <a:srgbClr val="030303"/>
                  </a:solidFill>
                </a:uFill>
                <a:latin typeface="Times New Roman"/>
                <a:cs typeface="Times New Roman"/>
              </a:rPr>
              <a:t>Cairan</a:t>
            </a:r>
            <a:endParaRPr sz="1250">
              <a:latin typeface="Times New Roman"/>
              <a:cs typeface="Times New Roman"/>
            </a:endParaRPr>
          </a:p>
          <a:p>
            <a:pPr marL="288290" marR="5715" indent="-1905">
              <a:lnSpc>
                <a:spcPct val="137600"/>
              </a:lnSpc>
            </a:pP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umuınnya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nıeıTlÎliki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gaya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55">
                <a:latin typeface="Times New Roman"/>
                <a:cs typeface="Times New Roman"/>
              </a:rPr>
              <a:t>terk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antara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rnolekuhıya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besaı’,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sepeıti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air, </a:t>
            </a:r>
            <a:r>
              <a:rPr dirty="0" sz="1250" spc="-25">
                <a:latin typeface="Times New Roman"/>
                <a:cs typeface="Times New Roman"/>
              </a:rPr>
              <a:t>nıaka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tegangan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peı'ınuknannya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juga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bess’.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Sebaliloıya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seperti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bensin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karena</a:t>
            </a:r>
            <a:endParaRPr sz="12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  <a:spcBef>
                <a:spcPts val="610"/>
              </a:spcBef>
            </a:pPr>
            <a:r>
              <a:rPr dirty="0" sz="1250" spc="-30">
                <a:latin typeface="Times New Roman"/>
                <a:cs typeface="Times New Roman"/>
              </a:rPr>
              <a:t>gaya </a:t>
            </a:r>
            <a:r>
              <a:rPr dirty="0" sz="1250" spc="-10">
                <a:latin typeface="Times New Roman"/>
                <a:cs typeface="Times New Roman"/>
              </a:rPr>
              <a:t>tarik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antara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ınolekulnya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kecil,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rnnka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tegangan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pernnıknmınya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juga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kecil.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35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1422190" y="619124"/>
            <a:ext cx="5429250" cy="580834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695"/>
              </a:spcBef>
            </a:pPr>
            <a:r>
              <a:rPr dirty="0" u="heavy" sz="1200" spc="-10">
                <a:uFill>
                  <a:solidFill>
                    <a:srgbClr val="131313"/>
                  </a:solidFill>
                </a:uFill>
                <a:latin typeface="Cambria"/>
                <a:cs typeface="Cambria"/>
              </a:rPr>
              <a:t>Sulıu</a:t>
            </a:r>
            <a:endParaRPr sz="1200">
              <a:latin typeface="Cambria"/>
              <a:cs typeface="Cambria"/>
            </a:endParaRPr>
          </a:p>
          <a:p>
            <a:pPr algn="just" marL="15240" marR="5080" indent="6985">
              <a:lnSpc>
                <a:spcPct val="137600"/>
              </a:lnSpc>
              <a:spcBef>
                <a:spcPts val="60"/>
              </a:spcBef>
            </a:pPr>
            <a:r>
              <a:rPr dirty="0" sz="1250" spc="-55">
                <a:latin typeface="Cambria"/>
                <a:cs typeface="Cambria"/>
              </a:rPr>
              <a:t>Tegangan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peınıukaan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cairan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turun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bila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sulıu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naiÇ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karena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dengan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bertaıııbalınya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sulıu </a:t>
            </a:r>
            <a:r>
              <a:rPr dirty="0" sz="1250" spc="-65">
                <a:latin typeface="Cambria"/>
                <a:cs typeface="Cambria"/>
              </a:rPr>
              <a:t>ınoleknl-</a:t>
            </a:r>
            <a:r>
              <a:rPr dirty="0" sz="1250" spc="-25">
                <a:latin typeface="Cambria"/>
                <a:cs typeface="Cambria"/>
              </a:rPr>
              <a:t>ınolekııl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caiı'an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bergerak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lebih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cepat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pengarulı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interaksi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anma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ınolekul </a:t>
            </a:r>
            <a:r>
              <a:rPr dirty="0" sz="1250" spc="-95">
                <a:latin typeface="Cambria"/>
                <a:cs typeface="Cambria"/>
              </a:rPr>
              <a:t>berkurang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selıingga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tegangan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perınuknannya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ınenurun.</a:t>
            </a:r>
            <a:endParaRPr sz="1250">
              <a:latin typeface="Cambria"/>
              <a:cs typeface="Cambria"/>
            </a:endParaRPr>
          </a:p>
          <a:p>
            <a:pPr algn="just" marL="21590">
              <a:lnSpc>
                <a:spcPct val="100000"/>
              </a:lnSpc>
              <a:spcBef>
                <a:spcPts val="565"/>
              </a:spcBef>
            </a:pPr>
            <a:r>
              <a:rPr dirty="0" u="heavy" sz="1250" spc="-7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Adanya</a:t>
            </a:r>
            <a:r>
              <a:rPr dirty="0" u="heavy" sz="1250" spc="1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-4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zat</a:t>
            </a:r>
            <a:r>
              <a:rPr dirty="0" u="heavy" sz="125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-10">
                <a:uFill>
                  <a:solidFill>
                    <a:srgbClr val="030303"/>
                  </a:solidFill>
                </a:uFill>
                <a:latin typeface="Cambria"/>
                <a:cs typeface="Cambria"/>
              </a:rPr>
              <a:t>terlarut</a:t>
            </a:r>
            <a:endParaRPr sz="1250">
              <a:latin typeface="Cambria"/>
              <a:cs typeface="Cambria"/>
            </a:endParaRPr>
          </a:p>
          <a:p>
            <a:pPr algn="just" marL="15875" marR="15240" indent="5080">
              <a:lnSpc>
                <a:spcPct val="137600"/>
              </a:lnSpc>
            </a:pPr>
            <a:r>
              <a:rPr dirty="0" sz="1250">
                <a:latin typeface="Cambria"/>
                <a:cs typeface="Cambria"/>
              </a:rPr>
              <a:t>Adanya</a:t>
            </a:r>
            <a:r>
              <a:rPr dirty="0" sz="1250" spc="2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zat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terlarut</a:t>
            </a:r>
            <a:r>
              <a:rPr dirty="0" sz="1250" spc="1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cairan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dapat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ınenaikkmı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atau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ınenurunkan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tegmıgan </a:t>
            </a:r>
            <a:r>
              <a:rPr dirty="0" sz="1250" spc="-80">
                <a:latin typeface="Cambria"/>
                <a:cs typeface="Cambria"/>
              </a:rPr>
              <a:t>pernıukaan.</a:t>
            </a:r>
            <a:r>
              <a:rPr dirty="0" sz="1250" spc="19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Untuk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air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adanya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elektrolit</a:t>
            </a:r>
            <a:r>
              <a:rPr dirty="0" sz="1250" spc="19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anorganik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dan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non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elektrolit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tertentu</a:t>
            </a:r>
            <a:r>
              <a:rPr dirty="0" sz="1250" spc="19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sepeıti</a:t>
            </a:r>
            <a:endParaRPr sz="1250">
              <a:latin typeface="Cambria"/>
              <a:cs typeface="Cambria"/>
            </a:endParaRPr>
          </a:p>
          <a:p>
            <a:pPr algn="just" marL="13970" marR="10795" indent="6350">
              <a:lnSpc>
                <a:spcPct val="137600"/>
              </a:lnSpc>
              <a:spcBef>
                <a:spcPts val="45"/>
              </a:spcBef>
            </a:pPr>
            <a:r>
              <a:rPr dirty="0" sz="1250" spc="-70">
                <a:latin typeface="Cambria"/>
                <a:cs typeface="Cambria"/>
              </a:rPr>
              <a:t>sııkrosa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gliserin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ınenaikkan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tegangan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perınukaan.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Sedangkan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adnnya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zat-</a:t>
            </a:r>
            <a:r>
              <a:rPr dirty="0" sz="1250">
                <a:latin typeface="Cambria"/>
                <a:cs typeface="Cambria"/>
              </a:rPr>
              <a:t>zat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seperti </a:t>
            </a:r>
            <a:r>
              <a:rPr dirty="0" sz="1250" spc="-35">
                <a:latin typeface="Cambria"/>
                <a:cs typeface="Cambria"/>
              </a:rPr>
              <a:t>sabun,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detergeıL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alkolıol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114">
                <a:latin typeface="Cambria"/>
                <a:cs typeface="Cambria"/>
              </a:rPr>
              <a:t>allah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efektif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dalaın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ınenurunkan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tegangan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perınukaan </a:t>
            </a:r>
            <a:r>
              <a:rPr dirty="0" sz="1250" spc="-20">
                <a:latin typeface="Cambria"/>
                <a:cs typeface="Cambria"/>
              </a:rPr>
              <a:t>(Yazid,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2005).</a:t>
            </a:r>
            <a:endParaRPr sz="1250">
              <a:latin typeface="Cambria"/>
              <a:cs typeface="Cambria"/>
            </a:endParaRPr>
          </a:p>
          <a:p>
            <a:pPr marL="25400">
              <a:lnSpc>
                <a:spcPct val="100000"/>
              </a:lnSpc>
              <a:spcBef>
                <a:spcPts val="565"/>
              </a:spcBef>
            </a:pPr>
            <a:r>
              <a:rPr dirty="0" u="heavy" sz="1250" spc="-10">
                <a:uFill>
                  <a:solidFill>
                    <a:srgbClr val="0F0F0F"/>
                  </a:solidFill>
                </a:uFill>
                <a:latin typeface="Cambria"/>
                <a:cs typeface="Cambria"/>
              </a:rPr>
              <a:t>Surfaktan</a:t>
            </a:r>
            <a:endParaRPr sz="1250">
              <a:latin typeface="Cambria"/>
              <a:cs typeface="Cambria"/>
            </a:endParaRPr>
          </a:p>
          <a:p>
            <a:pPr marL="19685" marR="14604" indent="5080">
              <a:lnSpc>
                <a:spcPct val="137600"/>
              </a:lnSpc>
            </a:pPr>
            <a:r>
              <a:rPr dirty="0" sz="1250" spc="-60">
                <a:latin typeface="Cambria"/>
                <a:cs typeface="Cambria"/>
              </a:rPr>
              <a:t>Surfaktan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(suı'face</a:t>
            </a:r>
            <a:r>
              <a:rPr dirty="0" sz="1250" spc="26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active</a:t>
            </a:r>
            <a:r>
              <a:rPr dirty="0" sz="1250" spc="2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agents),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zat</a:t>
            </a:r>
            <a:r>
              <a:rPr dirty="0" sz="1250" spc="20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yang</a:t>
            </a:r>
            <a:r>
              <a:rPr dirty="0" sz="1250" spc="2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dapat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ınengaktifkan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peınıukaan,</a:t>
            </a:r>
            <a:r>
              <a:rPr dirty="0" sz="1250" spc="2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karena </a:t>
            </a:r>
            <a:r>
              <a:rPr dirty="0" sz="1250" spc="-90">
                <a:latin typeface="Cambria"/>
                <a:cs typeface="Cambria"/>
              </a:rPr>
              <a:t>cenderung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untuk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terkonsentrasi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pada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pernnıknan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atau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anlar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nıukn.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Sıırfaktan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nıeınpıınyai</a:t>
            </a:r>
            <a:endParaRPr sz="1250">
              <a:latin typeface="Cambria"/>
              <a:cs typeface="Cambria"/>
            </a:endParaRPr>
          </a:p>
          <a:p>
            <a:pPr marL="19685" marR="6985">
              <a:lnSpc>
                <a:spcPct val="137600"/>
              </a:lnSpc>
              <a:spcBef>
                <a:spcPts val="50"/>
              </a:spcBef>
            </a:pPr>
            <a:r>
              <a:rPr dirty="0" sz="1250" spc="-80">
                <a:latin typeface="Cambria"/>
                <a:cs typeface="Cambria"/>
              </a:rPr>
              <a:t>orientasi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yang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jelas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selıingga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cenderung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pada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rantai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luı'us.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Sabun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ınerııpakan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salalı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satu </a:t>
            </a:r>
            <a:r>
              <a:rPr dirty="0" sz="1250" spc="-70">
                <a:latin typeface="Cambria"/>
                <a:cs typeface="Cambria"/>
              </a:rPr>
              <a:t>contolı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dari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suı'faktan.</a:t>
            </a:r>
            <a:endParaRPr sz="1250">
              <a:latin typeface="Cambria"/>
              <a:cs typeface="Cambria"/>
            </a:endParaRPr>
          </a:p>
          <a:p>
            <a:pPr algn="just" marL="12700">
              <a:lnSpc>
                <a:spcPct val="100000"/>
              </a:lnSpc>
              <a:spcBef>
                <a:spcPts val="560"/>
              </a:spcBef>
            </a:pPr>
            <a:r>
              <a:rPr dirty="0" u="heavy" sz="1250" spc="-7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Konsentrasi</a:t>
            </a:r>
            <a:r>
              <a:rPr dirty="0" u="heavy" sz="1250" spc="7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-6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zat</a:t>
            </a:r>
            <a:r>
              <a:rPr dirty="0" u="heavy" sz="1250" spc="20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1250" spc="95">
                <a:uFill>
                  <a:solidFill>
                    <a:srgbClr val="2F2F2F"/>
                  </a:solidFill>
                </a:uFill>
                <a:latin typeface="Cambria"/>
                <a:cs typeface="Cambria"/>
              </a:rPr>
              <a:t>terim</a:t>
            </a:r>
            <a:endParaRPr sz="1250">
              <a:latin typeface="Cambria"/>
              <a:cs typeface="Cambria"/>
            </a:endParaRPr>
          </a:p>
          <a:p>
            <a:pPr algn="just" marL="15240" marR="5080" indent="-3175">
              <a:lnSpc>
                <a:spcPct val="137600"/>
              </a:lnSpc>
            </a:pPr>
            <a:r>
              <a:rPr dirty="0" sz="1250" spc="-65">
                <a:latin typeface="Cambria"/>
                <a:cs typeface="Cambria"/>
              </a:rPr>
              <a:t>Konsentrasi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zat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terlarut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(solut)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suatu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larutan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biner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ınenıpunyai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pengarulı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terlıadap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sifat- </a:t>
            </a:r>
            <a:r>
              <a:rPr dirty="0" sz="1250">
                <a:latin typeface="Cambria"/>
                <a:cs typeface="Cambria"/>
              </a:rPr>
              <a:t>sifat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lanrton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ternıasuk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tegangan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nıuka dan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adsorbsi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pada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perllıukaan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larutan.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Telalı </a:t>
            </a:r>
            <a:r>
              <a:rPr dirty="0" sz="1250" spc="-40">
                <a:latin typeface="Cambria"/>
                <a:cs typeface="Cambria"/>
              </a:rPr>
              <a:t>diaınati</a:t>
            </a:r>
            <a:r>
              <a:rPr dirty="0" sz="1250" spc="-25">
                <a:latin typeface="Cambria"/>
                <a:cs typeface="Cambria"/>
              </a:rPr>
              <a:t> balııva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solut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ditmnbalıkan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kedalanı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larutan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akan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ıneınnvnkan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tegmgan </a:t>
            </a:r>
            <a:r>
              <a:rPr dirty="0" sz="1250" spc="-35">
                <a:latin typeface="Cambria"/>
                <a:cs typeface="Cambria"/>
              </a:rPr>
              <a:t>nıuka,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karena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ınenıpunyai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konsentrasi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dipernnıkaan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lebih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besar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daripada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didalaın </a:t>
            </a:r>
            <a:r>
              <a:rPr dirty="0" sz="1250" spc="-45">
                <a:latin typeface="Cambria"/>
                <a:cs typeface="Cambria"/>
              </a:rPr>
              <a:t>larutan.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Sebaliknya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solut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penanıbalıannya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kedalaın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larutan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nıenaikknn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tegangan </a:t>
            </a:r>
            <a:r>
              <a:rPr dirty="0" sz="1250" spc="-95">
                <a:latin typeface="Cambria"/>
                <a:cs typeface="Cambria"/>
              </a:rPr>
              <a:t>ınukn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ıneınpunyai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konsenö'asi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diperınukam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yang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lebih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kecil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daı'ipada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didalaın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larutan.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902140" y="1109229"/>
            <a:ext cx="5961380" cy="4495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Times New Roman"/>
                <a:cs typeface="Times New Roman"/>
              </a:rPr>
              <a:t>7.</a:t>
            </a:r>
            <a:r>
              <a:rPr dirty="0" sz="1250" spc="130" b="1">
                <a:latin typeface="Times New Roman"/>
                <a:cs typeface="Times New Roman"/>
              </a:rPr>
              <a:t>  </a:t>
            </a:r>
            <a:r>
              <a:rPr dirty="0" sz="1250" spc="-10" b="1">
                <a:latin typeface="Times New Roman"/>
                <a:cs typeface="Times New Roman"/>
              </a:rPr>
              <a:t>Kesimpulan</a:t>
            </a:r>
            <a:endParaRPr sz="1250">
              <a:latin typeface="Times New Roman"/>
              <a:cs typeface="Times New Roman"/>
            </a:endParaRPr>
          </a:p>
          <a:p>
            <a:pPr algn="just" marL="262890" marR="19685" indent="194310">
              <a:lnSpc>
                <a:spcPct val="137600"/>
              </a:lnSpc>
              <a:spcBef>
                <a:spcPts val="575"/>
              </a:spcBef>
            </a:pPr>
            <a:r>
              <a:rPr dirty="0" sz="1250">
                <a:latin typeface="Times New Roman"/>
                <a:cs typeface="Times New Roman"/>
              </a:rPr>
              <a:t>Tegangan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perınukaan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cair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nıerupakan</a:t>
            </a:r>
            <a:r>
              <a:rPr dirty="0" sz="1250" spc="1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kecenderungan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perınukaan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20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cair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 </a:t>
            </a:r>
            <a:r>
              <a:rPr dirty="0" sz="1250" spc="-20">
                <a:latin typeface="Times New Roman"/>
                <a:cs typeface="Times New Roman"/>
              </a:rPr>
              <a:t>ınenegang,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selıingga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perrnııknannya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sepeıti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ditutnpi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olelı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suatu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lapisan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elastik.</a:t>
            </a:r>
            <a:endParaRPr sz="1250">
              <a:latin typeface="Times New Roman"/>
              <a:cs typeface="Times New Roman"/>
            </a:endParaRPr>
          </a:p>
          <a:p>
            <a:pPr algn="just" marL="267335" indent="222885">
              <a:lnSpc>
                <a:spcPct val="100000"/>
              </a:lnSpc>
              <a:spcBef>
                <a:spcPts val="565"/>
              </a:spcBef>
            </a:pPr>
            <a:r>
              <a:rPr dirty="0" sz="1250" spc="-20">
                <a:latin typeface="Times New Roman"/>
                <a:cs typeface="Times New Roman"/>
              </a:rPr>
              <a:t>Berdasarkanan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alisis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atas,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dapat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diketNıııi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balıwa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waktu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diperlııkan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geleınbung</a:t>
            </a:r>
            <a:endParaRPr sz="1250">
              <a:latin typeface="Times New Roman"/>
              <a:cs typeface="Times New Roman"/>
            </a:endParaRPr>
          </a:p>
          <a:p>
            <a:pPr algn="just" marL="262890" marR="5080" indent="4445">
              <a:lnSpc>
                <a:spcPct val="138000"/>
              </a:lnSpc>
              <a:spcBef>
                <a:spcPts val="40"/>
              </a:spcBef>
            </a:pP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pecalı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volunıe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detergen </a:t>
            </a:r>
            <a:r>
              <a:rPr dirty="0" sz="1250" spc="-10">
                <a:latin typeface="Times New Roman"/>
                <a:cs typeface="Times New Roman"/>
              </a:rPr>
              <a:t>100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ınl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lebih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cepat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jika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dibandingkan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volunıe </a:t>
            </a:r>
            <a:r>
              <a:rPr dirty="0" sz="1250" spc="-20">
                <a:latin typeface="Times New Roman"/>
                <a:cs typeface="Times New Roman"/>
              </a:rPr>
              <a:t>detergen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7?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110">
                <a:latin typeface="Times New Roman"/>
                <a:cs typeface="Times New Roman"/>
              </a:rPr>
              <a:t>mil.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Begitu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juga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volunıe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deterjen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7û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ım,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geleınbung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juga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lebih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cepat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pecalı </a:t>
            </a:r>
            <a:r>
              <a:rPr dirty="0" sz="1250" spc="-20">
                <a:latin typeface="Times New Roman"/>
                <a:cs typeface="Times New Roman"/>
              </a:rPr>
              <a:t>dibandingkan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voluıne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deterjen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50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95">
                <a:latin typeface="Times New Roman"/>
                <a:cs typeface="Times New Roman"/>
              </a:rPr>
              <a:t>mil.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Waktu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diperlukan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geleıııbııng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dapat </a:t>
            </a:r>
            <a:r>
              <a:rPr dirty="0" sz="1250">
                <a:latin typeface="Times New Roman"/>
                <a:cs typeface="Times New Roman"/>
              </a:rPr>
              <a:t>pecalı</a:t>
            </a:r>
            <a:r>
              <a:rPr dirty="0" sz="1250" spc="45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bergantıuıg</a:t>
            </a:r>
            <a:r>
              <a:rPr dirty="0" sz="1250" spc="10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48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tegangan</a:t>
            </a:r>
            <a:r>
              <a:rPr dirty="0" sz="1250" spc="4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perınukaan</a:t>
            </a:r>
            <a:r>
              <a:rPr dirty="0" sz="1250" spc="110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45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dilıasilkan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daı'i</a:t>
            </a:r>
            <a:r>
              <a:rPr dirty="0" sz="1250" spc="420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Times New Roman"/>
                <a:cs typeface="Times New Roman"/>
              </a:rPr>
              <a:t>ıTlnsing-</a:t>
            </a:r>
            <a:r>
              <a:rPr dirty="0" sz="1250" spc="-60">
                <a:latin typeface="Times New Roman"/>
                <a:cs typeface="Times New Roman"/>
              </a:rPr>
              <a:t>ıTlnsing </a:t>
            </a:r>
            <a:r>
              <a:rPr dirty="0" sz="1250" spc="-20">
                <a:latin typeface="Times New Roman"/>
                <a:cs typeface="Times New Roman"/>
              </a:rPr>
              <a:t>konsentrasi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terlarut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dalaııı </a:t>
            </a:r>
            <a:r>
              <a:rPr dirty="0" sz="1250">
                <a:latin typeface="Times New Roman"/>
                <a:cs typeface="Times New Roman"/>
              </a:rPr>
              <a:t>larutan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deteıjen </a:t>
            </a:r>
            <a:r>
              <a:rPr dirty="0" sz="1250" spc="-10">
                <a:latin typeface="Times New Roman"/>
                <a:cs typeface="Times New Roman"/>
              </a:rPr>
              <a:t>tersebut.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Dalaııı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25">
                <a:latin typeface="Times New Roman"/>
                <a:cs typeface="Times New Roman"/>
              </a:rPr>
              <a:t>mal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ini,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detergen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nıerupakan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berfungsi </a:t>
            </a:r>
            <a:r>
              <a:rPr dirty="0" sz="1250" spc="-40">
                <a:latin typeface="Times New Roman"/>
                <a:cs typeface="Times New Roman"/>
              </a:rPr>
              <a:t>ınenuı'uııkan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tegangan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peıuıukaan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cair.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ınembuat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detergen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bisa </a:t>
            </a:r>
            <a:r>
              <a:rPr dirty="0" sz="1250" spc="-10">
                <a:latin typeface="Times New Roman"/>
                <a:cs typeface="Times New Roman"/>
              </a:rPr>
              <a:t>ınenurunkan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tegangan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perınukaan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air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adalah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ada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dalaın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detergen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10">
                <a:latin typeface="Times New Roman"/>
                <a:cs typeface="Times New Roman"/>
              </a:rPr>
              <a:t> disebut </a:t>
            </a:r>
            <a:r>
              <a:rPr dirty="0" sz="1250">
                <a:latin typeface="Times New Roman"/>
                <a:cs typeface="Times New Roman"/>
              </a:rPr>
              <a:t>surfaktan.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Suı'faktan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merupakan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fipat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mengaktifkan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pernıukaan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karena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cenderung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terkonsentrasi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125">
                <a:latin typeface="Times New Roman"/>
                <a:cs typeface="Times New Roman"/>
              </a:rPr>
              <a:t>  </a:t>
            </a:r>
            <a:r>
              <a:rPr dirty="0" sz="1250" spc="-10">
                <a:latin typeface="Times New Roman"/>
                <a:cs typeface="Times New Roman"/>
              </a:rPr>
              <a:t>perınukaan.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Surfaktan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ınenıpunyai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orientasi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jelas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selıingga </a:t>
            </a:r>
            <a:r>
              <a:rPr dirty="0" sz="1250" spc="-25">
                <a:latin typeface="Times New Roman"/>
                <a:cs typeface="Times New Roman"/>
              </a:rPr>
              <a:t>cenderung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rantai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hırns.</a:t>
            </a:r>
            <a:endParaRPr sz="1250">
              <a:latin typeface="Times New Roman"/>
              <a:cs typeface="Times New Roman"/>
            </a:endParaRPr>
          </a:p>
          <a:p>
            <a:pPr algn="just" marL="267970" marR="24765" indent="185420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Dari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lıasil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praktikuın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dapat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disimpıılkan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bahwa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seınakin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besar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konsenö'asi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larutan </a:t>
            </a:r>
            <a:r>
              <a:rPr dirty="0" sz="1250">
                <a:latin typeface="Times New Roman"/>
                <a:cs typeface="Times New Roman"/>
              </a:rPr>
              <a:t>detergen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nıaka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waktu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geleınbung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pecalı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seınakin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laura.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Hal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itu </a:t>
            </a:r>
            <a:r>
              <a:rPr dirty="0" sz="1250" spc="-20">
                <a:latin typeface="Times New Roman"/>
                <a:cs typeface="Times New Roman"/>
              </a:rPr>
              <a:t>ınenunjukkan </a:t>
            </a:r>
            <a:r>
              <a:rPr dirty="0" sz="1250" spc="-40">
                <a:latin typeface="Times New Roman"/>
                <a:cs typeface="Times New Roman"/>
              </a:rPr>
              <a:t>balıwa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konsentrasi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larutan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detergen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ıneınpengarNlıi</a:t>
            </a:r>
            <a:r>
              <a:rPr dirty="0" sz="1250" spc="-25">
                <a:latin typeface="Times New Roman"/>
                <a:cs typeface="Times New Roman"/>
              </a:rPr>
              <a:t> tegangan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pernıukaannya.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372" y="8757405"/>
            <a:ext cx="877528" cy="9143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97124" y="2862587"/>
            <a:ext cx="517985" cy="1706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8301" y="2947931"/>
            <a:ext cx="981126" cy="105460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9118" y="2076206"/>
            <a:ext cx="225476" cy="370635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004318" y="3171959"/>
            <a:ext cx="247015" cy="0"/>
          </a:xfrm>
          <a:custGeom>
            <a:avLst/>
            <a:gdLst/>
            <a:ahLst/>
            <a:cxnLst/>
            <a:rect l="l" t="t" r="r" b="b"/>
            <a:pathLst>
              <a:path w="247014" h="0">
                <a:moveTo>
                  <a:pt x="0" y="0"/>
                </a:moveTo>
                <a:lnTo>
                  <a:pt x="246805" y="0"/>
                </a:lnTo>
              </a:path>
            </a:pathLst>
          </a:custGeom>
          <a:ln w="15239">
            <a:solidFill>
              <a:srgbClr val="67646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98262" y="1450859"/>
            <a:ext cx="20027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8.</a:t>
            </a:r>
            <a:r>
              <a:rPr dirty="0" sz="1200" spc="265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Lampiran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Praktíkum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75"/>
              </a:lnSpc>
            </a:pPr>
            <a:r>
              <a:rPr dirty="0" sz="1300" spc="-25">
                <a:solidFill>
                  <a:srgbClr val="151515"/>
                </a:solidFill>
                <a:latin typeface="Calibri"/>
                <a:cs typeface="Calibri"/>
              </a:rPr>
              <a:t>37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294" y="3502666"/>
            <a:ext cx="2510707" cy="215188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64665" y="3508762"/>
            <a:ext cx="2736184" cy="214578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2387" y="1399551"/>
            <a:ext cx="2504613" cy="188975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70760" y="1405647"/>
            <a:ext cx="2730089" cy="191413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901461" y="698004"/>
            <a:ext cx="31756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9.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Lampiran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Dokumentasi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Kegiatan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589337" y="9243560"/>
            <a:ext cx="624840" cy="0"/>
          </a:xfrm>
          <a:custGeom>
            <a:avLst/>
            <a:gdLst/>
            <a:ahLst/>
            <a:cxnLst/>
            <a:rect l="l" t="t" r="r" b="b"/>
            <a:pathLst>
              <a:path w="624839" h="0">
                <a:moveTo>
                  <a:pt x="0" y="0"/>
                </a:moveTo>
                <a:lnTo>
                  <a:pt x="624630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7914" y="9165837"/>
            <a:ext cx="383918" cy="1523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86028" y="1029983"/>
            <a:ext cx="5960745" cy="2331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b="1">
                <a:latin typeface="Times New Roman"/>
                <a:cs typeface="Times New Roman"/>
              </a:rPr>
              <a:t>E.</a:t>
            </a:r>
            <a:r>
              <a:rPr dirty="0" sz="1250" spc="280" b="1">
                <a:latin typeface="Times New Roman"/>
                <a:cs typeface="Times New Roman"/>
              </a:rPr>
              <a:t> </a:t>
            </a:r>
            <a:r>
              <a:rPr dirty="0" sz="1250" spc="-35" b="1">
                <a:latin typeface="Times New Roman"/>
                <a:cs typeface="Times New Roman"/>
              </a:rPr>
              <a:t>Percobaan</a:t>
            </a:r>
            <a:r>
              <a:rPr dirty="0" sz="1250" spc="5" b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5" b="1">
                <a:latin typeface="Times New Roman"/>
                <a:cs typeface="Times New Roman"/>
              </a:rPr>
              <a:t>Koefisien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Pergeseran</a:t>
            </a:r>
            <a:r>
              <a:rPr dirty="0" sz="1250" spc="60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Zat</a:t>
            </a:r>
            <a:r>
              <a:rPr dirty="0" sz="1250" spc="-15" b="1">
                <a:latin typeface="Times New Roman"/>
                <a:cs typeface="Times New Roman"/>
              </a:rPr>
              <a:t> </a:t>
            </a:r>
            <a:r>
              <a:rPr dirty="0" sz="1250" spc="-20" b="1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56540" indent="-234950">
              <a:lnSpc>
                <a:spcPct val="100000"/>
              </a:lnSpc>
              <a:buAutoNum type="arabicPeriod"/>
              <a:tabLst>
                <a:tab pos="256540" algn="l"/>
              </a:tabLst>
            </a:pPr>
            <a:r>
              <a:rPr dirty="0" sz="1250" spc="-10">
                <a:latin typeface="Times New Roman"/>
                <a:cs typeface="Times New Roman"/>
              </a:rPr>
              <a:t>Maksuıl</a:t>
            </a:r>
            <a:endParaRPr sz="125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1190"/>
              </a:spcBef>
            </a:pPr>
            <a:r>
              <a:rPr dirty="0" sz="1250" spc="-30">
                <a:latin typeface="Times New Roman"/>
                <a:cs typeface="Times New Roman"/>
              </a:rPr>
              <a:t>Menentukan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angkn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pergeseran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(coefisien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viscosity)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20">
                <a:latin typeface="Times New Roman"/>
                <a:cs typeface="Times New Roman"/>
              </a:rPr>
              <a:t> cair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liukuin</a:t>
            </a:r>
            <a:r>
              <a:rPr dirty="0" sz="1250" spc="-10">
                <a:latin typeface="Times New Roman"/>
                <a:cs typeface="Times New Roman"/>
              </a:rPr>
              <a:t> stokes.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59079" indent="-229235">
              <a:lnSpc>
                <a:spcPct val="100000"/>
              </a:lnSpc>
              <a:buAutoNum type="arabicPeriod" startAt="2"/>
              <a:tabLst>
                <a:tab pos="259079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57810" marR="5080" indent="-1270">
              <a:lnSpc>
                <a:spcPct val="137600"/>
              </a:lnSpc>
              <a:spcBef>
                <a:spcPts val="625"/>
              </a:spcBef>
            </a:pPr>
            <a:r>
              <a:rPr dirty="0" sz="1250" spc="-25">
                <a:latin typeface="Times New Roman"/>
                <a:cs typeface="Times New Roman"/>
              </a:rPr>
              <a:t>Bila sebualı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benda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yane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berbentuk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bola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bergerak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didnlaın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suatu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ıoediunı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(cair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gas)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 tetap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sifatnya.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Menurut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Stolen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:</a:t>
            </a:r>
            <a:endParaRPr sz="1250">
              <a:latin typeface="Times New Roman"/>
              <a:cs typeface="Times New Roman"/>
            </a:endParaRPr>
          </a:p>
          <a:p>
            <a:pPr algn="ctr" marL="259079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F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-</a:t>
            </a:r>
            <a:r>
              <a:rPr dirty="0" sz="1250">
                <a:latin typeface="Times New Roman"/>
                <a:cs typeface="Times New Roman"/>
              </a:rPr>
              <a:t>6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.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f2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.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.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.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$’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39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130250" y="3480568"/>
            <a:ext cx="5081905" cy="18376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Diınana: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  <a:tabLst>
                <a:tab pos="226695" algn="l"/>
              </a:tabLst>
            </a:pPr>
            <a:r>
              <a:rPr dirty="0" sz="1250" spc="-50">
                <a:latin typeface="Times New Roman"/>
                <a:cs typeface="Times New Roman"/>
              </a:rPr>
              <a:t>F</a:t>
            </a:r>
            <a:r>
              <a:rPr dirty="0" sz="1250">
                <a:latin typeface="Times New Roman"/>
                <a:cs typeface="Times New Roman"/>
              </a:rPr>
              <a:t>	: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Gaya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gesek</a:t>
            </a:r>
            <a:endParaRPr sz="1250">
              <a:latin typeface="Times New Roman"/>
              <a:cs typeface="Times New Roman"/>
            </a:endParaRPr>
          </a:p>
          <a:p>
            <a:pPr marL="13970" marR="3649979" indent="1270">
              <a:lnSpc>
                <a:spcPct val="176000"/>
              </a:lnSpc>
              <a:spcBef>
                <a:spcPts val="50"/>
              </a:spcBef>
              <a:tabLst>
                <a:tab pos="226695" algn="l"/>
              </a:tabLst>
            </a:pPr>
            <a:r>
              <a:rPr dirty="0" sz="1250" spc="-70">
                <a:latin typeface="Times New Roman"/>
                <a:cs typeface="Times New Roman"/>
              </a:rPr>
              <a:t>CI</a:t>
            </a:r>
            <a:r>
              <a:rPr dirty="0" sz="1250" spc="2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Koefisien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gesekan </a:t>
            </a:r>
            <a:r>
              <a:rPr dirty="0" sz="1250" spc="-50">
                <a:latin typeface="Times New Roman"/>
                <a:cs typeface="Times New Roman"/>
              </a:rPr>
              <a:t>r</a:t>
            </a:r>
            <a:r>
              <a:rPr dirty="0" sz="1250">
                <a:latin typeface="Times New Roman"/>
                <a:cs typeface="Times New Roman"/>
              </a:rPr>
              <a:t>	: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Jari-</a:t>
            </a:r>
            <a:r>
              <a:rPr dirty="0" sz="1250" spc="-10">
                <a:latin typeface="Times New Roman"/>
                <a:cs typeface="Times New Roman"/>
              </a:rPr>
              <a:t>jari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5240" marR="5080" indent="-1905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solidFill>
                  <a:srgbClr val="1F1F1F"/>
                </a:solidFill>
                <a:latin typeface="Times New Roman"/>
                <a:cs typeface="Times New Roman"/>
              </a:rPr>
              <a:t>V</a:t>
            </a:r>
            <a:r>
              <a:rPr dirty="0" sz="1250" spc="34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Kecepatan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bola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relative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terlıadap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ınediuııı,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 spc="90">
                <a:latin typeface="Times New Roman"/>
                <a:cs typeface="Times New Roman"/>
              </a:rPr>
              <a:t>tank</a:t>
            </a:r>
            <a:r>
              <a:rPr dirty="0" sz="1250" spc="3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ıninus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(-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ınenunjukan </a:t>
            </a:r>
            <a:r>
              <a:rPr dirty="0" sz="1250" spc="-30">
                <a:latin typeface="Times New Roman"/>
                <a:cs typeface="Times New Roman"/>
              </a:rPr>
              <a:t>berlawanan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arth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dengan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(V).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294977" y="4839974"/>
            <a:ext cx="55054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aralı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(F)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250" y="5437379"/>
            <a:ext cx="5715000" cy="2362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00"/>
              </a:spcBef>
            </a:pPr>
            <a:r>
              <a:rPr dirty="0" sz="1250" spc="-30">
                <a:latin typeface="Times New Roman"/>
                <a:cs typeface="Times New Roman"/>
              </a:rPr>
              <a:t>Adapun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syarat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syarat </a:t>
            </a:r>
            <a:r>
              <a:rPr dirty="0" sz="1250" spc="-25">
                <a:latin typeface="Times New Roman"/>
                <a:cs typeface="Times New Roman"/>
              </a:rPr>
              <a:t>peınakaian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lıukunı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stokes</a:t>
            </a:r>
            <a:r>
              <a:rPr dirty="0" sz="1250" spc="-20">
                <a:latin typeface="Times New Roman"/>
                <a:cs typeface="Times New Roman"/>
              </a:rPr>
              <a:t> tersebut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diatas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adalah</a:t>
            </a:r>
            <a:endParaRPr sz="1250">
              <a:latin typeface="Times New Roman"/>
              <a:cs typeface="Times New Roman"/>
            </a:endParaRPr>
          </a:p>
          <a:p>
            <a:pPr algn="just" marL="236854" indent="-221615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236854" algn="l"/>
              </a:tabLst>
            </a:pPr>
            <a:r>
              <a:rPr dirty="0" sz="1250" spc="-30">
                <a:latin typeface="Times New Roman"/>
                <a:cs typeface="Times New Roman"/>
              </a:rPr>
              <a:t>Bilangan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tenıpat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nıediunı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tak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terbatas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(ukuranya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cukup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besar).</a:t>
            </a:r>
            <a:endParaRPr sz="1250">
              <a:latin typeface="Times New Roman"/>
              <a:cs typeface="Times New Roman"/>
            </a:endParaRPr>
          </a:p>
          <a:p>
            <a:pPr algn="just" marL="241300" indent="-226060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241300" algn="l"/>
              </a:tabLst>
            </a:pP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ada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turbulensi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(penggelinciran)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 </a:t>
            </a:r>
            <a:r>
              <a:rPr dirty="0" sz="1250" spc="-10">
                <a:latin typeface="Times New Roman"/>
                <a:cs typeface="Times New Roman"/>
              </a:rPr>
              <a:t>ınediuın.</a:t>
            </a:r>
            <a:endParaRPr sz="1250">
              <a:latin typeface="Times New Roman"/>
              <a:cs typeface="Times New Roman"/>
            </a:endParaRPr>
          </a:p>
          <a:p>
            <a:pPr algn="just" marL="237490" indent="-221615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237490" algn="l"/>
              </a:tabLst>
            </a:pPr>
            <a:r>
              <a:rPr dirty="0" sz="1250" spc="-20">
                <a:latin typeface="Times New Roman"/>
                <a:cs typeface="Times New Roman"/>
              </a:rPr>
              <a:t>Kecepatan </a:t>
            </a:r>
            <a:r>
              <a:rPr dirty="0" sz="1250">
                <a:solidFill>
                  <a:srgbClr val="111111"/>
                </a:solidFill>
                <a:latin typeface="Times New Roman"/>
                <a:cs typeface="Times New Roman"/>
              </a:rPr>
              <a:t>(</a:t>
            </a:r>
            <a:r>
              <a:rPr dirty="0" sz="1250" spc="-75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 </a:t>
            </a:r>
            <a:r>
              <a:rPr dirty="0" sz="1250" spc="-80">
                <a:latin typeface="Times New Roman"/>
                <a:cs typeface="Times New Roman"/>
              </a:rPr>
              <a:t>)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tidak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besar.</a:t>
            </a:r>
            <a:endParaRPr sz="1250">
              <a:latin typeface="Times New Roman"/>
              <a:cs typeface="Times New Roman"/>
            </a:endParaRPr>
          </a:p>
          <a:p>
            <a:pPr algn="just" marL="12700" marR="5080" indent="219075">
              <a:lnSpc>
                <a:spcPct val="138700"/>
              </a:lnSpc>
              <a:spcBef>
                <a:spcPts val="560"/>
              </a:spcBef>
            </a:pPr>
            <a:r>
              <a:rPr dirty="0" sz="1250">
                <a:latin typeface="Times New Roman"/>
                <a:cs typeface="Times New Roman"/>
              </a:rPr>
              <a:t>Pat</a:t>
            </a:r>
            <a:r>
              <a:rPr dirty="0" sz="1250" spc="4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ıvınus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(6-</a:t>
            </a:r>
            <a:r>
              <a:rPr dirty="0" sz="1250">
                <a:latin typeface="Times New Roman"/>
                <a:cs typeface="Times New Roman"/>
              </a:rPr>
              <a:t>1)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bila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(V)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ınakin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gesekan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(F)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ınutlaknya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juga </a:t>
            </a:r>
            <a:r>
              <a:rPr dirty="0" sz="1250" spc="-10">
                <a:latin typeface="Times New Roman"/>
                <a:cs typeface="Times New Roman"/>
              </a:rPr>
              <a:t>seınakin besar,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25">
                <a:latin typeface="Times New Roman"/>
                <a:cs typeface="Times New Roman"/>
              </a:rPr>
              <a:t>mal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ınengakibatkan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Bila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benda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jatulı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karena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tetap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gravitasi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ınakn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 </a:t>
            </a:r>
            <a:r>
              <a:rPr dirty="0" sz="1250">
                <a:latin typeface="Times New Roman"/>
                <a:cs typeface="Times New Roman"/>
              </a:rPr>
              <a:t>suatu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saat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gesek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gravitasi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(dikıırangi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Arclıimedes). </a:t>
            </a:r>
            <a:r>
              <a:rPr dirty="0" sz="1250" spc="-25">
                <a:latin typeface="Times New Roman"/>
                <a:cs typeface="Times New Roman"/>
              </a:rPr>
              <a:t>Dalaın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50">
                <a:latin typeface="Times New Roman"/>
                <a:cs typeface="Times New Roman"/>
              </a:rPr>
              <a:t>mal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(V)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ınenjadi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konstan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selıingga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berlaku </a:t>
            </a:r>
            <a:r>
              <a:rPr dirty="0" sz="1250">
                <a:latin typeface="Times New Roman"/>
                <a:cs typeface="Times New Roman"/>
              </a:rPr>
              <a:t>persaınaw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sebagai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berikut: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20278" y="7887966"/>
            <a:ext cx="73469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35555" sz="1875" spc="157">
                <a:latin typeface="Cambria"/>
                <a:cs typeface="Cambria"/>
              </a:rPr>
              <a:t>P</a:t>
            </a:r>
            <a:r>
              <a:rPr dirty="0" baseline="-35555" sz="1875" spc="202">
                <a:latin typeface="Cambria"/>
                <a:cs typeface="Cambria"/>
              </a:rPr>
              <a:t> </a:t>
            </a:r>
            <a:r>
              <a:rPr dirty="0" baseline="-35555" sz="1875" spc="165">
                <a:latin typeface="Cambria"/>
                <a:cs typeface="Cambria"/>
              </a:rPr>
              <a:t>=</a:t>
            </a:r>
            <a:r>
              <a:rPr dirty="0" baseline="-35555" sz="1875" spc="675">
                <a:latin typeface="Cambria"/>
                <a:cs typeface="Cambria"/>
              </a:rPr>
              <a:t> </a:t>
            </a:r>
            <a:r>
              <a:rPr dirty="0" u="heavy" sz="90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2</a:t>
            </a:r>
            <a:r>
              <a:rPr dirty="0" u="heavy" sz="900" spc="-1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baseline="-9259" sz="135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.</a:t>
            </a:r>
            <a:r>
              <a:rPr dirty="0" u="heavy" sz="90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r</a:t>
            </a:r>
            <a:r>
              <a:rPr dirty="0" u="heavy" baseline="9259" sz="135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z</a:t>
            </a:r>
            <a:r>
              <a:rPr dirty="0" u="heavy" baseline="9259" sz="1350" spc="-6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 </a:t>
            </a:r>
            <a:r>
              <a:rPr dirty="0" u="heavy" sz="900" spc="30">
                <a:uFill>
                  <a:solidFill>
                    <a:srgbClr val="232323"/>
                  </a:solidFill>
                </a:uFill>
                <a:latin typeface="Cambria"/>
                <a:cs typeface="Cambria"/>
              </a:rPr>
              <a:t>p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29606" y="7991597"/>
            <a:ext cx="12985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</a:tabLst>
            </a:pPr>
            <a:r>
              <a:rPr dirty="0" sz="1250" i="1">
                <a:latin typeface="Cambria"/>
                <a:cs typeface="Cambria"/>
              </a:rPr>
              <a:t>p</a:t>
            </a:r>
            <a:r>
              <a:rPr dirty="0" sz="1250" spc="75" i="1">
                <a:latin typeface="Cambria"/>
                <a:cs typeface="Cambria"/>
              </a:rPr>
              <a:t> </a:t>
            </a:r>
            <a:r>
              <a:rPr dirty="0" sz="1250" spc="-515" i="1">
                <a:latin typeface="Cambria"/>
                <a:cs typeface="Cambria"/>
              </a:rPr>
              <a:t>—</a:t>
            </a:r>
            <a:r>
              <a:rPr dirty="0" sz="1250" spc="405" i="1">
                <a:latin typeface="Cambria"/>
                <a:cs typeface="Cambria"/>
              </a:rPr>
              <a:t> </a:t>
            </a:r>
            <a:r>
              <a:rPr dirty="0" sz="1250" spc="-25" i="1">
                <a:latin typeface="Cambria"/>
                <a:cs typeface="Cambria"/>
              </a:rPr>
              <a:t>po)</a:t>
            </a:r>
            <a:r>
              <a:rPr dirty="0" sz="1250" i="1"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......(6-</a:t>
            </a:r>
            <a:r>
              <a:rPr dirty="0" sz="1250" spc="-25">
                <a:latin typeface="Cambria"/>
                <a:cs typeface="Cambria"/>
              </a:rPr>
              <a:t>2)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31343" y="8400029"/>
            <a:ext cx="31242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35">
                <a:latin typeface="Times New Roman"/>
                <a:cs typeface="Times New Roman"/>
              </a:rPr>
              <a:t>Atau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35594" y="9078462"/>
            <a:ext cx="3086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mbria"/>
                <a:cs typeface="Cambria"/>
              </a:rPr>
              <a:t>9.</a:t>
            </a:r>
            <a:r>
              <a:rPr dirty="0" sz="900" spc="15">
                <a:latin typeface="Cambria"/>
                <a:cs typeface="Cambria"/>
              </a:rPr>
              <a:t> </a:t>
            </a:r>
            <a:r>
              <a:rPr dirty="0" sz="900" i="1">
                <a:latin typeface="Cambria"/>
                <a:cs typeface="Cambria"/>
              </a:rPr>
              <a:t>q</a:t>
            </a:r>
            <a:r>
              <a:rPr dirty="0" sz="900" spc="-15" i="1">
                <a:latin typeface="Cambria"/>
                <a:cs typeface="Cambria"/>
              </a:rPr>
              <a:t> </a:t>
            </a:r>
            <a:r>
              <a:rPr dirty="0" sz="900" spc="-25" i="1">
                <a:latin typeface="Cambria"/>
                <a:cs typeface="Cambria"/>
              </a:rPr>
              <a:t>.d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74046" y="9236702"/>
            <a:ext cx="61214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latin typeface="Times New Roman"/>
                <a:cs typeface="Times New Roman"/>
              </a:rPr>
              <a:t>2</a:t>
            </a:r>
            <a:r>
              <a:rPr dirty="0" sz="950" spc="-60">
                <a:latin typeface="Times New Roman"/>
                <a:cs typeface="Times New Roman"/>
              </a:rPr>
              <a:t> </a:t>
            </a:r>
            <a:r>
              <a:rPr dirty="0" sz="950" spc="-55" i="1">
                <a:latin typeface="Times New Roman"/>
                <a:cs typeface="Times New Roman"/>
              </a:rPr>
              <a:t>.g.@—</a:t>
            </a:r>
            <a:r>
              <a:rPr dirty="0" sz="950" spc="55" i="1">
                <a:latin typeface="Times New Roman"/>
                <a:cs typeface="Times New Roman"/>
              </a:rPr>
              <a:t> </a:t>
            </a:r>
            <a:r>
              <a:rPr dirty="0" sz="950" spc="-25" i="1">
                <a:latin typeface="Times New Roman"/>
                <a:cs typeface="Times New Roman"/>
              </a:rPr>
              <a:t>po)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253393" y="9125450"/>
            <a:ext cx="61976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75">
                <a:latin typeface="Consolas"/>
                <a:cs typeface="Consolas"/>
              </a:rPr>
              <a:t>......(6-</a:t>
            </a:r>
            <a:r>
              <a:rPr dirty="0" sz="1250" spc="-300">
                <a:latin typeface="Consolas"/>
                <a:cs typeface="Consolas"/>
              </a:rPr>
              <a:t>3)</a:t>
            </a:r>
            <a:endParaRPr sz="12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686840" y="8352022"/>
            <a:ext cx="1103630" cy="1057910"/>
            <a:chOff x="3686840" y="8352022"/>
            <a:chExt cx="1103630" cy="10579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6840" y="8476990"/>
              <a:ext cx="1103005" cy="93268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967162" y="8352022"/>
              <a:ext cx="314325" cy="94615"/>
            </a:xfrm>
            <a:custGeom>
              <a:avLst/>
              <a:gdLst/>
              <a:ahLst/>
              <a:cxnLst/>
              <a:rect l="l" t="t" r="r" b="b"/>
              <a:pathLst>
                <a:path w="314325" h="94615">
                  <a:moveTo>
                    <a:pt x="313944" y="94488"/>
                  </a:moveTo>
                  <a:lnTo>
                    <a:pt x="0" y="94488"/>
                  </a:lnTo>
                  <a:lnTo>
                    <a:pt x="0" y="0"/>
                  </a:lnTo>
                  <a:lnTo>
                    <a:pt x="313944" y="0"/>
                  </a:lnTo>
                  <a:lnTo>
                    <a:pt x="313944" y="94488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130250" y="694957"/>
            <a:ext cx="2609850" cy="1569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Diınana: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">
              <a:lnSpc>
                <a:spcPct val="179200"/>
              </a:lnSpc>
              <a:spcBef>
                <a:spcPts val="10"/>
              </a:spcBef>
            </a:pP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1250" spc="-7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Waktu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jatulı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dalaın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ıneneınpulı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d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39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1250" spc="-6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jatulı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diteınpulı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226695" algn="l"/>
              </a:tabLst>
            </a:pPr>
            <a:r>
              <a:rPr dirty="0" sz="1250" spc="-50">
                <a:latin typeface="Times New Roman"/>
                <a:cs typeface="Times New Roman"/>
              </a:rPr>
              <a:t>F</a:t>
            </a:r>
            <a:r>
              <a:rPr dirty="0" sz="1250">
                <a:latin typeface="Times New Roman"/>
                <a:cs typeface="Times New Roman"/>
              </a:rPr>
              <a:t>	: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Massa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jenis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Fo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Massa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jenis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ınediuın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(zat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40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30327" y="2724665"/>
            <a:ext cx="5718810" cy="1496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Koreksi</a:t>
            </a:r>
            <a:endParaRPr sz="1250">
              <a:latin typeface="Times New Roman"/>
              <a:cs typeface="Times New Roman"/>
            </a:endParaRPr>
          </a:p>
          <a:p>
            <a:pPr algn="just" marL="13970" marR="5080" indent="217804">
              <a:lnSpc>
                <a:spcPct val="137600"/>
              </a:lnSpc>
              <a:spcBef>
                <a:spcPts val="620"/>
              </a:spcBef>
            </a:pPr>
            <a:r>
              <a:rPr dirty="0" sz="1250" spc="-60">
                <a:latin typeface="Times New Roman"/>
                <a:cs typeface="Times New Roman"/>
              </a:rPr>
              <a:t>Bila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syarat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95">
                <a:latin typeface="Times New Roman"/>
                <a:cs typeface="Times New Roman"/>
              </a:rPr>
              <a:t>a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pada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percobaan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ini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tidak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dapa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dipenulıi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yaitu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bila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jari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jari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bola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tidnk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sangat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kecil</a:t>
            </a:r>
            <a:r>
              <a:rPr dirty="0" sz="1250" spc="34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bila</a:t>
            </a:r>
            <a:r>
              <a:rPr dirty="0" sz="1250" spc="3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dibandingkan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ukuran</a:t>
            </a:r>
            <a:r>
              <a:rPr dirty="0" sz="1250" spc="3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teınpat</a:t>
            </a:r>
            <a:r>
              <a:rPr dirty="0" sz="1250" spc="380">
                <a:latin typeface="Times New Roman"/>
                <a:cs typeface="Times New Roman"/>
              </a:rPr>
              <a:t> </a:t>
            </a:r>
            <a:r>
              <a:rPr dirty="0" sz="1250" spc="-70">
                <a:latin typeface="Times New Roman"/>
                <a:cs typeface="Times New Roman"/>
              </a:rPr>
              <a:t>mediuııL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ınaka</a:t>
            </a:r>
            <a:r>
              <a:rPr dirty="0" sz="1250" spc="36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kecepatan</a:t>
            </a:r>
            <a:r>
              <a:rPr dirty="0" sz="1250" spc="365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(</a:t>
            </a:r>
            <a:r>
              <a:rPr dirty="0" sz="1250" spc="3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V</a:t>
            </a:r>
            <a:r>
              <a:rPr dirty="0" sz="1250" spc="325">
                <a:latin typeface="Times New Roman"/>
                <a:cs typeface="Times New Roman"/>
              </a:rPr>
              <a:t> </a:t>
            </a:r>
            <a:r>
              <a:rPr dirty="0" sz="1250" spc="-75">
                <a:solidFill>
                  <a:srgbClr val="1C1C1C"/>
                </a:solidFill>
                <a:latin typeface="Times New Roman"/>
                <a:cs typeface="Times New Roman"/>
              </a:rPr>
              <a:t>)</a:t>
            </a:r>
            <a:r>
              <a:rPr dirty="0" sz="1250" spc="240">
                <a:solidFill>
                  <a:srgbClr val="1C1C1C"/>
                </a:solidFill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lıarus</a:t>
            </a:r>
            <a:r>
              <a:rPr dirty="0" sz="1250" spc="33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dikoreksi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dengan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R="14604">
              <a:lnSpc>
                <a:spcPct val="100000"/>
              </a:lnSpc>
              <a:tabLst>
                <a:tab pos="731520" algn="l"/>
              </a:tabLst>
            </a:pPr>
            <a:r>
              <a:rPr dirty="0" sz="1250" i="1">
                <a:latin typeface="Times New Roman"/>
                <a:cs typeface="Times New Roman"/>
              </a:rPr>
              <a:t>V</a:t>
            </a:r>
            <a:r>
              <a:rPr dirty="0" sz="1250" spc="110" i="1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(1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145">
                <a:latin typeface="Times New Roman"/>
                <a:cs typeface="Times New Roman"/>
              </a:rPr>
              <a:t>-</a:t>
            </a:r>
            <a:r>
              <a:rPr dirty="0" sz="1250" spc="-229">
                <a:latin typeface="Times New Roman"/>
                <a:cs typeface="Times New Roman"/>
              </a:rPr>
              <a:t>F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5" i="1">
                <a:latin typeface="Times New Roman"/>
                <a:cs typeface="Times New Roman"/>
              </a:rPr>
              <a:t>k</a:t>
            </a:r>
            <a:r>
              <a:rPr dirty="0" sz="1250" i="1">
                <a:latin typeface="Times New Roman"/>
                <a:cs typeface="Times New Roman"/>
              </a:rPr>
              <a:t>	</a:t>
            </a:r>
            <a:r>
              <a:rPr dirty="0" sz="1250" spc="-50" i="1">
                <a:solidFill>
                  <a:srgbClr val="131313"/>
                </a:solidFill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30250" y="4754628"/>
            <a:ext cx="2277110" cy="1563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0">
                <a:latin typeface="Times New Roman"/>
                <a:cs typeface="Times New Roman"/>
              </a:rPr>
              <a:t>Dinıana</a:t>
            </a:r>
            <a:endParaRPr sz="125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140"/>
              </a:spcBef>
            </a:pPr>
            <a:r>
              <a:rPr dirty="0" sz="1250">
                <a:latin typeface="Times New Roman"/>
                <a:cs typeface="Times New Roman"/>
              </a:rPr>
              <a:t>V</a:t>
            </a:r>
            <a:r>
              <a:rPr dirty="0" sz="1250" spc="3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Kecepatan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diiukur</a:t>
            </a:r>
            <a:endParaRPr sz="1250">
              <a:latin typeface="Times New Roman"/>
              <a:cs typeface="Times New Roman"/>
            </a:endParaRPr>
          </a:p>
          <a:p>
            <a:pPr marL="12700" marR="5080" indent="1270">
              <a:lnSpc>
                <a:spcPct val="176000"/>
              </a:lnSpc>
            </a:pPr>
            <a:r>
              <a:rPr dirty="0" sz="1250" spc="-40">
                <a:latin typeface="Times New Roman"/>
                <a:cs typeface="Times New Roman"/>
              </a:rPr>
              <a:t>Vo</a:t>
            </a:r>
            <a:r>
              <a:rPr dirty="0" sz="1250" spc="-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: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Kecepatan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sebenaınya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(relative) </a:t>
            </a:r>
            <a:r>
              <a:rPr dirty="0" sz="1250">
                <a:latin typeface="Times New Roman"/>
                <a:cs typeface="Times New Roman"/>
              </a:rPr>
              <a:t>R</a:t>
            </a:r>
            <a:r>
              <a:rPr dirty="0" sz="1250" spc="434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1250" spc="-5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650">
                <a:latin typeface="Times New Roman"/>
                <a:cs typeface="Times New Roman"/>
              </a:rPr>
              <a:t>—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jari</a:t>
            </a:r>
            <a:r>
              <a:rPr dirty="0" sz="1250" spc="-20">
                <a:latin typeface="Times New Roman"/>
                <a:cs typeface="Times New Roman"/>
              </a:rPr>
              <a:t> tabung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teınpat</a:t>
            </a:r>
            <a:r>
              <a:rPr dirty="0" sz="1250">
                <a:latin typeface="Times New Roman"/>
                <a:cs typeface="Times New Roman"/>
              </a:rPr>
              <a:t> zat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K</a:t>
            </a:r>
            <a:r>
              <a:rPr dirty="0" sz="1250" spc="43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E0E0E"/>
                </a:solidFill>
                <a:latin typeface="Times New Roman"/>
                <a:cs typeface="Times New Roman"/>
              </a:rPr>
              <a:t>:</a:t>
            </a:r>
            <a:r>
              <a:rPr dirty="0" sz="1250" spc="-3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Suatu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konstmıta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28313" y="6784592"/>
            <a:ext cx="5715635" cy="1325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  <a:tabLst>
                <a:tab pos="685800" algn="l"/>
              </a:tabLst>
            </a:pPr>
            <a:r>
              <a:rPr dirty="0" sz="1250" spc="-50">
                <a:latin typeface="Times New Roman"/>
                <a:cs typeface="Times New Roman"/>
              </a:rPr>
              <a:t>Kaı'ena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0F0F0F"/>
                </a:solidFill>
                <a:latin typeface="Times New Roman"/>
                <a:cs typeface="Times New Roman"/>
              </a:rPr>
              <a:t>:</a:t>
            </a:r>
            <a:r>
              <a:rPr dirty="0" sz="1250">
                <a:solidFill>
                  <a:srgbClr val="0F0F0F"/>
                </a:solidFill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V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sz="1250" spc="-8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d/t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ınaka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persaınnw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(6-</a:t>
            </a:r>
            <a:r>
              <a:rPr dirty="0" sz="1250">
                <a:latin typeface="Times New Roman"/>
                <a:cs typeface="Times New Roman"/>
              </a:rPr>
              <a:t>4)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dapat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ditulis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400050">
              <a:lnSpc>
                <a:spcPct val="100000"/>
              </a:lnSpc>
              <a:tabLst>
                <a:tab pos="957580" algn="l"/>
              </a:tabLst>
            </a:pPr>
            <a:r>
              <a:rPr dirty="0" sz="1250">
                <a:latin typeface="Times New Roman"/>
                <a:cs typeface="Times New Roman"/>
              </a:rPr>
              <a:t>(1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45">
                <a:latin typeface="Times New Roman"/>
                <a:cs typeface="Times New Roman"/>
              </a:rPr>
              <a:t>-</a:t>
            </a:r>
            <a:r>
              <a:rPr dirty="0" sz="1250" spc="-225">
                <a:latin typeface="Times New Roman"/>
                <a:cs typeface="Times New Roman"/>
              </a:rPr>
              <a:t>F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k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12700" marR="5080" indent="216535">
              <a:lnSpc>
                <a:spcPct val="137600"/>
              </a:lnSpc>
              <a:spcBef>
                <a:spcPts val="1200"/>
              </a:spcBef>
            </a:pP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1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kondisi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lain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santa,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ınnka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grafik</a:t>
            </a:r>
            <a:r>
              <a:rPr dirty="0" sz="1250" spc="254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antara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2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terlıadap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(r/R) </a:t>
            </a:r>
            <a:r>
              <a:rPr dirty="0" sz="1250" spc="-25">
                <a:latin typeface="Times New Roman"/>
                <a:cs typeface="Times New Roman"/>
              </a:rPr>
              <a:t>ınerupakan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garis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lurus</a:t>
            </a:r>
            <a:r>
              <a:rPr dirty="0" sz="1250" spc="-20">
                <a:latin typeface="Times New Roman"/>
                <a:cs typeface="Times New Roman"/>
              </a:rPr>
              <a:t> dengan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deınikian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To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)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dapat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dicari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41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91551" y="688607"/>
            <a:ext cx="5953760" cy="8909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53365" algn="l"/>
              </a:tabLst>
            </a:pPr>
            <a:r>
              <a:rPr dirty="0" sz="1250" spc="-80" b="1">
                <a:latin typeface="Cambria"/>
                <a:cs typeface="Cambria"/>
              </a:rPr>
              <a:t>Alat-</a:t>
            </a:r>
            <a:r>
              <a:rPr dirty="0" sz="1250" spc="-20" b="1">
                <a:latin typeface="Cambria"/>
                <a:cs typeface="Cambria"/>
              </a:rPr>
              <a:t>alat</a:t>
            </a:r>
            <a:endParaRPr sz="1250">
              <a:latin typeface="Cambria"/>
              <a:cs typeface="Cambria"/>
            </a:endParaRPr>
          </a:p>
          <a:p>
            <a:pPr lvl="1" marL="477520" indent="-21907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77520" algn="l"/>
              </a:tabLst>
            </a:pPr>
            <a:r>
              <a:rPr dirty="0" sz="1250" spc="-10">
                <a:latin typeface="Cambria"/>
                <a:cs typeface="Cambria"/>
              </a:rPr>
              <a:t>AeroıNeter.</a:t>
            </a:r>
            <a:endParaRPr sz="1250">
              <a:latin typeface="Cambria"/>
              <a:cs typeface="Cambria"/>
            </a:endParaRPr>
          </a:p>
          <a:p>
            <a:pPr lvl="1" marL="468630" indent="-2184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68630" algn="l"/>
              </a:tabLst>
            </a:pPr>
            <a:r>
              <a:rPr dirty="0" sz="1250" spc="-50">
                <a:latin typeface="Cambria"/>
                <a:cs typeface="Cambria"/>
              </a:rPr>
              <a:t>Bola-</a:t>
            </a:r>
            <a:r>
              <a:rPr dirty="0" sz="1250" spc="-20">
                <a:latin typeface="Cambria"/>
                <a:cs typeface="Cambria"/>
              </a:rPr>
              <a:t>bola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kecil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pafit.</a:t>
            </a:r>
            <a:endParaRPr sz="1250">
              <a:latin typeface="Cambria"/>
              <a:cs typeface="Cambria"/>
            </a:endParaRPr>
          </a:p>
          <a:p>
            <a:pPr lvl="1" marL="468630" indent="-219710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468630" algn="l"/>
              </a:tabLst>
            </a:pPr>
            <a:r>
              <a:rPr dirty="0" sz="1250" spc="-65">
                <a:latin typeface="Cambria"/>
                <a:cs typeface="Cambria"/>
              </a:rPr>
              <a:t>Microıııeter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sekrup,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jangkn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sorong,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penggaris.</a:t>
            </a:r>
            <a:endParaRPr sz="1250">
              <a:latin typeface="Cambria"/>
              <a:cs typeface="Cambria"/>
            </a:endParaRPr>
          </a:p>
          <a:p>
            <a:pPr lvl="1" marL="478790" indent="-23114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478790" algn="l"/>
              </a:tabLst>
            </a:pPr>
            <a:r>
              <a:rPr dirty="0" sz="1250" spc="-85">
                <a:latin typeface="Cambria"/>
                <a:cs typeface="Cambria"/>
              </a:rPr>
              <a:t>Tiınbmıgan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torsi.</a:t>
            </a:r>
            <a:endParaRPr sz="1250">
              <a:latin typeface="Cambria"/>
              <a:cs typeface="Cambria"/>
            </a:endParaRPr>
          </a:p>
          <a:p>
            <a:pPr marL="257175">
              <a:lnSpc>
                <a:spcPct val="100000"/>
              </a:lnSpc>
              <a:spcBef>
                <a:spcPts val="1190"/>
              </a:spcBef>
            </a:pPr>
            <a:r>
              <a:rPr dirty="0" sz="1250">
                <a:latin typeface="Cambria"/>
                <a:cs typeface="Cambria"/>
              </a:rPr>
              <a:t>S.</a:t>
            </a:r>
            <a:r>
              <a:rPr dirty="0" sz="1250" spc="130">
                <a:latin typeface="Cambria"/>
                <a:cs typeface="Cambria"/>
              </a:rPr>
              <a:t>  </a:t>
            </a:r>
            <a:r>
              <a:rPr dirty="0" sz="1250" spc="-55">
                <a:latin typeface="Cambria"/>
                <a:cs typeface="Cambria"/>
              </a:rPr>
              <a:t>Sendok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saringm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untuk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nıengaınbil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bola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dari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dnsar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tabııng.</a:t>
            </a:r>
            <a:endParaRPr sz="1250">
              <a:latin typeface="Cambria"/>
              <a:cs typeface="Cambria"/>
            </a:endParaRPr>
          </a:p>
          <a:p>
            <a:pPr marL="467995" indent="-218440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67995" algn="l"/>
              </a:tabLst>
            </a:pPr>
            <a:r>
              <a:rPr dirty="0" sz="1250" spc="-10">
                <a:latin typeface="Cambria"/>
                <a:cs typeface="Cambria"/>
              </a:rPr>
              <a:t>Dua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knwat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untuk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nıenandai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ketinggian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482600" indent="-23431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482600" algn="l"/>
              </a:tabLst>
            </a:pPr>
            <a:r>
              <a:rPr dirty="0" sz="1250" spc="-10">
                <a:latin typeface="Cambria"/>
                <a:cs typeface="Cambria"/>
              </a:rPr>
              <a:t>Stopwatclı.</a:t>
            </a:r>
            <a:endParaRPr sz="1250">
              <a:latin typeface="Cambria"/>
              <a:cs typeface="Cambria"/>
            </a:endParaRPr>
          </a:p>
          <a:p>
            <a:pPr marL="478790" indent="-221615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478790" algn="l"/>
              </a:tabLst>
            </a:pPr>
            <a:r>
              <a:rPr dirty="0" sz="1250" spc="-70">
                <a:latin typeface="Cambria"/>
                <a:cs typeface="Cambria"/>
              </a:rPr>
              <a:t>Tabung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cair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dengan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isinya.</a:t>
            </a:r>
            <a:endParaRPr sz="1250">
              <a:latin typeface="Cambria"/>
              <a:cs typeface="Cambria"/>
            </a:endParaRPr>
          </a:p>
          <a:p>
            <a:pPr marL="478790" indent="-226695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478790" algn="l"/>
              </a:tabLst>
            </a:pPr>
            <a:r>
              <a:rPr dirty="0" sz="1250" spc="-10">
                <a:latin typeface="Cambria"/>
                <a:cs typeface="Cambria"/>
              </a:rPr>
              <a:t>Terınoıneter.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50">
              <a:latin typeface="Cambria"/>
              <a:cs typeface="Cambria"/>
            </a:endParaRPr>
          </a:p>
          <a:p>
            <a:pPr marL="254000" indent="-23558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54000" algn="l"/>
              </a:tabLst>
            </a:pPr>
            <a:r>
              <a:rPr dirty="0" sz="1250" spc="-85" b="1">
                <a:latin typeface="Cambria"/>
                <a:cs typeface="Cambria"/>
              </a:rPr>
              <a:t>Tugas</a:t>
            </a:r>
            <a:r>
              <a:rPr dirty="0" sz="1250" spc="45" b="1">
                <a:latin typeface="Cambria"/>
                <a:cs typeface="Cambria"/>
              </a:rPr>
              <a:t> </a:t>
            </a:r>
            <a:r>
              <a:rPr dirty="0" sz="1250" spc="-10" b="1">
                <a:latin typeface="Cambria"/>
                <a:cs typeface="Cambria"/>
              </a:rPr>
              <a:t>Penılahuluan</a:t>
            </a:r>
            <a:endParaRPr sz="1250">
              <a:latin typeface="Cambria"/>
              <a:cs typeface="Cambria"/>
            </a:endParaRPr>
          </a:p>
          <a:p>
            <a:pPr lvl="1" marL="450215" indent="-16764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50215" algn="l"/>
              </a:tabLst>
            </a:pPr>
            <a:r>
              <a:rPr dirty="0" sz="1250" spc="-45">
                <a:latin typeface="Cambria"/>
                <a:cs typeface="Cambria"/>
              </a:rPr>
              <a:t>Berilalı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defınisi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koefisien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pergeseran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zat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secara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uınuın!</a:t>
            </a:r>
            <a:endParaRPr sz="1250">
              <a:latin typeface="Cambria"/>
              <a:cs typeface="Cambria"/>
            </a:endParaRPr>
          </a:p>
          <a:p>
            <a:pPr lvl="1" marL="450215" indent="-175895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450215" algn="l"/>
              </a:tabLst>
            </a:pPr>
            <a:r>
              <a:rPr dirty="0" sz="1250" spc="-60">
                <a:latin typeface="Cambria"/>
                <a:cs typeface="Cambria"/>
              </a:rPr>
              <a:t>Buktikanlalı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114">
                <a:latin typeface="Cambria"/>
                <a:cs typeface="Cambria"/>
              </a:rPr>
              <a:t>ıannus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(6-</a:t>
            </a:r>
            <a:r>
              <a:rPr dirty="0" sz="1250" spc="-55">
                <a:latin typeface="Cambria"/>
                <a:cs typeface="Cambria"/>
              </a:rPr>
              <a:t>2)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ıaıınus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(6-</a:t>
            </a:r>
            <a:r>
              <a:rPr dirty="0" sz="1250" spc="-25">
                <a:latin typeface="Cambria"/>
                <a:cs typeface="Cambria"/>
              </a:rPr>
              <a:t>3)!</a:t>
            </a:r>
            <a:endParaRPr sz="1250">
              <a:latin typeface="Cambria"/>
              <a:cs typeface="Cambria"/>
            </a:endParaRPr>
          </a:p>
          <a:p>
            <a:pPr lvl="1" marL="459105" indent="-186055">
              <a:lnSpc>
                <a:spcPct val="100000"/>
              </a:lnSpc>
              <a:spcBef>
                <a:spcPts val="615"/>
              </a:spcBef>
              <a:buClr>
                <a:srgbClr val="0E0E0E"/>
              </a:buClr>
              <a:buAutoNum type="arabicPeriod"/>
              <a:tabLst>
                <a:tab pos="459105" algn="l"/>
              </a:tabLst>
            </a:pPr>
            <a:r>
              <a:rPr dirty="0" sz="1250" spc="-55">
                <a:latin typeface="Cambria"/>
                <a:cs typeface="Cambria"/>
              </a:rPr>
              <a:t>Apakalı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akibaöıya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bila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kecepatan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bola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sangat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besar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relative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terlıadap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ınediunı?</a:t>
            </a:r>
            <a:endParaRPr sz="1250">
              <a:latin typeface="Cambria"/>
              <a:cs typeface="Cambria"/>
            </a:endParaRPr>
          </a:p>
          <a:p>
            <a:pPr lvl="1" marL="450850" indent="-178435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450850" algn="l"/>
                <a:tab pos="3015615" algn="l"/>
              </a:tabLst>
            </a:pPr>
            <a:r>
              <a:rPr dirty="0" sz="1250" spc="-60">
                <a:latin typeface="Cambria"/>
                <a:cs typeface="Cambria"/>
              </a:rPr>
              <a:t>Bagaiınanakalı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dapat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dicari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lıarga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To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İri</a:t>
            </a: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10">
                <a:latin typeface="Cambria"/>
                <a:cs typeface="Cambria"/>
              </a:rPr>
              <a:t>gı'afik?</a:t>
            </a:r>
            <a:endParaRPr sz="1250">
              <a:latin typeface="Cambria"/>
              <a:cs typeface="Cambria"/>
            </a:endParaRPr>
          </a:p>
          <a:p>
            <a:pPr marL="455930" marR="160655" indent="-174625">
              <a:lnSpc>
                <a:spcPct val="137600"/>
              </a:lnSpc>
            </a:pPr>
            <a:r>
              <a:rPr dirty="0" sz="1250">
                <a:latin typeface="Cambria"/>
                <a:cs typeface="Cambria"/>
              </a:rPr>
              <a:t>S.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Sebııalı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peluru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ditembakknn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keatas,</a:t>
            </a:r>
            <a:r>
              <a:rPr dirty="0" sz="1250" spc="14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ınakn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kecepatan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pelurn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pada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saat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keınbali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akan </a:t>
            </a:r>
            <a:r>
              <a:rPr dirty="0" sz="1250" spc="-100">
                <a:latin typeface="Cambria"/>
                <a:cs typeface="Cambria"/>
              </a:rPr>
              <a:t>kecepatmı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pada</a:t>
            </a:r>
            <a:r>
              <a:rPr dirty="0" sz="1250" spc="10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saat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diteınbakkan.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Bagaiınanakalı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165">
                <a:latin typeface="Cambria"/>
                <a:cs typeface="Cambria"/>
              </a:rPr>
              <a:t>mal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ini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dalın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prakteknya?</a:t>
            </a:r>
            <a:endParaRPr sz="1250">
              <a:latin typeface="Cambria"/>
              <a:cs typeface="Cambria"/>
            </a:endParaRPr>
          </a:p>
          <a:p>
            <a:pPr marL="275590">
              <a:lnSpc>
                <a:spcPct val="100000"/>
              </a:lnSpc>
              <a:spcBef>
                <a:spcPts val="565"/>
              </a:spcBef>
            </a:pPr>
            <a:r>
              <a:rPr dirty="0" sz="1250" spc="-10" b="1">
                <a:latin typeface="Cambria"/>
                <a:cs typeface="Cambria"/>
              </a:rPr>
              <a:t>Jaoaban</a:t>
            </a:r>
            <a:r>
              <a:rPr dirty="0" sz="1250" spc="40" b="1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:</a:t>
            </a:r>
            <a:endParaRPr sz="1250">
              <a:latin typeface="Cambria"/>
              <a:cs typeface="Cambria"/>
            </a:endParaRPr>
          </a:p>
          <a:p>
            <a:pPr marL="450215" marR="5080" indent="-167640">
              <a:lnSpc>
                <a:spcPts val="2110"/>
              </a:lnSpc>
              <a:spcBef>
                <a:spcPts val="125"/>
              </a:spcBef>
              <a:buAutoNum type="arabicPeriod"/>
              <a:tabLst>
                <a:tab pos="459105" algn="l"/>
              </a:tabLst>
            </a:pPr>
            <a:r>
              <a:rPr dirty="0" sz="1250" spc="-30">
                <a:latin typeface="Cambria"/>
                <a:cs typeface="Cambria"/>
              </a:rPr>
              <a:t>Koefisien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pergeseran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zat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cair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adalah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suatu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nilai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yang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nıenyatokan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gaya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geseknn</a:t>
            </a:r>
            <a:r>
              <a:rPr dirty="0" sz="1250" spc="15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yang </a:t>
            </a:r>
            <a:r>
              <a:rPr dirty="0" sz="1250" spc="-20">
                <a:latin typeface="Cambria"/>
                <a:cs typeface="Cambria"/>
              </a:rPr>
              <a:t>	</a:t>
            </a:r>
            <a:r>
              <a:rPr dirty="0" sz="1250" spc="-60">
                <a:latin typeface="Cambria"/>
                <a:cs typeface="Cambria"/>
              </a:rPr>
              <a:t>dialaıni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olelı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suatu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benda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yang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berbentnk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bola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yang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bergerak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di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dalaın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suatu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zat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456565" indent="-188595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456565" algn="l"/>
                <a:tab pos="1837055" algn="l"/>
              </a:tabLst>
            </a:pPr>
            <a:r>
              <a:rPr dirty="0" sz="1250" spc="-20">
                <a:latin typeface="Cambria"/>
                <a:cs typeface="Cambria"/>
              </a:rPr>
              <a:t>Gaya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berat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(W)</a:t>
            </a:r>
            <a:r>
              <a:rPr dirty="0" sz="1250">
                <a:latin typeface="Cambria"/>
                <a:cs typeface="Cambria"/>
              </a:rPr>
              <a:t>	:</a:t>
            </a:r>
            <a:r>
              <a:rPr dirty="0" sz="1250" spc="-7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4/3</a:t>
            </a:r>
            <a:r>
              <a:rPr dirty="0" sz="1250" spc="229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r^3</a:t>
            </a:r>
            <a:r>
              <a:rPr dirty="0" sz="1250" spc="22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.pb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.g</a:t>
            </a:r>
            <a:endParaRPr sz="1250">
              <a:latin typeface="Cambria"/>
              <a:cs typeface="Cambria"/>
            </a:endParaRPr>
          </a:p>
          <a:p>
            <a:pPr marL="476250">
              <a:lnSpc>
                <a:spcPct val="100000"/>
              </a:lnSpc>
              <a:spcBef>
                <a:spcPts val="565"/>
              </a:spcBef>
            </a:pPr>
            <a:r>
              <a:rPr dirty="0" sz="1250">
                <a:latin typeface="Cambria"/>
                <a:cs typeface="Cambria"/>
              </a:rPr>
              <a:t>Gaya</a:t>
            </a:r>
            <a:r>
              <a:rPr dirty="0" sz="1250" spc="-5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Archimedes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(FA):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4/3</a:t>
            </a:r>
            <a:r>
              <a:rPr dirty="0" sz="1250" spc="2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r^3</a:t>
            </a:r>
            <a:r>
              <a:rPr dirty="0" sz="1250" spc="27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.pc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.g</a:t>
            </a:r>
            <a:endParaRPr sz="1250">
              <a:latin typeface="Cambria"/>
              <a:cs typeface="Cambria"/>
            </a:endParaRPr>
          </a:p>
          <a:p>
            <a:pPr marL="915035" marR="3688715" indent="-463550">
              <a:lnSpc>
                <a:spcPts val="2690"/>
              </a:lnSpc>
              <a:spcBef>
                <a:spcPts val="235"/>
              </a:spcBef>
            </a:pPr>
            <a:r>
              <a:rPr dirty="0" sz="1250" spc="-20">
                <a:latin typeface="Cambria"/>
                <a:cs typeface="Cambria"/>
              </a:rPr>
              <a:t>Gaya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Stokes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(F)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: 6</a:t>
            </a:r>
            <a:r>
              <a:rPr dirty="0" sz="1250" spc="-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.q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.r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.V </a:t>
            </a:r>
            <a:r>
              <a:rPr dirty="0" sz="1250" spc="60">
                <a:latin typeface="Cambria"/>
                <a:cs typeface="Cambria"/>
              </a:rPr>
              <a:t>FA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65">
                <a:solidFill>
                  <a:srgbClr val="757575"/>
                </a:solidFill>
                <a:latin typeface="Cambria"/>
                <a:cs typeface="Cambria"/>
              </a:rPr>
              <a:t>+</a:t>
            </a:r>
            <a:r>
              <a:rPr dirty="0" sz="1250" spc="-70">
                <a:solidFill>
                  <a:srgbClr val="757575"/>
                </a:solidFill>
                <a:latin typeface="Cambria"/>
                <a:cs typeface="Cambria"/>
              </a:rPr>
              <a:t> </a:t>
            </a:r>
            <a:r>
              <a:rPr dirty="0" sz="1250" spc="60">
                <a:latin typeface="Cambria"/>
                <a:cs typeface="Cambria"/>
              </a:rPr>
              <a:t>F</a:t>
            </a:r>
            <a:r>
              <a:rPr dirty="0" sz="1250" spc="-55">
                <a:latin typeface="Cambria"/>
                <a:cs typeface="Cambria"/>
              </a:rPr>
              <a:t> </a:t>
            </a:r>
            <a:r>
              <a:rPr dirty="0" sz="1250" spc="65">
                <a:solidFill>
                  <a:srgbClr val="646464"/>
                </a:solidFill>
                <a:latin typeface="Cambria"/>
                <a:cs typeface="Cambria"/>
              </a:rPr>
              <a:t>=</a:t>
            </a:r>
            <a:r>
              <a:rPr dirty="0" sz="1250" spc="35">
                <a:solidFill>
                  <a:srgbClr val="646464"/>
                </a:solidFill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W</a:t>
            </a:r>
            <a:endParaRPr sz="1250">
              <a:latin typeface="Cambria"/>
              <a:cs typeface="Cambria"/>
            </a:endParaRPr>
          </a:p>
          <a:p>
            <a:pPr marL="1828800">
              <a:lnSpc>
                <a:spcPct val="100000"/>
              </a:lnSpc>
              <a:spcBef>
                <a:spcPts val="275"/>
              </a:spcBef>
            </a:pPr>
            <a:r>
              <a:rPr dirty="0" sz="1250" spc="60">
                <a:latin typeface="Cambria"/>
                <a:cs typeface="Cambria"/>
              </a:rPr>
              <a:t>F</a:t>
            </a:r>
            <a:r>
              <a:rPr dirty="0" sz="1250" spc="-70">
                <a:latin typeface="Cambria"/>
                <a:cs typeface="Cambria"/>
              </a:rPr>
              <a:t> </a:t>
            </a:r>
            <a:r>
              <a:rPr dirty="0" sz="1250" spc="65">
                <a:solidFill>
                  <a:srgbClr val="0F0F0F"/>
                </a:solidFill>
                <a:latin typeface="Cambria"/>
                <a:cs typeface="Cambria"/>
              </a:rPr>
              <a:t>=</a:t>
            </a:r>
            <a:r>
              <a:rPr dirty="0" sz="1250" spc="-25">
                <a:solidFill>
                  <a:srgbClr val="0F0F0F"/>
                </a:solidFill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W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-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FA</a:t>
            </a:r>
            <a:endParaRPr sz="1250">
              <a:latin typeface="Cambria"/>
              <a:cs typeface="Cambria"/>
            </a:endParaRPr>
          </a:p>
          <a:p>
            <a:pPr marL="1834514" marR="683895">
              <a:lnSpc>
                <a:spcPct val="137600"/>
              </a:lnSpc>
              <a:spcBef>
                <a:spcPts val="50"/>
              </a:spcBef>
            </a:pPr>
            <a:r>
              <a:rPr dirty="0" sz="1250">
                <a:latin typeface="Cambria"/>
                <a:cs typeface="Cambria"/>
              </a:rPr>
              <a:t>6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 .p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.r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.V=(4/3</a:t>
            </a:r>
            <a:r>
              <a:rPr dirty="0" sz="1250" spc="2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r^3</a:t>
            </a:r>
            <a:r>
              <a:rPr dirty="0" sz="1250" spc="27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.pb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.g)-</a:t>
            </a:r>
            <a:r>
              <a:rPr dirty="0" sz="1250">
                <a:latin typeface="Cambria"/>
                <a:cs typeface="Cambria"/>
              </a:rPr>
              <a:t>(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4/3</a:t>
            </a:r>
            <a:r>
              <a:rPr dirty="0" sz="1250" spc="28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.z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</a:t>
            </a:r>
            <a:r>
              <a:rPr dirty="0" sz="1250" spc="2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r^3</a:t>
            </a:r>
            <a:r>
              <a:rPr dirty="0" sz="1250" spc="28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.pc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.g) </a:t>
            </a:r>
            <a:r>
              <a:rPr dirty="0" sz="1250">
                <a:latin typeface="Cambria"/>
                <a:cs typeface="Cambria"/>
              </a:rPr>
              <a:t>6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 .q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.r </a:t>
            </a:r>
            <a:r>
              <a:rPr dirty="0" sz="1250" spc="50">
                <a:latin typeface="Cambria"/>
                <a:cs typeface="Cambria"/>
              </a:rPr>
              <a:t>.VE/3</a:t>
            </a:r>
            <a:r>
              <a:rPr dirty="0" sz="1250" spc="23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.n .</a:t>
            </a:r>
            <a:r>
              <a:rPr dirty="0" sz="1250" spc="229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r^3</a:t>
            </a:r>
            <a:r>
              <a:rPr dirty="0" sz="1250" spc="2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.(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pb-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pc)</a:t>
            </a:r>
            <a:endParaRPr sz="1250">
              <a:latin typeface="Cambria"/>
              <a:cs typeface="Cambria"/>
            </a:endParaRPr>
          </a:p>
          <a:p>
            <a:pPr marL="1830070" marR="2766695" indent="1905">
              <a:lnSpc>
                <a:spcPct val="137600"/>
              </a:lnSpc>
            </a:pPr>
            <a:r>
              <a:rPr dirty="0" sz="1250" spc="-65">
                <a:latin typeface="Cambria"/>
                <a:cs typeface="Cambria"/>
              </a:rPr>
              <a:t>p=(4Ng(pb-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pc))/18v </a:t>
            </a:r>
            <a:r>
              <a:rPr dirty="0" sz="1250" spc="-110">
                <a:latin typeface="Cambria"/>
                <a:cs typeface="Cambria"/>
              </a:rPr>
              <a:t>q=9/2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r^2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(pb-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pc).g/v</a:t>
            </a:r>
            <a:r>
              <a:rPr dirty="0" sz="1250" spc="50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pv=9/2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20">
                <a:latin typeface="Cambria"/>
                <a:cs typeface="Cambria"/>
              </a:rPr>
              <a:t>r^2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(pb-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pc).g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997" y="1539759"/>
            <a:ext cx="286415" cy="12191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717208" y="610884"/>
            <a:ext cx="1386840" cy="8242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39200"/>
              </a:lnSpc>
              <a:spcBef>
                <a:spcPts val="120"/>
              </a:spcBef>
              <a:tabLst>
                <a:tab pos="285115" algn="l"/>
              </a:tabLst>
            </a:pPr>
            <a:r>
              <a:rPr dirty="0" sz="1250" spc="-80">
                <a:latin typeface="Times New Roman"/>
                <a:cs typeface="Times New Roman"/>
              </a:rPr>
              <a:t>9Tjv=2r^2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g(pb-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pc) </a:t>
            </a:r>
            <a:r>
              <a:rPr dirty="0" sz="1250">
                <a:latin typeface="Times New Roman"/>
                <a:cs typeface="Times New Roman"/>
              </a:rPr>
              <a:t>9q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d/T=2r^2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g(pb-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pc) </a:t>
            </a:r>
            <a:r>
              <a:rPr dirty="0" sz="1250" spc="-25">
                <a:latin typeface="Times New Roman"/>
                <a:cs typeface="Times New Roman"/>
              </a:rPr>
              <a:t>Tr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9qd/2g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(pb-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pc)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42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136866" y="1218957"/>
            <a:ext cx="86233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45">
                <a:latin typeface="Times New Roman"/>
                <a:cs typeface="Times New Roman"/>
              </a:rPr>
              <a:t>(TERBUKTI)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140" y="1409458"/>
            <a:ext cx="5948045" cy="8188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7210" marR="372745" indent="-270510">
              <a:lnSpc>
                <a:spcPct val="137600"/>
              </a:lnSpc>
              <a:spcBef>
                <a:spcPts val="100"/>
              </a:spcBef>
              <a:buAutoNum type="arabicPeriod" startAt="3"/>
              <a:tabLst>
                <a:tab pos="537210" algn="l"/>
                <a:tab pos="539115" algn="l"/>
              </a:tabLst>
            </a:pPr>
            <a:r>
              <a:rPr dirty="0" sz="1250">
                <a:solidFill>
                  <a:srgbClr val="0C0C0C"/>
                </a:solidFill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Bila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kecepatan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bola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sangat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besar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relative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terlıadap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memuru,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nıakn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kecepataıınya ınengikuti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ınediunı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lewati.</a:t>
            </a:r>
            <a:endParaRPr sz="1250">
              <a:latin typeface="Times New Roman"/>
              <a:cs typeface="Times New Roman"/>
            </a:endParaRPr>
          </a:p>
          <a:p>
            <a:pPr marL="539115" marR="12700" indent="-274320">
              <a:lnSpc>
                <a:spcPct val="137600"/>
              </a:lnSpc>
              <a:buAutoNum type="arabicPeriod" startAt="3"/>
              <a:tabLst>
                <a:tab pos="542290" algn="l"/>
              </a:tabLst>
            </a:pP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bertaınbNınya</a:t>
            </a:r>
            <a:r>
              <a:rPr dirty="0" sz="1250" spc="1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besar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kecepatmı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bola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bertanıbalı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pula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stokes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pada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bola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tersebııt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selıingga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aklıiı'nya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bola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bergerak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kecepatan</a:t>
            </a:r>
            <a:endParaRPr sz="1250">
              <a:latin typeface="Times New Roman"/>
              <a:cs typeface="Times New Roman"/>
            </a:endParaRPr>
          </a:p>
          <a:p>
            <a:pPr marL="540385">
              <a:lnSpc>
                <a:spcPct val="100000"/>
              </a:lnSpc>
              <a:spcBef>
                <a:spcPts val="610"/>
              </a:spcBef>
            </a:pPr>
            <a:r>
              <a:rPr dirty="0" sz="1250" spc="-10">
                <a:latin typeface="Times New Roman"/>
                <a:cs typeface="Times New Roman"/>
              </a:rPr>
              <a:t>tetap.</a:t>
            </a:r>
            <a:endParaRPr sz="1250">
              <a:latin typeface="Times New Roman"/>
              <a:cs typeface="Times New Roman"/>
            </a:endParaRPr>
          </a:p>
          <a:p>
            <a:pPr algn="just" marL="539115" marR="12065" indent="-269875">
              <a:lnSpc>
                <a:spcPct val="137600"/>
              </a:lnSpc>
            </a:pPr>
            <a:r>
              <a:rPr dirty="0" sz="1250">
                <a:latin typeface="Times New Roman"/>
                <a:cs typeface="Times New Roman"/>
              </a:rPr>
              <a:t>S.</a:t>
            </a:r>
            <a:r>
              <a:rPr dirty="0" sz="1250" spc="105">
                <a:latin typeface="Times New Roman"/>
                <a:cs typeface="Times New Roman"/>
              </a:rPr>
              <a:t>  </a:t>
            </a:r>
            <a:r>
              <a:rPr dirty="0" sz="1250">
                <a:latin typeface="Times New Roman"/>
                <a:cs typeface="Times New Roman"/>
              </a:rPr>
              <a:t>Kecepatannya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70">
                <a:latin typeface="Times New Roman"/>
                <a:cs typeface="Times New Roman"/>
              </a:rPr>
              <a:t>berber.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Peristiwa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dinaınakan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GLBB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(Gerak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Lıırus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Berubalı </a:t>
            </a:r>
            <a:r>
              <a:rPr dirty="0" sz="1250" spc="-30">
                <a:latin typeface="Times New Roman"/>
                <a:cs typeface="Times New Roman"/>
              </a:rPr>
              <a:t>Beratuı'an).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saat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pelurn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diteınbMan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atas,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ınaka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55">
                <a:latin typeface="Times New Roman"/>
                <a:cs typeface="Times New Roman"/>
              </a:rPr>
              <a:t>nıengalaıTlÎ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perlaıııbatan </a:t>
            </a:r>
            <a:r>
              <a:rPr dirty="0" sz="1250">
                <a:latin typeface="Times New Roman"/>
                <a:cs typeface="Times New Roman"/>
              </a:rPr>
              <a:t>karena</a:t>
            </a:r>
            <a:r>
              <a:rPr dirty="0" sz="1250" spc="3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bereesekan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dengan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udara,</a:t>
            </a:r>
            <a:r>
              <a:rPr dirty="0" sz="1250" spc="2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keınudian</a:t>
            </a:r>
            <a:r>
              <a:rPr dirty="0" sz="1250" spc="3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disaat</a:t>
            </a:r>
            <a:r>
              <a:rPr dirty="0" sz="1250" spc="2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pe1uı'u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jatuh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ınengalaıni </a:t>
            </a:r>
            <a:r>
              <a:rPr dirty="0" sz="1250" spc="-30">
                <a:latin typeface="Times New Roman"/>
                <a:cs typeface="Times New Roman"/>
              </a:rPr>
              <a:t>percepatan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gravitasi.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5"/>
              <a:tabLst>
                <a:tab pos="241300" algn="l"/>
              </a:tabLst>
            </a:pPr>
            <a:r>
              <a:rPr dirty="0" sz="1250" spc="-30" b="1">
                <a:latin typeface="Times New Roman"/>
                <a:cs typeface="Times New Roman"/>
              </a:rPr>
              <a:t>Jalanya</a:t>
            </a:r>
            <a:r>
              <a:rPr dirty="0" sz="1250" spc="-1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algn="just" lvl="1" marL="540385" marR="6350" indent="-27305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541655" algn="l"/>
              </a:tabLst>
            </a:pPr>
            <a:r>
              <a:rPr dirty="0" sz="1250" spc="-30">
                <a:latin typeface="Times New Roman"/>
                <a:cs typeface="Times New Roman"/>
              </a:rPr>
              <a:t>UkıırlNı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tiap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tiap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diaıııeter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bola.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Masing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ınasing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pengukuran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dilakııkmı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beberapa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kali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 spc="-30">
                <a:latin typeface="Times New Roman"/>
                <a:cs typeface="Times New Roman"/>
              </a:rPr>
              <a:t>(dengan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65">
                <a:latin typeface="Times New Roman"/>
                <a:cs typeface="Times New Roman"/>
              </a:rPr>
              <a:t>ıTlÎcroıneter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selo'ııp).</a:t>
            </a:r>
            <a:endParaRPr sz="1250">
              <a:latin typeface="Times New Roman"/>
              <a:cs typeface="Times New Roman"/>
            </a:endParaRPr>
          </a:p>
          <a:p>
            <a:pPr lvl="1" marL="542925" indent="-27241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42925" algn="l"/>
              </a:tabLst>
            </a:pPr>
            <a:r>
              <a:rPr dirty="0" sz="1250" spc="-30">
                <a:latin typeface="Times New Roman"/>
                <a:cs typeface="Times New Roman"/>
              </a:rPr>
              <a:t>Tiınbanglah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tiap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bola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neraca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torsi.</a:t>
            </a:r>
            <a:endParaRPr sz="1250">
              <a:latin typeface="Times New Roman"/>
              <a:cs typeface="Times New Roman"/>
            </a:endParaRPr>
          </a:p>
          <a:p>
            <a:pPr lvl="1" marL="553085" indent="-285750">
              <a:lnSpc>
                <a:spcPct val="100000"/>
              </a:lnSpc>
              <a:spcBef>
                <a:spcPts val="1090"/>
              </a:spcBef>
              <a:buClr>
                <a:srgbClr val="0E0E0E"/>
              </a:buClr>
              <a:buAutoNum type="arabicPeriod"/>
              <a:tabLst>
                <a:tab pos="553085" algn="l"/>
              </a:tabLst>
            </a:pPr>
            <a:r>
              <a:rPr dirty="0" sz="1250" spc="-60">
                <a:latin typeface="Times New Roman"/>
                <a:cs typeface="Times New Roman"/>
              </a:rPr>
              <a:t>UkıırlNı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diaıneter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bagian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tabung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beberapa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kali.</a:t>
            </a:r>
            <a:endParaRPr sz="1250">
              <a:latin typeface="Times New Roman"/>
              <a:cs typeface="Times New Roman"/>
            </a:endParaRPr>
          </a:p>
          <a:p>
            <a:pPr lvl="1" marL="279400" marR="1365250" indent="-14604">
              <a:lnSpc>
                <a:spcPct val="179200"/>
              </a:lnSpc>
              <a:buAutoNum type="arabicPeriod"/>
              <a:tabLst>
                <a:tab pos="279400" algn="l"/>
                <a:tab pos="541020" algn="l"/>
              </a:tabLst>
            </a:pPr>
            <a:r>
              <a:rPr dirty="0" sz="1250" spc="-30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Catatlalı </a:t>
            </a:r>
            <a:r>
              <a:rPr dirty="0" sz="1250" spc="-25">
                <a:latin typeface="Times New Roman"/>
                <a:cs typeface="Times New Roman"/>
              </a:rPr>
              <a:t>teınperature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sebeluın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dan</a:t>
            </a:r>
            <a:r>
              <a:rPr dirty="0" sz="1250" spc="-35">
                <a:latin typeface="Times New Roman"/>
                <a:cs typeface="Times New Roman"/>
              </a:rPr>
              <a:t> sesudalı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percobaw.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û.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50">
                <a:latin typeface="Times New Roman"/>
                <a:cs typeface="Times New Roman"/>
              </a:rPr>
              <a:t>UkıırlNı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ınassa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jenis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 </a:t>
            </a:r>
            <a:r>
              <a:rPr dirty="0" sz="1250" spc="-20">
                <a:latin typeface="Times New Roman"/>
                <a:cs typeface="Times New Roman"/>
              </a:rPr>
              <a:t>sebeluın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sesudâiı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percobaan.</a:t>
            </a:r>
            <a:endParaRPr sz="1250">
              <a:latin typeface="Times New Roman"/>
              <a:cs typeface="Times New Roman"/>
            </a:endParaRPr>
          </a:p>
          <a:p>
            <a:pPr marL="542290" marR="6350" indent="-275590">
              <a:lnSpc>
                <a:spcPct val="137600"/>
              </a:lnSpc>
              <a:spcBef>
                <a:spcPts val="625"/>
              </a:spcBef>
              <a:buAutoNum type="arabicPeriod" startAt="6"/>
              <a:tabLst>
                <a:tab pos="542290" algn="l"/>
              </a:tabLst>
            </a:pPr>
            <a:r>
              <a:rPr dirty="0" sz="1250" spc="-10">
                <a:latin typeface="Times New Roman"/>
                <a:cs typeface="Times New Roman"/>
              </a:rPr>
              <a:t>Teınpatkan</a:t>
            </a:r>
            <a:r>
              <a:rPr dirty="0" sz="1250" spc="3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garis</a:t>
            </a:r>
            <a:r>
              <a:rPr dirty="0" sz="1250" spc="3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garis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</a:t>
            </a:r>
            <a:r>
              <a:rPr dirty="0" sz="1250" spc="3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ıoelingknr</a:t>
            </a:r>
            <a:r>
              <a:rPr dirty="0" sz="1250" spc="3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3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tabung</a:t>
            </a:r>
            <a:r>
              <a:rPr dirty="0" sz="1250" spc="3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kira</a:t>
            </a:r>
            <a:r>
              <a:rPr dirty="0" sz="1250" spc="3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kira</a:t>
            </a:r>
            <a:r>
              <a:rPr dirty="0" sz="1250" spc="3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5</a:t>
            </a:r>
            <a:r>
              <a:rPr dirty="0" sz="1250" spc="2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cin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deri </a:t>
            </a:r>
            <a:r>
              <a:rPr dirty="0" sz="1250" spc="-25">
                <a:latin typeface="Times New Roman"/>
                <a:cs typeface="Times New Roman"/>
              </a:rPr>
              <a:t>pernıukaan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lainnya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20">
                <a:latin typeface="Times New Roman"/>
                <a:cs typeface="Times New Roman"/>
              </a:rPr>
              <a:t>û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cin</a:t>
            </a:r>
            <a:r>
              <a:rPr dirty="0" sz="1250" spc="-20">
                <a:latin typeface="Times New Roman"/>
                <a:cs typeface="Times New Roman"/>
              </a:rPr>
              <a:t> dari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dasar</a:t>
            </a:r>
            <a:r>
              <a:rPr dirty="0" sz="1250" spc="-10">
                <a:latin typeface="Times New Roman"/>
                <a:cs typeface="Times New Roman"/>
              </a:rPr>
              <a:t> tabung.</a:t>
            </a:r>
            <a:endParaRPr sz="1250">
              <a:latin typeface="Times New Roman"/>
              <a:cs typeface="Times New Roman"/>
            </a:endParaRPr>
          </a:p>
          <a:p>
            <a:pPr marL="541020" indent="-273050">
              <a:lnSpc>
                <a:spcPct val="100000"/>
              </a:lnSpc>
              <a:spcBef>
                <a:spcPts val="1140"/>
              </a:spcBef>
              <a:buAutoNum type="arabicPeriod" startAt="6"/>
              <a:tabLst>
                <a:tab pos="541020" algn="l"/>
              </a:tabLst>
            </a:pP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jatuh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(jarak</a:t>
            </a:r>
            <a:r>
              <a:rPr dirty="0" sz="1250" spc="-35">
                <a:latin typeface="Times New Roman"/>
                <a:cs typeface="Times New Roman"/>
              </a:rPr>
              <a:t> kedua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kawat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itu).</a:t>
            </a:r>
            <a:endParaRPr sz="1250">
              <a:latin typeface="Times New Roman"/>
              <a:cs typeface="Times New Roman"/>
            </a:endParaRPr>
          </a:p>
          <a:p>
            <a:pPr marL="539115" indent="-27495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39115" algn="l"/>
              </a:tabLst>
            </a:pPr>
            <a:r>
              <a:rPr dirty="0" sz="1250" spc="-30">
                <a:latin typeface="Times New Roman"/>
                <a:cs typeface="Times New Roman"/>
              </a:rPr>
              <a:t>Masukkanlah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sendok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saringan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5">
                <a:latin typeface="Times New Roman"/>
                <a:cs typeface="Times New Roman"/>
              </a:rPr>
              <a:t>saınpai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dasar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tunggulalı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beberapa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saat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saınpai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546100">
              <a:lnSpc>
                <a:spcPct val="100000"/>
              </a:lnSpc>
              <a:spcBef>
                <a:spcPts val="960"/>
              </a:spcBef>
            </a:pPr>
            <a:r>
              <a:rPr dirty="0" sz="850" spc="-10">
                <a:latin typeface="Cambria"/>
                <a:cs typeface="Cambria"/>
              </a:rPr>
              <a:t>€ÎÎ8111.</a:t>
            </a:r>
            <a:endParaRPr sz="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850">
              <a:latin typeface="Cambria"/>
              <a:cs typeface="Cambria"/>
            </a:endParaRPr>
          </a:p>
          <a:p>
            <a:pPr marL="541020" indent="-273685">
              <a:lnSpc>
                <a:spcPct val="100000"/>
              </a:lnSpc>
              <a:buAutoNum type="arabicPeriod" startAt="9"/>
              <a:tabLst>
                <a:tab pos="541020" algn="l"/>
              </a:tabLst>
            </a:pPr>
            <a:r>
              <a:rPr dirty="0" sz="1250" spc="-30">
                <a:latin typeface="Times New Roman"/>
                <a:cs typeface="Times New Roman"/>
              </a:rPr>
              <a:t>Ukıırlah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waktu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jatuh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80">
                <a:latin typeface="Times New Roman"/>
                <a:cs typeface="Times New Roman"/>
              </a:rPr>
              <a:t>)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tiapın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bola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beberapa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kali.</a:t>
            </a:r>
            <a:endParaRPr sz="1250">
              <a:latin typeface="Times New Roman"/>
              <a:cs typeface="Times New Roman"/>
            </a:endParaRPr>
          </a:p>
          <a:p>
            <a:pPr marL="540385" indent="-273050">
              <a:lnSpc>
                <a:spcPct val="100000"/>
              </a:lnSpc>
              <a:spcBef>
                <a:spcPts val="1140"/>
              </a:spcBef>
              <a:buAutoNum type="arabicPeriod" startAt="9"/>
              <a:tabLst>
                <a:tab pos="540385" algn="l"/>
                <a:tab pos="5666105" algn="l"/>
              </a:tabLst>
            </a:pPr>
            <a:r>
              <a:rPr dirty="0" sz="1250" spc="-45">
                <a:latin typeface="Times New Roman"/>
                <a:cs typeface="Times New Roman"/>
              </a:rPr>
              <a:t>Ubalılalı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lewat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kawat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kawat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selıingga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jarak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berubalı.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Ukurlalı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seperti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pat</a:t>
            </a:r>
            <a:r>
              <a:rPr dirty="0" sz="1250">
                <a:latin typeface="Times New Roman"/>
                <a:cs typeface="Times New Roman"/>
              </a:rPr>
              <a:t>	no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50">
                <a:solidFill>
                  <a:srgbClr val="111111"/>
                </a:solidFill>
                <a:latin typeface="Times New Roman"/>
                <a:cs typeface="Times New Roman"/>
              </a:rPr>
              <a:t>7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eriod" startAt="9"/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5"/>
              </a:spcBef>
              <a:buFont typeface="Times New Roman"/>
              <a:buAutoNum type="arabicPeriod" startAt="9"/>
            </a:pPr>
            <a:endParaRPr sz="1250">
              <a:latin typeface="Times New Roman"/>
              <a:cs typeface="Times New Roman"/>
            </a:endParaRPr>
          </a:p>
          <a:p>
            <a:pPr marL="538480" indent="-271145">
              <a:lnSpc>
                <a:spcPct val="100000"/>
              </a:lnSpc>
              <a:buAutoNum type="arabicPeriod" startAt="9"/>
              <a:tabLst>
                <a:tab pos="538480" algn="l"/>
              </a:tabLst>
            </a:pPr>
            <a:r>
              <a:rPr dirty="0" sz="1250" spc="-35">
                <a:latin typeface="Times New Roman"/>
                <a:cs typeface="Times New Roman"/>
              </a:rPr>
              <a:t>Masukknn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tabung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 </a:t>
            </a:r>
            <a:r>
              <a:rPr dirty="0" sz="1250" spc="-25">
                <a:latin typeface="Times New Roman"/>
                <a:cs typeface="Times New Roman"/>
              </a:rPr>
              <a:t>kedalaın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es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(dingin)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bak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air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Times New Roman"/>
                <a:cs typeface="Times New Roman"/>
              </a:rPr>
              <a:t>mangal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(panas).</a:t>
            </a:r>
            <a:endParaRPr sz="1250">
              <a:latin typeface="Times New Roman"/>
              <a:cs typeface="Times New Roman"/>
            </a:endParaRPr>
          </a:p>
          <a:p>
            <a:pPr algn="just" marL="540385" marR="12065" indent="-273050">
              <a:lnSpc>
                <a:spcPct val="137600"/>
              </a:lnSpc>
              <a:spcBef>
                <a:spcPts val="625"/>
              </a:spcBef>
              <a:buAutoNum type="arabicPeriod" startAt="9"/>
              <a:tabLst>
                <a:tab pos="540385" algn="l"/>
              </a:tabLst>
            </a:pPr>
            <a:r>
              <a:rPr dirty="0" sz="1250">
                <a:latin typeface="Times New Roman"/>
                <a:cs typeface="Times New Roman"/>
              </a:rPr>
              <a:t>Ulangi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4,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S,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6,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0F0F0F"/>
                </a:solidFill>
                <a:latin typeface="Times New Roman"/>
                <a:cs typeface="Times New Roman"/>
              </a:rPr>
              <a:t>7,</a:t>
            </a:r>
            <a:r>
              <a:rPr dirty="0" sz="1250" spc="50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8,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9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10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tuttuk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teınperature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tidak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santa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 </a:t>
            </a:r>
            <a:r>
              <a:rPr dirty="0" sz="1250" spc="-30">
                <a:latin typeface="Times New Roman"/>
                <a:cs typeface="Times New Roman"/>
              </a:rPr>
              <a:t>teınperature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seınula.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1428930" y="9404863"/>
            <a:ext cx="1124585" cy="2012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 sz="1250" spc="-25">
                <a:latin typeface="Times New Roman"/>
                <a:cs typeface="Times New Roman"/>
              </a:rPr>
              <a:t>Bola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A1A1A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1A1A1A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1.1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grant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43</a:t>
            </a:r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422937" y="6879842"/>
          <a:ext cx="1822450" cy="1631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5985"/>
                <a:gridCol w="841375"/>
              </a:tblGrid>
              <a:tr h="496570">
                <a:tc>
                  <a:txBody>
                    <a:bodyPr/>
                    <a:lstStyle/>
                    <a:p>
                      <a:pPr marL="342900">
                        <a:lnSpc>
                          <a:spcPts val="1185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2420">
                        <a:lnSpc>
                          <a:spcPts val="1820"/>
                        </a:lnSpc>
                      </a:pPr>
                      <a:r>
                        <a:rPr dirty="0" sz="1650" spc="-275">
                          <a:latin typeface="Times New Roman"/>
                          <a:cs typeface="Times New Roman"/>
                        </a:rPr>
                        <a:t>(*m)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ts val="1185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81940">
                        <a:lnSpc>
                          <a:spcPts val="1820"/>
                        </a:lnSpc>
                      </a:pPr>
                      <a:r>
                        <a:rPr dirty="0" sz="1650" spc="-20">
                          <a:latin typeface="Times New Roman"/>
                          <a:cs typeface="Times New Roman"/>
                        </a:rPr>
                        <a:t>(cm)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algn="r" marR="21336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0.72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0.73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r" marR="21336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0.93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288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0.84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marR="199390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0.91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2880">
                        <a:lnSpc>
                          <a:spcPts val="1245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0.84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3210">
                <a:tc>
                  <a:txBody>
                    <a:bodyPr/>
                    <a:lstStyle/>
                    <a:p>
                      <a:pPr algn="r" marR="21336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0.72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8859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0.83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901597" y="688607"/>
            <a:ext cx="5948045" cy="6013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39395" indent="-226695">
              <a:lnSpc>
                <a:spcPct val="100000"/>
              </a:lnSpc>
              <a:spcBef>
                <a:spcPts val="100"/>
              </a:spcBef>
              <a:buAutoNum type="arabicPeriod" startAt="6"/>
              <a:tabLst>
                <a:tab pos="239395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Pertanyaan</a:t>
            </a:r>
            <a:endParaRPr sz="1250">
              <a:latin typeface="Times New Roman"/>
              <a:cs typeface="Times New Roman"/>
            </a:endParaRPr>
          </a:p>
          <a:p>
            <a:pPr algn="just" lvl="1" marL="539115" marR="6985" indent="-271780">
              <a:lnSpc>
                <a:spcPct val="137600"/>
              </a:lnSpc>
              <a:spcBef>
                <a:spcPts val="620"/>
              </a:spcBef>
              <a:buAutoNum type="arabicPeriod"/>
              <a:tabLst>
                <a:tab pos="542925" algn="l"/>
              </a:tabLst>
            </a:pPr>
            <a:r>
              <a:rPr dirty="0" sz="1250" spc="-30">
                <a:latin typeface="Times New Roman"/>
                <a:cs typeface="Times New Roman"/>
              </a:rPr>
              <a:t>Bagaiınanakalı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harus </a:t>
            </a:r>
            <a:r>
              <a:rPr dirty="0" sz="1250" spc="-20">
                <a:latin typeface="Times New Roman"/>
                <a:cs typeface="Times New Roman"/>
              </a:rPr>
              <a:t>dipililı</a:t>
            </a:r>
            <a:r>
              <a:rPr dirty="0" sz="1250">
                <a:latin typeface="Times New Roman"/>
                <a:cs typeface="Times New Roman"/>
              </a:rPr>
              <a:t> letak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 yere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ınelingkar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dalaın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tabung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(jaı'ak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d) </a:t>
            </a:r>
            <a:r>
              <a:rPr dirty="0" sz="1250" spc="-25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alakalı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akibaaöıya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bila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terlalu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tinggi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atau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terlalu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rendalı.</a:t>
            </a:r>
            <a:endParaRPr sz="1250">
              <a:latin typeface="Times New Roman"/>
              <a:cs typeface="Times New Roman"/>
            </a:endParaRPr>
          </a:p>
          <a:p>
            <a:pPr lvl="1" marL="539750" indent="-26924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750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 </a:t>
            </a:r>
            <a:r>
              <a:rPr dirty="0" sz="1250" spc="-25">
                <a:latin typeface="Times New Roman"/>
                <a:cs typeface="Times New Roman"/>
              </a:rPr>
              <a:t>Tr2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d.</a:t>
            </a:r>
            <a:endParaRPr sz="1250">
              <a:latin typeface="Times New Roman"/>
              <a:cs typeface="Times New Roman"/>
            </a:endParaRPr>
          </a:p>
          <a:p>
            <a:pPr lvl="1" marL="539750" indent="-271780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539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Buatlalı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gı'afik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antara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Tr2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d.</a:t>
            </a:r>
            <a:endParaRPr sz="1250">
              <a:latin typeface="Times New Roman"/>
              <a:cs typeface="Times New Roman"/>
            </a:endParaRPr>
          </a:p>
          <a:p>
            <a:pPr lvl="1" marL="539750" indent="-2743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539750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harga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 </a:t>
            </a:r>
            <a:r>
              <a:rPr dirty="0" sz="1250" spc="-20">
                <a:latin typeface="Times New Roman"/>
                <a:cs typeface="Times New Roman"/>
              </a:rPr>
              <a:t>ıneınakai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 marL="280035">
              <a:lnSpc>
                <a:spcPct val="100000"/>
              </a:lnSpc>
              <a:spcBef>
                <a:spcPts val="1185"/>
              </a:spcBef>
              <a:tabLst>
                <a:tab pos="539750" algn="l"/>
              </a:tabLst>
            </a:pPr>
            <a:r>
              <a:rPr dirty="0" sz="1250" spc="-25">
                <a:latin typeface="Times New Roman"/>
                <a:cs typeface="Times New Roman"/>
              </a:rPr>
              <a:t>û.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40">
                <a:latin typeface="Times New Roman"/>
                <a:cs typeface="Times New Roman"/>
              </a:rPr>
              <a:t>Buktikanlalı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balıwa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Tr2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ıneınpuyai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harga</a:t>
            </a:r>
            <a:r>
              <a:rPr dirty="0" sz="1250" spc="-10">
                <a:latin typeface="Times New Roman"/>
                <a:cs typeface="Times New Roman"/>
              </a:rPr>
              <a:t> tetap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untuk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berbagai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 (pada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santa).</a:t>
            </a:r>
            <a:endParaRPr sz="1250">
              <a:latin typeface="Times New Roman"/>
              <a:cs typeface="Times New Roman"/>
            </a:endParaRPr>
          </a:p>
          <a:p>
            <a:pPr marL="541020" indent="-27368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41020" algn="l"/>
              </a:tabLst>
            </a:pPr>
            <a:r>
              <a:rPr dirty="0" sz="1250" spc="-40">
                <a:latin typeface="Times New Roman"/>
                <a:cs typeface="Times New Roman"/>
              </a:rPr>
              <a:t>Apakalı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faedalınya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ınenglıitung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Tr2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terlebilı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dalıulu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dalanı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ınenentukan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harga.</a:t>
            </a:r>
            <a:endParaRPr sz="1250">
              <a:latin typeface="Times New Roman"/>
              <a:cs typeface="Times New Roman"/>
            </a:endParaRPr>
          </a:p>
          <a:p>
            <a:pPr marL="539750" indent="-271145">
              <a:lnSpc>
                <a:spcPct val="100000"/>
              </a:lnSpc>
              <a:spcBef>
                <a:spcPts val="1140"/>
              </a:spcBef>
              <a:buClr>
                <a:srgbClr val="131313"/>
              </a:buClr>
              <a:buAutoNum type="arabicPeriod" startAt="6"/>
              <a:tabLst>
                <a:tab pos="539750" algn="l"/>
              </a:tabLst>
            </a:pPr>
            <a:r>
              <a:rPr dirty="0" sz="1250" spc="-35">
                <a:latin typeface="Times New Roman"/>
                <a:cs typeface="Times New Roman"/>
              </a:rPr>
              <a:t>Buatlalı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gı'afik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antara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r/R.</a:t>
            </a:r>
            <a:endParaRPr sz="1250">
              <a:latin typeface="Times New Roman"/>
              <a:cs typeface="Times New Roman"/>
            </a:endParaRPr>
          </a:p>
          <a:p>
            <a:pPr marL="542925" indent="-278130">
              <a:lnSpc>
                <a:spcPct val="100000"/>
              </a:lnSpc>
              <a:spcBef>
                <a:spcPts val="1185"/>
              </a:spcBef>
              <a:buAutoNum type="arabicPeriod" startAt="6"/>
              <a:tabLst>
                <a:tab pos="542925" algn="l"/>
              </a:tabLst>
            </a:pPr>
            <a:r>
              <a:rPr dirty="0" sz="1250" spc="-25">
                <a:latin typeface="Times New Roman"/>
                <a:cs typeface="Times New Roman"/>
              </a:rPr>
              <a:t>Garis</a:t>
            </a:r>
            <a:r>
              <a:rPr dirty="0" sz="1250" spc="-35">
                <a:latin typeface="Times New Roman"/>
                <a:cs typeface="Times New Roman"/>
              </a:rPr>
              <a:t> apakalı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didapat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dalaın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grafik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itu.</a:t>
            </a:r>
            <a:endParaRPr sz="1250">
              <a:latin typeface="Times New Roman"/>
              <a:cs typeface="Times New Roman"/>
            </a:endParaRPr>
          </a:p>
          <a:p>
            <a:pPr marL="539750" indent="-271780">
              <a:lnSpc>
                <a:spcPct val="100000"/>
              </a:lnSpc>
              <a:spcBef>
                <a:spcPts val="1140"/>
              </a:spcBef>
              <a:buClr>
                <a:srgbClr val="131313"/>
              </a:buClr>
              <a:buAutoNum type="arabicPeriod" startAt="6"/>
              <a:tabLst>
                <a:tab pos="539750" algn="l"/>
              </a:tabLst>
            </a:pPr>
            <a:r>
              <a:rPr dirty="0" sz="1250" spc="-50">
                <a:latin typeface="Times New Roman"/>
                <a:cs typeface="Times New Roman"/>
              </a:rPr>
              <a:t>Hitunglalı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75">
                <a:latin typeface="Times New Roman"/>
                <a:cs typeface="Times New Roman"/>
              </a:rPr>
              <a:t>1ıaı'ga</a:t>
            </a:r>
            <a:r>
              <a:rPr dirty="0" sz="1250">
                <a:latin typeface="Times New Roman"/>
                <a:cs typeface="Times New Roman"/>
              </a:rPr>
              <a:t> To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 spc="-20">
                <a:latin typeface="Times New Roman"/>
                <a:cs typeface="Times New Roman"/>
              </a:rPr>
              <a:t> grafik </a:t>
            </a:r>
            <a:r>
              <a:rPr dirty="0" sz="1250" spc="-25">
                <a:latin typeface="Times New Roman"/>
                <a:cs typeface="Times New Roman"/>
              </a:rPr>
              <a:t>itu,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lıitung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pula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lıarga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K.</a:t>
            </a:r>
            <a:endParaRPr sz="1250">
              <a:latin typeface="Times New Roman"/>
              <a:cs typeface="Times New Roman"/>
            </a:endParaRPr>
          </a:p>
          <a:p>
            <a:pPr marL="539115" indent="-271145">
              <a:lnSpc>
                <a:spcPct val="100000"/>
              </a:lnSpc>
              <a:spcBef>
                <a:spcPts val="1190"/>
              </a:spcBef>
              <a:buAutoNum type="arabicPeriod" startAt="6"/>
              <a:tabLst>
                <a:tab pos="539115" algn="l"/>
              </a:tabLst>
            </a:pPr>
            <a:r>
              <a:rPr dirty="0" sz="1250" spc="-40">
                <a:latin typeface="Times New Roman"/>
                <a:cs typeface="Times New Roman"/>
              </a:rPr>
              <a:t>Hitunglalı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setelalı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dikoreksi.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buAutoNum type="arabicPeriod" startAt="7"/>
              <a:tabLst>
                <a:tab pos="241300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Jaoaban</a:t>
            </a:r>
            <a:endParaRPr sz="1250">
              <a:latin typeface="Times New Roman"/>
              <a:cs typeface="Times New Roman"/>
            </a:endParaRPr>
          </a:p>
          <a:p>
            <a:pPr algn="just" lvl="1" marL="465455" marR="5080" indent="-222250">
              <a:lnSpc>
                <a:spcPct val="137600"/>
              </a:lnSpc>
              <a:spcBef>
                <a:spcPts val="625"/>
              </a:spcBef>
              <a:buAutoNum type="arabicPeriod"/>
              <a:tabLst>
                <a:tab pos="467359" algn="l"/>
              </a:tabLst>
            </a:pPr>
            <a:r>
              <a:rPr dirty="0" sz="1250" spc="-20">
                <a:latin typeface="Times New Roman"/>
                <a:cs typeface="Times New Roman"/>
              </a:rPr>
              <a:t>Kawat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melingkar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tabung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adalah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sebagai</a:t>
            </a:r>
            <a:r>
              <a:rPr dirty="0" sz="1250" spc="-10">
                <a:latin typeface="Times New Roman"/>
                <a:cs typeface="Times New Roman"/>
              </a:rPr>
              <a:t> tanda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meınulai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perlıitungan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waktıı </a:t>
            </a:r>
            <a:r>
              <a:rPr dirty="0" sz="1250" spc="-1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saat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dijatulıkan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kedalaın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80">
                <a:latin typeface="Times New Roman"/>
                <a:cs typeface="Times New Roman"/>
              </a:rPr>
              <a:t>cair’.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Sebaiknya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knwat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tersebut</a:t>
            </a:r>
            <a:r>
              <a:rPr dirty="0" sz="1250">
                <a:latin typeface="Times New Roman"/>
                <a:cs typeface="Times New Roman"/>
              </a:rPr>
              <a:t> di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letakan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agak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jaıılı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dari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>
                <a:latin typeface="Times New Roman"/>
                <a:cs typeface="Times New Roman"/>
              </a:rPr>
              <a:t>batas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cair’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udara,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dikarenn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ıneınpeınudalı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ınenglıitung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waktu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bola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yang </a:t>
            </a:r>
            <a:r>
              <a:rPr dirty="0" sz="1250" spc="-2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jatulı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kedalaın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dasar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cair.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Jika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letak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kawat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terlalu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tinggi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berada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batas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zat </a:t>
            </a:r>
            <a:r>
              <a:rPr dirty="0" sz="1250" spc="-25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cair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udara </a:t>
            </a:r>
            <a:r>
              <a:rPr dirty="0" sz="1250" spc="-20">
                <a:latin typeface="Times New Roman"/>
                <a:cs typeface="Times New Roman"/>
              </a:rPr>
              <a:t>ınaka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jatulı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dibantu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gaya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grafitasi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bumi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udaı'a.</a:t>
            </a:r>
            <a:endParaRPr sz="1250">
              <a:latin typeface="Times New Roman"/>
              <a:cs typeface="Times New Roman"/>
            </a:endParaRPr>
          </a:p>
          <a:p>
            <a:pPr lvl="1" marL="469900" indent="-22352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469900" algn="l"/>
              </a:tabLst>
            </a:pPr>
            <a:r>
              <a:rPr dirty="0" sz="1250" spc="-20">
                <a:latin typeface="Times New Roman"/>
                <a:cs typeface="Times New Roman"/>
              </a:rPr>
              <a:t>Tr2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untuk</a:t>
            </a:r>
            <a:r>
              <a:rPr dirty="0" sz="1250" spc="-30">
                <a:latin typeface="Times New Roman"/>
                <a:cs typeface="Times New Roman"/>
              </a:rPr>
              <a:t> tiap-</a:t>
            </a:r>
            <a:r>
              <a:rPr dirty="0" sz="1250" spc="-10">
                <a:latin typeface="Times New Roman"/>
                <a:cs typeface="Times New Roman"/>
              </a:rPr>
              <a:t>tiap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bola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(jarak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jatulı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diteınpulı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bola).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Tabel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lıasil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8930" y="8791696"/>
            <a:ext cx="1124585" cy="549910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250" spc="-30">
                <a:latin typeface="Times New Roman"/>
                <a:cs typeface="Times New Roman"/>
              </a:rPr>
              <a:t>Massa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Bola</a:t>
            </a: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50" spc="-25">
                <a:latin typeface="Times New Roman"/>
                <a:cs typeface="Times New Roman"/>
              </a:rPr>
              <a:t>Bola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0.7 </a:t>
            </a:r>
            <a:r>
              <a:rPr dirty="0" sz="1250" spc="-20">
                <a:latin typeface="Times New Roman"/>
                <a:cs typeface="Times New Roman"/>
              </a:rPr>
              <a:t>gram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15022" y="688607"/>
            <a:ext cx="5645785" cy="9030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350520" marR="25400" indent="-350520">
              <a:lnSpc>
                <a:spcPct val="100000"/>
              </a:lnSpc>
              <a:spcBef>
                <a:spcPts val="100"/>
              </a:spcBef>
              <a:buClr>
                <a:srgbClr val="111111"/>
              </a:buClr>
              <a:buAutoNum type="arabicPeriod" startAt="7"/>
              <a:tabLst>
                <a:tab pos="350520" algn="l"/>
              </a:tabLst>
            </a:pPr>
            <a:r>
              <a:rPr dirty="0" sz="1250" spc="-10">
                <a:latin typeface="Times New Roman"/>
                <a:cs typeface="Times New Roman"/>
              </a:rPr>
              <a:t>Kesimpıılmı..............................................................................................................17</a:t>
            </a:r>
            <a:endParaRPr sz="1250">
              <a:latin typeface="Times New Roman"/>
              <a:cs typeface="Times New Roman"/>
            </a:endParaRPr>
          </a:p>
          <a:p>
            <a:pPr algn="r" marL="353695" marR="23495" indent="-353695">
              <a:lnSpc>
                <a:spcPct val="100000"/>
              </a:lnSpc>
              <a:spcBef>
                <a:spcPts val="1090"/>
              </a:spcBef>
              <a:buAutoNum type="arabicPeriod" startAt="7"/>
              <a:tabLst>
                <a:tab pos="353695" algn="l"/>
              </a:tabLst>
            </a:pPr>
            <a:r>
              <a:rPr dirty="0" sz="1250" spc="-20">
                <a:latin typeface="Times New Roman"/>
                <a:cs typeface="Times New Roman"/>
              </a:rPr>
              <a:t>Lanıpiran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Data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Praktikum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18</a:t>
            </a:r>
            <a:endParaRPr sz="1250">
              <a:latin typeface="Times New Roman"/>
              <a:cs typeface="Times New Roman"/>
            </a:endParaRPr>
          </a:p>
          <a:p>
            <a:pPr algn="r" marL="349885" marR="26670" indent="-349885">
              <a:lnSpc>
                <a:spcPct val="100000"/>
              </a:lnSpc>
              <a:spcBef>
                <a:spcPts val="1090"/>
              </a:spcBef>
              <a:buAutoNum type="arabicPeriod" startAt="7"/>
              <a:tabLst>
                <a:tab pos="349885" algn="l"/>
              </a:tabLst>
            </a:pPr>
            <a:r>
              <a:rPr dirty="0" sz="1250" spc="-20">
                <a:latin typeface="Times New Roman"/>
                <a:cs typeface="Times New Roman"/>
              </a:rPr>
              <a:t>Laınpiran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Dokunıentasi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Kegiatan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Praktikuın..........................................................19</a:t>
            </a:r>
            <a:endParaRPr sz="1250">
              <a:latin typeface="Times New Roman"/>
              <a:cs typeface="Times New Roman"/>
            </a:endParaRPr>
          </a:p>
          <a:p>
            <a:pPr algn="r" marL="362585" marR="6350" indent="-362585">
              <a:lnSpc>
                <a:spcPct val="100000"/>
              </a:lnSpc>
              <a:spcBef>
                <a:spcPts val="1045"/>
              </a:spcBef>
              <a:buAutoNum type="alphaUcPeriod" startAt="3"/>
              <a:tabLst>
                <a:tab pos="362585" algn="l"/>
              </a:tabLst>
            </a:pPr>
            <a:r>
              <a:rPr dirty="0" sz="1250" spc="-20">
                <a:latin typeface="Times New Roman"/>
                <a:cs typeface="Times New Roman"/>
              </a:rPr>
              <a:t>Percobaan</a:t>
            </a:r>
            <a:r>
              <a:rPr dirty="0" sz="1250" spc="2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III</a:t>
            </a:r>
            <a:r>
              <a:rPr dirty="0" sz="1250" spc="114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Lensa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algn="r" lvl="1" marL="350520" marR="19050" indent="-35052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0520" algn="l"/>
              </a:tabLst>
            </a:pPr>
            <a:r>
              <a:rPr dirty="0" sz="1250" spc="-45">
                <a:latin typeface="Times New Roman"/>
                <a:cs typeface="Times New Roman"/>
              </a:rPr>
              <a:t>Maksud..............................................................................................................................</a:t>
            </a:r>
            <a:r>
              <a:rPr dirty="0" sz="1250" spc="24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algn="r" lvl="1" marL="351790" marR="19050" indent="-35179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51790" algn="l"/>
              </a:tabLst>
            </a:pPr>
            <a:r>
              <a:rPr dirty="0" sz="1250" spc="-35">
                <a:latin typeface="Times New Roman"/>
                <a:cs typeface="Times New Roman"/>
              </a:rPr>
              <a:t>Teori</a:t>
            </a:r>
            <a:r>
              <a:rPr dirty="0" sz="1250" spc="19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250" spc="2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20</a:t>
            </a:r>
            <a:endParaRPr sz="1250">
              <a:latin typeface="Times New Roman"/>
              <a:cs typeface="Times New Roman"/>
            </a:endParaRPr>
          </a:p>
          <a:p>
            <a:pPr algn="r" lvl="1" marL="352425" marR="19050" indent="-35242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2425" algn="l"/>
              </a:tabLst>
            </a:pPr>
            <a:r>
              <a:rPr dirty="0" sz="1250" spc="-35">
                <a:latin typeface="Times New Roman"/>
                <a:cs typeface="Times New Roman"/>
              </a:rPr>
              <a:t>Alat-</a:t>
            </a:r>
            <a:r>
              <a:rPr dirty="0" sz="1250" spc="-25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dirty="0" sz="1250" spc="40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21</a:t>
            </a:r>
            <a:endParaRPr sz="1250">
              <a:latin typeface="Times New Roman"/>
              <a:cs typeface="Times New Roman"/>
            </a:endParaRPr>
          </a:p>
          <a:p>
            <a:pPr algn="r" lvl="1" marL="358140" marR="25400" indent="-35814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8140" algn="l"/>
              </a:tabLst>
            </a:pPr>
            <a:r>
              <a:rPr dirty="0" sz="1250" spc="-30">
                <a:latin typeface="Times New Roman"/>
                <a:cs typeface="Times New Roman"/>
              </a:rPr>
              <a:t>Jalannya</a:t>
            </a:r>
            <a:r>
              <a:rPr dirty="0" sz="1250" spc="48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22</a:t>
            </a:r>
            <a:endParaRPr sz="1250">
              <a:latin typeface="Times New Roman"/>
              <a:cs typeface="Times New Roman"/>
            </a:endParaRPr>
          </a:p>
          <a:p>
            <a:pPr algn="r" lvl="1" marL="351790" marR="19050" indent="-35179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1790" algn="l"/>
              </a:tabLst>
            </a:pPr>
            <a:r>
              <a:rPr dirty="0" sz="1250" spc="-10">
                <a:latin typeface="Times New Roman"/>
                <a:cs typeface="Times New Roman"/>
              </a:rPr>
              <a:t>Pertanyaan...............................................................................................................24</a:t>
            </a:r>
            <a:endParaRPr sz="1250">
              <a:latin typeface="Times New Roman"/>
              <a:cs typeface="Times New Roman"/>
            </a:endParaRPr>
          </a:p>
          <a:p>
            <a:pPr algn="r" lvl="1" marL="356870" marR="19050" indent="-35687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6870" algn="l"/>
              </a:tabLst>
            </a:pPr>
            <a:r>
              <a:rPr dirty="0" sz="1250" spc="-40">
                <a:latin typeface="Times New Roman"/>
                <a:cs typeface="Times New Roman"/>
              </a:rPr>
              <a:t>Jawaban</a:t>
            </a:r>
            <a:r>
              <a:rPr dirty="0" sz="1250" spc="14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dirty="0" sz="1250" spc="29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24</a:t>
            </a:r>
            <a:endParaRPr sz="1250">
              <a:latin typeface="Times New Roman"/>
              <a:cs typeface="Times New Roman"/>
            </a:endParaRPr>
          </a:p>
          <a:p>
            <a:pPr algn="r" lvl="1" marL="350520" marR="25400" indent="-350520">
              <a:lnSpc>
                <a:spcPct val="100000"/>
              </a:lnSpc>
              <a:spcBef>
                <a:spcPts val="1045"/>
              </a:spcBef>
              <a:buClr>
                <a:srgbClr val="111111"/>
              </a:buClr>
              <a:buAutoNum type="arabicPeriod"/>
              <a:tabLst>
                <a:tab pos="350520" algn="l"/>
              </a:tabLst>
            </a:pPr>
            <a:r>
              <a:rPr dirty="0" sz="1250" spc="-10">
                <a:latin typeface="Times New Roman"/>
                <a:cs typeface="Times New Roman"/>
              </a:rPr>
              <a:t>Kesimpıılmı..............................................................................................................29</a:t>
            </a:r>
            <a:endParaRPr sz="1250">
              <a:latin typeface="Times New Roman"/>
              <a:cs typeface="Times New Roman"/>
            </a:endParaRPr>
          </a:p>
          <a:p>
            <a:pPr algn="r" lvl="1" marL="353695" marR="19050" indent="-35369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3695" algn="l"/>
              </a:tabLst>
            </a:pPr>
            <a:r>
              <a:rPr dirty="0" sz="1250" spc="-20">
                <a:latin typeface="Times New Roman"/>
                <a:cs typeface="Times New Roman"/>
              </a:rPr>
              <a:t>Lanıpiran</a:t>
            </a:r>
            <a:r>
              <a:rPr dirty="0" sz="1250" spc="2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Data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Praktikum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30</a:t>
            </a:r>
            <a:endParaRPr sz="1250">
              <a:latin typeface="Times New Roman"/>
              <a:cs typeface="Times New Roman"/>
            </a:endParaRPr>
          </a:p>
          <a:p>
            <a:pPr algn="r" lvl="1" marL="349885" marR="19050" indent="-349885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49885" algn="l"/>
              </a:tabLst>
            </a:pPr>
            <a:r>
              <a:rPr dirty="0" sz="1250" spc="-20">
                <a:latin typeface="Times New Roman"/>
                <a:cs typeface="Times New Roman"/>
              </a:rPr>
              <a:t>Laınpiran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Dokunıentasi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Kegiatan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Praktikuın..........................................................31</a:t>
            </a:r>
            <a:endParaRPr sz="1250">
              <a:latin typeface="Times New Roman"/>
              <a:cs typeface="Times New Roman"/>
            </a:endParaRPr>
          </a:p>
          <a:p>
            <a:pPr algn="r" marL="365125" marR="12700" indent="-365125">
              <a:lnSpc>
                <a:spcPct val="100000"/>
              </a:lnSpc>
              <a:spcBef>
                <a:spcPts val="1095"/>
              </a:spcBef>
              <a:buAutoNum type="alphaUcPeriod" startAt="3"/>
              <a:tabLst>
                <a:tab pos="365125" algn="l"/>
              </a:tabLst>
            </a:pPr>
            <a:r>
              <a:rPr dirty="0" sz="1250" spc="-20">
                <a:latin typeface="Times New Roman"/>
                <a:cs typeface="Times New Roman"/>
              </a:rPr>
              <a:t>Percobaan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IV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Tegangan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Perınukaan</a:t>
            </a:r>
            <a:r>
              <a:rPr dirty="0" sz="1250" spc="1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Sabun................................................................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algn="r" lvl="1" marL="350520" marR="25400" indent="-35052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0520" algn="l"/>
              </a:tabLst>
            </a:pPr>
            <a:r>
              <a:rPr dirty="0" sz="1250" spc="-25">
                <a:latin typeface="Times New Roman"/>
                <a:cs typeface="Times New Roman"/>
              </a:rPr>
              <a:t>Maksud....................................................................................................................</a:t>
            </a:r>
            <a:r>
              <a:rPr dirty="0" sz="1250" spc="36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algn="r" lvl="1" marL="351790" marR="25400" indent="-35179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351790" algn="l"/>
              </a:tabLst>
            </a:pPr>
            <a:r>
              <a:rPr dirty="0" sz="1250" spc="-35">
                <a:latin typeface="Times New Roman"/>
                <a:cs typeface="Times New Roman"/>
              </a:rPr>
              <a:t>Teori</a:t>
            </a:r>
            <a:r>
              <a:rPr dirty="0" sz="1250" spc="21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algn="r" lvl="1" marL="352425" marR="25400" indent="-35242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52425" algn="l"/>
              </a:tabLst>
            </a:pPr>
            <a:r>
              <a:rPr dirty="0" sz="1250" spc="-35">
                <a:latin typeface="Times New Roman"/>
                <a:cs typeface="Times New Roman"/>
              </a:rPr>
              <a:t>Alat-</a:t>
            </a:r>
            <a:r>
              <a:rPr dirty="0" sz="1250" spc="-25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dirty="0" sz="1250" spc="39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32</a:t>
            </a:r>
            <a:endParaRPr sz="1250">
              <a:latin typeface="Times New Roman"/>
              <a:cs typeface="Times New Roman"/>
            </a:endParaRPr>
          </a:p>
          <a:p>
            <a:pPr algn="r" lvl="1" marL="355600" marR="25400" indent="-35560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5600" algn="l"/>
              </a:tabLst>
            </a:pPr>
            <a:r>
              <a:rPr dirty="0" sz="1250" spc="-20">
                <a:latin typeface="Times New Roman"/>
                <a:cs typeface="Times New Roman"/>
              </a:rPr>
              <a:t>Cara</a:t>
            </a:r>
            <a:r>
              <a:rPr dirty="0" sz="1250" spc="38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Kerja</a:t>
            </a:r>
            <a:r>
              <a:rPr dirty="0" sz="1250" spc="4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33</a:t>
            </a:r>
            <a:endParaRPr sz="1250">
              <a:latin typeface="Times New Roman"/>
              <a:cs typeface="Times New Roman"/>
            </a:endParaRPr>
          </a:p>
          <a:p>
            <a:pPr algn="r" lvl="1" marL="351790" marR="19050" indent="-35179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dirty="0" sz="1250" spc="-10">
                <a:latin typeface="Times New Roman"/>
                <a:cs typeface="Times New Roman"/>
              </a:rPr>
              <a:t>Pertanyaan...............................................................................................................</a:t>
            </a:r>
            <a:r>
              <a:rPr dirty="0" sz="1250" spc="-10">
                <a:solidFill>
                  <a:srgbClr val="151515"/>
                </a:solidFill>
                <a:latin typeface="Times New Roman"/>
                <a:cs typeface="Times New Roman"/>
              </a:rPr>
              <a:t>33</a:t>
            </a:r>
            <a:endParaRPr sz="1250">
              <a:latin typeface="Times New Roman"/>
              <a:cs typeface="Times New Roman"/>
            </a:endParaRPr>
          </a:p>
          <a:p>
            <a:pPr algn="r" lvl="1" marL="356870" marR="19050" indent="-35687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6870" algn="l"/>
              </a:tabLst>
            </a:pPr>
            <a:r>
              <a:rPr dirty="0" sz="1250" spc="-20">
                <a:latin typeface="Times New Roman"/>
                <a:cs typeface="Times New Roman"/>
              </a:rPr>
              <a:t>Jawaban...................................................................................................................</a:t>
            </a:r>
            <a:r>
              <a:rPr dirty="0" sz="1250" spc="26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34</a:t>
            </a:r>
            <a:endParaRPr sz="1250">
              <a:latin typeface="Times New Roman"/>
              <a:cs typeface="Times New Roman"/>
            </a:endParaRPr>
          </a:p>
          <a:p>
            <a:pPr algn="r" lvl="1" marL="350520" marR="19050" indent="-350520">
              <a:lnSpc>
                <a:spcPct val="100000"/>
              </a:lnSpc>
              <a:spcBef>
                <a:spcPts val="1090"/>
              </a:spcBef>
              <a:buClr>
                <a:srgbClr val="0E0E0E"/>
              </a:buClr>
              <a:buAutoNum type="arabicPeriod"/>
              <a:tabLst>
                <a:tab pos="350520" algn="l"/>
              </a:tabLst>
            </a:pPr>
            <a:r>
              <a:rPr dirty="0" sz="1250" spc="-10">
                <a:latin typeface="Times New Roman"/>
                <a:cs typeface="Times New Roman"/>
              </a:rPr>
              <a:t>Kesimpıılmı..............................................................................................................36</a:t>
            </a:r>
            <a:endParaRPr sz="1250">
              <a:latin typeface="Times New Roman"/>
              <a:cs typeface="Times New Roman"/>
            </a:endParaRPr>
          </a:p>
          <a:p>
            <a:pPr algn="r" lvl="1" marL="347345" marR="25400" indent="-347345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347345" algn="l"/>
              </a:tabLst>
            </a:pPr>
            <a:r>
              <a:rPr dirty="0" sz="1250" spc="-20">
                <a:latin typeface="Times New Roman"/>
                <a:cs typeface="Times New Roman"/>
              </a:rPr>
              <a:t>Laınpiran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Data</a:t>
            </a:r>
            <a:r>
              <a:rPr dirty="0" sz="1250" spc="2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Praktikunı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37</a:t>
            </a:r>
            <a:endParaRPr sz="1250">
              <a:latin typeface="Times New Roman"/>
              <a:cs typeface="Times New Roman"/>
            </a:endParaRPr>
          </a:p>
          <a:p>
            <a:pPr algn="r" lvl="1" marL="349885" marR="22225" indent="-349885">
              <a:lnSpc>
                <a:spcPct val="100000"/>
              </a:lnSpc>
              <a:spcBef>
                <a:spcPts val="1040"/>
              </a:spcBef>
              <a:buClr>
                <a:srgbClr val="0C0C0C"/>
              </a:buClr>
              <a:buAutoNum type="arabicPeriod"/>
              <a:tabLst>
                <a:tab pos="349885" algn="l"/>
              </a:tabLst>
            </a:pPr>
            <a:r>
              <a:rPr dirty="0" sz="1250" spc="-25">
                <a:latin typeface="Times New Roman"/>
                <a:cs typeface="Times New Roman"/>
              </a:rPr>
              <a:t>Laıııpiran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Dokunıentasi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Kegiatan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Praktikuın..........................................................38</a:t>
            </a:r>
            <a:endParaRPr sz="1250">
              <a:latin typeface="Times New Roman"/>
              <a:cs typeface="Times New Roman"/>
            </a:endParaRPr>
          </a:p>
          <a:p>
            <a:pPr algn="r" marL="365760" marR="5080" indent="-365760">
              <a:lnSpc>
                <a:spcPct val="100000"/>
              </a:lnSpc>
              <a:spcBef>
                <a:spcPts val="1095"/>
              </a:spcBef>
              <a:buAutoNum type="alphaUcPeriod" startAt="3"/>
              <a:tabLst>
                <a:tab pos="365760" algn="l"/>
              </a:tabLst>
            </a:pPr>
            <a:r>
              <a:rPr dirty="0" sz="1250" spc="-30">
                <a:latin typeface="Times New Roman"/>
                <a:cs typeface="Times New Roman"/>
              </a:rPr>
              <a:t>Percobann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V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Koefisien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Pergeseran</a:t>
            </a:r>
            <a:r>
              <a:rPr dirty="0" sz="1250" spc="114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Cair...............................................................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algn="r" lvl="1" marL="350520" marR="25400" indent="-35052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0520" algn="l"/>
              </a:tabLst>
            </a:pPr>
            <a:r>
              <a:rPr dirty="0" sz="1250" spc="-50">
                <a:latin typeface="Times New Roman"/>
                <a:cs typeface="Times New Roman"/>
              </a:rPr>
              <a:t>Maksud</a:t>
            </a:r>
            <a:r>
              <a:rPr dirty="0" sz="1250" spc="204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....................................................................................................................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algn="r" lvl="1" marL="351790" marR="25400" indent="-35179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1790" algn="l"/>
              </a:tabLst>
            </a:pPr>
            <a:r>
              <a:rPr dirty="0" sz="1250" spc="-35">
                <a:latin typeface="Times New Roman"/>
                <a:cs typeface="Times New Roman"/>
              </a:rPr>
              <a:t>Teori</a:t>
            </a:r>
            <a:r>
              <a:rPr dirty="0" sz="1250" spc="210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........................................................................................................................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111111"/>
                </a:solidFill>
                <a:latin typeface="Times New Roman"/>
                <a:cs typeface="Times New Roman"/>
              </a:rPr>
              <a:t>39</a:t>
            </a:r>
            <a:endParaRPr sz="1250">
              <a:latin typeface="Times New Roman"/>
              <a:cs typeface="Times New Roman"/>
            </a:endParaRPr>
          </a:p>
          <a:p>
            <a:pPr algn="r" lvl="1" marL="352425" marR="17780" indent="-352425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352425" algn="l"/>
              </a:tabLst>
            </a:pPr>
            <a:r>
              <a:rPr dirty="0" sz="1250" spc="-35">
                <a:latin typeface="Times New Roman"/>
                <a:cs typeface="Times New Roman"/>
              </a:rPr>
              <a:t>Alat-</a:t>
            </a:r>
            <a:r>
              <a:rPr dirty="0" sz="1250" spc="-25">
                <a:latin typeface="Times New Roman"/>
                <a:cs typeface="Times New Roman"/>
              </a:rPr>
              <a:t>alat...................................................................................................................</a:t>
            </a:r>
            <a:r>
              <a:rPr dirty="0" sz="1250" spc="385">
                <a:latin typeface="Times New Roman"/>
                <a:cs typeface="Times New Roman"/>
              </a:rPr>
              <a:t>  </a:t>
            </a:r>
            <a:r>
              <a:rPr dirty="0" sz="1250" spc="-25">
                <a:latin typeface="Times New Roman"/>
                <a:cs typeface="Times New Roman"/>
              </a:rPr>
              <a:t>41</a:t>
            </a:r>
            <a:endParaRPr sz="1250">
              <a:latin typeface="Times New Roman"/>
              <a:cs typeface="Times New Roman"/>
            </a:endParaRPr>
          </a:p>
          <a:p>
            <a:pPr algn="r" lvl="1" marL="356870" marR="24130" indent="-356870">
              <a:lnSpc>
                <a:spcPct val="100000"/>
              </a:lnSpc>
              <a:spcBef>
                <a:spcPts val="1090"/>
              </a:spcBef>
              <a:buAutoNum type="arabicPeriod"/>
              <a:tabLst>
                <a:tab pos="356870" algn="l"/>
              </a:tabLst>
            </a:pPr>
            <a:r>
              <a:rPr dirty="0" sz="1250" spc="-25">
                <a:latin typeface="Times New Roman"/>
                <a:cs typeface="Times New Roman"/>
              </a:rPr>
              <a:t>Tugas</a:t>
            </a:r>
            <a:r>
              <a:rPr dirty="0" sz="1250" spc="-40">
                <a:latin typeface="Times New Roman"/>
                <a:cs typeface="Times New Roman"/>
              </a:rPr>
              <a:t> Pendalıulııan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.................................................................................................41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819636" y="3441706"/>
          <a:ext cx="6167120" cy="2028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1520"/>
                <a:gridCol w="567055"/>
                <a:gridCol w="591185"/>
                <a:gridCol w="493394"/>
                <a:gridCol w="456565"/>
                <a:gridCol w="450214"/>
                <a:gridCol w="456564"/>
                <a:gridCol w="596900"/>
                <a:gridCol w="456564"/>
                <a:gridCol w="608964"/>
                <a:gridCol w="669925"/>
              </a:tblGrid>
              <a:tr h="414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50">
                          <a:latin typeface="Times New Roman"/>
                          <a:cs typeface="Times New Roman"/>
                        </a:rPr>
                        <a:t>Jarak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270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25">
                          <a:latin typeface="Times New Roman"/>
                          <a:cs typeface="Times New Roman"/>
                        </a:rPr>
                        <a:t>t1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t2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254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t3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t4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83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t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94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r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r^2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28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tr^2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699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42672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Glycerin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334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2.3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2.2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2.18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2.2?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1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2.232a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12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Consolas"/>
                          <a:cs typeface="Consolas"/>
                        </a:rPr>
                        <a:t>0.83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B="0" marT="666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</a:pPr>
                      <a:r>
                        <a:rPr dirty="0" sz="1200" spc="-30">
                          <a:latin typeface="Consolas"/>
                          <a:cs typeface="Consolas"/>
                        </a:rPr>
                        <a:t>0.6889</a:t>
                      </a:r>
                      <a:endParaRPr sz="1200">
                        <a:latin typeface="Consolas"/>
                        <a:cs typeface="Consolas"/>
                      </a:endParaRPr>
                    </a:p>
                  </a:txBody>
                  <a:tcPr marL="0" marR="0" marB="0" marT="666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06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1.?379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49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4019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334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6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0.89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572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19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0.93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1.07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0.972a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666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0.6699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3473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Parafin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2384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0.77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730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0.û9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0.û0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0.65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0.627a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19050">
                      <a:solidFill>
                        <a:srgbClr val="2B2B2B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0.81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0.6561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33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0.4117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16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  <a:tr h="43878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6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5">
                          <a:latin typeface="Times New Roman"/>
                          <a:cs typeface="Times New Roman"/>
                        </a:rPr>
                        <a:t>2.1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619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0.81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0.74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034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1.03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68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1.17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5404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19050">
                      <a:solidFill>
                        <a:srgbClr val="2B2B2B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4610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0.7676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9525">
                      <a:solidFill>
                        <a:srgbClr val="2F2F2F"/>
                      </a:solidFill>
                      <a:prstDash val="solid"/>
                    </a:lnL>
                    <a:lnR w="9525">
                      <a:solidFill>
                        <a:srgbClr val="2F2F2F"/>
                      </a:solidFill>
                      <a:prstDash val="solid"/>
                    </a:lnR>
                    <a:lnT w="9525">
                      <a:solidFill>
                        <a:srgbClr val="2F2F2F"/>
                      </a:solidFill>
                      <a:prstDash val="solid"/>
                    </a:lnT>
                    <a:lnB w="9525">
                      <a:solidFill>
                        <a:srgbClr val="2F2F2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0991" y="7806432"/>
            <a:ext cx="85315" cy="24383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7902" y="6669530"/>
            <a:ext cx="2011004" cy="17373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8816" y="7013954"/>
            <a:ext cx="3869659" cy="202996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80800" y="610884"/>
            <a:ext cx="2797810" cy="255524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364490" indent="-275590">
              <a:lnSpc>
                <a:spcPct val="100000"/>
              </a:lnSpc>
              <a:spcBef>
                <a:spcPts val="710"/>
              </a:spcBef>
              <a:buClr>
                <a:srgbClr val="0E0E0E"/>
              </a:buClr>
              <a:buAutoNum type="arabicPeriod" startAt="3"/>
              <a:tabLst>
                <a:tab pos="364490" algn="l"/>
              </a:tabLst>
            </a:pPr>
            <a:r>
              <a:rPr dirty="0" sz="1250" spc="-30">
                <a:latin typeface="Times New Roman"/>
                <a:cs typeface="Times New Roman"/>
              </a:rPr>
              <a:t>Teınperatur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365125" marR="273685">
              <a:lnSpc>
                <a:spcPct val="137600"/>
              </a:lnSpc>
              <a:spcBef>
                <a:spcPts val="50"/>
              </a:spcBef>
            </a:pPr>
            <a:r>
              <a:rPr dirty="0" sz="1250" spc="-35">
                <a:latin typeface="Times New Roman"/>
                <a:cs typeface="Times New Roman"/>
              </a:rPr>
              <a:t>Sebeluın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(Tin)</a:t>
            </a:r>
            <a:r>
              <a:rPr dirty="0" sz="1250">
                <a:latin typeface="Times New Roman"/>
                <a:cs typeface="Times New Roman"/>
              </a:rPr>
              <a:t> =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29.û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°C </a:t>
            </a:r>
            <a:r>
              <a:rPr dirty="0" sz="1250" spc="-55">
                <a:latin typeface="Times New Roman"/>
                <a:cs typeface="Times New Roman"/>
              </a:rPr>
              <a:t>SetelNı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(Ta)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29.7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baseline="26143" sz="1275" spc="-37">
                <a:latin typeface="Times New Roman"/>
                <a:cs typeface="Times New Roman"/>
              </a:rPr>
              <a:t>o</a:t>
            </a:r>
            <a:r>
              <a:rPr dirty="0" sz="1250" spc="-25">
                <a:latin typeface="Times New Roman"/>
                <a:cs typeface="Times New Roman"/>
              </a:rPr>
              <a:t>C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250">
              <a:latin typeface="Times New Roman"/>
              <a:cs typeface="Times New Roman"/>
            </a:endParaRPr>
          </a:p>
          <a:p>
            <a:pPr marL="360680" indent="-274320">
              <a:lnSpc>
                <a:spcPct val="100000"/>
              </a:lnSpc>
              <a:buAutoNum type="arabicPeriod" startAt="4"/>
              <a:tabLst>
                <a:tab pos="360680" algn="l"/>
              </a:tabLst>
            </a:pPr>
            <a:r>
              <a:rPr dirty="0" sz="1250" spc="-30">
                <a:latin typeface="Times New Roman"/>
                <a:cs typeface="Times New Roman"/>
              </a:rPr>
              <a:t>Rapat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ınassa</a:t>
            </a:r>
            <a:r>
              <a:rPr dirty="0" sz="1250" spc="-20">
                <a:latin typeface="Times New Roman"/>
                <a:cs typeface="Times New Roman"/>
              </a:rPr>
              <a:t> jenis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1185"/>
              </a:spcBef>
            </a:pPr>
            <a:r>
              <a:rPr dirty="0" sz="1250" spc="-35">
                <a:latin typeface="Times New Roman"/>
                <a:cs typeface="Times New Roman"/>
              </a:rPr>
              <a:t>Sebeluın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(Rn)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F1F1F"/>
                </a:solidFill>
                <a:latin typeface="Times New Roman"/>
                <a:cs typeface="Times New Roman"/>
              </a:rPr>
              <a:t>=</a:t>
            </a:r>
            <a:r>
              <a:rPr dirty="0" sz="1250" spc="-65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1.22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g/cın3</a:t>
            </a:r>
            <a:endParaRPr sz="125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  <a:spcBef>
                <a:spcPts val="1190"/>
              </a:spcBef>
            </a:pPr>
            <a:r>
              <a:rPr dirty="0" sz="1200" spc="-45">
                <a:latin typeface="Cambria"/>
                <a:cs typeface="Cambria"/>
              </a:rPr>
              <a:t>Setelalı</a:t>
            </a:r>
            <a:r>
              <a:rPr dirty="0" sz="1200" spc="-10">
                <a:latin typeface="Cambria"/>
                <a:cs typeface="Cambria"/>
              </a:rPr>
              <a:t> </a:t>
            </a:r>
            <a:r>
              <a:rPr dirty="0" sz="1200" spc="-70">
                <a:latin typeface="Cambria"/>
                <a:cs typeface="Cambria"/>
              </a:rPr>
              <a:t>percobaan</a:t>
            </a:r>
            <a:r>
              <a:rPr dirty="0" sz="1200" spc="10">
                <a:latin typeface="Cambria"/>
                <a:cs typeface="Cambria"/>
              </a:rPr>
              <a:t> </a:t>
            </a:r>
            <a:r>
              <a:rPr dirty="0" sz="1200" spc="-40">
                <a:latin typeface="Cambria"/>
                <a:cs typeface="Cambria"/>
              </a:rPr>
              <a:t>(Pa)</a:t>
            </a:r>
            <a:r>
              <a:rPr dirty="0" sz="1200" spc="-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=</a:t>
            </a:r>
            <a:r>
              <a:rPr dirty="0" sz="1200" spc="195">
                <a:latin typeface="Cambria"/>
                <a:cs typeface="Cambria"/>
              </a:rPr>
              <a:t> </a:t>
            </a:r>
            <a:r>
              <a:rPr dirty="0" sz="1200" spc="-35">
                <a:latin typeface="Cambria"/>
                <a:cs typeface="Cambria"/>
              </a:rPr>
              <a:t>1.22</a:t>
            </a:r>
            <a:r>
              <a:rPr dirty="0" sz="1200" spc="65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g/cın3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1200">
              <a:latin typeface="Cambria"/>
              <a:cs typeface="Cambria"/>
            </a:endParaRPr>
          </a:p>
          <a:p>
            <a:pPr marL="93980">
              <a:lnSpc>
                <a:spcPct val="100000"/>
              </a:lnSpc>
              <a:tabLst>
                <a:tab pos="364490" algn="l"/>
              </a:tabLst>
            </a:pPr>
            <a:r>
              <a:rPr dirty="0" sz="1250" spc="-25">
                <a:latin typeface="Times New Roman"/>
                <a:cs typeface="Times New Roman"/>
              </a:rPr>
              <a:t>?.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30">
                <a:latin typeface="Times New Roman"/>
                <a:cs typeface="Times New Roman"/>
              </a:rPr>
              <a:t>Tabel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Pengaınatan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Perlıitııngan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56613" y="5961634"/>
            <a:ext cx="198183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655" algn="l"/>
              </a:tabLst>
            </a:pPr>
            <a:r>
              <a:rPr dirty="0" sz="1250" spc="-25">
                <a:latin typeface="Times New Roman"/>
                <a:cs typeface="Times New Roman"/>
              </a:rPr>
              <a:t>6.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Grafik </a:t>
            </a:r>
            <a:r>
              <a:rPr dirty="0" sz="1250" spc="-30">
                <a:latin typeface="Times New Roman"/>
                <a:cs typeface="Times New Roman"/>
              </a:rPr>
              <a:t>antara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95">
                <a:latin typeface="Times New Roman"/>
                <a:cs typeface="Times New Roman"/>
              </a:rPr>
              <a:t>ö’^2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jarak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857684" y="7847326"/>
            <a:ext cx="7175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solidFill>
                  <a:srgbClr val="5B5B5B"/>
                </a:solidFill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9324" y="6197091"/>
            <a:ext cx="274227" cy="85343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28693" y="8743689"/>
            <a:ext cx="631190" cy="0"/>
          </a:xfrm>
          <a:custGeom>
            <a:avLst/>
            <a:gdLst/>
            <a:ahLst/>
            <a:cxnLst/>
            <a:rect l="l" t="t" r="r" b="b"/>
            <a:pathLst>
              <a:path w="631189" h="0">
                <a:moveTo>
                  <a:pt x="0" y="0"/>
                </a:moveTo>
                <a:lnTo>
                  <a:pt x="630724" y="0"/>
                </a:lnTo>
              </a:path>
            </a:pathLst>
          </a:custGeom>
          <a:ln w="15239">
            <a:solidFill>
              <a:srgbClr val="03030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138384" y="8091420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556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631995" y="8091420"/>
            <a:ext cx="234950" cy="0"/>
          </a:xfrm>
          <a:custGeom>
            <a:avLst/>
            <a:gdLst/>
            <a:ahLst/>
            <a:cxnLst/>
            <a:rect l="l" t="t" r="r" b="b"/>
            <a:pathLst>
              <a:path w="234950" h="0">
                <a:moveTo>
                  <a:pt x="0" y="0"/>
                </a:moveTo>
                <a:lnTo>
                  <a:pt x="234617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284640" y="6896606"/>
            <a:ext cx="295910" cy="0"/>
          </a:xfrm>
          <a:custGeom>
            <a:avLst/>
            <a:gdLst/>
            <a:ahLst/>
            <a:cxnLst/>
            <a:rect l="l" t="t" r="r" b="b"/>
            <a:pathLst>
              <a:path w="295910" h="0">
                <a:moveTo>
                  <a:pt x="0" y="0"/>
                </a:moveTo>
                <a:lnTo>
                  <a:pt x="295556" y="0"/>
                </a:lnTo>
              </a:path>
            </a:pathLst>
          </a:custGeom>
          <a:ln w="15239">
            <a:solidFill>
              <a:srgbClr val="38383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565553" y="6232144"/>
            <a:ext cx="509270" cy="0"/>
          </a:xfrm>
          <a:custGeom>
            <a:avLst/>
            <a:gdLst/>
            <a:ahLst/>
            <a:cxnLst/>
            <a:rect l="l" t="t" r="r" b="b"/>
            <a:pathLst>
              <a:path w="509269" h="0">
                <a:moveTo>
                  <a:pt x="0" y="0"/>
                </a:moveTo>
                <a:lnTo>
                  <a:pt x="508844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961069" y="6232144"/>
            <a:ext cx="636905" cy="0"/>
          </a:xfrm>
          <a:custGeom>
            <a:avLst/>
            <a:gdLst/>
            <a:ahLst/>
            <a:cxnLst/>
            <a:rect l="l" t="t" r="r" b="b"/>
            <a:pathLst>
              <a:path w="636904" h="0">
                <a:moveTo>
                  <a:pt x="0" y="0"/>
                </a:moveTo>
                <a:lnTo>
                  <a:pt x="636817" y="0"/>
                </a:lnTo>
              </a:path>
            </a:pathLst>
          </a:custGeom>
          <a:ln w="15239">
            <a:solidFill>
              <a:srgbClr val="1C1C1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339485" y="4695955"/>
            <a:ext cx="960119" cy="0"/>
          </a:xfrm>
          <a:custGeom>
            <a:avLst/>
            <a:gdLst/>
            <a:ahLst/>
            <a:cxnLst/>
            <a:rect l="l" t="t" r="r" b="b"/>
            <a:pathLst>
              <a:path w="960120" h="0">
                <a:moveTo>
                  <a:pt x="0" y="0"/>
                </a:moveTo>
                <a:lnTo>
                  <a:pt x="959797" y="0"/>
                </a:lnTo>
              </a:path>
            </a:pathLst>
          </a:custGeom>
          <a:ln w="27431">
            <a:solidFill>
              <a:srgbClr val="181818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1410750" y="1344687"/>
          <a:ext cx="4107815" cy="858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560705"/>
                <a:gridCol w="567055"/>
                <a:gridCol w="575944"/>
                <a:gridCol w="567055"/>
                <a:gridCol w="573404"/>
                <a:gridCol w="570229"/>
              </a:tblGrid>
              <a:tr h="295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7493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1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5560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841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0.47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9845">
                        <a:lnSpc>
                          <a:spcPts val="127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0.49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0.242?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0160">
                        <a:lnSpc>
                          <a:spcPts val="127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0.0ñ97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74930">
                        <a:lnSpc>
                          <a:spcPts val="1200"/>
                        </a:lnSpc>
                      </a:pPr>
                      <a:r>
                        <a:rPr dirty="0" sz="1250">
                          <a:latin typeface="Times New Roman"/>
                          <a:cs typeface="Times New Roman"/>
                        </a:rPr>
                        <a:t>Bola</a:t>
                      </a:r>
                      <a:r>
                        <a:rPr dirty="0" sz="125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50" spc="-50">
                          <a:latin typeface="Times New Roman"/>
                          <a:cs typeface="Times New Roman"/>
                        </a:rPr>
                        <a:t>2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0.36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302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0.35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2700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0.3ñ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200"/>
                        </a:lnSpc>
                      </a:pPr>
                      <a:r>
                        <a:rPr dirty="0" sz="1250" spc="-20">
                          <a:latin typeface="Times New Roman"/>
                          <a:cs typeface="Times New Roman"/>
                        </a:rPr>
                        <a:t>0.3ñ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0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0.1763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9525">
                        <a:lnSpc>
                          <a:spcPts val="1200"/>
                        </a:lnSpc>
                      </a:pPr>
                      <a:r>
                        <a:rPr dirty="0" sz="1250" spc="-10">
                          <a:latin typeface="Times New Roman"/>
                          <a:cs typeface="Times New Roman"/>
                        </a:rPr>
                        <a:t>0.022?</a:t>
                      </a:r>
                      <a:endParaRPr sz="12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83838"/>
                      </a:solidFill>
                      <a:prstDash val="solid"/>
                    </a:lnL>
                    <a:lnR w="9525">
                      <a:solidFill>
                        <a:srgbClr val="383838"/>
                      </a:solidFill>
                      <a:prstDash val="solid"/>
                    </a:lnR>
                    <a:lnT w="9525">
                      <a:solidFill>
                        <a:srgbClr val="383838"/>
                      </a:solidFill>
                      <a:prstDash val="solid"/>
                    </a:lnT>
                    <a:lnB w="9525">
                      <a:solidFill>
                        <a:srgbClr val="38383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2266950" y="6398259"/>
            <a:ext cx="804545" cy="268605"/>
            <a:chOff x="2266950" y="6398259"/>
            <a:chExt cx="804545" cy="26860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0" y="6398259"/>
              <a:ext cx="524079" cy="268223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5405" y="6398259"/>
              <a:ext cx="97503" cy="8534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7285" y="6398259"/>
              <a:ext cx="134066" cy="9753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2730089" y="8879325"/>
            <a:ext cx="926465" cy="256540"/>
            <a:chOff x="2730089" y="8879325"/>
            <a:chExt cx="926465" cy="25654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30089" y="8879325"/>
              <a:ext cx="487516" cy="256031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29794" y="8885421"/>
              <a:ext cx="146254" cy="15239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424" y="8897613"/>
              <a:ext cx="103597" cy="487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28398" y="8879325"/>
              <a:ext cx="127972" cy="115823"/>
            </a:xfrm>
            <a:prstGeom prst="rect">
              <a:avLst/>
            </a:prstGeom>
          </p:spPr>
        </p:pic>
      </p:grpSp>
      <p:grpSp>
        <p:nvGrpSpPr>
          <p:cNvPr id="20" name="object 20" descr=""/>
          <p:cNvGrpSpPr/>
          <p:nvPr/>
        </p:nvGrpSpPr>
        <p:grpSpPr>
          <a:xfrm>
            <a:off x="3668559" y="6373876"/>
            <a:ext cx="926465" cy="268605"/>
            <a:chOff x="3668559" y="6373876"/>
            <a:chExt cx="926465" cy="268605"/>
          </a:xfrm>
        </p:grpSpPr>
        <p:pic>
          <p:nvPicPr>
            <p:cNvPr id="21" name="object 2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68559" y="6373876"/>
              <a:ext cx="487516" cy="26822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8263" y="6373876"/>
              <a:ext cx="146254" cy="10363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38894" y="6373876"/>
              <a:ext cx="109691" cy="8534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460772" y="6373876"/>
              <a:ext cx="134066" cy="91439"/>
            </a:xfrm>
            <a:prstGeom prst="rect">
              <a:avLst/>
            </a:prstGeom>
          </p:spPr>
        </p:pic>
      </p:grpSp>
      <p:pic>
        <p:nvPicPr>
          <p:cNvPr id="25" name="object 2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39780" y="5553965"/>
            <a:ext cx="514939" cy="161543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79138" y="6794498"/>
            <a:ext cx="1480830" cy="188975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07323" y="5532629"/>
            <a:ext cx="652052" cy="115823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833687" y="8001503"/>
            <a:ext cx="938468" cy="7924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2437580" y="8153903"/>
            <a:ext cx="1413797" cy="67055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650868" y="4575559"/>
            <a:ext cx="481422" cy="12191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73043" y="9427964"/>
            <a:ext cx="243758" cy="73151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127022" y="621805"/>
            <a:ext cx="209677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5595" marR="43180" indent="-278130">
              <a:lnSpc>
                <a:spcPct val="146700"/>
              </a:lnSpc>
              <a:spcBef>
                <a:spcPts val="100"/>
              </a:spcBef>
              <a:tabLst>
                <a:tab pos="307975" algn="l"/>
              </a:tabLst>
            </a:pPr>
            <a:r>
              <a:rPr dirty="0" sz="1200" spc="-25">
                <a:solidFill>
                  <a:srgbClr val="131313"/>
                </a:solidFill>
                <a:latin typeface="Cambria"/>
                <a:cs typeface="Cambria"/>
              </a:rPr>
              <a:t>7.</a:t>
            </a:r>
            <a:r>
              <a:rPr dirty="0" sz="1200">
                <a:solidFill>
                  <a:srgbClr val="131313"/>
                </a:solidFill>
                <a:latin typeface="Cambria"/>
                <a:cs typeface="Cambria"/>
              </a:rPr>
              <a:t>	</a:t>
            </a:r>
            <a:r>
              <a:rPr dirty="0" sz="1200" spc="-55">
                <a:latin typeface="Cambria"/>
                <a:cs typeface="Cambria"/>
              </a:rPr>
              <a:t>Menentukan</a:t>
            </a:r>
            <a:r>
              <a:rPr dirty="0" sz="1200" spc="30">
                <a:latin typeface="Cambria"/>
                <a:cs typeface="Cambria"/>
              </a:rPr>
              <a:t> </a:t>
            </a:r>
            <a:r>
              <a:rPr dirty="0" sz="1200" spc="-85">
                <a:latin typeface="Cambria"/>
                <a:cs typeface="Cambria"/>
              </a:rPr>
              <a:t>masa</a:t>
            </a:r>
            <a:r>
              <a:rPr dirty="0" sz="120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jenis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20">
                <a:latin typeface="Cambria"/>
                <a:cs typeface="Cambria"/>
              </a:rPr>
              <a:t>bola </a:t>
            </a:r>
            <a:r>
              <a:rPr dirty="0" sz="1200" spc="-25">
                <a:latin typeface="Cambria"/>
                <a:cs typeface="Cambria"/>
              </a:rPr>
              <a:t>Volume</a:t>
            </a:r>
            <a:r>
              <a:rPr dirty="0" sz="1200" spc="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Bola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=</a:t>
            </a:r>
            <a:r>
              <a:rPr dirty="0" sz="1200" spc="50">
                <a:latin typeface="Cambria"/>
                <a:cs typeface="Cambria"/>
              </a:rPr>
              <a:t> </a:t>
            </a:r>
            <a:r>
              <a:rPr dirty="0" sz="1200" spc="-140">
                <a:latin typeface="Cambria"/>
                <a:cs typeface="Cambria"/>
              </a:rPr>
              <a:t>4/3</a:t>
            </a:r>
            <a:r>
              <a:rPr dirty="0" sz="1200" spc="7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x</a:t>
            </a:r>
            <a:r>
              <a:rPr dirty="0" sz="1200" spc="85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x</a:t>
            </a:r>
            <a:r>
              <a:rPr dirty="0" sz="1200" spc="13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x</a:t>
            </a:r>
            <a:r>
              <a:rPr dirty="0" sz="1200" spc="5">
                <a:latin typeface="Cambria"/>
                <a:cs typeface="Cambria"/>
              </a:rPr>
              <a:t> </a:t>
            </a:r>
            <a:r>
              <a:rPr dirty="0" sz="1200" spc="-25">
                <a:latin typeface="Cambria"/>
                <a:cs typeface="Cambria"/>
              </a:rPr>
              <a:t>r</a:t>
            </a:r>
            <a:r>
              <a:rPr dirty="0" baseline="31250" sz="1200" spc="-37">
                <a:latin typeface="Cambria"/>
                <a:cs typeface="Cambria"/>
              </a:rPr>
              <a:t>3</a:t>
            </a:r>
            <a:endParaRPr baseline="31250" sz="1200">
              <a:latin typeface="Cambria"/>
              <a:cs typeface="Cambria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45</a:t>
            </a:r>
          </a:p>
        </p:txBody>
      </p:sp>
      <p:sp>
        <p:nvSpPr>
          <p:cNvPr id="33" name="object 33" descr=""/>
          <p:cNvSpPr txBox="1"/>
          <p:nvPr/>
        </p:nvSpPr>
        <p:spPr>
          <a:xfrm>
            <a:off x="1159918" y="2432058"/>
            <a:ext cx="2362835" cy="1536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>
              <a:lnSpc>
                <a:spcPct val="100000"/>
              </a:lnSpc>
              <a:spcBef>
                <a:spcPts val="100"/>
              </a:spcBef>
            </a:pPr>
            <a:r>
              <a:rPr dirty="0" sz="1250" spc="-55">
                <a:latin typeface="Times New Roman"/>
                <a:cs typeface="Times New Roman"/>
              </a:rPr>
              <a:t>Rnpat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massa/massa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jenis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50">
              <a:latin typeface="Times New Roman"/>
              <a:cs typeface="Times New Roman"/>
            </a:endParaRPr>
          </a:p>
          <a:p>
            <a:pPr marL="281305" marR="5080">
              <a:lnSpc>
                <a:spcPct val="140800"/>
              </a:lnSpc>
            </a:pPr>
            <a:r>
              <a:rPr dirty="0" sz="1250" spc="-35">
                <a:latin typeface="Times New Roman"/>
                <a:cs typeface="Times New Roman"/>
              </a:rPr>
              <a:t>Massa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Bola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1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858585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858585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0.70/3.468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0.20 </a:t>
            </a:r>
            <a:r>
              <a:rPr dirty="0" sz="1250" spc="-35">
                <a:latin typeface="Times New Roman"/>
                <a:cs typeface="Times New Roman"/>
              </a:rPr>
              <a:t>Massa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Bola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0">
                <a:latin typeface="Times New Roman"/>
                <a:cs typeface="Times New Roman"/>
              </a:rPr>
              <a:t>2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707070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707070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1.10/3.468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31313"/>
                </a:solidFill>
                <a:latin typeface="Times New Roman"/>
                <a:cs typeface="Times New Roman"/>
              </a:rPr>
              <a:t>=</a:t>
            </a:r>
            <a:r>
              <a:rPr dirty="0" sz="1250" spc="-70">
                <a:solidFill>
                  <a:srgbClr val="131313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0.30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81305" algn="l"/>
              </a:tabLst>
            </a:pPr>
            <a:r>
              <a:rPr dirty="0" sz="1250" spc="-25">
                <a:latin typeface="Times New Roman"/>
                <a:cs typeface="Times New Roman"/>
              </a:rPr>
              <a:t>8.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25">
                <a:latin typeface="Times New Roman"/>
                <a:cs typeface="Times New Roman"/>
              </a:rPr>
              <a:t>Menentukan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Viskositas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Glycerin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2444451" y="5443475"/>
            <a:ext cx="231775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latin typeface="Times New Roman"/>
                <a:cs typeface="Times New Roman"/>
              </a:rPr>
              <a:t>Tr2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999287" y="5396485"/>
            <a:ext cx="17589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imes New Roman"/>
                <a:cs typeface="Times New Roman"/>
              </a:rPr>
              <a:t>9ni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250248" y="4833877"/>
            <a:ext cx="105029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2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.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</a:t>
            </a:r>
            <a:r>
              <a:rPr dirty="0" sz="1250" spc="2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{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</a:t>
            </a:r>
            <a:r>
              <a:rPr dirty="0" sz="1250" spc="3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-</a:t>
            </a:r>
            <a:r>
              <a:rPr dirty="0" sz="1250" spc="310">
                <a:latin typeface="Times New Roman"/>
                <a:cs typeface="Times New Roman"/>
              </a:rPr>
              <a:t> </a:t>
            </a:r>
            <a:r>
              <a:rPr dirty="0" sz="1250" spc="50">
                <a:latin typeface="Times New Roman"/>
                <a:cs typeface="Times New Roman"/>
              </a:rPr>
              <a:t>po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370267" y="5443475"/>
            <a:ext cx="10160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latin typeface="Times New Roman"/>
                <a:cs typeface="Times New Roman"/>
              </a:rPr>
              <a:t>d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61774" y="6784847"/>
            <a:ext cx="6718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1D1D1D"/>
                </a:solidFill>
                <a:latin typeface="Times New Roman"/>
                <a:cs typeface="Times New Roman"/>
              </a:rPr>
              <a:t>=</a:t>
            </a:r>
            <a:r>
              <a:rPr dirty="0" sz="1200" spc="-20">
                <a:solidFill>
                  <a:srgbClr val="1D1D1D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1000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baseline="-35087" sz="1425" spc="-37" i="1">
                <a:latin typeface="Times New Roman"/>
                <a:cs typeface="Times New Roman"/>
              </a:rPr>
              <a:t>s2</a:t>
            </a:r>
            <a:endParaRPr baseline="-35087" sz="1425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261297" y="7375904"/>
            <a:ext cx="148844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0">
                <a:latin typeface="Times New Roman"/>
                <a:cs typeface="Times New Roman"/>
              </a:rPr>
              <a:t>*satuan</a:t>
            </a:r>
            <a:r>
              <a:rPr dirty="0" sz="1250" spc="-25">
                <a:latin typeface="Times New Roman"/>
                <a:cs typeface="Times New Roman"/>
              </a:rPr>
              <a:t> yang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digunakan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918441" y="7375904"/>
            <a:ext cx="100711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Times New Roman"/>
                <a:cs typeface="Times New Roman"/>
              </a:rPr>
              <a:t>perhitungan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nya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590552" y="8005060"/>
            <a:ext cx="107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2998847" y="8005060"/>
            <a:ext cx="10795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50">
                <a:latin typeface="Courier New"/>
                <a:cs typeface="Courier New"/>
              </a:rPr>
              <a:t>X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257813" y="8631929"/>
            <a:ext cx="40703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Maka,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552853" y="9354304"/>
            <a:ext cx="185673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  <a:tab pos="1843405" algn="l"/>
              </a:tabLst>
            </a:pPr>
            <a:r>
              <a:rPr dirty="0" u="heavy" sz="600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heavy" sz="600" spc="25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52</a:t>
            </a:r>
            <a:r>
              <a:rPr dirty="0" u="heavy" sz="600">
                <a:uFill>
                  <a:solidFill>
                    <a:srgbClr val="1C1C1C"/>
                  </a:solidFill>
                </a:uFill>
                <a:latin typeface="Times New Roman"/>
                <a:cs typeface="Times New Roman"/>
              </a:rPr>
              <a:t>	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540361" y="9267690"/>
            <a:ext cx="186118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mbria"/>
                <a:cs typeface="Cambria"/>
              </a:rPr>
              <a:t>2</a:t>
            </a:r>
            <a:r>
              <a:rPr dirty="0" sz="800" spc="110">
                <a:latin typeface="Cambria"/>
                <a:cs typeface="Cambria"/>
              </a:rPr>
              <a:t> </a:t>
            </a:r>
            <a:r>
              <a:rPr dirty="0" sz="800">
                <a:latin typeface="Cambria"/>
                <a:cs typeface="Cambria"/>
              </a:rPr>
              <a:t>x</a:t>
            </a:r>
            <a:r>
              <a:rPr dirty="0" sz="800" spc="300">
                <a:latin typeface="Cambria"/>
                <a:cs typeface="Cambria"/>
              </a:rPr>
              <a:t> </a:t>
            </a:r>
            <a:r>
              <a:rPr dirty="0" sz="800" spc="95">
                <a:latin typeface="Cambria"/>
                <a:cs typeface="Cambria"/>
              </a:rPr>
              <a:t>1000—</a:t>
            </a:r>
            <a:r>
              <a:rPr dirty="0" sz="800" spc="80">
                <a:latin typeface="Cambria"/>
                <a:cs typeface="Cambria"/>
              </a:rPr>
              <a:t> </a:t>
            </a:r>
            <a:r>
              <a:rPr dirty="0" sz="850">
                <a:solidFill>
                  <a:srgbClr val="676767"/>
                </a:solidFill>
                <a:latin typeface="Cambria"/>
                <a:cs typeface="Cambria"/>
              </a:rPr>
              <a:t>(</a:t>
            </a:r>
            <a:r>
              <a:rPr dirty="0" sz="850" spc="30">
                <a:solidFill>
                  <a:srgbClr val="676767"/>
                </a:solidFill>
                <a:latin typeface="Cambria"/>
                <a:cs typeface="Cambria"/>
              </a:rPr>
              <a:t> </a:t>
            </a:r>
            <a:r>
              <a:rPr dirty="0" sz="850">
                <a:latin typeface="Cambria"/>
                <a:cs typeface="Cambria"/>
              </a:rPr>
              <a:t>0.175-1,22)x(—</a:t>
            </a:r>
            <a:r>
              <a:rPr dirty="0" sz="850" spc="-10">
                <a:latin typeface="Cambria"/>
                <a:cs typeface="Cambria"/>
              </a:rPr>
              <a:t>o.1o21)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878468" y="7973310"/>
            <a:ext cx="47625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Poise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565553" y="861580"/>
            <a:ext cx="1325880" cy="0"/>
          </a:xfrm>
          <a:custGeom>
            <a:avLst/>
            <a:gdLst/>
            <a:ahLst/>
            <a:cxnLst/>
            <a:rect l="l" t="t" r="r" b="b"/>
            <a:pathLst>
              <a:path w="1325879" h="0">
                <a:moveTo>
                  <a:pt x="0" y="0"/>
                </a:moveTo>
                <a:lnTo>
                  <a:pt x="132543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544599" y="702830"/>
            <a:ext cx="133858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>
                <a:latin typeface="Times New Roman"/>
                <a:cs typeface="Times New Roman"/>
              </a:rPr>
              <a:t>zo</a:t>
            </a:r>
            <a:r>
              <a:rPr dirty="0" sz="850" spc="114">
                <a:latin typeface="Times New Roman"/>
                <a:cs typeface="Times New Roman"/>
              </a:rPr>
              <a:t> </a:t>
            </a:r>
            <a:r>
              <a:rPr dirty="0" sz="850" spc="-10">
                <a:latin typeface="Times New Roman"/>
                <a:cs typeface="Times New Roman"/>
              </a:rPr>
              <a:t>oox(—</a:t>
            </a:r>
            <a:r>
              <a:rPr dirty="0" sz="850">
                <a:latin typeface="Times New Roman"/>
                <a:cs typeface="Times New Roman"/>
              </a:rPr>
              <a:t>1.0</a:t>
            </a:r>
            <a:r>
              <a:rPr dirty="0" sz="850" spc="10">
                <a:latin typeface="Times New Roman"/>
                <a:cs typeface="Times New Roman"/>
              </a:rPr>
              <a:t> </a:t>
            </a:r>
            <a:r>
              <a:rPr dirty="0" sz="850">
                <a:latin typeface="Times New Roman"/>
                <a:cs typeface="Times New Roman"/>
              </a:rPr>
              <a:t>45)x(—</a:t>
            </a:r>
            <a:r>
              <a:rPr dirty="0" sz="850" spc="-10">
                <a:latin typeface="Times New Roman"/>
                <a:cs typeface="Times New Roman"/>
              </a:rPr>
              <a:t>0.1021)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46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55695" y="1342909"/>
            <a:ext cx="2280920" cy="1409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2100">
              <a:lnSpc>
                <a:spcPct val="100000"/>
              </a:lnSpc>
              <a:spcBef>
                <a:spcPts val="100"/>
              </a:spcBef>
            </a:pPr>
            <a:r>
              <a:rPr dirty="0" u="heavy" sz="850" spc="-1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Z13.389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850">
              <a:latin typeface="Courier New"/>
              <a:cs typeface="Courier New"/>
            </a:endParaRPr>
          </a:p>
          <a:p>
            <a:pPr marL="15875">
              <a:lnSpc>
                <a:spcPct val="100000"/>
              </a:lnSpc>
            </a:pPr>
            <a:r>
              <a:rPr dirty="0" sz="1250">
                <a:latin typeface="Times New Roman"/>
                <a:cs typeface="Times New Roman"/>
              </a:rPr>
              <a:t>nı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23,70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g/cm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s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50">
              <a:latin typeface="Times New Roman"/>
              <a:cs typeface="Times New Roman"/>
            </a:endParaRPr>
          </a:p>
          <a:p>
            <a:pPr marL="12700" marR="5080" indent="3175">
              <a:lnSpc>
                <a:spcPct val="144000"/>
              </a:lnSpc>
            </a:pPr>
            <a:r>
              <a:rPr dirty="0" sz="1250" spc="-25">
                <a:latin typeface="Times New Roman"/>
                <a:cs typeface="Times New Roman"/>
              </a:rPr>
              <a:t>Ubah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satuan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Poise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centipoise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(cP) </a:t>
            </a:r>
            <a:r>
              <a:rPr dirty="0" sz="1250">
                <a:latin typeface="Times New Roman"/>
                <a:cs typeface="Times New Roman"/>
              </a:rPr>
              <a:t>ın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23,70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g/cin.s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181818"/>
                </a:solidFill>
                <a:latin typeface="Times New Roman"/>
                <a:cs typeface="Times New Roman"/>
              </a:rPr>
              <a:t>=</a:t>
            </a:r>
            <a:r>
              <a:rPr dirty="0" sz="1250" spc="-75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2370</a:t>
            </a:r>
            <a:r>
              <a:rPr dirty="0" sz="1250" spc="-25">
                <a:latin typeface="Times New Roman"/>
                <a:cs typeface="Times New Roman"/>
              </a:rPr>
              <a:t> cP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06991" y="3012702"/>
            <a:ext cx="3554729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 marR="30480" indent="367665">
              <a:lnSpc>
                <a:spcPct val="1408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Maka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kesiınpıılannya.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Pada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sulıu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29.5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baseline="26143" sz="1275">
                <a:latin typeface="Times New Roman"/>
                <a:cs typeface="Times New Roman"/>
              </a:rPr>
              <a:t>o</a:t>
            </a:r>
            <a:r>
              <a:rPr dirty="0" sz="1250">
                <a:latin typeface="Times New Roman"/>
                <a:cs typeface="Times New Roman"/>
              </a:rPr>
              <a:t>C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-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29.7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kennu'nian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gıycein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dipakai </a:t>
            </a:r>
            <a:r>
              <a:rPr dirty="0" sz="1250" spc="-20">
                <a:latin typeface="Times New Roman"/>
                <a:cs typeface="Times New Roman"/>
              </a:rPr>
              <a:t>sekitar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70%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39544" y="3090425"/>
            <a:ext cx="1808480" cy="21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latin typeface="Times New Roman"/>
                <a:cs typeface="Times New Roman"/>
              </a:rPr>
              <a:t>C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memilii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nilai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23,70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poise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98884" y="4114551"/>
            <a:ext cx="5953760" cy="4489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100"/>
              </a:spcBef>
              <a:buAutoNum type="arabicPeriod" startAt="8"/>
              <a:tabLst>
                <a:tab pos="241935" algn="l"/>
              </a:tabLst>
            </a:pPr>
            <a:r>
              <a:rPr dirty="0" sz="1250" spc="-1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marL="261620">
              <a:lnSpc>
                <a:spcPct val="100000"/>
              </a:lnSpc>
              <a:spcBef>
                <a:spcPts val="1140"/>
              </a:spcBef>
            </a:pPr>
            <a:r>
              <a:rPr dirty="0" sz="1250" spc="-35">
                <a:latin typeface="Cambria"/>
                <a:cs typeface="Cambria"/>
              </a:rPr>
              <a:t>Dalaın </a:t>
            </a:r>
            <a:r>
              <a:rPr dirty="0" sz="1250" spc="-90">
                <a:latin typeface="Cambria"/>
                <a:cs typeface="Cambria"/>
              </a:rPr>
              <a:t>percobaan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ini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dapat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disiınpulkan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balıwa:</a:t>
            </a:r>
            <a:endParaRPr sz="1250">
              <a:latin typeface="Cambria"/>
              <a:cs typeface="Cambria"/>
            </a:endParaRPr>
          </a:p>
          <a:p>
            <a:pPr lvl="1" marL="535940" marR="11430" indent="-260985">
              <a:lnSpc>
                <a:spcPct val="137600"/>
              </a:lnSpc>
              <a:buAutoNum type="arabicPeriod"/>
              <a:tabLst>
                <a:tab pos="544830" algn="l"/>
              </a:tabLst>
            </a:pPr>
            <a:r>
              <a:rPr dirty="0" sz="1250" spc="155">
                <a:latin typeface="Cambria"/>
                <a:cs typeface="Cambria"/>
              </a:rPr>
              <a:t>Beni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yang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dijatulıkan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ke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dalaın</a:t>
            </a:r>
            <a:r>
              <a:rPr dirty="0" sz="1250" spc="8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zat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cair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akan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ınengalaıııi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gesekan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dengan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kekentalan </a:t>
            </a:r>
            <a:r>
              <a:rPr dirty="0" sz="1250" spc="-40">
                <a:latin typeface="Cambria"/>
                <a:cs typeface="Cambria"/>
              </a:rPr>
              <a:t>	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cair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itu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sendiri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yang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nilainya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disebut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viskositas.</a:t>
            </a:r>
            <a:endParaRPr sz="1250">
              <a:latin typeface="Cambria"/>
              <a:cs typeface="Cambria"/>
            </a:endParaRPr>
          </a:p>
          <a:p>
            <a:pPr lvl="1" marL="536575" indent="-26860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536575" algn="l"/>
              </a:tabLst>
            </a:pPr>
            <a:r>
              <a:rPr dirty="0" sz="1100">
                <a:latin typeface="Cambria"/>
                <a:cs typeface="Cambria"/>
              </a:rPr>
              <a:t>Koefisien</a:t>
            </a:r>
            <a:r>
              <a:rPr dirty="0" sz="1100" spc="13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kekentalan</a:t>
            </a:r>
            <a:r>
              <a:rPr dirty="0" sz="1100" spc="1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zat</a:t>
            </a:r>
            <a:r>
              <a:rPr dirty="0" sz="1100" spc="20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cair</a:t>
            </a:r>
            <a:r>
              <a:rPr dirty="0" sz="1100" spc="27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dipeıolelı</a:t>
            </a:r>
            <a:r>
              <a:rPr dirty="0" sz="1100" spc="16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daıi</a:t>
            </a:r>
            <a:r>
              <a:rPr dirty="0" sz="1100" spc="9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lıasil</a:t>
            </a:r>
            <a:r>
              <a:rPr dirty="0" sz="1100" spc="8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pengııkuran</a:t>
            </a:r>
            <a:r>
              <a:rPr dirty="0" sz="1100" spc="26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waktu</a:t>
            </a:r>
            <a:r>
              <a:rPr dirty="0" sz="1100" spc="110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jatulı</a:t>
            </a:r>
            <a:r>
              <a:rPr dirty="0" sz="1100" spc="165">
                <a:latin typeface="Cambria"/>
                <a:cs typeface="Cambria"/>
              </a:rPr>
              <a:t> </a:t>
            </a:r>
            <a:r>
              <a:rPr dirty="0" sz="1100">
                <a:latin typeface="Cambria"/>
                <a:cs typeface="Cambria"/>
              </a:rPr>
              <a:t>bola</a:t>
            </a:r>
            <a:r>
              <a:rPr dirty="0" sz="1100" spc="165">
                <a:latin typeface="Cambria"/>
                <a:cs typeface="Cambria"/>
              </a:rPr>
              <a:t> </a:t>
            </a:r>
            <a:r>
              <a:rPr dirty="0" sz="1100" spc="-10">
                <a:latin typeface="Cambria"/>
                <a:cs typeface="Cambria"/>
              </a:rPr>
              <a:t>dengaıı</a:t>
            </a:r>
            <a:endParaRPr sz="1100">
              <a:latin typeface="Cambria"/>
              <a:cs typeface="Cambria"/>
            </a:endParaRPr>
          </a:p>
          <a:p>
            <a:pPr marL="540385">
              <a:lnSpc>
                <a:spcPct val="100000"/>
              </a:lnSpc>
              <a:spcBef>
                <a:spcPts val="595"/>
              </a:spcBef>
            </a:pPr>
            <a:r>
              <a:rPr dirty="0" sz="1250" spc="-60">
                <a:latin typeface="Cambria"/>
                <a:cs typeface="Cambria"/>
              </a:rPr>
              <a:t>ketinggian</a:t>
            </a:r>
            <a:r>
              <a:rPr dirty="0" sz="1250" spc="-10">
                <a:latin typeface="Cambria"/>
                <a:cs typeface="Cambria"/>
              </a:rPr>
              <a:t> tertentu.</a:t>
            </a:r>
            <a:endParaRPr sz="1250">
              <a:latin typeface="Cambria"/>
              <a:cs typeface="Cambria"/>
            </a:endParaRPr>
          </a:p>
          <a:p>
            <a:pPr algn="just" lvl="1" marL="534035" marR="5080" indent="-268605">
              <a:lnSpc>
                <a:spcPct val="137600"/>
              </a:lnSpc>
              <a:buClr>
                <a:srgbClr val="0E0E0E"/>
              </a:buClr>
              <a:buAutoNum type="arabicPeriod" startAt="3"/>
              <a:tabLst>
                <a:tab pos="539115" algn="l"/>
              </a:tabLst>
            </a:pPr>
            <a:r>
              <a:rPr dirty="0" sz="1250" spc="-20">
                <a:latin typeface="Cambria"/>
                <a:cs typeface="Cambria"/>
              </a:rPr>
              <a:t>Koefisien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viskositas</a:t>
            </a:r>
            <a:r>
              <a:rPr dirty="0" sz="1250">
                <a:latin typeface="Cambria"/>
                <a:cs typeface="Cambria"/>
              </a:rPr>
              <a:t> zat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yang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ıneınÎliki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nilai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berbeda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pada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setiap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ınassa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yang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berbedn </a:t>
            </a:r>
            <a:r>
              <a:rPr dirty="0" sz="1250" spc="-30"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pula.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Nilai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ini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berbeda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karena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dipengarulıi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olelı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jari-</a:t>
            </a:r>
            <a:r>
              <a:rPr dirty="0" sz="1250">
                <a:latin typeface="Cambria"/>
                <a:cs typeface="Cambria"/>
              </a:rPr>
              <a:t>jari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waktu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diperlııkan </a:t>
            </a:r>
            <a:r>
              <a:rPr dirty="0" sz="1250" spc="-30">
                <a:latin typeface="Cambria"/>
                <a:cs typeface="Cambria"/>
              </a:rPr>
              <a:t>	</a:t>
            </a:r>
            <a:r>
              <a:rPr dirty="0" sz="1250" spc="-50">
                <a:latin typeface="Cambria"/>
                <a:cs typeface="Cambria"/>
              </a:rPr>
              <a:t>untuk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nuıeınpıılı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jarak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tertentu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akan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berpengarulı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pada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perlıitungan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ınassa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jenis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 spc="-65">
                <a:latin typeface="Cambria"/>
                <a:cs typeface="Cambria"/>
              </a:rPr>
              <a:t>bola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tersebut.</a:t>
            </a:r>
            <a:endParaRPr sz="1250">
              <a:latin typeface="Cambria"/>
              <a:cs typeface="Cambria"/>
            </a:endParaRPr>
          </a:p>
          <a:p>
            <a:pPr algn="just" lvl="1" marL="547370" indent="-282575">
              <a:lnSpc>
                <a:spcPct val="100000"/>
              </a:lnSpc>
              <a:spcBef>
                <a:spcPts val="615"/>
              </a:spcBef>
              <a:buAutoNum type="arabicPeriod" startAt="3"/>
              <a:tabLst>
                <a:tab pos="547370" algn="l"/>
              </a:tabLst>
            </a:pPr>
            <a:r>
              <a:rPr dirty="0" sz="1250" spc="-75">
                <a:latin typeface="Cambria"/>
                <a:cs typeface="Cambria"/>
              </a:rPr>
              <a:t>Seınakin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tinggi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teınperature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cair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ınaka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seınakin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rendah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viskositasnya.</a:t>
            </a:r>
            <a:endParaRPr sz="1250">
              <a:latin typeface="Cambria"/>
              <a:cs typeface="Cambria"/>
            </a:endParaRPr>
          </a:p>
          <a:p>
            <a:pPr marL="544830" marR="17145" indent="-271145">
              <a:lnSpc>
                <a:spcPct val="137600"/>
              </a:lnSpc>
              <a:tabLst>
                <a:tab pos="548640" algn="l"/>
              </a:tabLst>
            </a:pPr>
            <a:r>
              <a:rPr dirty="0" sz="1250" spc="-25">
                <a:latin typeface="Cambria"/>
                <a:cs typeface="Cambria"/>
              </a:rPr>
              <a:t>S.</a:t>
            </a:r>
            <a:r>
              <a:rPr dirty="0" sz="1250">
                <a:latin typeface="Cambria"/>
                <a:cs typeface="Cambria"/>
              </a:rPr>
              <a:t>		</a:t>
            </a:r>
            <a:r>
              <a:rPr dirty="0" sz="1250" spc="-70">
                <a:latin typeface="Cambria"/>
                <a:cs typeface="Cambria"/>
              </a:rPr>
              <a:t>Senıakin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besar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diaıneter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du</a:t>
            </a:r>
            <a:r>
              <a:rPr dirty="0" sz="1250" spc="46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ınassa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bola,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ınaka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seınakin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besaı’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nilai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koefisien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kekentalan </a:t>
            </a:r>
            <a:r>
              <a:rPr dirty="0" sz="1250" spc="-85">
                <a:latin typeface="Cambria"/>
                <a:cs typeface="Cambria"/>
              </a:rPr>
              <a:t>zat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cair.</a:t>
            </a:r>
            <a:endParaRPr sz="1250">
              <a:latin typeface="Cambria"/>
              <a:cs typeface="Cambria"/>
            </a:endParaRPr>
          </a:p>
          <a:p>
            <a:pPr marL="542925" marR="15875" indent="-276225">
              <a:lnSpc>
                <a:spcPct val="137600"/>
              </a:lnSpc>
              <a:buAutoNum type="arabicPeriod" startAt="6"/>
              <a:tabLst>
                <a:tab pos="542925" algn="l"/>
                <a:tab pos="548640" algn="l"/>
              </a:tabLst>
            </a:pP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55">
                <a:latin typeface="Cambria"/>
                <a:cs typeface="Cambria"/>
              </a:rPr>
              <a:t>Seınakin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besar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jarak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jatulı</a:t>
            </a:r>
            <a:r>
              <a:rPr dirty="0" sz="1250" spc="9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bola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ınaka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senıakin</a:t>
            </a:r>
            <a:r>
              <a:rPr dirty="0" sz="1250" spc="15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besar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kecepatan</a:t>
            </a:r>
            <a:r>
              <a:rPr dirty="0" sz="1250" spc="12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bola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untuk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nıencapai </a:t>
            </a:r>
            <a:r>
              <a:rPr dirty="0" sz="1250" spc="-95">
                <a:latin typeface="Cambria"/>
                <a:cs typeface="Cambria"/>
              </a:rPr>
              <a:t>dasar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tabung.</a:t>
            </a:r>
            <a:endParaRPr sz="1250">
              <a:latin typeface="Cambria"/>
              <a:cs typeface="Cambria"/>
            </a:endParaRPr>
          </a:p>
          <a:p>
            <a:pPr marL="541655" marR="12065" indent="-276225">
              <a:lnSpc>
                <a:spcPct val="137600"/>
              </a:lnSpc>
              <a:buAutoNum type="arabicPeriod" startAt="6"/>
              <a:tabLst>
                <a:tab pos="541655" algn="l"/>
                <a:tab pos="548640" algn="l"/>
              </a:tabLst>
            </a:pPr>
            <a:r>
              <a:rPr dirty="0" sz="1250">
                <a:solidFill>
                  <a:srgbClr val="131313"/>
                </a:solidFill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SeınKin</a:t>
            </a:r>
            <a:r>
              <a:rPr dirty="0" sz="1250" spc="-6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besar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koefisien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kekentalan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zat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cair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suatu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benda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ınaka</a:t>
            </a:r>
            <a:r>
              <a:rPr dirty="0" sz="1250" spc="9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seınnkin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kecil</a:t>
            </a:r>
            <a:r>
              <a:rPr dirty="0" sz="1250" spc="-4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kecepatan </a:t>
            </a:r>
            <a:r>
              <a:rPr dirty="0" sz="1250" spc="-114">
                <a:latin typeface="Cambria"/>
                <a:cs typeface="Cambria"/>
              </a:rPr>
              <a:t>benda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untuk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ınencapai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dasar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tabung.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0038" y="1326399"/>
            <a:ext cx="5228610" cy="7132303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93953" y="694957"/>
            <a:ext cx="2019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mbria"/>
                <a:cs typeface="Cambria"/>
              </a:rPr>
              <a:t>9.</a:t>
            </a:r>
            <a:r>
              <a:rPr dirty="0" sz="1200" spc="265">
                <a:latin typeface="Cambria"/>
                <a:cs typeface="Cambria"/>
              </a:rPr>
              <a:t>  </a:t>
            </a:r>
            <a:r>
              <a:rPr dirty="0" sz="1200">
                <a:latin typeface="Cambria"/>
                <a:cs typeface="Cambria"/>
              </a:rPr>
              <a:t>Lampiran</a:t>
            </a:r>
            <a:r>
              <a:rPr dirty="0" sz="1200" spc="50">
                <a:latin typeface="Cambria"/>
                <a:cs typeface="Cambria"/>
              </a:rPr>
              <a:t> </a:t>
            </a:r>
            <a:r>
              <a:rPr dirty="0" sz="1200">
                <a:latin typeface="Cambria"/>
                <a:cs typeface="Cambria"/>
              </a:rPr>
              <a:t>Data</a:t>
            </a:r>
            <a:r>
              <a:rPr dirty="0" sz="1200" spc="20">
                <a:latin typeface="Cambria"/>
                <a:cs typeface="Cambria"/>
              </a:rPr>
              <a:t> </a:t>
            </a:r>
            <a:r>
              <a:rPr dirty="0" sz="1200" spc="-10">
                <a:latin typeface="Cambria"/>
                <a:cs typeface="Cambria"/>
              </a:rPr>
              <a:t>Prakökum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480" y="3167387"/>
            <a:ext cx="2388829" cy="18653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7162" y="3167387"/>
            <a:ext cx="2559460" cy="188975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480" y="1064272"/>
            <a:ext cx="2388829" cy="188365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67162" y="1064272"/>
            <a:ext cx="2559460" cy="186537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895727" y="694957"/>
            <a:ext cx="318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10.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Lampiran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Dokumentasi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Kegiatan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Praktikum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47620">
              <a:lnSpc>
                <a:spcPts val="1465"/>
              </a:lnSpc>
            </a:pPr>
            <a:r>
              <a:rPr dirty="0" spc="-25"/>
              <a:t>49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9332" y="586207"/>
            <a:ext cx="5966460" cy="906018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algn="ctr" marL="115570">
              <a:lnSpc>
                <a:spcPct val="100000"/>
              </a:lnSpc>
              <a:spcBef>
                <a:spcPts val="944"/>
              </a:spcBef>
            </a:pPr>
            <a:r>
              <a:rPr dirty="0" sz="1400">
                <a:latin typeface="Cambria"/>
                <a:cs typeface="Cambria"/>
              </a:rPr>
              <a:t>BAB</a:t>
            </a:r>
            <a:r>
              <a:rPr dirty="0" sz="1400" spc="315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III</a:t>
            </a:r>
            <a:endParaRPr sz="1400">
              <a:latin typeface="Cambria"/>
              <a:cs typeface="Cambria"/>
            </a:endParaRPr>
          </a:p>
          <a:p>
            <a:pPr algn="ctr" marL="163830">
              <a:lnSpc>
                <a:spcPct val="100000"/>
              </a:lnSpc>
              <a:spcBef>
                <a:spcPts val="819"/>
              </a:spcBef>
            </a:pPr>
            <a:r>
              <a:rPr dirty="0" sz="1350" spc="105">
                <a:latin typeface="Cambria"/>
                <a:cs typeface="Cambria"/>
              </a:rPr>
              <a:t>KESI8IPtWAN</a:t>
            </a:r>
            <a:r>
              <a:rPr dirty="0" sz="1350" spc="110">
                <a:latin typeface="Cambria"/>
                <a:cs typeface="Cambria"/>
              </a:rPr>
              <a:t> </a:t>
            </a:r>
            <a:r>
              <a:rPr dirty="0" sz="1350" spc="135">
                <a:latin typeface="Cambria"/>
                <a:cs typeface="Cambria"/>
              </a:rPr>
              <a:t>DAN</a:t>
            </a:r>
            <a:r>
              <a:rPr dirty="0" sz="1350" spc="100">
                <a:latin typeface="Cambria"/>
                <a:cs typeface="Cambria"/>
              </a:rPr>
              <a:t> </a:t>
            </a:r>
            <a:r>
              <a:rPr dirty="0" sz="1350" spc="114">
                <a:latin typeface="Cambria"/>
                <a:cs typeface="Cambria"/>
              </a:rPr>
              <a:t>SARAN</a:t>
            </a:r>
            <a:endParaRPr sz="1350">
              <a:latin typeface="Cambria"/>
              <a:cs typeface="Cambria"/>
            </a:endParaRPr>
          </a:p>
          <a:p>
            <a:pPr algn="just" marL="237490">
              <a:lnSpc>
                <a:spcPct val="100000"/>
              </a:lnSpc>
              <a:spcBef>
                <a:spcPts val="690"/>
              </a:spcBef>
            </a:pPr>
            <a:r>
              <a:rPr dirty="0" sz="1250" spc="80">
                <a:latin typeface="Cambria"/>
                <a:cs typeface="Cambria"/>
              </a:rPr>
              <a:t>A.</a:t>
            </a:r>
            <a:r>
              <a:rPr dirty="0" sz="1250" spc="160">
                <a:latin typeface="Cambria"/>
                <a:cs typeface="Cambria"/>
              </a:rPr>
              <a:t>  </a:t>
            </a:r>
            <a:r>
              <a:rPr dirty="0" sz="1250" spc="-10">
                <a:latin typeface="Cambria"/>
                <a:cs typeface="Cambria"/>
              </a:rPr>
              <a:t>Kesimpulan</a:t>
            </a:r>
            <a:endParaRPr sz="1250">
              <a:latin typeface="Cambria"/>
              <a:cs typeface="Cambria"/>
            </a:endParaRPr>
          </a:p>
          <a:p>
            <a:pPr algn="just" marL="231775" marR="5080" indent="452755">
              <a:lnSpc>
                <a:spcPct val="137600"/>
              </a:lnSpc>
              <a:spcBef>
                <a:spcPts val="620"/>
              </a:spcBef>
            </a:pPr>
            <a:r>
              <a:rPr dirty="0" sz="1250" spc="-30">
                <a:latin typeface="Cambria"/>
                <a:cs typeface="Cambria"/>
              </a:rPr>
              <a:t>Kesiınpulan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dapat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diambil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daı'i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percobaan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telalı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dilakukan</a:t>
            </a:r>
            <a:r>
              <a:rPr dirty="0" sz="1250">
                <a:latin typeface="Cambria"/>
                <a:cs typeface="Cambria"/>
              </a:rPr>
              <a:t> baik </a:t>
            </a:r>
            <a:r>
              <a:rPr dirty="0" sz="1250" spc="-50">
                <a:latin typeface="Cambria"/>
                <a:cs typeface="Cambria"/>
              </a:rPr>
              <a:t>berupa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lıasil </a:t>
            </a:r>
            <a:r>
              <a:rPr dirty="0" sz="1250" spc="-60">
                <a:latin typeface="Cambria"/>
                <a:cs typeface="Cambria"/>
              </a:rPr>
              <a:t>percobaan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ınaupun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dalaın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peroses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percobaan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itu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sendiri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yere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tentunya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sangat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berınanfaat </a:t>
            </a:r>
            <a:r>
              <a:rPr dirty="0" sz="1250" spc="-55">
                <a:latin typeface="Cambria"/>
                <a:cs typeface="Cambria"/>
              </a:rPr>
              <a:t>baik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untuk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penyusun</a:t>
            </a:r>
            <a:r>
              <a:rPr dirty="0" sz="1250" spc="12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itti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sendiı'i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ınaupun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untuk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peınbaca.</a:t>
            </a:r>
            <a:endParaRPr sz="1250">
              <a:latin typeface="Cambria"/>
              <a:cs typeface="Cambria"/>
            </a:endParaRPr>
          </a:p>
          <a:p>
            <a:pPr algn="just" marL="259079" indent="-22987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59079" algn="l"/>
              </a:tabLst>
            </a:pPr>
            <a:r>
              <a:rPr dirty="0" sz="1250" spc="-60">
                <a:latin typeface="Cambria"/>
                <a:cs typeface="Cambria"/>
              </a:rPr>
              <a:t>Jangka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sorong</a:t>
            </a:r>
            <a:endParaRPr sz="1250">
              <a:latin typeface="Cambria"/>
              <a:cs typeface="Cambria"/>
            </a:endParaRPr>
          </a:p>
          <a:p>
            <a:pPr algn="just" marL="249554" marR="13335" indent="-3175">
              <a:lnSpc>
                <a:spcPct val="139200"/>
              </a:lnSpc>
              <a:spcBef>
                <a:spcPts val="550"/>
              </a:spcBef>
            </a:pP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lıasil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penelitian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kaıTlÎ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dapat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ınenyiınpulkan,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balıwa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kaıni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telalı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ıneneliti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enam</a:t>
            </a:r>
            <a:r>
              <a:rPr dirty="0" sz="1250" spc="-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 </a:t>
            </a:r>
            <a:r>
              <a:rPr dirty="0" sz="1250" spc="-80">
                <a:latin typeface="Cambria"/>
                <a:cs typeface="Cambria"/>
              </a:rPr>
              <a:t>ınenggunakan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jangkn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sorong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lıasil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penelitian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yang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berbeda-</a:t>
            </a:r>
            <a:r>
              <a:rPr dirty="0" sz="1250" spc="-60">
                <a:latin typeface="Cambria"/>
                <a:cs typeface="Cambria"/>
              </a:rPr>
              <a:t>beda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tergantung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besar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benda, </a:t>
            </a:r>
            <a:r>
              <a:rPr dirty="0" sz="1250" spc="-65">
                <a:latin typeface="Cambria"/>
                <a:cs typeface="Cambria"/>
              </a:rPr>
              <a:t>ketelitian,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ketepatan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80">
                <a:latin typeface="Cambria"/>
                <a:cs typeface="Cambria"/>
              </a:rPr>
              <a:t>dalaın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ınengukurdan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ınenglıitung</a:t>
            </a:r>
            <a:r>
              <a:rPr dirty="0" sz="1250" spc="75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ınenggunakan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jangka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sorong.</a:t>
            </a:r>
            <a:endParaRPr sz="1250">
              <a:latin typeface="Cambria"/>
              <a:cs typeface="Cambria"/>
            </a:endParaRPr>
          </a:p>
          <a:p>
            <a:pPr algn="just" marL="245745" indent="-225425">
              <a:lnSpc>
                <a:spcPct val="100000"/>
              </a:lnSpc>
              <a:spcBef>
                <a:spcPts val="1140"/>
              </a:spcBef>
              <a:buAutoNum type="arabicPeriod" startAt="2"/>
              <a:tabLst>
                <a:tab pos="245745" algn="l"/>
              </a:tabLst>
            </a:pPr>
            <a:r>
              <a:rPr dirty="0" sz="1250" spc="-10">
                <a:latin typeface="Cambria"/>
                <a:cs typeface="Cambria"/>
              </a:rPr>
              <a:t>Multimeter</a:t>
            </a:r>
            <a:endParaRPr sz="1250">
              <a:latin typeface="Cambria"/>
              <a:cs typeface="Cambria"/>
            </a:endParaRPr>
          </a:p>
          <a:p>
            <a:pPr algn="just" marL="249554" marR="13335" indent="-3175">
              <a:lnSpc>
                <a:spcPct val="138400"/>
              </a:lnSpc>
              <a:spcBef>
                <a:spcPts val="615"/>
              </a:spcBef>
            </a:pPr>
            <a:r>
              <a:rPr dirty="0" sz="1250">
                <a:latin typeface="Cambria"/>
                <a:cs typeface="Cambria"/>
              </a:rPr>
              <a:t>Dari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lıasil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penelitian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kanıi Hpat </a:t>
            </a:r>
            <a:r>
              <a:rPr dirty="0" sz="1250" spc="-45">
                <a:latin typeface="Cambria"/>
                <a:cs typeface="Cambria"/>
              </a:rPr>
              <a:t>disiınpulkan,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bahwa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kaıni</a:t>
            </a:r>
            <a:r>
              <a:rPr dirty="0" sz="1250" spc="-20">
                <a:latin typeface="Cambria"/>
                <a:cs typeface="Cambria"/>
              </a:rPr>
              <a:t> telalı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ıneneliti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sebmıyak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enaın </a:t>
            </a:r>
            <a:r>
              <a:rPr dirty="0" sz="1250">
                <a:latin typeface="Cambria"/>
                <a:cs typeface="Cambria"/>
              </a:rPr>
              <a:t>belas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kali</a:t>
            </a:r>
            <a:r>
              <a:rPr dirty="0" sz="1250" spc="2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lıasil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penelitian</a:t>
            </a:r>
            <a:r>
              <a:rPr dirty="0" sz="1250" spc="25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225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berbeda-</a:t>
            </a:r>
            <a:r>
              <a:rPr dirty="0" sz="1250">
                <a:latin typeface="Cambria"/>
                <a:cs typeface="Cambria"/>
              </a:rPr>
              <a:t>beda</a:t>
            </a:r>
            <a:r>
              <a:rPr dirty="0" sz="1250" spc="254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tergantung</a:t>
            </a:r>
            <a:r>
              <a:rPr dirty="0" sz="1250" spc="2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ketelitian,</a:t>
            </a:r>
            <a:r>
              <a:rPr dirty="0" sz="1250" spc="2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nıultiıTleter </a:t>
            </a:r>
            <a:r>
              <a:rPr dirty="0" sz="1250" spc="-75">
                <a:latin typeface="Cambria"/>
                <a:cs typeface="Cambria"/>
              </a:rPr>
              <a:t>ınerupakan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alat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peruntukan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atau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pergunnkan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125">
                <a:latin typeface="Cambria"/>
                <a:cs typeface="Cambria"/>
              </a:rPr>
              <a:t>ilanı</a:t>
            </a:r>
            <a:r>
              <a:rPr dirty="0" sz="1250" spc="-7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mengukur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arus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listrik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juga </a:t>
            </a:r>
            <a:r>
              <a:rPr dirty="0" sz="1250" spc="-35">
                <a:latin typeface="Cambria"/>
                <a:cs typeface="Cambria"/>
              </a:rPr>
              <a:t>untuk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ınengnkur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apakalı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benda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ınnsih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ınengandung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arns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atau</a:t>
            </a:r>
            <a:r>
              <a:rPr dirty="0" sz="1250" spc="-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tidak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serta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dapat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ınengukur </a:t>
            </a:r>
            <a:r>
              <a:rPr dirty="0" sz="1250" spc="-90">
                <a:latin typeface="Cambria"/>
                <a:cs typeface="Cambria"/>
              </a:rPr>
              <a:t>apakalı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5">
                <a:latin typeface="Cambria"/>
                <a:cs typeface="Cambria"/>
              </a:rPr>
              <a:t>benda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ınasih</a:t>
            </a:r>
            <a:r>
              <a:rPr dirty="0" sz="1250" spc="-5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terlıııbung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atau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ınasilı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bisa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ıTlengalirknn</a:t>
            </a:r>
            <a:r>
              <a:rPr dirty="0" sz="1250" spc="13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arus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listrik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atau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tidak.</a:t>
            </a:r>
            <a:endParaRPr sz="1250">
              <a:latin typeface="Cambria"/>
              <a:cs typeface="Cambria"/>
            </a:endParaRPr>
          </a:p>
          <a:p>
            <a:pPr algn="just" marL="245745" indent="-226060">
              <a:lnSpc>
                <a:spcPct val="100000"/>
              </a:lnSpc>
              <a:spcBef>
                <a:spcPts val="1090"/>
              </a:spcBef>
              <a:buAutoNum type="arabicPeriod" startAt="3"/>
              <a:tabLst>
                <a:tab pos="245745" algn="l"/>
              </a:tabLst>
            </a:pPr>
            <a:r>
              <a:rPr dirty="0" sz="1250" spc="-65">
                <a:latin typeface="Cambria"/>
                <a:cs typeface="Cambria"/>
              </a:rPr>
              <a:t>Hııkuın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Hooke</a:t>
            </a:r>
            <a:endParaRPr sz="1250">
              <a:latin typeface="Cambria"/>
              <a:cs typeface="Cambria"/>
            </a:endParaRPr>
          </a:p>
          <a:p>
            <a:pPr algn="just" marL="252095" marR="6350" indent="-5715">
              <a:lnSpc>
                <a:spcPct val="138700"/>
              </a:lnSpc>
              <a:spcBef>
                <a:spcPts val="610"/>
              </a:spcBef>
            </a:pPr>
            <a:r>
              <a:rPr dirty="0" sz="1250" spc="-10">
                <a:latin typeface="Cambria"/>
                <a:cs typeface="Cambria"/>
              </a:rPr>
              <a:t>Hasil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penelitian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yang</a:t>
            </a:r>
            <a:r>
              <a:rPr dirty="0" sz="1250" spc="-45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kaıTlÎ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dapat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adalah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seınakin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beban</a:t>
            </a:r>
            <a:r>
              <a:rPr dirty="0" sz="1250" spc="4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 </a:t>
            </a:r>
            <a:r>
              <a:rPr dirty="0" sz="1250" spc="-75">
                <a:latin typeface="Cambria"/>
                <a:cs typeface="Cambria"/>
              </a:rPr>
              <a:t>beri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ınaka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jarak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pada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pegas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akan </a:t>
            </a:r>
            <a:r>
              <a:rPr dirty="0" sz="1250" spc="-70">
                <a:latin typeface="Cambria"/>
                <a:cs typeface="Cambria"/>
              </a:rPr>
              <a:t>bertaınbalı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atau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bisa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kntakan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beban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akan</a:t>
            </a:r>
            <a:r>
              <a:rPr dirty="0" sz="1250" spc="-2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bekeıja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pada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pegas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elastis,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seıta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lıasil</a:t>
            </a:r>
            <a:r>
              <a:rPr dirty="0" sz="1250" spc="-3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uji </a:t>
            </a:r>
            <a:r>
              <a:rPr dirty="0" sz="1250">
                <a:latin typeface="Cambria"/>
                <a:cs typeface="Cambria"/>
              </a:rPr>
              <a:t>dnn</a:t>
            </a:r>
            <a:r>
              <a:rPr dirty="0" sz="1250" spc="19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grafik</a:t>
            </a:r>
            <a:r>
              <a:rPr dirty="0" sz="1250" spc="14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perlıitunganya</a:t>
            </a:r>
            <a:r>
              <a:rPr dirty="0" sz="1250" spc="11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dapat</a:t>
            </a:r>
            <a:r>
              <a:rPr dirty="0" sz="1250" spc="18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disiınpulkan</a:t>
            </a:r>
            <a:r>
              <a:rPr dirty="0" sz="1250" spc="16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balıwa</a:t>
            </a:r>
            <a:r>
              <a:rPr dirty="0" sz="1250" spc="204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gaya</a:t>
            </a:r>
            <a:r>
              <a:rPr dirty="0" sz="1250" spc="18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yang</a:t>
            </a:r>
            <a:r>
              <a:rPr dirty="0" sz="1250" spc="1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bekerja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pada</a:t>
            </a:r>
            <a:r>
              <a:rPr dirty="0" sz="1250" spc="17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pegas </a:t>
            </a:r>
            <a:r>
              <a:rPr dirty="0" sz="1250" spc="-95">
                <a:latin typeface="Cambria"/>
                <a:cs typeface="Cambria"/>
              </a:rPr>
              <a:t>berbanding</a:t>
            </a:r>
            <a:r>
              <a:rPr dirty="0" sz="1250" spc="1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lurus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95">
                <a:latin typeface="Cambria"/>
                <a:cs typeface="Cambria"/>
              </a:rPr>
              <a:t>dengan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peıtaılıbalıan</a:t>
            </a:r>
            <a:r>
              <a:rPr dirty="0" sz="1250" spc="-105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panjang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pegas.</a:t>
            </a:r>
            <a:endParaRPr sz="1250">
              <a:latin typeface="Cambria"/>
              <a:cs typeface="Cambria"/>
            </a:endParaRPr>
          </a:p>
          <a:p>
            <a:pPr algn="just" marL="228600">
              <a:lnSpc>
                <a:spcPct val="100000"/>
              </a:lnSpc>
              <a:spcBef>
                <a:spcPts val="1140"/>
              </a:spcBef>
            </a:pPr>
            <a:r>
              <a:rPr dirty="0" sz="1250">
                <a:latin typeface="Cambria"/>
                <a:cs typeface="Cambria"/>
              </a:rPr>
              <a:t>B.</a:t>
            </a:r>
            <a:r>
              <a:rPr dirty="0" sz="1250" spc="310">
                <a:latin typeface="Cambria"/>
                <a:cs typeface="Cambria"/>
              </a:rPr>
              <a:t>  </a:t>
            </a:r>
            <a:r>
              <a:rPr dirty="0" sz="1250" spc="-10">
                <a:latin typeface="Cambria"/>
                <a:cs typeface="Cambria"/>
              </a:rPr>
              <a:t>Saran</a:t>
            </a:r>
            <a:endParaRPr sz="1250">
              <a:latin typeface="Cambria"/>
              <a:cs typeface="Cambria"/>
            </a:endParaRPr>
          </a:p>
          <a:p>
            <a:pPr algn="just" marL="234315" marR="16510" indent="457834">
              <a:lnSpc>
                <a:spcPct val="137600"/>
              </a:lnSpc>
              <a:spcBef>
                <a:spcPts val="620"/>
              </a:spcBef>
            </a:pPr>
            <a:r>
              <a:rPr dirty="0" sz="1250">
                <a:latin typeface="Cambria"/>
                <a:cs typeface="Cambria"/>
              </a:rPr>
              <a:t>Setelalı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ınelakukan</a:t>
            </a:r>
            <a:r>
              <a:rPr dirty="0" sz="1250" spc="5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praktikuın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fisika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dasar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maka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dapatlalı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penulis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ıneınberikan </a:t>
            </a:r>
            <a:r>
              <a:rPr dirty="0" sz="1250" spc="-100">
                <a:latin typeface="Cambria"/>
                <a:cs typeface="Cambria"/>
              </a:rPr>
              <a:t>beberapa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100">
                <a:latin typeface="Cambria"/>
                <a:cs typeface="Cambria"/>
              </a:rPr>
              <a:t>ıTlnsukkm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snana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sebagai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berikut:</a:t>
            </a:r>
            <a:endParaRPr sz="1250">
              <a:latin typeface="Cambria"/>
              <a:cs typeface="Cambria"/>
            </a:endParaRPr>
          </a:p>
          <a:p>
            <a:pPr algn="just" marL="240029" indent="-21717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0029" algn="l"/>
              </a:tabLst>
            </a:pPr>
            <a:r>
              <a:rPr dirty="0" sz="1250" spc="-65">
                <a:latin typeface="Cambria"/>
                <a:cs typeface="Cambria"/>
              </a:rPr>
              <a:t>Malıasiswa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harus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ıneınalıaıni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terlebilı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dalnılu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lmıgkalı-</a:t>
            </a:r>
            <a:r>
              <a:rPr dirty="0" sz="1250" spc="-70">
                <a:latin typeface="Cambria"/>
                <a:cs typeface="Cambria"/>
              </a:rPr>
              <a:t>lmıgkniı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dalaın</a:t>
            </a:r>
            <a:r>
              <a:rPr dirty="0" sz="1250" spc="30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nıelakııkmı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percobaan.</a:t>
            </a:r>
            <a:endParaRPr sz="1250">
              <a:latin typeface="Cambria"/>
              <a:cs typeface="Cambria"/>
            </a:endParaRPr>
          </a:p>
          <a:p>
            <a:pPr algn="just" marL="239395" marR="5080" indent="-224790">
              <a:lnSpc>
                <a:spcPct val="137600"/>
              </a:lnSpc>
              <a:buAutoNum type="arabicPeriod"/>
              <a:tabLst>
                <a:tab pos="244475" algn="l"/>
              </a:tabLst>
            </a:pPr>
            <a:r>
              <a:rPr dirty="0" sz="1250" spc="-50">
                <a:latin typeface="Cambria"/>
                <a:cs typeface="Cambria"/>
              </a:rPr>
              <a:t>Disarankan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kepada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ınalıasiswa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supaya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dapat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70">
                <a:latin typeface="Cambria"/>
                <a:cs typeface="Cambria"/>
              </a:rPr>
              <a:t>ınengunsai</a:t>
            </a:r>
            <a:r>
              <a:rPr dirty="0" sz="1250">
                <a:latin typeface="Cambria"/>
                <a:cs typeface="Cambria"/>
              </a:rPr>
              <a:t> </a:t>
            </a:r>
            <a:r>
              <a:rPr dirty="0" sz="1250" spc="-50">
                <a:latin typeface="Cambria"/>
                <a:cs typeface="Cambria"/>
              </a:rPr>
              <a:t>ınenguasai</a:t>
            </a:r>
            <a:r>
              <a:rPr dirty="0" sz="1250" spc="3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alat-</a:t>
            </a:r>
            <a:r>
              <a:rPr dirty="0" sz="1250">
                <a:latin typeface="Cambria"/>
                <a:cs typeface="Cambria"/>
              </a:rPr>
              <a:t>alat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60">
                <a:latin typeface="Cambria"/>
                <a:cs typeface="Cambria"/>
              </a:rPr>
              <a:t>pengııkuı’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25">
                <a:latin typeface="Cambria"/>
                <a:cs typeface="Cambria"/>
              </a:rPr>
              <a:t>dan </a:t>
            </a:r>
            <a:r>
              <a:rPr dirty="0" sz="1250" spc="-25">
                <a:latin typeface="Cambria"/>
                <a:cs typeface="Cambria"/>
              </a:rPr>
              <a:t>	</a:t>
            </a:r>
            <a:r>
              <a:rPr dirty="0" sz="1250">
                <a:latin typeface="Cambria"/>
                <a:cs typeface="Cambria"/>
              </a:rPr>
              <a:t>bisa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ınenggunâkannya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dengan</a:t>
            </a:r>
            <a:r>
              <a:rPr dirty="0" sz="1250" spc="-1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benar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selıingga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dapat</a:t>
            </a:r>
            <a:r>
              <a:rPr dirty="0" sz="1250" spc="-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ınemperkecil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keılıungkinan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ketidak </a:t>
            </a:r>
            <a:r>
              <a:rPr dirty="0" sz="1250" spc="-10">
                <a:latin typeface="Cambria"/>
                <a:cs typeface="Cambria"/>
              </a:rPr>
              <a:t>	</a:t>
            </a:r>
            <a:r>
              <a:rPr dirty="0" sz="1250" spc="-85">
                <a:latin typeface="Cambria"/>
                <a:cs typeface="Cambria"/>
              </a:rPr>
              <a:t>pastian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ham</a:t>
            </a:r>
            <a:r>
              <a:rPr dirty="0" sz="1250" spc="160">
                <a:latin typeface="Cambria"/>
                <a:cs typeface="Cambria"/>
              </a:rPr>
              <a:t>  </a:t>
            </a:r>
            <a:r>
              <a:rPr dirty="0" sz="1250" spc="-20">
                <a:latin typeface="Cambria"/>
                <a:cs typeface="Cambria"/>
              </a:rPr>
              <a:t>pengukuı'an.</a:t>
            </a:r>
            <a:endParaRPr sz="1250">
              <a:latin typeface="Cambria"/>
              <a:cs typeface="Cambria"/>
            </a:endParaRPr>
          </a:p>
          <a:p>
            <a:pPr algn="just" marL="239395" indent="-22606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239395" algn="l"/>
              </a:tabLst>
            </a:pPr>
            <a:r>
              <a:rPr dirty="0" sz="1250" spc="-10">
                <a:latin typeface="Cambria"/>
                <a:cs typeface="Cambria"/>
              </a:rPr>
              <a:t>Kita</a:t>
            </a:r>
            <a:r>
              <a:rPr dirty="0" sz="1250" spc="-60">
                <a:latin typeface="Cambria"/>
                <a:cs typeface="Cambria"/>
              </a:rPr>
              <a:t> </a:t>
            </a:r>
            <a:r>
              <a:rPr dirty="0" sz="1250" spc="-85">
                <a:latin typeface="Cambria"/>
                <a:cs typeface="Cambria"/>
              </a:rPr>
              <a:t>lıarus</a:t>
            </a:r>
            <a:r>
              <a:rPr dirty="0" sz="1250" spc="10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ıneıniliki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keseriusan</a:t>
            </a:r>
            <a:r>
              <a:rPr dirty="0" sz="1250" spc="5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dan</a:t>
            </a:r>
            <a:r>
              <a:rPr dirty="0" sz="1250" spc="-25">
                <a:latin typeface="Cambria"/>
                <a:cs typeface="Cambria"/>
              </a:rPr>
              <a:t> </a:t>
            </a:r>
            <a:r>
              <a:rPr dirty="0" sz="1250" spc="-75">
                <a:latin typeface="Cambria"/>
                <a:cs typeface="Cambria"/>
              </a:rPr>
              <a:t>ketelitian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dalaın</a:t>
            </a:r>
            <a:r>
              <a:rPr dirty="0" sz="1250" spc="-15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ıTlengikuti</a:t>
            </a:r>
            <a:r>
              <a:rPr dirty="0" sz="1250" spc="170">
                <a:latin typeface="Cambria"/>
                <a:cs typeface="Cambria"/>
              </a:rPr>
              <a:t> </a:t>
            </a:r>
            <a:r>
              <a:rPr dirty="0" sz="1250" spc="-110">
                <a:latin typeface="Cambria"/>
                <a:cs typeface="Cambria"/>
              </a:rPr>
              <a:t>atau</a:t>
            </a:r>
            <a:r>
              <a:rPr dirty="0" sz="1250" spc="15">
                <a:latin typeface="Cambria"/>
                <a:cs typeface="Cambria"/>
              </a:rPr>
              <a:t> </a:t>
            </a:r>
            <a:r>
              <a:rPr dirty="0" sz="1250" spc="-65">
                <a:latin typeface="Cambria"/>
                <a:cs typeface="Cambria"/>
              </a:rPr>
              <a:t>ınenjalani</a:t>
            </a:r>
            <a:r>
              <a:rPr dirty="0" sz="1250" spc="10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praktikum.</a:t>
            </a:r>
            <a:endParaRPr sz="1250">
              <a:latin typeface="Cambria"/>
              <a:cs typeface="Cambria"/>
            </a:endParaRPr>
          </a:p>
          <a:p>
            <a:pPr algn="just" marL="247015" marR="13335" indent="-234950">
              <a:lnSpc>
                <a:spcPts val="2110"/>
              </a:lnSpc>
              <a:spcBef>
                <a:spcPts val="55"/>
              </a:spcBef>
              <a:buAutoNum type="arabicPeriod"/>
              <a:tabLst>
                <a:tab pos="247015" algn="l"/>
                <a:tab pos="248285" algn="l"/>
              </a:tabLst>
            </a:pPr>
            <a:r>
              <a:rPr dirty="0" sz="1250">
                <a:latin typeface="Cambria"/>
                <a:cs typeface="Cambria"/>
              </a:rPr>
              <a:t>	</a:t>
            </a:r>
            <a:r>
              <a:rPr dirty="0" sz="1250" spc="-10">
                <a:latin typeface="Cambria"/>
                <a:cs typeface="Cambria"/>
              </a:rPr>
              <a:t>Alangkalı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 spc="-30">
                <a:latin typeface="Cambria"/>
                <a:cs typeface="Cambria"/>
              </a:rPr>
              <a:t>baiknya</a:t>
            </a:r>
            <a:r>
              <a:rPr dirty="0" sz="1250" spc="2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jika</a:t>
            </a:r>
            <a:r>
              <a:rPr dirty="0" sz="1250" spc="4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di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40">
                <a:latin typeface="Cambria"/>
                <a:cs typeface="Cambria"/>
              </a:rPr>
              <a:t>berikan</a:t>
            </a:r>
            <a:r>
              <a:rPr dirty="0" sz="1250" spc="2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contolı</a:t>
            </a:r>
            <a:r>
              <a:rPr dirty="0" sz="1250" spc="70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atau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45">
                <a:latin typeface="Cambria"/>
                <a:cs typeface="Cambria"/>
              </a:rPr>
              <a:t>penjelasan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35">
                <a:latin typeface="Cambria"/>
                <a:cs typeface="Cambria"/>
              </a:rPr>
              <a:t>tentang</a:t>
            </a:r>
            <a:r>
              <a:rPr dirty="0" sz="1250" spc="60">
                <a:latin typeface="Cambria"/>
                <a:cs typeface="Cambria"/>
              </a:rPr>
              <a:t> </a:t>
            </a:r>
            <a:r>
              <a:rPr dirty="0" sz="1250" spc="-55">
                <a:latin typeface="Cambria"/>
                <a:cs typeface="Cambria"/>
              </a:rPr>
              <a:t>perlıitungan</a:t>
            </a:r>
            <a:r>
              <a:rPr dirty="0" sz="1250" spc="65">
                <a:latin typeface="Cambria"/>
                <a:cs typeface="Cambria"/>
              </a:rPr>
              <a:t> </a:t>
            </a:r>
            <a:r>
              <a:rPr dirty="0" sz="1250">
                <a:latin typeface="Cambria"/>
                <a:cs typeface="Cambria"/>
              </a:rPr>
              <a:t>dan</a:t>
            </a:r>
            <a:r>
              <a:rPr dirty="0" sz="1250" spc="5">
                <a:latin typeface="Cambria"/>
                <a:cs typeface="Cambria"/>
              </a:rPr>
              <a:t> </a:t>
            </a:r>
            <a:r>
              <a:rPr dirty="0" sz="1250" spc="-20">
                <a:latin typeface="Cambria"/>
                <a:cs typeface="Cambria"/>
              </a:rPr>
              <a:t>juga </a:t>
            </a:r>
            <a:r>
              <a:rPr dirty="0" sz="1250" spc="-105">
                <a:latin typeface="Cambria"/>
                <a:cs typeface="Cambria"/>
              </a:rPr>
              <a:t>tentang</a:t>
            </a:r>
            <a:r>
              <a:rPr dirty="0" sz="1250" spc="80">
                <a:latin typeface="Cambria"/>
                <a:cs typeface="Cambria"/>
              </a:rPr>
              <a:t> </a:t>
            </a:r>
            <a:r>
              <a:rPr dirty="0" sz="1250" spc="-90">
                <a:latin typeface="Cambria"/>
                <a:cs typeface="Cambria"/>
              </a:rPr>
              <a:t>pelaksanaan</a:t>
            </a:r>
            <a:r>
              <a:rPr dirty="0" sz="1250" spc="110">
                <a:latin typeface="Cambria"/>
                <a:cs typeface="Cambria"/>
              </a:rPr>
              <a:t> </a:t>
            </a:r>
            <a:r>
              <a:rPr dirty="0" sz="1250" spc="-10">
                <a:latin typeface="Cambria"/>
                <a:cs typeface="Cambria"/>
              </a:rPr>
              <a:t>praktikuın.</a:t>
            </a:r>
            <a:endParaRPr sz="12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978" y="3484378"/>
            <a:ext cx="5612530" cy="12801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87096" y="694957"/>
            <a:ext cx="5972810" cy="2616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100"/>
              </a:spcBef>
              <a:tabLst>
                <a:tab pos="853440" algn="l"/>
              </a:tabLst>
            </a:pPr>
            <a:r>
              <a:rPr dirty="0" sz="1200" spc="-25">
                <a:latin typeface="Cambria"/>
                <a:cs typeface="Cambria"/>
              </a:rPr>
              <a:t>û.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25">
                <a:latin typeface="Cambria"/>
                <a:cs typeface="Cambria"/>
              </a:rPr>
              <a:t>Jalanya</a:t>
            </a:r>
            <a:r>
              <a:rPr dirty="0" sz="1200" spc="420">
                <a:latin typeface="Cambria"/>
                <a:cs typeface="Cambria"/>
              </a:rPr>
              <a:t>    </a:t>
            </a:r>
            <a:r>
              <a:rPr dirty="0" sz="1200" spc="-70">
                <a:latin typeface="Cambria"/>
                <a:cs typeface="Cambria"/>
              </a:rPr>
              <a:t>Percobamı</a:t>
            </a:r>
            <a:r>
              <a:rPr dirty="0" sz="1200" spc="310">
                <a:latin typeface="Cambria"/>
                <a:cs typeface="Cambria"/>
              </a:rPr>
              <a:t>    </a:t>
            </a:r>
            <a:r>
              <a:rPr dirty="0" sz="1200" spc="-10">
                <a:latin typeface="Cambria"/>
                <a:cs typeface="Cambria"/>
              </a:rPr>
              <a:t>...................................................................................................42</a:t>
            </a:r>
            <a:endParaRPr sz="1200">
              <a:latin typeface="Cambria"/>
              <a:cs typeface="Cambria"/>
            </a:endParaRPr>
          </a:p>
          <a:p>
            <a:pPr algn="r" marL="347345" marR="25400" indent="-347345">
              <a:lnSpc>
                <a:spcPct val="100000"/>
              </a:lnSpc>
              <a:spcBef>
                <a:spcPts val="1150"/>
              </a:spcBef>
              <a:buAutoNum type="arabicPeriod" startAt="6"/>
              <a:tabLst>
                <a:tab pos="347345" algn="l"/>
              </a:tabLst>
            </a:pPr>
            <a:r>
              <a:rPr dirty="0" sz="1200" spc="-65">
                <a:latin typeface="Cambria"/>
                <a:cs typeface="Cambria"/>
              </a:rPr>
              <a:t>Pertanyaan</a:t>
            </a:r>
            <a:r>
              <a:rPr dirty="0" sz="1200" spc="405">
                <a:latin typeface="Cambria"/>
                <a:cs typeface="Cambria"/>
              </a:rPr>
              <a:t>        </a:t>
            </a:r>
            <a:r>
              <a:rPr dirty="0" sz="1200" spc="-10">
                <a:latin typeface="Cambria"/>
                <a:cs typeface="Cambria"/>
              </a:rPr>
              <a:t>...............................................................................................................43</a:t>
            </a:r>
            <a:endParaRPr sz="1200">
              <a:latin typeface="Cambria"/>
              <a:cs typeface="Cambria"/>
            </a:endParaRPr>
          </a:p>
          <a:p>
            <a:pPr marL="852169" indent="-355600">
              <a:lnSpc>
                <a:spcPct val="100000"/>
              </a:lnSpc>
              <a:spcBef>
                <a:spcPts val="1200"/>
              </a:spcBef>
              <a:buClr>
                <a:srgbClr val="0F0F0F"/>
              </a:buClr>
              <a:buAutoNum type="arabicPeriod" startAt="6"/>
              <a:tabLst>
                <a:tab pos="852169" algn="l"/>
              </a:tabLst>
            </a:pPr>
            <a:r>
              <a:rPr dirty="0" sz="1150">
                <a:latin typeface="Times New Roman"/>
                <a:cs typeface="Times New Roman"/>
              </a:rPr>
              <a:t>Jawaban</a:t>
            </a:r>
            <a:r>
              <a:rPr dirty="0" sz="1150" spc="114">
                <a:latin typeface="Times New Roman"/>
                <a:cs typeface="Times New Roman"/>
              </a:rPr>
              <a:t>  </a:t>
            </a:r>
            <a:r>
              <a:rPr dirty="0" sz="1150">
                <a:latin typeface="Times New Roman"/>
                <a:cs typeface="Times New Roman"/>
              </a:rPr>
              <a:t>...................................................................................................................</a:t>
            </a:r>
            <a:r>
              <a:rPr dirty="0" sz="1150" spc="440">
                <a:latin typeface="Times New Roman"/>
                <a:cs typeface="Times New Roman"/>
              </a:rPr>
              <a:t> </a:t>
            </a:r>
            <a:r>
              <a:rPr dirty="0" sz="1150" spc="-25">
                <a:latin typeface="Times New Roman"/>
                <a:cs typeface="Times New Roman"/>
              </a:rPr>
              <a:t>43</a:t>
            </a:r>
            <a:endParaRPr sz="1150">
              <a:latin typeface="Times New Roman"/>
              <a:cs typeface="Times New Roman"/>
            </a:endParaRPr>
          </a:p>
          <a:p>
            <a:pPr algn="r" marL="340360" marR="17145" indent="-340360">
              <a:lnSpc>
                <a:spcPct val="100000"/>
              </a:lnSpc>
              <a:spcBef>
                <a:spcPts val="1115"/>
              </a:spcBef>
              <a:buAutoNum type="arabicPeriod" startAt="6"/>
              <a:tabLst>
                <a:tab pos="340360" algn="l"/>
              </a:tabLst>
            </a:pPr>
            <a:r>
              <a:rPr dirty="0" sz="1200">
                <a:latin typeface="Cambria"/>
                <a:cs typeface="Cambria"/>
              </a:rPr>
              <a:t>Kesünpulan..............................................................................................................</a:t>
            </a:r>
            <a:r>
              <a:rPr dirty="0" sz="1200" spc="400">
                <a:latin typeface="Cambria"/>
                <a:cs typeface="Cambria"/>
              </a:rPr>
              <a:t>       </a:t>
            </a:r>
            <a:r>
              <a:rPr dirty="0" sz="1200" spc="-25">
                <a:latin typeface="Cambria"/>
                <a:cs typeface="Cambria"/>
              </a:rPr>
              <a:t>46</a:t>
            </a:r>
            <a:endParaRPr sz="1200">
              <a:latin typeface="Cambria"/>
              <a:cs typeface="Cambria"/>
            </a:endParaRPr>
          </a:p>
          <a:p>
            <a:pPr algn="r" marL="345440" marR="22225" indent="-345440">
              <a:lnSpc>
                <a:spcPct val="100000"/>
              </a:lnSpc>
              <a:spcBef>
                <a:spcPts val="1155"/>
              </a:spcBef>
              <a:buAutoNum type="arabicPeriod" startAt="6"/>
              <a:tabLst>
                <a:tab pos="345440" algn="l"/>
              </a:tabLst>
            </a:pPr>
            <a:r>
              <a:rPr dirty="0" sz="1200" spc="-45">
                <a:latin typeface="Cambria"/>
                <a:cs typeface="Cambria"/>
              </a:rPr>
              <a:t>Laınpirmı</a:t>
            </a:r>
            <a:r>
              <a:rPr dirty="0" sz="1200" spc="490">
                <a:latin typeface="Cambria"/>
                <a:cs typeface="Cambria"/>
              </a:rPr>
              <a:t>  </a:t>
            </a:r>
            <a:r>
              <a:rPr dirty="0" sz="1200" spc="-25">
                <a:latin typeface="Cambria"/>
                <a:cs typeface="Cambria"/>
              </a:rPr>
              <a:t>Data</a:t>
            </a:r>
            <a:r>
              <a:rPr dirty="0" sz="1200" spc="495">
                <a:latin typeface="Cambria"/>
                <a:cs typeface="Cambria"/>
              </a:rPr>
              <a:t>  </a:t>
            </a:r>
            <a:r>
              <a:rPr dirty="0" sz="1200" spc="-50">
                <a:latin typeface="Cambria"/>
                <a:cs typeface="Cambria"/>
              </a:rPr>
              <a:t>Praktikuın</a:t>
            </a:r>
            <a:r>
              <a:rPr dirty="0" sz="1200" spc="245">
                <a:latin typeface="Cambria"/>
                <a:cs typeface="Cambria"/>
              </a:rPr>
              <a:t>   </a:t>
            </a:r>
            <a:r>
              <a:rPr dirty="0" sz="1200" spc="-10">
                <a:latin typeface="Cambria"/>
                <a:cs typeface="Cambria"/>
              </a:rPr>
              <a:t>.......................................................................................47</a:t>
            </a:r>
            <a:endParaRPr sz="1200">
              <a:latin typeface="Cambria"/>
              <a:cs typeface="Cambria"/>
            </a:endParaRPr>
          </a:p>
          <a:p>
            <a:pPr algn="r" marL="339090" marR="22225" indent="-339090">
              <a:lnSpc>
                <a:spcPct val="100000"/>
              </a:lnSpc>
              <a:spcBef>
                <a:spcPts val="1100"/>
              </a:spcBef>
              <a:buAutoNum type="arabicPeriod" startAt="6"/>
              <a:tabLst>
                <a:tab pos="339090" algn="l"/>
              </a:tabLst>
            </a:pPr>
            <a:r>
              <a:rPr dirty="0" sz="1200" spc="-40">
                <a:latin typeface="Cambria"/>
                <a:cs typeface="Cambria"/>
              </a:rPr>
              <a:t>Laınpiran</a:t>
            </a:r>
            <a:r>
              <a:rPr dirty="0" sz="1200" spc="190">
                <a:latin typeface="Cambria"/>
                <a:cs typeface="Cambria"/>
              </a:rPr>
              <a:t>  </a:t>
            </a:r>
            <a:r>
              <a:rPr dirty="0" sz="1200" spc="-45">
                <a:latin typeface="Cambria"/>
                <a:cs typeface="Cambria"/>
              </a:rPr>
              <a:t>Dokunıentasi</a:t>
            </a:r>
            <a:r>
              <a:rPr dirty="0" sz="1200" spc="310">
                <a:latin typeface="Cambria"/>
                <a:cs typeface="Cambria"/>
              </a:rPr>
              <a:t>  </a:t>
            </a:r>
            <a:r>
              <a:rPr dirty="0" sz="1200" spc="-25">
                <a:latin typeface="Cambria"/>
                <a:cs typeface="Cambria"/>
              </a:rPr>
              <a:t>Kegiatan</a:t>
            </a:r>
            <a:r>
              <a:rPr dirty="0" sz="1200" spc="150">
                <a:latin typeface="Cambria"/>
                <a:cs typeface="Cambria"/>
              </a:rPr>
              <a:t>  </a:t>
            </a:r>
            <a:r>
              <a:rPr dirty="0" sz="1200" spc="-10">
                <a:latin typeface="Cambria"/>
                <a:cs typeface="Cambria"/>
              </a:rPr>
              <a:t>Praktikuın..........................................................48</a:t>
            </a:r>
            <a:endParaRPr sz="1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000">
                <a:latin typeface="Times New Roman"/>
                <a:cs typeface="Times New Roman"/>
              </a:rPr>
              <a:t>BAB</a:t>
            </a:r>
            <a:r>
              <a:rPr dirty="0" sz="1000" spc="200">
                <a:latin typeface="Times New Roman"/>
                <a:cs typeface="Times New Roman"/>
              </a:rPr>
              <a:t>  </a:t>
            </a:r>
            <a:r>
              <a:rPr dirty="0" sz="1000">
                <a:latin typeface="Times New Roman"/>
                <a:cs typeface="Times New Roman"/>
              </a:rPr>
              <a:t>III</a:t>
            </a:r>
            <a:r>
              <a:rPr dirty="0" sz="1000" spc="140">
                <a:latin typeface="Times New Roman"/>
                <a:cs typeface="Times New Roman"/>
              </a:rPr>
              <a:t>  </a:t>
            </a:r>
            <a:r>
              <a:rPr dirty="0" sz="10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.......................................................................................................................................................................49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000" spc="-20">
                <a:latin typeface="Times New Roman"/>
                <a:cs typeface="Times New Roman"/>
              </a:rPr>
              <a:t>KESIMPULAN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DAN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SARAN...................................................................................................................................</a:t>
            </a:r>
            <a:r>
              <a:rPr dirty="0" sz="1000" spc="-85">
                <a:latin typeface="Times New Roman"/>
                <a:cs typeface="Times New Roman"/>
              </a:rPr>
              <a:t> </a:t>
            </a:r>
            <a:r>
              <a:rPr dirty="0" sz="1000" spc="-25">
                <a:latin typeface="Times New Roman"/>
                <a:cs typeface="Times New Roman"/>
              </a:rPr>
              <a:t>49</a:t>
            </a:r>
            <a:endParaRPr sz="10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  <a:spcBef>
                <a:spcPts val="520"/>
              </a:spcBef>
              <a:tabLst>
                <a:tab pos="356870" algn="l"/>
              </a:tabLst>
            </a:pPr>
            <a:r>
              <a:rPr dirty="0" sz="1200" spc="-25">
                <a:latin typeface="Cambria"/>
                <a:cs typeface="Cambria"/>
              </a:rPr>
              <a:t>A.</a:t>
            </a:r>
            <a:r>
              <a:rPr dirty="0" sz="1200">
                <a:latin typeface="Cambria"/>
                <a:cs typeface="Cambria"/>
              </a:rPr>
              <a:t>	</a:t>
            </a:r>
            <a:r>
              <a:rPr dirty="0" sz="1200" spc="-35">
                <a:latin typeface="Cambria"/>
                <a:cs typeface="Cambria"/>
              </a:rPr>
              <a:t>Kesiınpulan</a:t>
            </a:r>
            <a:r>
              <a:rPr dirty="0" sz="1200" spc="440">
                <a:latin typeface="Cambria"/>
                <a:cs typeface="Cambria"/>
              </a:rPr>
              <a:t>        </a:t>
            </a:r>
            <a:r>
              <a:rPr dirty="0" sz="1200" spc="-10">
                <a:latin typeface="Cambria"/>
                <a:cs typeface="Cambria"/>
              </a:rPr>
              <a:t>.................................................................................................................49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0475" y="613272"/>
            <a:ext cx="5977255" cy="726567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algn="ctr" marL="160020">
              <a:lnSpc>
                <a:spcPct val="100000"/>
              </a:lnSpc>
              <a:spcBef>
                <a:spcPts val="885"/>
              </a:spcBef>
            </a:pPr>
            <a:r>
              <a:rPr dirty="0" sz="1250">
                <a:latin typeface="Times New Roman"/>
                <a:cs typeface="Times New Roman"/>
              </a:rPr>
              <a:t>BAB</a:t>
            </a:r>
            <a:r>
              <a:rPr dirty="0" sz="1250" spc="28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  <a:p>
            <a:pPr algn="ctr" marL="152400">
              <a:lnSpc>
                <a:spcPct val="100000"/>
              </a:lnSpc>
              <a:spcBef>
                <a:spcPts val="844"/>
              </a:spcBef>
            </a:pPr>
            <a:r>
              <a:rPr dirty="0" sz="1350" spc="-10">
                <a:latin typeface="Times New Roman"/>
                <a:cs typeface="Times New Roman"/>
              </a:rPr>
              <a:t>PENDAHULtIAN</a:t>
            </a:r>
            <a:endParaRPr sz="1350">
              <a:latin typeface="Times New Roman"/>
              <a:cs typeface="Times New Roman"/>
            </a:endParaRPr>
          </a:p>
          <a:p>
            <a:pPr algn="just" marL="516890" indent="-271780">
              <a:lnSpc>
                <a:spcPct val="100000"/>
              </a:lnSpc>
              <a:spcBef>
                <a:spcPts val="690"/>
              </a:spcBef>
              <a:buAutoNum type="alphaUcPeriod"/>
              <a:tabLst>
                <a:tab pos="516890" algn="l"/>
              </a:tabLst>
            </a:pPr>
            <a:r>
              <a:rPr dirty="0" sz="1250" spc="60">
                <a:latin typeface="Times New Roman"/>
                <a:cs typeface="Times New Roman"/>
              </a:rPr>
              <a:t>Latar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Belakang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Masalah</a:t>
            </a:r>
            <a:endParaRPr sz="1250">
              <a:latin typeface="Times New Roman"/>
              <a:cs typeface="Times New Roman"/>
            </a:endParaRPr>
          </a:p>
          <a:p>
            <a:pPr algn="just" marL="21590" marR="5080" indent="459105">
              <a:lnSpc>
                <a:spcPct val="137600"/>
              </a:lnSpc>
              <a:spcBef>
                <a:spcPts val="625"/>
              </a:spcBef>
            </a:pPr>
            <a:r>
              <a:rPr dirty="0" sz="1250">
                <a:latin typeface="Times New Roman"/>
                <a:cs typeface="Times New Roman"/>
              </a:rPr>
              <a:t>Latar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belakang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penyusun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60">
                <a:latin typeface="Times New Roman"/>
                <a:cs typeface="Times New Roman"/>
              </a:rPr>
              <a:t>ıTlengaıobil</a:t>
            </a:r>
            <a:r>
              <a:rPr dirty="0" sz="1250">
                <a:latin typeface="Times New Roman"/>
                <a:cs typeface="Times New Roman"/>
              </a:rPr>
              <a:t> ınata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kulialı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iııi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lantaran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mala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kulialı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fisika</a:t>
            </a:r>
            <a:r>
              <a:rPr dirty="0" sz="1250" spc="-10">
                <a:latin typeface="Times New Roman"/>
                <a:cs typeface="Times New Roman"/>
              </a:rPr>
              <a:t> adalalı </a:t>
            </a:r>
            <a:r>
              <a:rPr dirty="0" sz="1250">
                <a:latin typeface="Times New Roman"/>
                <a:cs typeface="Times New Roman"/>
              </a:rPr>
              <a:t>cabang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ilnıu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ymıg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ıneıııpelajN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tentane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seınua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5">
                <a:latin typeface="Times New Roman"/>
                <a:cs typeface="Times New Roman"/>
              </a:rPr>
              <a:t>mal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berdasnkmı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penelitian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secara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sisteınatis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dan objektif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tentang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peristiwa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alanı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nıaknn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luas,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selain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itu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25">
                <a:latin typeface="Times New Roman"/>
                <a:cs typeface="Times New Roman"/>
              </a:rPr>
              <a:t>ıTlnta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kulialı </a:t>
            </a:r>
            <a:r>
              <a:rPr dirty="0" sz="1250" spc="-10">
                <a:latin typeface="Times New Roman"/>
                <a:cs typeface="Times New Roman"/>
              </a:rPr>
              <a:t>ini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juga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80">
                <a:latin typeface="Times New Roman"/>
                <a:cs typeface="Times New Roman"/>
              </a:rPr>
              <a:t>mal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wajib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 </a:t>
            </a:r>
            <a:r>
              <a:rPr dirty="0" sz="1250" spc="-30">
                <a:latin typeface="Times New Roman"/>
                <a:cs typeface="Times New Roman"/>
              </a:rPr>
              <a:t>perkulialıan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harus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dipelajari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melengkapi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nilai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pada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semester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ini.</a:t>
            </a:r>
            <a:endParaRPr sz="1250">
              <a:latin typeface="Times New Roman"/>
              <a:cs typeface="Times New Roman"/>
            </a:endParaRPr>
          </a:p>
          <a:p>
            <a:pPr algn="just" marL="21590" marR="18415" indent="459740">
              <a:lnSpc>
                <a:spcPct val="137600"/>
              </a:lnSpc>
              <a:spcBef>
                <a:spcPts val="625"/>
              </a:spcBef>
            </a:pPr>
            <a:r>
              <a:rPr dirty="0" sz="1250" spc="-10">
                <a:latin typeface="Times New Roman"/>
                <a:cs typeface="Times New Roman"/>
              </a:rPr>
              <a:t>Fisika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130">
                <a:latin typeface="Times New Roman"/>
                <a:cs typeface="Times New Roman"/>
              </a:rPr>
              <a:t>allah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sains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ilnıu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tentang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alanı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dalanı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ınakna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luas.</a:t>
            </a:r>
            <a:r>
              <a:rPr dirty="0" sz="1250" spc="-10">
                <a:latin typeface="Times New Roman"/>
                <a:cs typeface="Times New Roman"/>
              </a:rPr>
              <a:t> Fisika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nıeınpelajari </a:t>
            </a:r>
            <a:r>
              <a:rPr dirty="0" sz="1250">
                <a:latin typeface="Times New Roman"/>
                <a:cs typeface="Times New Roman"/>
              </a:rPr>
              <a:t>gejala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alanı 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tidak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lıidup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materi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dalgın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lingkup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ruang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waktu.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Para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fisikawoıı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atau alıli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fisika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meınpe1ajaı'i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perilaku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sifat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ınnteri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bidang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sangat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beragaın,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mulai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dari </a:t>
            </a:r>
            <a:r>
              <a:rPr dirty="0" sz="1250" spc="-10">
                <a:latin typeface="Times New Roman"/>
                <a:cs typeface="Times New Roman"/>
              </a:rPr>
              <a:t>partikel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subıııikroskopis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ıneınbentuk</a:t>
            </a:r>
            <a:r>
              <a:rPr dirty="0" sz="1250">
                <a:latin typeface="Times New Roman"/>
                <a:cs typeface="Times New Roman"/>
              </a:rPr>
              <a:t> segala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ınateri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(fisika </a:t>
            </a:r>
            <a:r>
              <a:rPr dirty="0" sz="1250" spc="-10">
                <a:latin typeface="Times New Roman"/>
                <a:cs typeface="Times New Roman"/>
              </a:rPr>
              <a:t>paıtikel)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lıingga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perilakıı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materi </a:t>
            </a:r>
            <a:r>
              <a:rPr dirty="0" sz="1250" spc="-20">
                <a:latin typeface="Times New Roman"/>
                <a:cs typeface="Times New Roman"/>
              </a:rPr>
              <a:t>alam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seınesta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sebagai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satu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kesatuan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kosınos.</a:t>
            </a:r>
            <a:endParaRPr sz="1250">
              <a:latin typeface="Times New Roman"/>
              <a:cs typeface="Times New Roman"/>
            </a:endParaRPr>
          </a:p>
          <a:p>
            <a:pPr algn="just" marL="16510" marR="13970" indent="463550">
              <a:lnSpc>
                <a:spcPct val="139300"/>
              </a:lnSpc>
              <a:spcBef>
                <a:spcPts val="595"/>
              </a:spcBef>
            </a:pPr>
            <a:r>
              <a:rPr dirty="0" sz="1250" spc="-10">
                <a:latin typeface="Times New Roman"/>
                <a:cs typeface="Times New Roman"/>
              </a:rPr>
              <a:t>Selain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alasan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atas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pelajaran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fisika juga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berınanfaat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dalaın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dunia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kerja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sebab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pelajaran </a:t>
            </a:r>
            <a:r>
              <a:rPr dirty="0" sz="1250">
                <a:latin typeface="Times New Roman"/>
                <a:cs typeface="Times New Roman"/>
              </a:rPr>
              <a:t>ini</a:t>
            </a:r>
            <a:r>
              <a:rPr dirty="0" sz="1250" spc="14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ınewajibkan</a:t>
            </a:r>
            <a:r>
              <a:rPr dirty="0" sz="1250" spc="1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1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untuk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ıneınpelajari</a:t>
            </a:r>
            <a:r>
              <a:rPr dirty="0" sz="1250" spc="2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ıoeneliti</a:t>
            </a:r>
            <a:r>
              <a:rPr dirty="0" sz="1250" spc="1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dahulu</a:t>
            </a:r>
            <a:r>
              <a:rPr dirty="0" sz="1250" spc="2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tentang</a:t>
            </a:r>
            <a:r>
              <a:rPr dirty="0" sz="1250" spc="1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sesııatu</a:t>
            </a:r>
            <a:r>
              <a:rPr dirty="0" sz="1250" spc="2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sebeluın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kita ınengaınbil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kesiınpulan,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intinya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lıarus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ıneınalıaıni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penyebab,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proses,</a:t>
            </a:r>
            <a:r>
              <a:rPr dirty="0" sz="1250" spc="-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ınaupun</a:t>
            </a:r>
            <a:r>
              <a:rPr dirty="0" sz="1250" spc="-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lıasil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90">
                <a:latin typeface="Times New Roman"/>
                <a:cs typeface="Times New Roman"/>
              </a:rPr>
              <a:t>amir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dari </a:t>
            </a:r>
            <a:r>
              <a:rPr dirty="0" sz="1250">
                <a:latin typeface="Times New Roman"/>
                <a:cs typeface="Times New Roman"/>
              </a:rPr>
              <a:t>suatu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ınnsalalı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ataupun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suınber</a:t>
            </a:r>
            <a:r>
              <a:rPr dirty="0" sz="1250" spc="1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penelitian</a:t>
            </a:r>
            <a:r>
              <a:rPr dirty="0" sz="1250" spc="1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selıingga</a:t>
            </a:r>
            <a:r>
              <a:rPr dirty="0" sz="1250" spc="1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kita</a:t>
            </a:r>
            <a:r>
              <a:rPr dirty="0" sz="1250" spc="1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bukan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lıanya</a:t>
            </a:r>
            <a:r>
              <a:rPr dirty="0" sz="1250" spc="135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ınenduga-</a:t>
            </a:r>
            <a:r>
              <a:rPr dirty="0" sz="1250">
                <a:latin typeface="Times New Roman"/>
                <a:cs typeface="Times New Roman"/>
              </a:rPr>
              <a:t>duga</a:t>
            </a:r>
            <a:r>
              <a:rPr dirty="0" sz="1250" spc="2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dalaın </a:t>
            </a:r>
            <a:r>
              <a:rPr dirty="0" sz="1150">
                <a:latin typeface="Times New Roman"/>
                <a:cs typeface="Times New Roman"/>
              </a:rPr>
              <a:t>ınenyirnpulkan</a:t>
            </a:r>
            <a:r>
              <a:rPr dirty="0" sz="1150" spc="60">
                <a:latin typeface="Times New Roman"/>
                <a:cs typeface="Times New Roman"/>
              </a:rPr>
              <a:t> </a:t>
            </a:r>
            <a:r>
              <a:rPr dirty="0" sz="1150">
                <a:latin typeface="Times New Roman"/>
                <a:cs typeface="Times New Roman"/>
              </a:rPr>
              <a:t>scsuntu</a:t>
            </a:r>
            <a:r>
              <a:rPr dirty="0" sz="1150" spc="65">
                <a:latin typeface="Times New Roman"/>
                <a:cs typeface="Times New Roman"/>
              </a:rPr>
              <a:t> </a:t>
            </a:r>
            <a:r>
              <a:rPr dirty="0" sz="1150" spc="-10">
                <a:latin typeface="Times New Roman"/>
                <a:cs typeface="Times New Roman"/>
              </a:rPr>
              <a:t>1ın1.</a:t>
            </a:r>
            <a:endParaRPr sz="11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25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"/>
              </a:spcBef>
              <a:buAutoNum type="alphaUcPeriod" startAt="2"/>
              <a:tabLst>
                <a:tab pos="285750" algn="l"/>
              </a:tabLst>
            </a:pPr>
            <a:r>
              <a:rPr dirty="0" sz="1250">
                <a:latin typeface="Times New Roman"/>
                <a:cs typeface="Times New Roman"/>
              </a:rPr>
              <a:t>Juılul</a:t>
            </a:r>
            <a:r>
              <a:rPr dirty="0" sz="1250" spc="17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 marL="470534">
              <a:lnSpc>
                <a:spcPct val="100000"/>
              </a:lnSpc>
              <a:spcBef>
                <a:spcPts val="1185"/>
              </a:spcBef>
            </a:pPr>
            <a:r>
              <a:rPr dirty="0" sz="1250">
                <a:latin typeface="Times New Roman"/>
                <a:cs typeface="Times New Roman"/>
              </a:rPr>
              <a:t>Afipun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judul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praktikuın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dikeıjakan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laporan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praktikunı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ini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adalalı:</a:t>
            </a:r>
            <a:endParaRPr sz="1250">
              <a:latin typeface="Times New Roman"/>
              <a:cs typeface="Times New Roman"/>
            </a:endParaRPr>
          </a:p>
          <a:p>
            <a:pPr lvl="1" marL="243204" indent="-22225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43204" algn="l"/>
              </a:tabLst>
            </a:pPr>
            <a:r>
              <a:rPr dirty="0" sz="1250" spc="-30">
                <a:latin typeface="Times New Roman"/>
                <a:cs typeface="Times New Roman"/>
              </a:rPr>
              <a:t>Konstanta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Pegas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 lvl="1" marL="243204" indent="-2197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3204" algn="l"/>
              </a:tabLst>
            </a:pPr>
            <a:r>
              <a:rPr dirty="0" sz="1250" spc="-25">
                <a:latin typeface="Times New Roman"/>
                <a:cs typeface="Times New Roman"/>
              </a:rPr>
              <a:t>Bandul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lvl="1" marL="243204" indent="-222250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243204" algn="l"/>
              </a:tabLst>
            </a:pP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lvl="1" marL="247015" indent="-228600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247015" algn="l"/>
              </a:tabLst>
            </a:pPr>
            <a:r>
              <a:rPr dirty="0" sz="1250" spc="-30">
                <a:latin typeface="Times New Roman"/>
                <a:cs typeface="Times New Roman"/>
              </a:rPr>
              <a:t>Tegangan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Perınukaan</a:t>
            </a:r>
            <a:r>
              <a:rPr dirty="0" sz="1250" spc="8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Larutw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 lvl="1" marL="243204" indent="-2235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3204" algn="l"/>
              </a:tabLst>
            </a:pPr>
            <a:r>
              <a:rPr dirty="0" sz="1250" spc="-25">
                <a:latin typeface="Times New Roman"/>
                <a:cs typeface="Times New Roman"/>
              </a:rPr>
              <a:t>Koefisien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Pergeserw </a:t>
            </a:r>
            <a:r>
              <a:rPr dirty="0" sz="1250" spc="-20">
                <a:latin typeface="Times New Roman"/>
                <a:cs typeface="Times New Roman"/>
              </a:rPr>
              <a:t>Zat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89530">
              <a:lnSpc>
                <a:spcPts val="1465"/>
              </a:lnSpc>
            </a:pPr>
            <a:r>
              <a:rPr dirty="0" spc="-50"/>
              <a:t>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81561" y="688607"/>
            <a:ext cx="5961380" cy="615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8290" indent="-27432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288290" algn="l"/>
              </a:tabLst>
            </a:pPr>
            <a:r>
              <a:rPr dirty="0" sz="1250" spc="-35" b="1">
                <a:latin typeface="Times New Roman"/>
                <a:cs typeface="Times New Roman"/>
              </a:rPr>
              <a:t>Tujuan</a:t>
            </a:r>
            <a:r>
              <a:rPr dirty="0" sz="1250" spc="-40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Percobaan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lphaUcPeriod" startAt="3"/>
            </a:pP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Font typeface="Times New Roman"/>
              <a:buAutoNum type="alphaUcPeriod" startAt="3"/>
            </a:pPr>
            <a:endParaRPr sz="1250">
              <a:latin typeface="Times New Roman"/>
              <a:cs typeface="Times New Roman"/>
            </a:endParaRPr>
          </a:p>
          <a:p>
            <a:pPr algn="just" marL="12700" marR="5080" indent="465455">
              <a:lnSpc>
                <a:spcPct val="137600"/>
              </a:lnSpc>
            </a:pPr>
            <a:r>
              <a:rPr dirty="0" sz="1250" spc="-10">
                <a:latin typeface="Times New Roman"/>
                <a:cs typeface="Times New Roman"/>
              </a:rPr>
              <a:t>Tujuan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uıouın</a:t>
            </a:r>
            <a:r>
              <a:rPr dirty="0" sz="1250">
                <a:latin typeface="Times New Roman"/>
                <a:cs typeface="Times New Roman"/>
              </a:rPr>
              <a:t> dari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percobaan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dilakukan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almalı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nıeınbuktikan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kebenaran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dari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teori- </a:t>
            </a:r>
            <a:r>
              <a:rPr dirty="0" sz="1250">
                <a:latin typeface="Times New Roman"/>
                <a:cs typeface="Times New Roman"/>
              </a:rPr>
              <a:t>teori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fisika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yang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sudalı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dipelajari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sebeluınnya,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selıingga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ınenaınbalı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penıalıaınan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atas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ilınu</a:t>
            </a:r>
            <a:r>
              <a:rPr dirty="0" sz="1250" spc="-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fisika </a:t>
            </a:r>
            <a:r>
              <a:rPr dirty="0" sz="1250" spc="-20">
                <a:latin typeface="Times New Roman"/>
                <a:cs typeface="Times New Roman"/>
              </a:rPr>
              <a:t>yang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sudalı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dipelajari.</a:t>
            </a:r>
            <a:endParaRPr sz="1250">
              <a:latin typeface="Times New Roman"/>
              <a:cs typeface="Times New Roman"/>
            </a:endParaRPr>
          </a:p>
          <a:p>
            <a:pPr lvl="1" marL="241935" indent="-22225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1935" algn="l"/>
              </a:tabLst>
            </a:pPr>
            <a:r>
              <a:rPr dirty="0" sz="1250" spc="-30">
                <a:latin typeface="Times New Roman"/>
                <a:cs typeface="Times New Roman"/>
              </a:rPr>
              <a:t>Konstanta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Pegas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 lvl="2" marL="467995" indent="-227965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46799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Menggunakan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Hukuın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Hooke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untuk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elastisitas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lvl="2" marL="467995" indent="-227965">
              <a:lnSpc>
                <a:spcPct val="100000"/>
              </a:lnSpc>
              <a:spcBef>
                <a:spcPts val="1185"/>
              </a:spcBef>
              <a:buAutoNum type="alphaLcPeriod"/>
              <a:tabLst>
                <a:tab pos="467995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Menentukan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periode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energi getaran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pada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lvl="2" marL="467995" indent="-227965">
              <a:lnSpc>
                <a:spcPct val="100000"/>
              </a:lnSpc>
              <a:spcBef>
                <a:spcPts val="1190"/>
              </a:spcBef>
              <a:buAutoNum type="alphaLcPeriod"/>
              <a:tabLst>
                <a:tab pos="467995" algn="l"/>
              </a:tabLst>
            </a:pPr>
            <a:r>
              <a:rPr dirty="0" sz="1250" spc="-70">
                <a:latin typeface="Times New Roman"/>
                <a:cs typeface="Times New Roman"/>
              </a:rPr>
              <a:t>Mengukuı’</a:t>
            </a:r>
            <a:r>
              <a:rPr dirty="0" sz="12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percepatan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gravitasi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getaran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koloni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air.</a:t>
            </a:r>
            <a:endParaRPr sz="1250">
              <a:latin typeface="Times New Roman"/>
              <a:cs typeface="Times New Roman"/>
            </a:endParaRPr>
          </a:p>
          <a:p>
            <a:pPr lvl="1" marL="193675" indent="-170815">
              <a:lnSpc>
                <a:spcPct val="100000"/>
              </a:lnSpc>
              <a:spcBef>
                <a:spcPts val="1140"/>
              </a:spcBef>
              <a:buAutoNum type="arabicPeriod"/>
              <a:tabLst>
                <a:tab pos="193675" algn="l"/>
              </a:tabLst>
            </a:pPr>
            <a:r>
              <a:rPr dirty="0" sz="1250" spc="-25">
                <a:latin typeface="Times New Roman"/>
                <a:cs typeface="Times New Roman"/>
              </a:rPr>
              <a:t>Bandul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Fisis</a:t>
            </a:r>
            <a:endParaRPr sz="1250">
              <a:latin typeface="Times New Roman"/>
              <a:cs typeface="Times New Roman"/>
            </a:endParaRPr>
          </a:p>
          <a:p>
            <a:pPr lvl="2" marL="467995" indent="-270510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Mengenal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sifat-</a:t>
            </a:r>
            <a:r>
              <a:rPr dirty="0" sz="1250">
                <a:latin typeface="Times New Roman"/>
                <a:cs typeface="Times New Roman"/>
              </a:rPr>
              <a:t>sifat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bandul</a:t>
            </a:r>
            <a:r>
              <a:rPr dirty="0" sz="1250" spc="-10">
                <a:latin typeface="Times New Roman"/>
                <a:cs typeface="Times New Roman"/>
              </a:rPr>
              <a:t> fisis.</a:t>
            </a:r>
            <a:endParaRPr sz="1250">
              <a:latin typeface="Times New Roman"/>
              <a:cs typeface="Times New Roman"/>
            </a:endParaRPr>
          </a:p>
          <a:p>
            <a:pPr lvl="2" marL="467995" indent="-271145">
              <a:lnSpc>
                <a:spcPct val="100000"/>
              </a:lnSpc>
              <a:spcBef>
                <a:spcPts val="610"/>
              </a:spcBef>
              <a:buAutoNum type="alphaLcPeriod"/>
              <a:tabLst>
                <a:tab pos="46799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Menghitung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percepatan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gravitasi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“g”.</a:t>
            </a:r>
            <a:endParaRPr sz="1250">
              <a:latin typeface="Times New Roman"/>
              <a:cs typeface="Times New Roman"/>
            </a:endParaRPr>
          </a:p>
          <a:p>
            <a:pPr lvl="1" marL="192405" indent="-17272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192405" algn="l"/>
              </a:tabLst>
            </a:pPr>
            <a:r>
              <a:rPr dirty="0" sz="1250" spc="-10">
                <a:latin typeface="Times New Roman"/>
                <a:cs typeface="Times New Roman"/>
              </a:rPr>
              <a:t>Lensa</a:t>
            </a:r>
            <a:endParaRPr sz="1250">
              <a:latin typeface="Times New Roman"/>
              <a:cs typeface="Times New Roman"/>
            </a:endParaRPr>
          </a:p>
          <a:p>
            <a:pPr lvl="2" marL="467995" indent="-270510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dirty="0" sz="1250" spc="-25">
                <a:latin typeface="Times New Roman"/>
                <a:cs typeface="Times New Roman"/>
              </a:rPr>
              <a:t>Menentukan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jarak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focus</a:t>
            </a:r>
            <a:r>
              <a:rPr dirty="0" sz="1250" spc="-10">
                <a:latin typeface="Times New Roman"/>
                <a:cs typeface="Times New Roman"/>
              </a:rPr>
              <a:t> lensa.</a:t>
            </a:r>
            <a:endParaRPr sz="1250">
              <a:latin typeface="Times New Roman"/>
              <a:cs typeface="Times New Roman"/>
            </a:endParaRPr>
          </a:p>
          <a:p>
            <a:pPr lvl="2" marL="467995" indent="-271145">
              <a:lnSpc>
                <a:spcPct val="100000"/>
              </a:lnSpc>
              <a:spcBef>
                <a:spcPts val="565"/>
              </a:spcBef>
              <a:buAutoNum type="alphaLcPeriod"/>
              <a:tabLst>
                <a:tab pos="46799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Mengenal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cacat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bayangan</a:t>
            </a:r>
            <a:r>
              <a:rPr dirty="0" sz="1250" spc="-10">
                <a:latin typeface="Times New Roman"/>
                <a:cs typeface="Times New Roman"/>
              </a:rPr>
              <a:t> (aberasi).</a:t>
            </a:r>
            <a:endParaRPr sz="1250">
              <a:latin typeface="Times New Roman"/>
              <a:cs typeface="Times New Roman"/>
            </a:endParaRPr>
          </a:p>
          <a:p>
            <a:pPr lvl="2" marL="467995" indent="-270510">
              <a:lnSpc>
                <a:spcPct val="100000"/>
              </a:lnSpc>
              <a:spcBef>
                <a:spcPts val="560"/>
              </a:spcBef>
              <a:buAutoNum type="alphaLcPeriod"/>
              <a:tabLst>
                <a:tab pos="46799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Mengurangi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cacat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bayangan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dengan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diafragıııa.</a:t>
            </a:r>
            <a:endParaRPr sz="1250">
              <a:latin typeface="Times New Roman"/>
              <a:cs typeface="Times New Roman"/>
            </a:endParaRPr>
          </a:p>
          <a:p>
            <a:pPr lvl="1" marL="197485" indent="-17970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197485" algn="l"/>
              </a:tabLst>
            </a:pPr>
            <a:r>
              <a:rPr dirty="0" sz="1250" spc="-30">
                <a:latin typeface="Times New Roman"/>
                <a:cs typeface="Times New Roman"/>
              </a:rPr>
              <a:t>Tegangan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Peı'ınukaan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Larutan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Sabun</a:t>
            </a:r>
            <a:endParaRPr sz="1250">
              <a:latin typeface="Times New Roman"/>
              <a:cs typeface="Times New Roman"/>
            </a:endParaRPr>
          </a:p>
          <a:p>
            <a:pPr lvl="2" marL="467995" marR="14604" indent="-271145">
              <a:lnSpc>
                <a:spcPct val="137600"/>
              </a:lnSpc>
              <a:spcBef>
                <a:spcPts val="45"/>
              </a:spcBef>
              <a:buAutoNum type="alphaLcPeriod"/>
              <a:tabLst>
                <a:tab pos="469265" algn="l"/>
              </a:tabLst>
            </a:pPr>
            <a:r>
              <a:rPr dirty="0" sz="1250" spc="-25">
                <a:latin typeface="Times New Roman"/>
                <a:cs typeface="Times New Roman"/>
              </a:rPr>
              <a:t>Menentukan</a:t>
            </a:r>
            <a:r>
              <a:rPr dirty="0" sz="1250" spc="13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koefisien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Tegangan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Permukaan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(mT)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larutan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sabun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menggunakan </a:t>
            </a:r>
            <a:r>
              <a:rPr dirty="0" sz="1250" spc="-35">
                <a:latin typeface="Times New Roman"/>
                <a:cs typeface="Times New Roman"/>
              </a:rPr>
              <a:t>	</a:t>
            </a:r>
            <a:r>
              <a:rPr dirty="0" sz="1250" spc="-20">
                <a:latin typeface="Times New Roman"/>
                <a:cs typeface="Times New Roman"/>
              </a:rPr>
              <a:t>selaput tipis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dari</a:t>
            </a:r>
            <a:r>
              <a:rPr dirty="0" sz="1250">
                <a:latin typeface="Times New Roman"/>
                <a:cs typeface="Times New Roman"/>
              </a:rPr>
              <a:t> larutw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tersebut.</a:t>
            </a:r>
            <a:endParaRPr sz="1250">
              <a:latin typeface="Times New Roman"/>
              <a:cs typeface="Times New Roman"/>
            </a:endParaRPr>
          </a:p>
          <a:p>
            <a:pPr lvl="1" marL="241935" indent="-22352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241935" algn="l"/>
              </a:tabLst>
            </a:pPr>
            <a:r>
              <a:rPr dirty="0" sz="1250" spc="-20">
                <a:latin typeface="Times New Roman"/>
                <a:cs typeface="Times New Roman"/>
              </a:rPr>
              <a:t>Koefisien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Geseknn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Cair</a:t>
            </a:r>
            <a:endParaRPr sz="1250">
              <a:latin typeface="Times New Roman"/>
              <a:cs typeface="Times New Roman"/>
            </a:endParaRPr>
          </a:p>
          <a:p>
            <a:pPr lvl="2" marL="467995" indent="-227965">
              <a:lnSpc>
                <a:spcPct val="100000"/>
              </a:lnSpc>
              <a:spcBef>
                <a:spcPts val="1140"/>
              </a:spcBef>
              <a:buAutoNum type="alphaLcPeriod"/>
              <a:tabLst>
                <a:tab pos="467995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Menentukan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angka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pergeseran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(coefisien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of</a:t>
            </a:r>
            <a:r>
              <a:rPr dirty="0" sz="1250" spc="-7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viscosity)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zat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cair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lıukum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stokes.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68223" rIns="0" bIns="0" rtlCol="0" vert="horz">
            <a:spAutoFit/>
          </a:bodyPr>
          <a:lstStyle/>
          <a:p>
            <a:pPr marL="2589530">
              <a:lnSpc>
                <a:spcPts val="1465"/>
              </a:lnSpc>
            </a:pPr>
            <a:r>
              <a:rPr dirty="0" spc="-50"/>
              <a:t>3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874386" y="596404"/>
            <a:ext cx="6001385" cy="90258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ctr" marL="142875">
              <a:lnSpc>
                <a:spcPct val="100000"/>
              </a:lnSpc>
              <a:spcBef>
                <a:spcPts val="865"/>
              </a:spcBef>
            </a:pPr>
            <a:r>
              <a:rPr dirty="0" sz="1400">
                <a:latin typeface="Times New Roman"/>
                <a:cs typeface="Times New Roman"/>
              </a:rPr>
              <a:t>BAB</a:t>
            </a:r>
            <a:r>
              <a:rPr dirty="0" sz="1400" spc="-65">
                <a:latin typeface="Times New Roman"/>
                <a:cs typeface="Times New Roman"/>
              </a:rPr>
              <a:t> </a:t>
            </a:r>
            <a:r>
              <a:rPr dirty="0" sz="1400" spc="-25">
                <a:latin typeface="Times New Roman"/>
                <a:cs typeface="Times New Roman"/>
              </a:rPr>
              <a:t>II</a:t>
            </a:r>
            <a:endParaRPr sz="1400">
              <a:latin typeface="Times New Roman"/>
              <a:cs typeface="Times New Roman"/>
            </a:endParaRPr>
          </a:p>
          <a:p>
            <a:pPr algn="ctr" marL="156845">
              <a:lnSpc>
                <a:spcPct val="100000"/>
              </a:lnSpc>
              <a:spcBef>
                <a:spcPts val="770"/>
              </a:spcBef>
            </a:pPr>
            <a:r>
              <a:rPr dirty="0" sz="1400" spc="-10" b="1">
                <a:latin typeface="Times New Roman"/>
                <a:cs typeface="Times New Roman"/>
              </a:rPr>
              <a:t>LANDASAN</a:t>
            </a:r>
            <a:r>
              <a:rPr dirty="0" sz="1400" spc="2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TEORI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400">
              <a:latin typeface="Times New Roman"/>
              <a:cs typeface="Times New Roman"/>
            </a:endParaRPr>
          </a:p>
          <a:p>
            <a:pPr marL="68580">
              <a:lnSpc>
                <a:spcPct val="100000"/>
              </a:lnSpc>
            </a:pPr>
            <a:r>
              <a:rPr dirty="0" sz="1250" b="1">
                <a:latin typeface="Times New Roman"/>
                <a:cs typeface="Times New Roman"/>
              </a:rPr>
              <a:t>A.</a:t>
            </a:r>
            <a:r>
              <a:rPr dirty="0" sz="1250" spc="204" b="1">
                <a:latin typeface="Times New Roman"/>
                <a:cs typeface="Times New Roman"/>
              </a:rPr>
              <a:t> </a:t>
            </a:r>
            <a:r>
              <a:rPr dirty="0" sz="1250" spc="-30" b="1">
                <a:latin typeface="Times New Roman"/>
                <a:cs typeface="Times New Roman"/>
              </a:rPr>
              <a:t>Percobaan</a:t>
            </a:r>
            <a:r>
              <a:rPr dirty="0" sz="1250" spc="-10" b="1">
                <a:latin typeface="Times New Roman"/>
                <a:cs typeface="Times New Roman"/>
              </a:rPr>
              <a:t> </a:t>
            </a:r>
            <a:r>
              <a:rPr dirty="0" sz="1250" b="1">
                <a:latin typeface="Times New Roman"/>
                <a:cs typeface="Times New Roman"/>
              </a:rPr>
              <a:t>I</a:t>
            </a:r>
            <a:r>
              <a:rPr dirty="0" sz="1250" spc="-65" b="1">
                <a:latin typeface="Times New Roman"/>
                <a:cs typeface="Times New Roman"/>
              </a:rPr>
              <a:t> </a:t>
            </a:r>
            <a:r>
              <a:rPr dirty="0" sz="1250" spc="-30" b="1">
                <a:latin typeface="Times New Roman"/>
                <a:cs typeface="Times New Roman"/>
              </a:rPr>
              <a:t>Konstanta</a:t>
            </a:r>
            <a:r>
              <a:rPr dirty="0" sz="1250" spc="10" b="1">
                <a:latin typeface="Times New Roman"/>
                <a:cs typeface="Times New Roman"/>
              </a:rPr>
              <a:t> </a:t>
            </a:r>
            <a:r>
              <a:rPr dirty="0" sz="1250" spc="-25" b="1">
                <a:latin typeface="Times New Roman"/>
                <a:cs typeface="Times New Roman"/>
              </a:rPr>
              <a:t>Pegas</a:t>
            </a:r>
            <a:r>
              <a:rPr dirty="0" sz="1250" spc="-35" b="1">
                <a:latin typeface="Times New Roman"/>
                <a:cs typeface="Times New Roman"/>
              </a:rPr>
              <a:t> </a:t>
            </a:r>
            <a:r>
              <a:rPr dirty="0" sz="1250" spc="-20" b="1">
                <a:latin typeface="Times New Roman"/>
                <a:cs typeface="Times New Roman"/>
              </a:rPr>
              <a:t>Dan</a:t>
            </a:r>
            <a:r>
              <a:rPr dirty="0" sz="1250" spc="-15" b="1">
                <a:latin typeface="Times New Roman"/>
                <a:cs typeface="Times New Roman"/>
              </a:rPr>
              <a:t> </a:t>
            </a:r>
            <a:r>
              <a:rPr dirty="0" sz="1250" spc="-10" b="1">
                <a:latin typeface="Times New Roman"/>
                <a:cs typeface="Times New Roman"/>
              </a:rPr>
              <a:t>Gravitasi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250">
              <a:latin typeface="Times New Roman"/>
              <a:cs typeface="Times New Roman"/>
            </a:endParaRPr>
          </a:p>
          <a:p>
            <a:pPr marL="260350" indent="-222250">
              <a:lnSpc>
                <a:spcPct val="100000"/>
              </a:lnSpc>
              <a:buAutoNum type="arabicPeriod"/>
              <a:tabLst>
                <a:tab pos="260350" algn="l"/>
              </a:tabLst>
            </a:pPr>
            <a:r>
              <a:rPr dirty="0" sz="1250" spc="-10">
                <a:latin typeface="Cambria"/>
                <a:cs typeface="Cambria"/>
              </a:rPr>
              <a:t>Maksuıl</a:t>
            </a:r>
            <a:endParaRPr sz="12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AutoNum type="arabicPeriod"/>
            </a:pPr>
            <a:endParaRPr sz="1250">
              <a:latin typeface="Cambria"/>
              <a:cs typeface="Cambria"/>
            </a:endParaRPr>
          </a:p>
          <a:p>
            <a:pPr lvl="1" marL="487045" indent="-222250">
              <a:lnSpc>
                <a:spcPct val="100000"/>
              </a:lnSpc>
              <a:buAutoNum type="arabicPeriod"/>
              <a:tabLst>
                <a:tab pos="487045" algn="l"/>
              </a:tabLst>
            </a:pPr>
            <a:r>
              <a:rPr dirty="0" sz="1250" spc="-35">
                <a:latin typeface="Times New Roman"/>
                <a:cs typeface="Times New Roman"/>
              </a:rPr>
              <a:t>Menggunakan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Hukuın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Hooke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nutuk </a:t>
            </a:r>
            <a:r>
              <a:rPr dirty="0" sz="1250" spc="-30">
                <a:latin typeface="Times New Roman"/>
                <a:cs typeface="Times New Roman"/>
              </a:rPr>
              <a:t>elastisitas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lvl="1" marL="487045" indent="-219710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487045" algn="l"/>
              </a:tabLst>
            </a:pPr>
            <a:r>
              <a:rPr dirty="0" sz="1250" spc="-25">
                <a:latin typeface="Times New Roman"/>
                <a:cs typeface="Times New Roman"/>
              </a:rPr>
              <a:t>Menentukan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periode</a:t>
            </a:r>
            <a:r>
              <a:rPr dirty="0" sz="1250" spc="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dan </a:t>
            </a:r>
            <a:r>
              <a:rPr dirty="0" sz="1250" spc="-25">
                <a:latin typeface="Times New Roman"/>
                <a:cs typeface="Times New Roman"/>
              </a:rPr>
              <a:t>energi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getaran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pada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pegas.</a:t>
            </a:r>
            <a:endParaRPr sz="1250">
              <a:latin typeface="Times New Roman"/>
              <a:cs typeface="Times New Roman"/>
            </a:endParaRPr>
          </a:p>
          <a:p>
            <a:pPr lvl="1" marL="487680" indent="-222885">
              <a:lnSpc>
                <a:spcPct val="100000"/>
              </a:lnSpc>
              <a:spcBef>
                <a:spcPts val="1140"/>
              </a:spcBef>
              <a:buClr>
                <a:srgbClr val="0C0C0C"/>
              </a:buClr>
              <a:buAutoNum type="arabicPeriod"/>
              <a:tabLst>
                <a:tab pos="487680" algn="l"/>
              </a:tabLst>
            </a:pPr>
            <a:r>
              <a:rPr dirty="0" sz="1250" spc="-30">
                <a:latin typeface="Times New Roman"/>
                <a:cs typeface="Times New Roman"/>
              </a:rPr>
              <a:t>Mengukur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percepatan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gravitasi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dengan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getaran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koloın</a:t>
            </a:r>
            <a:r>
              <a:rPr dirty="0" sz="1250" spc="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air.</a:t>
            </a:r>
            <a:endParaRPr sz="125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75"/>
              </a:spcBef>
              <a:buAutoNum type="arabicPeriod"/>
            </a:pPr>
            <a:endParaRPr sz="1250">
              <a:latin typeface="Times New Roman"/>
              <a:cs typeface="Times New Roman"/>
            </a:endParaRPr>
          </a:p>
          <a:p>
            <a:pPr marL="271145" indent="-229235">
              <a:lnSpc>
                <a:spcPct val="100000"/>
              </a:lnSpc>
              <a:buAutoNum type="arabicPeriod"/>
              <a:tabLst>
                <a:tab pos="271145" algn="l"/>
              </a:tabLst>
            </a:pPr>
            <a:r>
              <a:rPr dirty="0" sz="1250" spc="-10" b="1">
                <a:latin typeface="Times New Roman"/>
                <a:cs typeface="Times New Roman"/>
              </a:rPr>
              <a:t>Teori</a:t>
            </a:r>
            <a:endParaRPr sz="1250">
              <a:latin typeface="Times New Roman"/>
              <a:cs typeface="Times New Roman"/>
            </a:endParaRPr>
          </a:p>
          <a:p>
            <a:pPr marL="271780" marR="42545" indent="215900">
              <a:lnSpc>
                <a:spcPct val="140800"/>
              </a:lnSpc>
              <a:spcBef>
                <a:spcPts val="525"/>
              </a:spcBef>
            </a:pPr>
            <a:r>
              <a:rPr dirty="0" sz="1250" spc="-10">
                <a:latin typeface="Times New Roman"/>
                <a:cs typeface="Times New Roman"/>
              </a:rPr>
              <a:t>Bila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sebuali</a:t>
            </a:r>
            <a:r>
              <a:rPr dirty="0" sz="1250" spc="9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pegas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dikeijakan</a:t>
            </a:r>
            <a:r>
              <a:rPr dirty="0" sz="1250" spc="15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sebuali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gaya,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lnaka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peipanjangan</a:t>
            </a:r>
            <a:r>
              <a:rPr dirty="0" sz="1250" spc="12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pegas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akan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sebanding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gaya</a:t>
            </a:r>
            <a:r>
              <a:rPr dirty="0" sz="1250" spc="-10">
                <a:latin typeface="Times New Roman"/>
                <a:cs typeface="Times New Roman"/>
              </a:rPr>
              <a:t> itu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(selaina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batas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elastisitas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beluin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dilainpaiii).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140"/>
              </a:spcBef>
            </a:pPr>
            <a:r>
              <a:rPr dirty="0" sz="1250" spc="-25">
                <a:latin typeface="Times New Roman"/>
                <a:cs typeface="Times New Roman"/>
              </a:rPr>
              <a:t>Menurut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Hukunı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Hooke:</a:t>
            </a:r>
            <a:endParaRPr sz="12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90"/>
              </a:spcBef>
            </a:pPr>
            <a:r>
              <a:rPr dirty="0" sz="1250" i="1">
                <a:latin typeface="Times New Roman"/>
                <a:cs typeface="Times New Roman"/>
              </a:rPr>
              <a:t>F</a:t>
            </a:r>
            <a:r>
              <a:rPr dirty="0" sz="1250" spc="50" i="1">
                <a:latin typeface="Times New Roman"/>
                <a:cs typeface="Times New Roman"/>
              </a:rPr>
              <a:t> </a:t>
            </a:r>
            <a:r>
              <a:rPr dirty="0" sz="1250" spc="-775" i="1">
                <a:latin typeface="Times New Roman"/>
                <a:cs typeface="Times New Roman"/>
              </a:rPr>
              <a:t>—</a:t>
            </a:r>
            <a:r>
              <a:rPr dirty="0" sz="1250" spc="-770" i="1">
                <a:latin typeface="Times New Roman"/>
                <a:cs typeface="Times New Roman"/>
              </a:rPr>
              <a:t>—</a:t>
            </a:r>
            <a:r>
              <a:rPr dirty="0" sz="1250" spc="100" i="1">
                <a:latin typeface="Times New Roman"/>
                <a:cs typeface="Times New Roman"/>
              </a:rPr>
              <a:t> </a:t>
            </a:r>
            <a:r>
              <a:rPr dirty="0" sz="1250" spc="-20" i="1">
                <a:latin typeface="Times New Roman"/>
                <a:cs typeface="Times New Roman"/>
              </a:rPr>
              <a:t>k.:x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240"/>
              </a:spcBef>
            </a:pPr>
            <a:r>
              <a:rPr dirty="0" sz="1150" spc="-10">
                <a:latin typeface="Times New Roman"/>
                <a:cs typeface="Times New Roman"/>
              </a:rPr>
              <a:t>Keterangan:</a:t>
            </a:r>
            <a:endParaRPr sz="1150">
              <a:latin typeface="Times New Roman"/>
              <a:cs typeface="Times New Roman"/>
            </a:endParaRPr>
          </a:p>
          <a:p>
            <a:pPr marL="268605" marR="4126865" indent="635">
              <a:lnSpc>
                <a:spcPct val="137600"/>
              </a:lnSpc>
              <a:spcBef>
                <a:spcPts val="645"/>
              </a:spcBef>
            </a:pPr>
            <a:r>
              <a:rPr dirty="0" sz="1250">
                <a:latin typeface="Times New Roman"/>
                <a:cs typeface="Times New Roman"/>
              </a:rPr>
              <a:t>k=</a:t>
            </a:r>
            <a:r>
              <a:rPr dirty="0" sz="1250" spc="42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Ketetapan</a:t>
            </a:r>
            <a:r>
              <a:rPr dirty="0" sz="1250" spc="-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gaya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pegas </a:t>
            </a:r>
            <a:r>
              <a:rPr dirty="0" sz="1250" spc="-40">
                <a:latin typeface="Times New Roman"/>
                <a:cs typeface="Times New Roman"/>
              </a:rPr>
              <a:t>x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27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Peıtaınbalıan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panjang</a:t>
            </a:r>
            <a:endParaRPr sz="1250">
              <a:latin typeface="Times New Roman"/>
              <a:cs typeface="Times New Roman"/>
            </a:endParaRPr>
          </a:p>
          <a:p>
            <a:pPr marL="271780" marR="30480" indent="212725">
              <a:lnSpc>
                <a:spcPts val="2110"/>
              </a:lnSpc>
              <a:spcBef>
                <a:spcPts val="125"/>
              </a:spcBef>
            </a:pPr>
            <a:r>
              <a:rPr dirty="0" sz="1250" spc="-10">
                <a:latin typeface="Times New Roman"/>
                <a:cs typeface="Times New Roman"/>
              </a:rPr>
              <a:t>Grafik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antara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gaya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(F0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dan</a:t>
            </a:r>
            <a:r>
              <a:rPr dirty="0" sz="1250" spc="6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perpanjwgan</a:t>
            </a:r>
            <a:r>
              <a:rPr dirty="0" sz="1250" spc="10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(x)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ınerupakan</a:t>
            </a:r>
            <a:r>
              <a:rPr dirty="0" sz="1250" spc="11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garis</a:t>
            </a:r>
            <a:r>
              <a:rPr dirty="0" sz="1250" spc="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lurus,</a:t>
            </a:r>
            <a:r>
              <a:rPr dirty="0" sz="1250" spc="6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dengan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grafik</a:t>
            </a:r>
            <a:r>
              <a:rPr dirty="0" sz="1250" spc="9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ini dapat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dicari</a:t>
            </a:r>
            <a:r>
              <a:rPr dirty="0" sz="1250" spc="-4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lıarga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ketetapan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gaya</a:t>
            </a:r>
            <a:r>
              <a:rPr dirty="0" sz="1250" spc="-10">
                <a:latin typeface="Times New Roman"/>
                <a:cs typeface="Times New Roman"/>
              </a:rPr>
              <a:t> pegas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(k).</a:t>
            </a:r>
            <a:endParaRPr sz="125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395"/>
              </a:spcBef>
            </a:pPr>
            <a:r>
              <a:rPr dirty="0" sz="1250" spc="-25">
                <a:latin typeface="Times New Roman"/>
                <a:cs typeface="Times New Roman"/>
              </a:rPr>
              <a:t>Pegas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digantungi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40">
                <a:latin typeface="Times New Roman"/>
                <a:cs typeface="Times New Roman"/>
              </a:rPr>
              <a:t>bebmı,</a:t>
            </a:r>
            <a:r>
              <a:rPr dirty="0" sz="1250" spc="7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keınudian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beban</a:t>
            </a:r>
            <a:r>
              <a:rPr dirty="0" sz="1250" spc="7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itu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ditnik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ınelaınpaııi</a:t>
            </a:r>
            <a:r>
              <a:rPr dirty="0" sz="1250" spc="1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titik</a:t>
            </a:r>
            <a:r>
              <a:rPr dirty="0" sz="1250" spc="4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kesetimbangmınya</a:t>
            </a:r>
            <a:endParaRPr sz="125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560"/>
              </a:spcBef>
            </a:pPr>
            <a:r>
              <a:rPr dirty="0" sz="1250" spc="-95">
                <a:latin typeface="Times New Roman"/>
                <a:cs typeface="Times New Roman"/>
              </a:rPr>
              <a:t>keNNıdian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dilepaskan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ınaka</a:t>
            </a:r>
            <a:r>
              <a:rPr dirty="0" sz="1250" spc="-2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pegas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itti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aknn</a:t>
            </a:r>
            <a:r>
              <a:rPr dirty="0" sz="1250" spc="1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bergetar</a:t>
            </a:r>
            <a:r>
              <a:rPr dirty="0" sz="1250" spc="55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45">
                <a:latin typeface="Times New Roman"/>
                <a:cs typeface="Times New Roman"/>
              </a:rPr>
              <a:t>waktıı </a:t>
            </a:r>
            <a:r>
              <a:rPr dirty="0" sz="1250" spc="-10">
                <a:latin typeface="Times New Roman"/>
                <a:cs typeface="Times New Roman"/>
              </a:rPr>
              <a:t>getar</a:t>
            </a:r>
            <a:r>
              <a:rPr dirty="0" sz="1250" spc="3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(T):</a:t>
            </a:r>
            <a:endParaRPr sz="1250">
              <a:latin typeface="Times New Roman"/>
              <a:cs typeface="Times New Roman"/>
            </a:endParaRPr>
          </a:p>
          <a:p>
            <a:pPr algn="ctr" marR="8255">
              <a:lnSpc>
                <a:spcPct val="100000"/>
              </a:lnSpc>
              <a:spcBef>
                <a:spcPts val="1430"/>
              </a:spcBef>
              <a:tabLst>
                <a:tab pos="613410" algn="l"/>
              </a:tabLst>
            </a:pPr>
            <a:r>
              <a:rPr dirty="0" sz="1250" i="1">
                <a:latin typeface="Times New Roman"/>
                <a:cs typeface="Times New Roman"/>
              </a:rPr>
              <a:t>T</a:t>
            </a:r>
            <a:r>
              <a:rPr dirty="0" sz="1250" spc="185" i="1">
                <a:latin typeface="Times New Roman"/>
                <a:cs typeface="Times New Roman"/>
              </a:rPr>
              <a:t> </a:t>
            </a:r>
            <a:r>
              <a:rPr dirty="0" sz="1250" spc="-775" i="1">
                <a:latin typeface="Times New Roman"/>
                <a:cs typeface="Times New Roman"/>
              </a:rPr>
              <a:t>—</a:t>
            </a:r>
            <a:r>
              <a:rPr dirty="0" sz="1250" spc="-770" i="1">
                <a:latin typeface="Times New Roman"/>
                <a:cs typeface="Times New Roman"/>
              </a:rPr>
              <a:t>—</a:t>
            </a:r>
            <a:r>
              <a:rPr dirty="0" sz="1250" spc="135" i="1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2</a:t>
            </a:r>
            <a:r>
              <a:rPr dirty="0" sz="1250">
                <a:latin typeface="Times New Roman"/>
                <a:cs typeface="Times New Roman"/>
              </a:rPr>
              <a:t>	(M</a:t>
            </a:r>
            <a:r>
              <a:rPr dirty="0" sz="1250" spc="10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/</a:t>
            </a:r>
            <a:r>
              <a:rPr dirty="0" sz="1250" spc="150">
                <a:latin typeface="Times New Roman"/>
                <a:cs typeface="Times New Roman"/>
              </a:rPr>
              <a:t>  </a:t>
            </a:r>
            <a:r>
              <a:rPr dirty="0" sz="1250" spc="-50">
                <a:latin typeface="Times New Roman"/>
                <a:cs typeface="Times New Roman"/>
              </a:rPr>
              <a:t>)</a:t>
            </a:r>
            <a:endParaRPr sz="1250">
              <a:latin typeface="Times New Roman"/>
              <a:cs typeface="Times New Roman"/>
            </a:endParaRPr>
          </a:p>
          <a:p>
            <a:pPr marL="250190">
              <a:lnSpc>
                <a:spcPct val="100000"/>
              </a:lnSpc>
              <a:spcBef>
                <a:spcPts val="1285"/>
              </a:spcBef>
            </a:pPr>
            <a:r>
              <a:rPr dirty="0" sz="1250" spc="-10">
                <a:latin typeface="Times New Roman"/>
                <a:cs typeface="Times New Roman"/>
              </a:rPr>
              <a:t>Ketermıgan:</a:t>
            </a:r>
            <a:endParaRPr sz="1250">
              <a:latin typeface="Times New Roman"/>
              <a:cs typeface="Times New Roman"/>
            </a:endParaRPr>
          </a:p>
          <a:p>
            <a:pPr marL="268605" marR="4126865" indent="635">
              <a:lnSpc>
                <a:spcPct val="140800"/>
              </a:lnSpc>
              <a:spcBef>
                <a:spcPts val="525"/>
              </a:spcBef>
            </a:pPr>
            <a:r>
              <a:rPr dirty="0" sz="1250">
                <a:latin typeface="Times New Roman"/>
                <a:cs typeface="Times New Roman"/>
              </a:rPr>
              <a:t>k=</a:t>
            </a:r>
            <a:r>
              <a:rPr dirty="0" sz="1250" spc="44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Ketetapm</a:t>
            </a:r>
            <a:r>
              <a:rPr dirty="0" sz="1250" spc="-1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gaya</a:t>
            </a:r>
            <a:r>
              <a:rPr dirty="0" sz="1250" spc="15">
                <a:latin typeface="Times New Roman"/>
                <a:cs typeface="Times New Roman"/>
              </a:rPr>
              <a:t> </a:t>
            </a:r>
            <a:r>
              <a:rPr dirty="0" sz="1250" spc="-35">
                <a:latin typeface="Times New Roman"/>
                <a:cs typeface="Times New Roman"/>
              </a:rPr>
              <a:t>pegas </a:t>
            </a:r>
            <a:r>
              <a:rPr dirty="0" sz="1250" spc="-40">
                <a:latin typeface="Times New Roman"/>
                <a:cs typeface="Times New Roman"/>
              </a:rPr>
              <a:t>x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=</a:t>
            </a:r>
            <a:r>
              <a:rPr dirty="0" sz="1250" spc="229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Peıtaınbalıan</a:t>
            </a:r>
            <a:r>
              <a:rPr dirty="0" sz="1250" spc="85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panjang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12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  <a:tabLst>
                <a:tab pos="3519804" algn="l"/>
              </a:tabLst>
            </a:pPr>
            <a:r>
              <a:rPr dirty="0" sz="1250" spc="-25">
                <a:latin typeface="Times New Roman"/>
                <a:cs typeface="Times New Roman"/>
              </a:rPr>
              <a:t>Disini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m’:</a:t>
            </a:r>
            <a:r>
              <a:rPr dirty="0" sz="1250" spc="-60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massa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total</a:t>
            </a:r>
            <a:r>
              <a:rPr dirty="0" sz="1250" spc="-50">
                <a:latin typeface="Times New Roman"/>
                <a:cs typeface="Times New Roman"/>
              </a:rPr>
              <a:t> </a:t>
            </a:r>
            <a:r>
              <a:rPr dirty="0" sz="1250" spc="-10">
                <a:latin typeface="Times New Roman"/>
                <a:cs typeface="Times New Roman"/>
              </a:rPr>
              <a:t>yang</a:t>
            </a:r>
            <a:r>
              <a:rPr dirty="0" sz="1250" spc="-4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menyebabkan</a:t>
            </a:r>
            <a:r>
              <a:rPr dirty="0" sz="1250" spc="4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gaya</a:t>
            </a:r>
            <a:r>
              <a:rPr dirty="0" sz="1250" spc="25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pat</a:t>
            </a:r>
            <a:r>
              <a:rPr dirty="0" sz="1250">
                <a:latin typeface="Times New Roman"/>
                <a:cs typeface="Times New Roman"/>
              </a:rPr>
              <a:t>	</a:t>
            </a:r>
            <a:r>
              <a:rPr dirty="0" sz="1250" spc="-10">
                <a:latin typeface="Times New Roman"/>
                <a:cs typeface="Times New Roman"/>
              </a:rPr>
              <a:t>pegas,</a:t>
            </a:r>
            <a:r>
              <a:rPr dirty="0" sz="1250" spc="-20">
                <a:latin typeface="Times New Roman"/>
                <a:cs typeface="Times New Roman"/>
              </a:rPr>
              <a:t> </a:t>
            </a:r>
            <a:r>
              <a:rPr dirty="0" sz="1250" spc="-25">
                <a:latin typeface="Times New Roman"/>
                <a:cs typeface="Times New Roman"/>
              </a:rPr>
              <a:t>dalaın</a:t>
            </a:r>
            <a:r>
              <a:rPr dirty="0" sz="1250" spc="-10">
                <a:latin typeface="Times New Roman"/>
                <a:cs typeface="Times New Roman"/>
              </a:rPr>
              <a:t> </a:t>
            </a:r>
            <a:r>
              <a:rPr dirty="0" sz="1250" spc="-30">
                <a:latin typeface="Times New Roman"/>
                <a:cs typeface="Times New Roman"/>
              </a:rPr>
              <a:t>percobaan</a:t>
            </a:r>
            <a:r>
              <a:rPr dirty="0" sz="1250" spc="35">
                <a:latin typeface="Times New Roman"/>
                <a:cs typeface="Times New Roman"/>
              </a:rPr>
              <a:t> </a:t>
            </a:r>
            <a:r>
              <a:rPr dirty="0" sz="1250" spc="-20">
                <a:latin typeface="Times New Roman"/>
                <a:cs typeface="Times New Roman"/>
              </a:rPr>
              <a:t>ini:</a:t>
            </a:r>
            <a:endParaRPr sz="1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50">
              <a:latin typeface="Times New Roman"/>
              <a:cs typeface="Times New Roman"/>
            </a:endParaRPr>
          </a:p>
          <a:p>
            <a:pPr algn="ctr" marL="2540">
              <a:lnSpc>
                <a:spcPct val="100000"/>
              </a:lnSpc>
              <a:tabLst>
                <a:tab pos="374015" algn="l"/>
              </a:tabLst>
            </a:pPr>
            <a:r>
              <a:rPr dirty="0" baseline="2923" sz="1425" i="1">
                <a:latin typeface="Times New Roman"/>
                <a:cs typeface="Times New Roman"/>
              </a:rPr>
              <a:t>M’</a:t>
            </a:r>
            <a:r>
              <a:rPr dirty="0" baseline="2923" sz="1425" spc="150" i="1">
                <a:latin typeface="Times New Roman"/>
                <a:cs typeface="Times New Roman"/>
              </a:rPr>
              <a:t> </a:t>
            </a:r>
            <a:r>
              <a:rPr dirty="0" baseline="2923" sz="1425" spc="-75">
                <a:latin typeface="Times New Roman"/>
                <a:cs typeface="Times New Roman"/>
              </a:rPr>
              <a:t>'</a:t>
            </a:r>
            <a:r>
              <a:rPr dirty="0" baseline="2923" sz="1425">
                <a:latin typeface="Times New Roman"/>
                <a:cs typeface="Times New Roman"/>
              </a:rPr>
              <a:t>	</a:t>
            </a:r>
            <a:r>
              <a:rPr dirty="0" baseline="14619" sz="1425" b="1">
                <a:latin typeface="Times New Roman"/>
                <a:cs typeface="Times New Roman"/>
              </a:rPr>
              <a:t>M</a:t>
            </a:r>
            <a:r>
              <a:rPr dirty="0" baseline="2923" sz="1425" b="1">
                <a:latin typeface="Times New Roman"/>
                <a:cs typeface="Times New Roman"/>
              </a:rPr>
              <a:t>bebnn</a:t>
            </a:r>
            <a:r>
              <a:rPr dirty="0" baseline="2923" sz="1425" spc="735" b="1">
                <a:latin typeface="Times New Roman"/>
                <a:cs typeface="Times New Roman"/>
              </a:rPr>
              <a:t> </a:t>
            </a:r>
            <a:r>
              <a:rPr dirty="0" baseline="2923" sz="1425">
                <a:latin typeface="Times New Roman"/>
                <a:cs typeface="Times New Roman"/>
              </a:rPr>
              <a:t>+</a:t>
            </a:r>
            <a:r>
              <a:rPr dirty="0" baseline="2923" sz="1425" spc="322">
                <a:latin typeface="Times New Roman"/>
                <a:cs typeface="Times New Roman"/>
              </a:rPr>
              <a:t>  </a:t>
            </a:r>
            <a:r>
              <a:rPr dirty="0" baseline="14619" sz="1425" b="1">
                <a:latin typeface="Times New Roman"/>
                <a:cs typeface="Times New Roman"/>
              </a:rPr>
              <a:t>M</a:t>
            </a:r>
            <a:r>
              <a:rPr dirty="0" baseline="2923" sz="1425" b="1">
                <a:latin typeface="Times New Roman"/>
                <a:cs typeface="Times New Roman"/>
              </a:rPr>
              <a:t>ember</a:t>
            </a:r>
            <a:r>
              <a:rPr dirty="0" baseline="2923" sz="1425" spc="442" b="1">
                <a:latin typeface="Times New Roman"/>
                <a:cs typeface="Times New Roman"/>
              </a:rPr>
              <a:t> </a:t>
            </a:r>
            <a:r>
              <a:rPr dirty="0" baseline="2923" sz="1425">
                <a:latin typeface="Times New Roman"/>
                <a:cs typeface="Times New Roman"/>
              </a:rPr>
              <a:t>+</a:t>
            </a:r>
            <a:r>
              <a:rPr dirty="0" baseline="2923" sz="1425" spc="322">
                <a:latin typeface="Times New Roman"/>
                <a:cs typeface="Times New Roman"/>
              </a:rPr>
              <a:t>  </a:t>
            </a:r>
            <a:r>
              <a:rPr dirty="0" baseline="14619" sz="1425" spc="89" b="1">
                <a:latin typeface="Times New Roman"/>
                <a:cs typeface="Times New Roman"/>
              </a:rPr>
              <a:t>JM</a:t>
            </a:r>
            <a:r>
              <a:rPr dirty="0" sz="950" spc="60" b="1">
                <a:latin typeface="Times New Roman"/>
                <a:cs typeface="Times New Roman"/>
              </a:rPr>
              <a:t>pepns</a:t>
            </a: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95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</a:pPr>
            <a:r>
              <a:rPr dirty="0" sz="1250" spc="-30">
                <a:latin typeface="Times New Roman"/>
                <a:cs typeface="Times New Roman"/>
              </a:rPr>
              <a:t>Dengan</a:t>
            </a:r>
            <a:r>
              <a:rPr dirty="0" sz="1250" spc="-3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f=</a:t>
            </a:r>
            <a:r>
              <a:rPr dirty="0" sz="1250" spc="265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0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>
                <a:solidFill>
                  <a:srgbClr val="262626"/>
                </a:solidFill>
                <a:latin typeface="Times New Roman"/>
                <a:cs typeface="Times New Roman"/>
              </a:rPr>
              <a:t>&lt;</a:t>
            </a:r>
            <a:r>
              <a:rPr dirty="0" sz="1250" spc="-55">
                <a:solidFill>
                  <a:srgbClr val="262626"/>
                </a:solidFill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f</a:t>
            </a:r>
            <a:r>
              <a:rPr dirty="0" sz="1250" spc="-30">
                <a:latin typeface="Times New Roman"/>
                <a:cs typeface="Times New Roman"/>
              </a:rPr>
              <a:t> </a:t>
            </a:r>
            <a:r>
              <a:rPr dirty="0" sz="1250">
                <a:latin typeface="Times New Roman"/>
                <a:cs typeface="Times New Roman"/>
              </a:rPr>
              <a:t>&lt;</a:t>
            </a:r>
            <a:r>
              <a:rPr dirty="0" sz="1250" spc="-55">
                <a:latin typeface="Times New Roman"/>
                <a:cs typeface="Times New Roman"/>
              </a:rPr>
              <a:t> </a:t>
            </a:r>
            <a:r>
              <a:rPr dirty="0" sz="1250" spc="-5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2024-11-19T02:25:06Z</dcterms:created>
  <dcterms:modified xsi:type="dcterms:W3CDTF">2024-11-19T02:25:06Z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2024-11-19T00:00:00Z</vt:filetime>
  </property>
  <property fmtid="{D5CDD505-2E9C-101B-9397-08002B2CF9AE}" pid="3" name="Producer">
    <vt:lpwstr>iLovePDF</vt:lpwstr>
  </property>
</Properties>
</file>