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5" r:id="rId2"/>
    <p:sldId id="306" r:id="rId3"/>
    <p:sldId id="398" r:id="rId4"/>
    <p:sldId id="400" r:id="rId5"/>
    <p:sldId id="401" r:id="rId6"/>
    <p:sldId id="399" r:id="rId7"/>
    <p:sldId id="403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B1"/>
    <a:srgbClr val="11576A"/>
    <a:srgbClr val="0EB1C8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110" y="115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08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4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mtClean="0">
                <a:solidFill>
                  <a:srgbClr val="C00000"/>
                </a:solidFill>
              </a:rPr>
              <a:t>背景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42931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  <a:p>
            <a:pPr lvl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并发进程的正确性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2525718"/>
            <a:ext cx="3441355" cy="654050"/>
            <a:chOff x="844893" y="2525718"/>
            <a:chExt cx="3441355" cy="6540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并发进程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824170"/>
              <a:ext cx="289126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Symbol" charset="0"/>
                </a:rPr>
                <a:t>在多个进程间有资源共享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41734"/>
            <a:ext cx="4584363" cy="1017594"/>
            <a:chOff x="844893" y="3641734"/>
            <a:chExt cx="4584363" cy="1017594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64173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并发进程的正确性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4173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932248"/>
              <a:ext cx="40342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执行过程是不确定性和不可重现的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73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230700"/>
              <a:ext cx="367708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程序错误可能是间歇性发生的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4298611" cy="701680"/>
            <a:chOff x="844893" y="1000114"/>
            <a:chExt cx="4298611" cy="7016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独立进程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293804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不和其他进程共享资源或状态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04956"/>
            <a:ext cx="4822466" cy="731390"/>
            <a:chOff x="1262422" y="1604956"/>
            <a:chExt cx="4822466" cy="73139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0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19077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  <a:sym typeface="Symbol" charset="0"/>
                </a:rPr>
                <a:t>可重现</a:t>
              </a:r>
              <a:r>
                <a:rPr lang="en-US" altLang="zh-CN" sz="1800" dirty="0" smtClean="0">
                  <a:sym typeface="Symbol" charset="0"/>
                </a:rPr>
                <a:t> </a:t>
              </a:r>
              <a:r>
                <a:rPr lang="zh-CN" altLang="en-US" sz="1800" dirty="0" smtClean="0">
                  <a:sym typeface="Symbol" charset="0"/>
                </a:rPr>
                <a:t>能够重现起始</a:t>
              </a:r>
              <a:r>
                <a:rPr lang="zh-CN" altLang="en-US" sz="1800" dirty="0" smtClean="0">
                  <a:sym typeface="Symbol" charset="0"/>
                </a:rPr>
                <a:t>条件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35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1604956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sym typeface="Symbol" charset="0"/>
                </a:rPr>
                <a:t>确定性</a:t>
              </a:r>
              <a:r>
                <a:rPr lang="en-US" altLang="zh-CN" sz="1800" smtClean="0">
                  <a:sym typeface="Symbol" charset="0"/>
                </a:rPr>
                <a:t> </a:t>
              </a:r>
              <a:r>
                <a:rPr lang="zh-CN" altLang="en-US" sz="1800" smtClean="0">
                  <a:sym typeface="Symbol" charset="0"/>
                </a:rPr>
                <a:t>输入状态决定结果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13426"/>
            <a:ext cx="2309446" cy="428628"/>
            <a:chOff x="1262422" y="2213426"/>
            <a:chExt cx="2309446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272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6" y="2213426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调度顺序不重要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095630"/>
            <a:ext cx="1523628" cy="628650"/>
            <a:chOff x="1262422" y="3095630"/>
            <a:chExt cx="1523628" cy="62865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095630"/>
              <a:ext cx="1319626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不确定性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34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368682"/>
              <a:ext cx="1391064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不可重现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进程并发执行的好处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671323" cy="428628"/>
            <a:chOff x="844893" y="1000114"/>
            <a:chExt cx="56713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3732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进程需要与计算机中的其他进程和设备进行协作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1614705"/>
            <a:ext cx="1869719" cy="428628"/>
            <a:chOff x="844893" y="2525718"/>
            <a:chExt cx="1869719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好处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：加速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1913157"/>
            <a:ext cx="5901866" cy="627058"/>
            <a:chOff x="1262422" y="2824170"/>
            <a:chExt cx="5901866" cy="6270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824170"/>
              <a:ext cx="432914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I/O</a:t>
              </a:r>
              <a:r>
                <a:rPr lang="zh-CN" altLang="en-US" sz="1800" dirty="0" smtClean="0"/>
                <a:t>操作和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计算可以重叠（并行）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095630"/>
              <a:ext cx="576930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程序可划分成多个模块放在多个处理器上并行执行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1604956"/>
            <a:ext cx="5095528" cy="1024398"/>
            <a:chOff x="1252514" y="1604956"/>
            <a:chExt cx="5095528" cy="10243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987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5078" y="18950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银行账号存款余额在多台</a:t>
              </a:r>
              <a:r>
                <a:rPr lang="en-US" altLang="zh-CN" sz="1800" dirty="0" smtClean="0"/>
                <a:t>ATM</a:t>
              </a:r>
              <a:r>
                <a:rPr lang="zh-CN" altLang="en-US" sz="1800" dirty="0" smtClean="0"/>
                <a:t>机操作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6970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604956"/>
              <a:ext cx="31770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mtClean="0"/>
                <a:t>多个用户使用同一台计算机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27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2200726"/>
              <a:ext cx="49629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机器人上的嵌入式系统协调手臂和手的动作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285866"/>
            <a:ext cx="2260651" cy="415928"/>
            <a:chOff x="844893" y="1285866"/>
            <a:chExt cx="2260651" cy="4159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293804"/>
              <a:ext cx="196256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好处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1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：共享资源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12858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4893" y="1928356"/>
            <a:ext cx="2726975" cy="428628"/>
            <a:chOff x="844893" y="3365506"/>
            <a:chExt cx="272697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365506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  <a:sym typeface="Symbol" charset="0"/>
                </a:rPr>
                <a:t>好处</a:t>
              </a:r>
              <a:r>
                <a:rPr lang="en-US" altLang="zh-CN" sz="1800" dirty="0" smtClean="0">
                  <a:solidFill>
                    <a:srgbClr val="C00000"/>
                  </a:solidFill>
                  <a:sym typeface="Symbol" charset="0"/>
                </a:rPr>
                <a:t>3</a:t>
              </a:r>
              <a:r>
                <a:rPr lang="zh-CN" altLang="en-US" sz="1800" dirty="0" smtClean="0">
                  <a:solidFill>
                    <a:srgbClr val="C00000"/>
                  </a:solidFill>
                  <a:sym typeface="Symbol" charset="0"/>
                </a:rPr>
                <a:t>：模块化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6550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2239497"/>
            <a:ext cx="5692432" cy="1033481"/>
            <a:chOff x="1262422" y="3676647"/>
            <a:chExt cx="5692432" cy="1033481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607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3676647"/>
              <a:ext cx="26055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将大程序分解成小程序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411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281500"/>
              <a:ext cx="32490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使系统易于复用和扩展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597004" y="3962410"/>
              <a:ext cx="53578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600" dirty="0" smtClean="0"/>
                <a:t>以编译为例，</a:t>
              </a:r>
              <a:r>
                <a:rPr lang="en-US" altLang="zh-CN" sz="1600" dirty="0" err="1" smtClean="0"/>
                <a:t>gcc</a:t>
              </a:r>
              <a:r>
                <a:rPr lang="zh-CN" altLang="en-US" sz="1600" dirty="0" smtClean="0"/>
                <a:t>会调用</a:t>
              </a:r>
              <a:r>
                <a:rPr lang="en-US" altLang="zh-CN" sz="1600" dirty="0" err="1" smtClean="0"/>
                <a:t>cpp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cc1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cc2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as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ld</a:t>
              </a:r>
              <a:endParaRPr lang="zh-CN" altLang="en-US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并发创建新进程时的</a:t>
            </a:r>
            <a:r>
              <a:rPr lang="zh-CN" altLang="en-US" dirty="0"/>
              <a:t>标识分配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000114"/>
            <a:ext cx="5513057" cy="714380"/>
            <a:chOff x="844893" y="1000114"/>
            <a:chExt cx="551305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9419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程序可以调用函数</a:t>
              </a:r>
              <a:r>
                <a:rPr lang="en-US" altLang="zh-CN" sz="1800" dirty="0" smtClean="0"/>
                <a:t>fork()</a:t>
              </a:r>
              <a:r>
                <a:rPr lang="zh-CN" altLang="en-US" sz="1800" dirty="0" smtClean="0"/>
                <a:t>来创建一个新的进程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398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497287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mtClean="0"/>
                <a:t>操作系统需要分配一个新的并且唯一的进程</a:t>
              </a:r>
              <a:r>
                <a:rPr lang="en-US" altLang="zh-CN" sz="1800" smtClean="0"/>
                <a:t>ID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2514" y="1596566"/>
            <a:ext cx="4822466" cy="755740"/>
            <a:chOff x="1252514" y="1596566"/>
            <a:chExt cx="4822466" cy="755740"/>
          </a:xfrm>
        </p:grpSpPr>
        <p:sp>
          <p:nvSpPr>
            <p:cNvPr id="3" name="矩形 2"/>
            <p:cNvSpPr/>
            <p:nvPr/>
          </p:nvSpPr>
          <p:spPr>
            <a:xfrm>
              <a:off x="1610533" y="1947859"/>
              <a:ext cx="2889459" cy="355444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6886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5078" y="1596566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在</a:t>
              </a:r>
              <a:r>
                <a:rPr lang="zh-CN" altLang="en-US" sz="1800" dirty="0" smtClean="0"/>
                <a:t>内核中，这个系统调用会运行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89431" y="1923678"/>
              <a:ext cx="2972608" cy="42862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new_pid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altLang="zh-CN" sz="18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next_pid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2268157"/>
            <a:ext cx="3239878" cy="1426020"/>
            <a:chOff x="1252514" y="2268157"/>
            <a:chExt cx="3239878" cy="142602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23861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2268157"/>
              <a:ext cx="19724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翻译成机器指令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568766" y="2623015"/>
              <a:ext cx="2923626" cy="1071162"/>
              <a:chOff x="1576366" y="2623015"/>
              <a:chExt cx="2923626" cy="107116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10533" y="2623015"/>
                <a:ext cx="2889459" cy="99888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576366" y="2624199"/>
                <a:ext cx="2691726" cy="1069978"/>
                <a:chOff x="1592242" y="2516643"/>
                <a:chExt cx="2462634" cy="1069978"/>
              </a:xfrm>
            </p:grpSpPr>
            <p:sp>
              <p:nvSpPr>
                <p:cNvPr id="30" name="内容占位符 2"/>
                <p:cNvSpPr txBox="1">
                  <a:spLocks/>
                </p:cNvSpPr>
                <p:nvPr/>
              </p:nvSpPr>
              <p:spPr>
                <a:xfrm>
                  <a:off x="1592242" y="2516643"/>
                  <a:ext cx="2391196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LOAD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next_pid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Reg1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内容占位符 2"/>
                <p:cNvSpPr txBox="1">
                  <a:spLocks/>
                </p:cNvSpPr>
                <p:nvPr/>
              </p:nvSpPr>
              <p:spPr>
                <a:xfrm>
                  <a:off x="1592242" y="2750007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new_pid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内容占位符 2"/>
                <p:cNvSpPr txBox="1">
                  <a:spLocks/>
                </p:cNvSpPr>
                <p:nvPr/>
              </p:nvSpPr>
              <p:spPr>
                <a:xfrm>
                  <a:off x="1592242" y="2997659"/>
                  <a:ext cx="139106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INC Reg1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内容占位符 2"/>
                <p:cNvSpPr txBox="1">
                  <a:spLocks/>
                </p:cNvSpPr>
                <p:nvPr/>
              </p:nvSpPr>
              <p:spPr>
                <a:xfrm>
                  <a:off x="1592242" y="3231023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next_pid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844893" y="3670902"/>
            <a:ext cx="5941685" cy="1273183"/>
            <a:chOff x="844893" y="3670902"/>
            <a:chExt cx="5941685" cy="1273183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670902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两个进程并发执行时的预期</a:t>
              </a:r>
              <a:r>
                <a:rPr lang="zh-CN" altLang="en-US" sz="1800" dirty="0" smtClean="0"/>
                <a:t>结果</a:t>
              </a:r>
              <a:r>
                <a:rPr lang="en-US" altLang="zh-CN" sz="1800" dirty="0" smtClean="0"/>
                <a:t>(</a:t>
              </a:r>
              <a:r>
                <a:rPr lang="zh-CN" altLang="en-US" sz="1800" dirty="0" smtClean="0"/>
                <a:t>假定</a:t>
              </a:r>
              <a:r>
                <a:rPr lang="en-US" altLang="zh-CN" sz="1800" dirty="0" err="1" smtClean="0"/>
                <a:t>next_pid</a:t>
              </a:r>
              <a:r>
                <a:rPr lang="en-US" altLang="zh-CN" sz="1800" dirty="0" smtClean="0"/>
                <a:t>=100</a:t>
              </a:r>
              <a:r>
                <a:rPr lang="en-US" altLang="zh-CN" sz="1800" dirty="0"/>
                <a:t>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709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661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3982042"/>
              <a:ext cx="5388012" cy="9620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一</a:t>
              </a:r>
              <a:r>
                <a:rPr lang="zh-CN" altLang="en-US" sz="1800" dirty="0" smtClean="0"/>
                <a:t>个进程得到的</a:t>
              </a:r>
              <a:r>
                <a:rPr lang="en-US" altLang="zh-CN" sz="1800" dirty="0" smtClean="0"/>
                <a:t>ID</a:t>
              </a:r>
              <a:r>
                <a:rPr lang="zh-CN" altLang="en-US" sz="1800" dirty="0" smtClean="0"/>
                <a:t>应该是</a:t>
              </a:r>
              <a:r>
                <a:rPr lang="en-US" altLang="zh-CN" sz="1800" dirty="0" smtClean="0"/>
                <a:t>100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另</a:t>
              </a:r>
              <a:r>
                <a:rPr lang="zh-CN" altLang="en-US" sz="1800" dirty="0" smtClean="0"/>
                <a:t>一个进程的</a:t>
              </a:r>
              <a:r>
                <a:rPr lang="en-US" altLang="zh-CN" sz="1800" dirty="0" smtClean="0"/>
                <a:t>ID</a:t>
              </a:r>
              <a:r>
                <a:rPr lang="zh-CN" altLang="en-US" sz="1800" dirty="0" smtClean="0"/>
                <a:t>应该是</a:t>
              </a:r>
              <a:r>
                <a:rPr lang="en-US" altLang="zh-CN" sz="1800" dirty="0" smtClean="0"/>
                <a:t>101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next_pid</a:t>
              </a:r>
              <a:r>
                <a:rPr lang="zh-CN" altLang="en-US" sz="1800" dirty="0" smtClean="0"/>
                <a:t>应该增加到</a:t>
              </a:r>
              <a:r>
                <a:rPr lang="en-US" altLang="zh-CN" sz="1800" dirty="0" smtClean="0"/>
                <a:t>102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441701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476206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新进程分配标识中的可能错误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80998" y="1428742"/>
            <a:ext cx="2478834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77892" y="3226662"/>
            <a:ext cx="3202020" cy="85725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Reg1 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729164" y="1995686"/>
            <a:ext cx="3214710" cy="64807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1472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837639" y="3908432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729164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71472" y="1047740"/>
            <a:ext cx="92869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sz="1800" dirty="0" smtClean="0"/>
              <a:t>进程</a:t>
            </a:r>
            <a:r>
              <a:rPr lang="en-US" altLang="zh-CN" sz="1800" dirty="0" smtClean="0"/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00588" y="1014402"/>
            <a:ext cx="10001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2964645" y="1678775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86116" y="2000246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3929058" y="2643188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286116" y="3286130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000364" y="3571882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570678" y="3905428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2836572" y="3909554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4728097" y="3908361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4729164" y="2572078"/>
            <a:ext cx="3214710" cy="65458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Reg1 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next_kpid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571206" y="1995686"/>
            <a:ext cx="0" cy="614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>
          <a:xfrm>
            <a:off x="3942058" y="3908432"/>
            <a:ext cx="616792" cy="30354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/>
      <p:bldP spid="18" grpId="0"/>
      <p:bldP spid="19" grpId="0"/>
      <p:bldP spid="17" grpId="0"/>
      <p:bldP spid="21" grpId="0"/>
      <p:bldP spid="22" grpId="0"/>
      <p:bldP spid="23" grpId="0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mtClean="0"/>
              <a:t>原子操作（</a:t>
            </a:r>
            <a:r>
              <a:rPr lang="en-US" altLang="zh-CN" smtClean="0"/>
              <a:t>Atomic Operation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084561" cy="428628"/>
            <a:chOff x="844893" y="1000114"/>
            <a:chExt cx="608456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原子操作是指一次不存在任何中断或失败的操作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44604"/>
            <a:ext cx="3390924" cy="1122370"/>
            <a:chOff x="1252514" y="1344604"/>
            <a:chExt cx="3390924" cy="112237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3473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5078" y="1694538"/>
              <a:ext cx="22582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或者操作没有执行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8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44604"/>
              <a:ext cx="239483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要么操作成功完成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1622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2038346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不会出现部分执行的状态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7584" y="2431143"/>
            <a:ext cx="6084561" cy="428628"/>
            <a:chOff x="844893" y="1000114"/>
            <a:chExt cx="6084561" cy="428628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操作系统需要利用同步机制在并发执行的同时，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保证一些操作是原子操作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3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410</Words>
  <Application>Microsoft Office PowerPoint</Application>
  <PresentationFormat>全屏显示(16:9)</PresentationFormat>
  <Paragraphs>90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809</cp:revision>
  <dcterms:created xsi:type="dcterms:W3CDTF">2015-01-11T06:38:50Z</dcterms:created>
  <dcterms:modified xsi:type="dcterms:W3CDTF">2015-04-02T02:28:31Z</dcterms:modified>
</cp:coreProperties>
</file>