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6" r:id="rId2"/>
    <p:sldId id="416" r:id="rId3"/>
    <p:sldId id="418" r:id="rId4"/>
    <p:sldId id="419" r:id="rId5"/>
    <p:sldId id="420" r:id="rId6"/>
    <p:sldId id="421" r:id="rId7"/>
    <p:sldId id="422" r:id="rId8"/>
    <p:sldId id="413" r:id="rId9"/>
    <p:sldId id="395" r:id="rId10"/>
    <p:sldId id="414" r:id="rId11"/>
    <p:sldId id="415" r:id="rId12"/>
    <p:sldId id="423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48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FFF9B1"/>
    <a:srgbClr val="FDD000"/>
    <a:srgbClr val="FFCC66"/>
    <a:srgbClr val="FF9900"/>
    <a:srgbClr val="005072"/>
    <a:srgbClr val="0093DD"/>
    <a:srgbClr val="CCFF99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09" d="100"/>
          <a:sy n="109" d="100"/>
        </p:scale>
        <p:origin x="158" y="115"/>
      </p:cViewPr>
      <p:guideLst>
        <p:guide orient="horz" pos="1620"/>
        <p:guide pos="2880"/>
        <p:guide orient="horz" pos="134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5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3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44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4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87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5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6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46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7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70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75" y="85726"/>
            <a:ext cx="7956550" cy="45005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09650"/>
            <a:ext cx="77724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9600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  <p:sldLayoutId id="2147483661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1409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：禁用硬件中断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321300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5798809" cy="500066"/>
            <a:chOff x="844893" y="1000114"/>
            <a:chExt cx="5798809" cy="50006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0072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没有中断，没有上下文切换，因此没有并发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357304"/>
            <a:ext cx="4891122" cy="500066"/>
            <a:chOff x="1252514" y="1357304"/>
            <a:chExt cx="4891122" cy="500066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84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400832" y="1357304"/>
              <a:ext cx="474280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硬件将中断处理延迟到中断被启用之后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2514" y="1714494"/>
            <a:ext cx="6055790" cy="500066"/>
            <a:chOff x="1252514" y="1714494"/>
            <a:chExt cx="6055790" cy="500066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417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400832" y="1714494"/>
              <a:ext cx="59074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现代计算机体系结构都提供指令来实现禁用中断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184516"/>
            <a:ext cx="4591203" cy="857256"/>
            <a:chOff x="844893" y="3184516"/>
            <a:chExt cx="4591203" cy="857256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3184516"/>
              <a:ext cx="31432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进入临界区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1845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36689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400832" y="3541706"/>
              <a:ext cx="403526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1" lang="zh-CN" altLang="en-US" dirty="0" smtClean="0"/>
                <a:t>禁止</a:t>
              </a:r>
              <a:r>
                <a:rPr kumimoji="1" lang="zh-CN" altLang="en-US" dirty="0"/>
                <a:t>所有中断，并保存标志 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883250"/>
            <a:ext cx="4231163" cy="848740"/>
            <a:chOff x="844893" y="3883250"/>
            <a:chExt cx="4231163" cy="848740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883250"/>
              <a:ext cx="1714512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离开临界区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8977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3591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400832" y="4231924"/>
              <a:ext cx="367522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1" lang="zh-CN" altLang="en-US" dirty="0" smtClean="0"/>
                <a:t>使</a:t>
              </a:r>
              <a:r>
                <a:rPr kumimoji="1" lang="zh-CN" altLang="en-US" dirty="0"/>
                <a:t>能所有中断，并恢复标志 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52514" y="2147023"/>
            <a:ext cx="5547771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local_irq_save(unsigned long flags); </a:t>
            </a:r>
            <a:endParaRPr lang="zh-CN" altLang="en-US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/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section</a:t>
            </a:r>
            <a:endParaRPr lang="en-US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/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local_irq_restore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(unsigned long flags); </a:t>
            </a:r>
            <a:endParaRPr lang="zh-CN" altLang="en-US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54583" y="2148848"/>
            <a:ext cx="54740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local_irq_save(unsigned long flags); 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54939" y="2695862"/>
            <a:ext cx="54740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local_irq_restore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(unsigned long flags); 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3" grpId="1"/>
      <p:bldP spid="23" grpId="2"/>
      <p:bldP spid="24" grpId="0"/>
      <p:bldP spid="2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缺点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798809" cy="500066"/>
            <a:chOff x="844893" y="1000114"/>
            <a:chExt cx="5798809" cy="50006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0072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禁用中断后，进程无法被停止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036790"/>
            <a:ext cx="2012595" cy="443142"/>
            <a:chOff x="844893" y="3036790"/>
            <a:chExt cx="2012595" cy="443142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036790"/>
              <a:ext cx="1714512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要小心使用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051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57304"/>
            <a:ext cx="3390924" cy="500066"/>
            <a:chOff x="1252514" y="1357304"/>
            <a:chExt cx="3390924" cy="500066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84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400832" y="1357304"/>
              <a:ext cx="324260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整个系统都会为此停下来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714494"/>
            <a:ext cx="4248180" cy="500066"/>
            <a:chOff x="1252514" y="1714494"/>
            <a:chExt cx="4248180" cy="500066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417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400832" y="1714494"/>
              <a:ext cx="409986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可能导致其他进程处于饥饿状态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029274"/>
            <a:ext cx="5798809" cy="1042542"/>
            <a:chOff x="844893" y="2029274"/>
            <a:chExt cx="5798809" cy="104254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2029274"/>
              <a:ext cx="421484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临界区可能很长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20292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5136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400832" y="2386464"/>
              <a:ext cx="5242870" cy="6853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无法确定响应中断所需的时间（可能存在硬件影响）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235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95486"/>
            <a:ext cx="7772400" cy="628650"/>
          </a:xfr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(Critical Section)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2112397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临界区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(critical section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2950" y="921963"/>
            <a:ext cx="4104456" cy="109260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critical section</a:t>
            </a: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remainder section</a:t>
            </a:r>
            <a:endParaRPr lang="en-US" altLang="zh-CN" sz="20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0807" y="2467174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(entry section)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59632" y="2830853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退出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(exit section)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58535" y="3201135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剩余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(remainder section)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88142" y="2471735"/>
            <a:ext cx="6456266" cy="360040"/>
            <a:chOff x="1788142" y="2471735"/>
            <a:chExt cx="6456266" cy="360040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907704" y="2471735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进程中访问临界资源的一段需要互斥执行的代码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25890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789317" y="2813827"/>
            <a:ext cx="6456266" cy="761954"/>
            <a:chOff x="1788142" y="3180919"/>
            <a:chExt cx="6456266" cy="761954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1907704" y="3180919"/>
              <a:ext cx="6336704" cy="761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检查可否进入临界区的一段代码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如可进入，设置相应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3297335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36672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788142" y="3157217"/>
            <a:ext cx="6435641" cy="360040"/>
            <a:chOff x="1788142" y="4135227"/>
            <a:chExt cx="6435641" cy="360040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887079" y="4135227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清除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425758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0" name="组合 19"/>
          <p:cNvGrpSpPr/>
          <p:nvPr/>
        </p:nvGrpSpPr>
        <p:grpSpPr>
          <a:xfrm>
            <a:off x="1788142" y="3583860"/>
            <a:ext cx="6456266" cy="360040"/>
            <a:chOff x="1788142" y="4878343"/>
            <a:chExt cx="6456266" cy="360040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1907704" y="4878343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代码中的其余部分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499924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矩形 22"/>
          <p:cNvSpPr/>
          <p:nvPr/>
        </p:nvSpPr>
        <p:spPr>
          <a:xfrm>
            <a:off x="2160566" y="1171151"/>
            <a:ext cx="300000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02950" y="924541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</p:txBody>
      </p:sp>
      <p:sp>
        <p:nvSpPr>
          <p:cNvPr id="25" name="矩形 24"/>
          <p:cNvSpPr/>
          <p:nvPr/>
        </p:nvSpPr>
        <p:spPr>
          <a:xfrm>
            <a:off x="1703233" y="1420080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2161415" y="1654526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remainder section</a:t>
            </a:r>
          </a:p>
        </p:txBody>
      </p:sp>
    </p:spTree>
    <p:extLst>
      <p:ext uri="{BB962C8B-B14F-4D97-AF65-F5344CB8AC3E}">
        <p14:creationId xmlns:p14="http://schemas.microsoft.com/office/powerpoint/2010/main" val="3869244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/>
      <p:bldP spid="10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42773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5249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851670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28371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61587" y="1482338"/>
            <a:ext cx="5317386" cy="369332"/>
            <a:chOff x="1861587" y="1482338"/>
            <a:chExt cx="5317386" cy="369332"/>
          </a:xfrm>
        </p:grpSpPr>
        <p:sp>
          <p:nvSpPr>
            <p:cNvPr id="7" name="矩形 6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没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进程在临界区时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，任何进程可进入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3909776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28371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1937495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有进程在临界区时，其他进程均不能进入临界区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9575563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2346434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等待进入临界区的进程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不能无限期等待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7911981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42773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2787774"/>
            <a:ext cx="4654629" cy="646331"/>
            <a:chOff x="1861587" y="1482338"/>
            <a:chExt cx="4654629" cy="646331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45035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不能进入临界区的进程，应释放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（如转换到阻塞状态）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601382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临界区的</a:t>
            </a:r>
            <a:r>
              <a:rPr lang="zh-CN" altLang="en-US" dirty="0" smtClean="0"/>
              <a:t>实现方法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75962" y="2745246"/>
            <a:ext cx="4320479" cy="855328"/>
            <a:chOff x="1373472" y="2777601"/>
            <a:chExt cx="4320479" cy="85532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671554" y="2784189"/>
              <a:ext cx="4022397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不同的临界区实现机制的比较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3472" y="27776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093" y="326009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929411" y="3132863"/>
              <a:ext cx="2385350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性能：并发级别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50193" y="1131590"/>
            <a:ext cx="4343758" cy="1307946"/>
            <a:chOff x="1350193" y="1131590"/>
            <a:chExt cx="4343758" cy="1307946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413699" y="1131590"/>
              <a:ext cx="31432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665526" y="1225090"/>
              <a:ext cx="4028425" cy="1214446"/>
              <a:chOff x="1671554" y="1488780"/>
              <a:chExt cx="4028425" cy="1214446"/>
            </a:xfrm>
          </p:grpSpPr>
          <p:sp>
            <p:nvSpPr>
              <p:cNvPr id="26" name="内容占位符 2"/>
              <p:cNvSpPr txBox="1">
                <a:spLocks/>
              </p:cNvSpPr>
              <p:nvPr/>
            </p:nvSpPr>
            <p:spPr>
              <a:xfrm>
                <a:off x="1671555" y="1488780"/>
                <a:ext cx="1456656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</a:pPr>
                <a:r>
                  <a:rPr lang="zh-CN" altLang="en-US" dirty="0"/>
                  <a:t>禁用中断</a:t>
                </a:r>
              </a:p>
            </p:txBody>
          </p:sp>
          <p:sp>
            <p:nvSpPr>
              <p:cNvPr id="28" name="内容占位符 2"/>
              <p:cNvSpPr txBox="1">
                <a:spLocks/>
              </p:cNvSpPr>
              <p:nvPr/>
            </p:nvSpPr>
            <p:spPr>
              <a:xfrm>
                <a:off x="1671555" y="1845970"/>
                <a:ext cx="4028424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/>
                  <a:t>软件方法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1671554" y="2203160"/>
                <a:ext cx="3116469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/>
                  <a:t>更高级的抽象方法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7" name="TextBox 21"/>
            <p:cNvSpPr txBox="1"/>
            <p:nvPr/>
          </p:nvSpPr>
          <p:spPr>
            <a:xfrm>
              <a:off x="1350193" y="124792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1350193" y="15909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350193" y="195664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35701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>
                <a:solidFill>
                  <a:srgbClr val="C00000"/>
                </a:solidFill>
              </a:rPr>
              <a:t>方法</a:t>
            </a:r>
            <a:r>
              <a:rPr lang="en-US" altLang="zh-CN" smtClean="0">
                <a:solidFill>
                  <a:srgbClr val="C00000"/>
                </a:solidFill>
              </a:rPr>
              <a:t>1</a:t>
            </a:r>
            <a:r>
              <a:rPr lang="zh-CN" altLang="en-US" smtClean="0">
                <a:solidFill>
                  <a:srgbClr val="C00000"/>
                </a:solidFill>
              </a:rPr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5332</TotalTime>
  <Words>1286</Words>
  <Application>Microsoft Office PowerPoint</Application>
  <PresentationFormat>全屏显示(16:9)</PresentationFormat>
  <Paragraphs>159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Monotype Sorts</vt:lpstr>
      <vt:lpstr>MS PGothic</vt:lpstr>
      <vt:lpstr>华文仿宋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Times New Roman</vt:lpstr>
      <vt:lpstr>Office 主题</vt:lpstr>
      <vt:lpstr>PowerPoint 演示文稿</vt:lpstr>
      <vt:lpstr>临界区(Critical Section)</vt:lpstr>
      <vt:lpstr>临界区的访问规则</vt:lpstr>
      <vt:lpstr>临界区的访问规则</vt:lpstr>
      <vt:lpstr>临界区的访问规则</vt:lpstr>
      <vt:lpstr>临界区的访问规则</vt:lpstr>
      <vt:lpstr>临界区的访问规则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808</cp:revision>
  <dcterms:created xsi:type="dcterms:W3CDTF">2015-01-11T06:38:50Z</dcterms:created>
  <dcterms:modified xsi:type="dcterms:W3CDTF">2015-04-02T07:59:09Z</dcterms:modified>
</cp:coreProperties>
</file>