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4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5" r:id="rId11"/>
    <p:sldId id="426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FDD000"/>
    <a:srgbClr val="0EB1C8"/>
    <a:srgbClr val="FFF9B1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58" y="115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61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：基于软件的解决方法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6" y="72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1" y="195054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基于软件的解决方法的分析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3199" y="1275606"/>
            <a:ext cx="4227173" cy="769321"/>
            <a:chOff x="1363199" y="1650991"/>
            <a:chExt cx="4227173" cy="769321"/>
          </a:xfrm>
        </p:grpSpPr>
        <p:sp>
          <p:nvSpPr>
            <p:cNvPr id="17" name="矩形 16"/>
            <p:cNvSpPr/>
            <p:nvPr/>
          </p:nvSpPr>
          <p:spPr>
            <a:xfrm>
              <a:off x="1675796" y="1650991"/>
              <a:ext cx="8427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复杂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99" y="16734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76" y="213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947034" y="2003934"/>
              <a:ext cx="364333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需要两个进程间的共享数据项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3199" y="2050113"/>
            <a:ext cx="2298347" cy="776172"/>
            <a:chOff x="1363199" y="2287082"/>
            <a:chExt cx="2298347" cy="776172"/>
          </a:xfrm>
        </p:grpSpPr>
        <p:sp>
          <p:nvSpPr>
            <p:cNvPr id="18" name="矩形 17"/>
            <p:cNvSpPr/>
            <p:nvPr/>
          </p:nvSpPr>
          <p:spPr>
            <a:xfrm>
              <a:off x="1675796" y="2287082"/>
              <a:ext cx="16285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需要忙等待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3199" y="228917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76" y="27752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947034" y="2646876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浪费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6" y="-2399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1" y="1947420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61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基于软件的同步解决方法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428892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两个线程，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T1</a:t>
            </a:r>
            <a:endParaRPr lang="en-GB" altLang="en-US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227689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</a:t>
            </a:r>
            <a:r>
              <a:rPr lang="en-GB" altLang="en-US" dirty="0" smtClean="0"/>
              <a:t>Ti</a:t>
            </a:r>
            <a:r>
              <a:rPr lang="zh-CN" altLang="en-US" dirty="0" smtClean="0"/>
              <a:t>的代码</a:t>
            </a:r>
            <a:endParaRPr lang="en-GB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1259632" y="1799307"/>
            <a:ext cx="3646172" cy="20867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enter </a:t>
            </a: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critical 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exit </a:t>
            </a: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reminder section</a:t>
            </a:r>
            <a:endParaRPr lang="en-GB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while (1);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176284" y="4025587"/>
            <a:ext cx="5572164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线程可通过共享一些共有变量来同步它们的行为</a:t>
            </a:r>
            <a:endParaRPr lang="en-GB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2176786"/>
            <a:ext cx="2796224" cy="1020074"/>
            <a:chOff x="1619672" y="2176786"/>
            <a:chExt cx="2796224" cy="1020074"/>
          </a:xfrm>
        </p:grpSpPr>
        <p:sp>
          <p:nvSpPr>
            <p:cNvPr id="24" name="矩形 23"/>
            <p:cNvSpPr/>
            <p:nvPr/>
          </p:nvSpPr>
          <p:spPr>
            <a:xfrm>
              <a:off x="1619672" y="2204401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2" y="2856498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538733" y="21767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进入区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38733" y="28275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退出区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第一次尝试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15566"/>
            <a:ext cx="4592943" cy="966369"/>
            <a:chOff x="844893" y="915566"/>
            <a:chExt cx="4592943" cy="966369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15566"/>
              <a:ext cx="257176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540" y="1306781"/>
              <a:ext cx="4270296" cy="575154"/>
              <a:chOff x="1175542" y="1420825"/>
              <a:chExt cx="4270296" cy="575154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75542" y="1420825"/>
                <a:ext cx="3828506" cy="51622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turn = 0</a:t>
                </a: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turn == 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493935" y="1609761"/>
                <a:ext cx="2951903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/>
                  <a:t> 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表示允许进入临界区的线程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1837983"/>
            <a:ext cx="4151153" cy="2128536"/>
            <a:chOff x="844893" y="1837983"/>
            <a:chExt cx="4151153" cy="212853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837983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85249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540" y="2212193"/>
              <a:ext cx="3828506" cy="175432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(turn != 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turn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= j;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reminder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4950" y="3995653"/>
            <a:ext cx="5555460" cy="461564"/>
            <a:chOff x="854950" y="3995653"/>
            <a:chExt cx="5555460" cy="461564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67540" y="3998868"/>
              <a:ext cx="524287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满足“忙则等待”，但是有时不满足“空闲则入”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54950" y="399565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299" y="4308056"/>
            <a:ext cx="5363670" cy="701691"/>
            <a:chOff x="1259299" y="4308056"/>
            <a:chExt cx="5363670" cy="701691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80099" y="4308056"/>
              <a:ext cx="5242870" cy="7016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不在临界区，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想要继续运行，但是必须等待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进入过临界区后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299" y="441608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第二次尝试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78282"/>
            <a:ext cx="4551719" cy="1189556"/>
            <a:chOff x="844893" y="978282"/>
            <a:chExt cx="4551719" cy="1189556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103" y="1342818"/>
              <a:ext cx="4229509" cy="825020"/>
              <a:chOff x="1167103" y="1342818"/>
              <a:chExt cx="4229509" cy="825020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67103" y="1342818"/>
                <a:ext cx="4229509" cy="73701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flag[2]; </a:t>
                </a:r>
                <a:endPara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flag[0</a:t>
                </a: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flag[1] = 0</a:t>
                </a: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1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945335" y="1781620"/>
                <a:ext cx="2451277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表示线程</a:t>
                </a:r>
                <a:r>
                  <a:rPr lang="en-US" altLang="zh-CN" sz="1400" dirty="0" smtClean="0">
                    <a:solidFill>
                      <a:srgbClr val="C00000"/>
                    </a:solidFill>
                  </a:rPr>
                  <a:t>Ti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是否在临界区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2067694"/>
            <a:ext cx="4551719" cy="2415796"/>
            <a:chOff x="844893" y="1939348"/>
            <a:chExt cx="4551719" cy="241579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线程</a:t>
              </a:r>
              <a:r>
                <a:rPr lang="en-GB" altLang="en-US" sz="1800" dirty="0" smtClean="0"/>
                <a:t>Ti</a:t>
              </a:r>
              <a:r>
                <a:rPr lang="zh-CN" altLang="en-US" sz="1800" dirty="0" smtClean="0"/>
                <a:t>的代码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103" y="2323819"/>
              <a:ext cx="4229509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(flag[j] == 1) 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section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remainder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318" y="4500296"/>
            <a:ext cx="3523368" cy="458349"/>
            <a:chOff x="834318" y="4371950"/>
            <a:chExt cx="3523368" cy="458349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71950"/>
              <a:ext cx="32147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不满足“忙则等待”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34318" y="437195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第三次尝试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78282"/>
            <a:ext cx="4706864" cy="1189556"/>
            <a:chOff x="844893" y="978282"/>
            <a:chExt cx="4706864" cy="1189556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84808" y="1336049"/>
              <a:ext cx="4181087" cy="7603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flag[2]; </a:t>
              </a:r>
              <a:endPara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flag[0</a:t>
              </a: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flag[1] = 0</a:t>
              </a: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== 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2882869" y="1781620"/>
              <a:ext cx="266888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表示线程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Ti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想要进入临界区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14391"/>
            <a:ext cx="4521002" cy="2397152"/>
            <a:chOff x="844893" y="1939348"/>
            <a:chExt cx="4521002" cy="2397152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84808" y="2305175"/>
              <a:ext cx="4181087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(flag[j] == 1) 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</a:t>
              </a:r>
              <a:r>
                <a:rPr lang="en-GB" alt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critical </a:t>
              </a:r>
              <a:r>
                <a:rPr lang="en-GB" alt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section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remainder 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4633681"/>
            <a:ext cx="5315071" cy="458349"/>
            <a:chOff x="834318" y="4458638"/>
            <a:chExt cx="5315071" cy="458349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34479" y="4458638"/>
              <a:ext cx="50149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满足“忙则等待”，但是</a:t>
              </a:r>
              <a:r>
                <a:rPr lang="zh-CN" altLang="en-US" dirty="0" smtClean="0"/>
                <a:t>不满足“空闲则入”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834318" y="448178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满足线程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之间互斥的经典的基于软件的解决方法（</a:t>
              </a:r>
              <a:r>
                <a:rPr lang="en-US" altLang="zh-CN" sz="1800" dirty="0" smtClean="0"/>
                <a:t>1981</a:t>
              </a:r>
              <a:r>
                <a:rPr lang="zh-CN" altLang="en-US" sz="1800" dirty="0" smtClean="0"/>
                <a:t>年）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564963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共享变量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表示该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谁进入临界区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表示进程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是否准备好进入临界区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60492" y="2725145"/>
            <a:ext cx="4884597" cy="1305919"/>
            <a:chOff x="860492" y="2725145"/>
            <a:chExt cx="4884597" cy="1305919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true;</a:t>
              </a:r>
              <a:endPara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0492" y="4067990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false;</a:t>
              </a:r>
              <a:endPara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42976" y="100011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</a:t>
            </a:r>
            <a:r>
              <a:rPr lang="en-US" altLang="zh-CN" dirty="0" smtClean="0"/>
              <a:t>T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 </a:t>
            </a:r>
            <a:r>
              <a:rPr lang="zh-CN" altLang="en-US" dirty="0" smtClean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149163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turn = j;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( flag[j] &amp;&amp; turn == j);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(true);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Dekkers算法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11561" y="78914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9609" y="1208482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]:= false; flag[1]:=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false;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turn:=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turn ≠ i {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flag[i] := false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turn ≠ i { }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flag[i] :=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turn := j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EMAINDER SECTION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while (true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latin typeface="+mn-ea"/>
                <a:ea typeface="+mn-ea"/>
              </a:rPr>
              <a:t>N线程的软件方法（</a:t>
            </a:r>
            <a:r>
              <a:rPr lang="en-US" altLang="zh-CN" sz="3200" spc="-100" dirty="0" smtClean="0">
                <a:latin typeface="+mn-ea"/>
              </a:rPr>
              <a:t>Eisenberg</a:t>
            </a:r>
            <a:r>
              <a:rPr lang="zh-CN" altLang="en-US" sz="3200" spc="-100" dirty="0" smtClean="0">
                <a:latin typeface="+mn-ea"/>
              </a:rPr>
              <a:t>和</a:t>
            </a:r>
            <a:r>
              <a:rPr lang="en-US" altLang="zh-CN" sz="3200" spc="-100" dirty="0" smtClean="0">
                <a:latin typeface="+mn-ea"/>
              </a:rPr>
              <a:t>McGuire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05298" y="1722580"/>
            <a:ext cx="2864448" cy="2841439"/>
            <a:chOff x="3411502" y="1142990"/>
            <a:chExt cx="2177491" cy="2160000"/>
          </a:xfrm>
        </p:grpSpPr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428993" y="1142990"/>
              <a:ext cx="2160000" cy="21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902070" y="1571618"/>
              <a:ext cx="1214446" cy="1296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17700000" flipH="1">
              <a:off x="4662709" y="143429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9200000" flipH="1">
              <a:off x="4968683" y="1704579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600000" flipH="1">
              <a:off x="5101875" y="2034041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4700000" flipH="1">
              <a:off x="4688428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22200000" flipH="1">
              <a:off x="5109496" y="239806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4294831" y="135715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 flipH="1">
              <a:off x="4294831" y="3071666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7700000" flipH="1">
              <a:off x="3907372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22200000" flipH="1">
              <a:off x="3443561" y="212469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461803" y="2380131"/>
              <a:ext cx="475220" cy="13695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85323" y="1252528"/>
              <a:ext cx="378000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9190" y="1428742"/>
              <a:ext cx="19277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57696" y="1727648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380" y="2084749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i+2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85323" y="2928940"/>
              <a:ext cx="43892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n-1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4328" y="2918462"/>
              <a:ext cx="248832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1502" y="2124227"/>
              <a:ext cx="51491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turn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4140" y="2049261"/>
              <a:ext cx="1162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处理循环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74283" y="1509848"/>
            <a:ext cx="212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要等待从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到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i-1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的线程都退出临界区后访问临界区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4883" y="2445520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退出时，把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改成下一个请求线程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2596819" y="1509848"/>
            <a:ext cx="3307185" cy="3307185"/>
          </a:xfrm>
          <a:prstGeom prst="arc">
            <a:avLst>
              <a:gd name="adj1" fmla="val 11525144"/>
              <a:gd name="adj2" fmla="val 15946791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585852" y="1509848"/>
            <a:ext cx="3307185" cy="3307185"/>
          </a:xfrm>
          <a:prstGeom prst="arc">
            <a:avLst>
              <a:gd name="adj1" fmla="val 19364234"/>
              <a:gd name="adj2" fmla="val 658813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493</Words>
  <Application>Microsoft Office PowerPoint</Application>
  <PresentationFormat>全屏显示(16:9)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824</cp:revision>
  <dcterms:created xsi:type="dcterms:W3CDTF">2015-01-11T06:38:50Z</dcterms:created>
  <dcterms:modified xsi:type="dcterms:W3CDTF">2015-04-02T09:49:48Z</dcterms:modified>
</cp:coreProperties>
</file>