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3" r:id="rId2"/>
    <p:sldId id="426" r:id="rId3"/>
    <p:sldId id="427" r:id="rId4"/>
    <p:sldId id="428" r:id="rId5"/>
    <p:sldId id="438" r:id="rId6"/>
    <p:sldId id="430" r:id="rId7"/>
    <p:sldId id="432" r:id="rId8"/>
    <p:sldId id="434" r:id="rId9"/>
    <p:sldId id="436" r:id="rId10"/>
    <p:sldId id="43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FFF9B1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82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7170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 </a:t>
            </a:r>
            <a:r>
              <a:rPr lang="en-US" altLang="zh-CN" smtClean="0"/>
              <a:t>(</a:t>
            </a:r>
            <a:r>
              <a:rPr lang="zh-CN" altLang="en-US" smtClean="0"/>
              <a:t>Critical section</a:t>
            </a:r>
            <a:r>
              <a:rPr lang="en-US" altLang="zh-CN" smtClean="0"/>
              <a:t>)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11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181368"/>
            <a:ext cx="4519195" cy="759280"/>
            <a:chOff x="844893" y="1014402"/>
            <a:chExt cx="4519195" cy="75928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014402"/>
              <a:ext cx="422111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硬件提供了一些同步原语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357304"/>
              <a:ext cx="3786214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中断禁用，原子操作指令等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57170"/>
            <a:ext cx="5870247" cy="1145272"/>
            <a:chOff x="844893" y="2057170"/>
            <a:chExt cx="5870247" cy="1145272"/>
          </a:xfrm>
        </p:grpSpPr>
        <p:sp>
          <p:nvSpPr>
            <p:cNvPr id="26" name="矩形 25"/>
            <p:cNvSpPr/>
            <p:nvPr/>
          </p:nvSpPr>
          <p:spPr>
            <a:xfrm>
              <a:off x="1157490" y="2057170"/>
              <a:ext cx="55576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操作系统提供更高级的编程抽象来简化进程同步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207966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557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428728" y="2428874"/>
              <a:ext cx="257176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例如：锁、信号量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914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428728" y="2786064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用硬件原语来构建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锁</a:t>
            </a:r>
            <a:r>
              <a:rPr lang="en-US" altLang="zh-CN" dirty="0" smtClean="0"/>
              <a:t>(lock)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5870247" cy="786108"/>
            <a:chOff x="844893" y="771550"/>
            <a:chExt cx="5870247" cy="786108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798378"/>
              <a:ext cx="335758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锁是一个抽象的数据结构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228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141280"/>
              <a:ext cx="52864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一个二进制变量（锁定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解锁）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2470" y="1457128"/>
            <a:ext cx="3731578" cy="414114"/>
            <a:chOff x="1272470" y="1457128"/>
            <a:chExt cx="3731578" cy="41411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585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28728" y="1457128"/>
              <a:ext cx="3575320" cy="4141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Lock::Acquire()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2079435"/>
            <a:ext cx="5939322" cy="323400"/>
            <a:chOff x="1272470" y="2102268"/>
            <a:chExt cx="5939322" cy="323400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05850"/>
            <a:ext cx="4231163" cy="1380249"/>
            <a:chOff x="844893" y="2714626"/>
            <a:chExt cx="4231163" cy="1380249"/>
          </a:xfrm>
        </p:grpSpPr>
        <p:grpSp>
          <p:nvGrpSpPr>
            <p:cNvPr id="5" name="组合 4"/>
            <p:cNvGrpSpPr/>
            <p:nvPr/>
          </p:nvGrpSpPr>
          <p:grpSpPr>
            <a:xfrm>
              <a:off x="844893" y="2714626"/>
              <a:ext cx="3439075" cy="422607"/>
              <a:chOff x="844893" y="2714626"/>
              <a:chExt cx="3439075" cy="42260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57490" y="2714626"/>
                <a:ext cx="3126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使用锁来控制临界区访问</a:t>
                </a:r>
                <a:endParaRPr lang="en-GB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4893" y="2737123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423536" y="3171545"/>
              <a:ext cx="36525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-&gt;Acquire();</a:t>
              </a: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new_pid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= 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next_pid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++ ;</a:t>
              </a: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-&gt;Release();</a:t>
              </a:r>
              <a:endPara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>
          <a:xfrm>
            <a:off x="1423536" y="1771723"/>
            <a:ext cx="4156576" cy="41536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锁被释放前一直等待，然后得到锁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423536" y="2100790"/>
            <a:ext cx="3960440" cy="41249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释放锁，唤醒任何等待的进程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2470" y="1761926"/>
            <a:ext cx="5939322" cy="323400"/>
            <a:chOff x="1272470" y="2102268"/>
            <a:chExt cx="5939322" cy="32340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26" name="矩形 25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1808701"/>
            <a:ext cx="4728290" cy="1124794"/>
            <a:chOff x="1272470" y="1863334"/>
            <a:chExt cx="4728290" cy="112479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9916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428728" y="1863334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从内存单元中读取值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3634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28728" y="2235038"/>
              <a:ext cx="457203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测试该值是否为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（然后返回真或假）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692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428728" y="2571750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内存单元值设置为</a:t>
              </a:r>
              <a:r>
                <a:rPr lang="en-US" altLang="zh-CN" dirty="0" smtClean="0"/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316173" y="2982839"/>
            <a:ext cx="5128035" cy="159505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TestAndSet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*target)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*target;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*target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return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: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805079"/>
            <a:ext cx="3583091" cy="788082"/>
            <a:chOff x="899592" y="1896653"/>
            <a:chExt cx="3583091" cy="788082"/>
          </a:xfrm>
        </p:grpSpPr>
        <p:sp>
          <p:nvSpPr>
            <p:cNvPr id="28" name="矩形 27"/>
            <p:cNvSpPr/>
            <p:nvPr/>
          </p:nvSpPr>
          <p:spPr>
            <a:xfrm>
              <a:off x="1212189" y="1896653"/>
              <a:ext cx="3270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交换指令（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exchange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9592" y="19191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169" y="23967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483427" y="2268357"/>
              <a:ext cx="278608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交换内存中的两个值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27169" y="2614964"/>
            <a:ext cx="5556784" cy="149951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void Exchange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*a,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*b)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temp = *a;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*a = *b;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*b = temp: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11" name="矩形 10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2840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TS</a:t>
            </a:r>
            <a:r>
              <a:rPr lang="zh-CN" altLang="en-US" dirty="0" smtClean="0"/>
              <a:t>指令实现自旋锁</a:t>
            </a:r>
            <a:r>
              <a:rPr lang="en-US" altLang="zh-CN" dirty="0" smtClean="0"/>
              <a:t>(spinlock)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23528" y="1157126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class Lock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23528" y="2185900"/>
            <a:ext cx="3905378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</a:t>
            </a:r>
            <a:r>
              <a:rPr lang="en-US" altLang="zh-CN" sz="1800" b="1" spc="-8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test-and-set(value))</a:t>
            </a:r>
            <a:endParaRPr lang="en-US" altLang="zh-CN" sz="1800" b="1" spc="-8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; //spin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23528" y="3510442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34605" y="1506048"/>
            <a:ext cx="3236370" cy="2736916"/>
            <a:chOff x="4234605" y="1506048"/>
            <a:chExt cx="3236370" cy="2736916"/>
          </a:xfrm>
        </p:grpSpPr>
        <p:sp>
          <p:nvSpPr>
            <p:cNvPr id="20" name="矩形 19"/>
            <p:cNvSpPr/>
            <p:nvPr/>
          </p:nvSpPr>
          <p:spPr>
            <a:xfrm>
              <a:off x="4734671" y="1506048"/>
              <a:ext cx="2736304" cy="273691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4234605" y="1775988"/>
              <a:ext cx="500066" cy="425108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34605" y="3386229"/>
              <a:ext cx="474200" cy="409912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403648" y="4532460"/>
            <a:ext cx="5085480" cy="416378"/>
            <a:chOff x="1272470" y="4731990"/>
            <a:chExt cx="5085480" cy="41637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48603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4731990"/>
              <a:ext cx="492922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线程在等待的时候消耗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5775" y="1619095"/>
            <a:ext cx="2867516" cy="1245415"/>
            <a:chOff x="4849128" y="1460049"/>
            <a:chExt cx="2867516" cy="124541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849128" y="1460049"/>
              <a:ext cx="2867516" cy="1245415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如果锁被释放，那么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0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锁被设置为忙并且需要等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待完成</a:t>
              </a: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203690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795775" y="2842631"/>
            <a:ext cx="2867516" cy="1184310"/>
            <a:chOff x="4849128" y="2833973"/>
            <a:chExt cx="2867516" cy="118431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4849128" y="2833973"/>
              <a:ext cx="2867516" cy="1184310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如果锁处于忙状态，那么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不改变锁的状态并且需要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循环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343594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无忙等待锁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5583" y="772278"/>
            <a:ext cx="3250314" cy="2265591"/>
            <a:chOff x="385583" y="772278"/>
            <a:chExt cx="3250314" cy="22655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85583" y="1221987"/>
              <a:ext cx="3250314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Lock::Acquire()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while (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test-and-set(value))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; //spin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altLang="zh-CN" sz="1600" b="1" spc="-150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Lock::Release() 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value = 0;</a:t>
              </a: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686" y="772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7944" y="779275"/>
            <a:ext cx="4447376" cy="3465078"/>
            <a:chOff x="4067944" y="779275"/>
            <a:chExt cx="4447376" cy="3465078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67944" y="1221987"/>
              <a:ext cx="4447376" cy="302236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class Lock 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int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value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WaitQueue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q;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779275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无忙等待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3795886"/>
            <a:ext cx="310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如何使用交换指令来实现？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067944" y="2068844"/>
            <a:ext cx="4392488" cy="11264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add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this TCB to wait queue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schedule();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067944" y="3318832"/>
            <a:ext cx="3843888" cy="95410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value = 0;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one thread t from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wakeup(t)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原子操作指令锁的特征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1145" y="1258468"/>
            <a:ext cx="7493303" cy="349779"/>
            <a:chOff x="1111145" y="1258468"/>
            <a:chExt cx="7493303" cy="349779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1386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267402" y="1258468"/>
              <a:ext cx="7337046" cy="3497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适用于单处理器或者共享主存的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多处理器</a:t>
              </a:r>
              <a:r>
                <a:rPr lang="zh-CN" altLang="en-US" dirty="0" smtClean="0"/>
                <a:t>中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任意数量的进程同步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11145" y="1578807"/>
            <a:ext cx="2656588" cy="428628"/>
            <a:chOff x="1111145" y="1578807"/>
            <a:chExt cx="2656588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17071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267403" y="1578807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简单并且容易证明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1145" y="1951149"/>
            <a:ext cx="3156654" cy="416378"/>
            <a:chOff x="1111145" y="1951149"/>
            <a:chExt cx="3156654" cy="41637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2079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267403" y="1951149"/>
              <a:ext cx="300039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支持多临界区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568" y="915566"/>
            <a:ext cx="1226777" cy="414624"/>
            <a:chOff x="683568" y="915566"/>
            <a:chExt cx="1226777" cy="414624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981651" y="915566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优点</a:t>
              </a:r>
              <a:endParaRPr lang="zh-CN" altLang="en-US" dirty="0"/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683568" y="9300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68" y="2309164"/>
            <a:ext cx="1226777" cy="414624"/>
            <a:chOff x="683568" y="2309164"/>
            <a:chExt cx="1226777" cy="414624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981651" y="2309164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缺点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23236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11145" y="2652066"/>
            <a:ext cx="3085216" cy="428628"/>
            <a:chOff x="1111145" y="2652066"/>
            <a:chExt cx="3085216" cy="4286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2780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267403" y="2652066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忙等待消耗处理器时间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1145" y="2994742"/>
            <a:ext cx="5514108" cy="700305"/>
            <a:chOff x="1111145" y="2994742"/>
            <a:chExt cx="5514108" cy="700305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3123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267403" y="2994742"/>
              <a:ext cx="5357850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可能导致饥饿</a:t>
              </a:r>
              <a:endParaRPr lang="en-US" altLang="zh-CN" dirty="0" smtClean="0"/>
            </a:p>
            <a:p>
              <a:pPr marL="0" indent="0"/>
              <a:r>
                <a:rPr lang="zh-CN" altLang="en-US" sz="1800" dirty="0" smtClean="0"/>
                <a:t>  进程离开临界区时有多个等待进程的情况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1145" y="3635860"/>
            <a:ext cx="7240441" cy="1028110"/>
            <a:chOff x="1111145" y="3635860"/>
            <a:chExt cx="7240441" cy="1028110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37642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267403" y="3635860"/>
              <a:ext cx="85725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死锁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66810" y="3963665"/>
              <a:ext cx="6984776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z="1800" dirty="0"/>
                <a:t>拥有临界</a:t>
              </a:r>
              <a:r>
                <a:rPr lang="zh-CN" altLang="en-US" sz="1800" dirty="0" smtClean="0"/>
                <a:t>区的低优先级进程</a:t>
              </a:r>
              <a:endParaRPr lang="en-US" altLang="zh-CN" sz="1800" dirty="0" smtClean="0"/>
            </a:p>
            <a:p>
              <a:pPr marL="0" indent="0"/>
              <a:r>
                <a:rPr lang="zh-CN" altLang="en-US" sz="1800" dirty="0" smtClean="0"/>
                <a:t>请求访问临界区的高优先级进程获得处理器并等待临界区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同步方法总结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4402"/>
            <a:ext cx="4735219" cy="1128721"/>
            <a:chOff x="844893" y="1014402"/>
            <a:chExt cx="4735219" cy="112872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014402"/>
              <a:ext cx="443713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锁是一种高级的同步抽象方法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357304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互斥可以使用锁来实现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82834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28728" y="1699981"/>
              <a:ext cx="364333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需要硬件支持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29047"/>
            <a:ext cx="5655933" cy="1485911"/>
            <a:chOff x="844893" y="2029047"/>
            <a:chExt cx="5655933" cy="1485911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142976" y="2029047"/>
              <a:ext cx="314327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常用的三种同步实现方法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4893" y="204356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5003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428728" y="2371949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禁用中断（仅限于单处理器）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8429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28728" y="2714626"/>
              <a:ext cx="2357454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软件方法（复杂）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3200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428728" y="3071816"/>
              <a:ext cx="507209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原子操作指令（单处理器或多处理器均可）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5127</TotalTime>
  <Words>623</Words>
  <Application>Microsoft Office PowerPoint</Application>
  <PresentationFormat>全屏显示(16:9)</PresentationFormat>
  <Paragraphs>142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819</cp:revision>
  <dcterms:created xsi:type="dcterms:W3CDTF">2015-01-11T06:38:50Z</dcterms:created>
  <dcterms:modified xsi:type="dcterms:W3CDTF">2015-04-02T11:46:15Z</dcterms:modified>
</cp:coreProperties>
</file>