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40" r:id="rId2"/>
    <p:sldId id="306" r:id="rId3"/>
    <p:sldId id="443" r:id="rId4"/>
    <p:sldId id="536" r:id="rId5"/>
    <p:sldId id="445" r:id="rId6"/>
    <p:sldId id="446" r:id="rId7"/>
    <p:sldId id="531" r:id="rId8"/>
    <p:sldId id="537" r:id="rId9"/>
    <p:sldId id="538" r:id="rId10"/>
    <p:sldId id="447" r:id="rId11"/>
    <p:sldId id="539" r:id="rId12"/>
    <p:sldId id="451" r:id="rId13"/>
    <p:sldId id="454" r:id="rId14"/>
    <p:sldId id="533" r:id="rId15"/>
    <p:sldId id="534" r:id="rId16"/>
    <p:sldId id="535" r:id="rId17"/>
    <p:sldId id="453" r:id="rId18"/>
    <p:sldId id="530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CC66FF"/>
    <a:srgbClr val="330033"/>
    <a:srgbClr val="FFF9B1"/>
    <a:srgbClr val="FDD000"/>
    <a:srgbClr val="FFCC66"/>
    <a:srgbClr val="FF9900"/>
    <a:srgbClr val="CCFFFF"/>
    <a:srgbClr val="33FF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4353" autoAdjust="0"/>
  </p:normalViewPr>
  <p:slideViewPr>
    <p:cSldViewPr>
      <p:cViewPr varScale="1">
        <p:scale>
          <a:sx n="111" d="100"/>
          <a:sy n="111" d="100"/>
        </p:scale>
        <p:origin x="562" y="77"/>
      </p:cViewPr>
      <p:guideLst>
        <p:guide orient="horz" pos="1620"/>
        <p:guide pos="2880"/>
        <p:guide orient="horz" pos="21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92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死锁概念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死锁处理方法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银行家算法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死锁检测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002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进程通信概念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信号和管道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1142976" y="309971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消息队列和共享内存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4893" y="309971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图片 2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49"/>
            <a:ext cx="9140974" cy="51419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778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412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资源分配图</a:t>
            </a:r>
            <a:endParaRPr lang="en-US" altLang="zh-CN" dirty="0"/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200751" y="744157"/>
            <a:ext cx="5357850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5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描述资源和进程间的分配和占用关系的有向图</a:t>
            </a:r>
            <a:endParaRPr lang="en-US" altLang="zh-CN" dirty="0">
              <a:solidFill>
                <a:srgbClr val="C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0983" y="1122352"/>
            <a:ext cx="3584231" cy="998545"/>
            <a:chOff x="260983" y="1122352"/>
            <a:chExt cx="3584231" cy="998545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559066" y="1122352"/>
              <a:ext cx="128588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两类顶点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0983" y="11223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512" y="15589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811075" y="1454142"/>
              <a:ext cx="231975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系统中的所有进程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046027" y="1765299"/>
              <a:ext cx="279918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P = {P</a:t>
              </a:r>
              <a:r>
                <a:rPr lang="en-US" altLang="zh-CN" baseline="-25000" dirty="0" smtClean="0"/>
                <a:t>1</a:t>
              </a:r>
              <a:r>
                <a:rPr lang="en-US" altLang="zh-CN" dirty="0" smtClean="0"/>
                <a:t>, P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, …, </a:t>
              </a:r>
              <a:r>
                <a:rPr lang="en-US" altLang="zh-CN" dirty="0" err="1" smtClean="0"/>
                <a:t>P</a:t>
              </a:r>
              <a:r>
                <a:rPr lang="en-US" altLang="zh-CN" baseline="-25000" dirty="0" err="1" smtClean="0"/>
                <a:t>n</a:t>
              </a:r>
              <a:r>
                <a:rPr lang="en-US" altLang="zh-CN" dirty="0" smtClean="0"/>
                <a:t>}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8512" y="2082798"/>
            <a:ext cx="3166702" cy="666755"/>
            <a:chOff x="678512" y="2082798"/>
            <a:chExt cx="3166702" cy="666755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512" y="21875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811075" y="2082798"/>
              <a:ext cx="231975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系统中的所有资源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046027" y="2393955"/>
              <a:ext cx="279918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R = {R</a:t>
              </a:r>
              <a:r>
                <a:rPr lang="en-US" altLang="zh-CN" baseline="-25000" dirty="0" smtClean="0"/>
                <a:t>1</a:t>
              </a:r>
              <a:r>
                <a:rPr lang="en-US" altLang="zh-CN" dirty="0" smtClean="0"/>
                <a:t>, R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, …, P</a:t>
              </a:r>
              <a:r>
                <a:rPr lang="en-US" altLang="zh-CN" baseline="-25000" dirty="0" smtClean="0"/>
                <a:t>m</a:t>
              </a:r>
              <a:r>
                <a:rPr lang="en-US" altLang="zh-CN" dirty="0" smtClean="0"/>
                <a:t>}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945417" y="1558918"/>
            <a:ext cx="1409185" cy="519131"/>
            <a:chOff x="5945417" y="1558918"/>
            <a:chExt cx="1409185" cy="519131"/>
          </a:xfrm>
        </p:grpSpPr>
        <p:sp>
          <p:nvSpPr>
            <p:cNvPr id="69" name="内容占位符 2"/>
            <p:cNvSpPr txBox="1">
              <a:spLocks/>
            </p:cNvSpPr>
            <p:nvPr/>
          </p:nvSpPr>
          <p:spPr>
            <a:xfrm>
              <a:off x="6497346" y="164942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269875" marR="0" lvl="0" indent="-269875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zh-CN" altLang="en-US" sz="1400" dirty="0" smtClean="0"/>
                <a:t>进程</a:t>
              </a:r>
              <a:endParaRPr lang="zh-CN" altLang="en-US" sz="1400" dirty="0"/>
            </a:p>
          </p:txBody>
        </p:sp>
        <p:sp>
          <p:nvSpPr>
            <p:cNvPr id="73" name="Oval 4"/>
            <p:cNvSpPr>
              <a:spLocks noChangeArrowheads="1"/>
            </p:cNvSpPr>
            <p:nvPr/>
          </p:nvSpPr>
          <p:spPr bwMode="auto">
            <a:xfrm>
              <a:off x="5945417" y="1558918"/>
              <a:ext cx="495300" cy="4953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161192" y="3867646"/>
            <a:ext cx="3265918" cy="821770"/>
            <a:chOff x="5161192" y="3867646"/>
            <a:chExt cx="3265918" cy="821770"/>
          </a:xfrm>
        </p:grpSpPr>
        <p:grpSp>
          <p:nvGrpSpPr>
            <p:cNvPr id="68" name="组 62"/>
            <p:cNvGrpSpPr/>
            <p:nvPr/>
          </p:nvGrpSpPr>
          <p:grpSpPr>
            <a:xfrm>
              <a:off x="5987188" y="3939654"/>
              <a:ext cx="438150" cy="419100"/>
              <a:chOff x="1808218" y="1873238"/>
              <a:chExt cx="438150" cy="419100"/>
            </a:xfrm>
          </p:grpSpPr>
          <p:sp>
            <p:nvSpPr>
              <p:cNvPr id="96" name="Rectangle 6"/>
              <p:cNvSpPr>
                <a:spLocks noChangeArrowheads="1"/>
              </p:cNvSpPr>
              <p:nvPr/>
            </p:nvSpPr>
            <p:spPr bwMode="auto">
              <a:xfrm>
                <a:off x="1808218" y="1873238"/>
                <a:ext cx="438150" cy="4191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/>
              </a:p>
            </p:txBody>
          </p:sp>
          <p:grpSp>
            <p:nvGrpSpPr>
              <p:cNvPr id="97" name="组 64"/>
              <p:cNvGrpSpPr/>
              <p:nvPr/>
            </p:nvGrpSpPr>
            <p:grpSpPr>
              <a:xfrm>
                <a:off x="1907704" y="1959694"/>
                <a:ext cx="252016" cy="252016"/>
                <a:chOff x="683568" y="1707654"/>
                <a:chExt cx="252016" cy="252016"/>
              </a:xfrm>
            </p:grpSpPr>
            <p:sp>
              <p:nvSpPr>
                <p:cNvPr id="98" name="椭圆 97"/>
                <p:cNvSpPr>
                  <a:spLocks noChangeAspect="1"/>
                </p:cNvSpPr>
                <p:nvPr/>
              </p:nvSpPr>
              <p:spPr>
                <a:xfrm>
                  <a:off x="683568" y="1707654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椭圆 98"/>
                <p:cNvSpPr>
                  <a:spLocks noChangeAspect="1"/>
                </p:cNvSpPr>
                <p:nvPr/>
              </p:nvSpPr>
              <p:spPr>
                <a:xfrm>
                  <a:off x="827584" y="1851670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/>
                <p:cNvSpPr>
                  <a:spLocks noChangeAspect="1"/>
                </p:cNvSpPr>
                <p:nvPr/>
              </p:nvSpPr>
              <p:spPr>
                <a:xfrm>
                  <a:off x="827584" y="1707654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椭圆 100"/>
                <p:cNvSpPr>
                  <a:spLocks noChangeAspect="1"/>
                </p:cNvSpPr>
                <p:nvPr/>
              </p:nvSpPr>
              <p:spPr>
                <a:xfrm>
                  <a:off x="683568" y="1851670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2" name="内容占位符 2"/>
            <p:cNvSpPr txBox="1">
              <a:spLocks/>
            </p:cNvSpPr>
            <p:nvPr/>
          </p:nvSpPr>
          <p:spPr>
            <a:xfrm>
              <a:off x="6498284" y="4018102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sz="1400" dirty="0" smtClean="0"/>
                <a:t>P</a:t>
              </a:r>
              <a:r>
                <a:rPr lang="en-US" altLang="zh-CN" sz="1400" baseline="-25000" dirty="0" smtClean="0"/>
                <a:t>i</a:t>
              </a:r>
              <a:r>
                <a:rPr lang="zh-CN" altLang="en-US" sz="1400" dirty="0" smtClean="0"/>
                <a:t>已占用</a:t>
              </a:r>
              <a:r>
                <a:rPr lang="en-US" altLang="zh-CN" sz="1400" dirty="0" err="1" smtClean="0"/>
                <a:t>R</a:t>
              </a:r>
              <a:r>
                <a:rPr lang="en-US" altLang="zh-CN" sz="1400" baseline="-25000" dirty="0" err="1" smtClean="0"/>
                <a:t>j</a:t>
              </a:r>
              <a:r>
                <a:rPr lang="zh-CN" altLang="en-US" sz="1400" dirty="0" smtClean="0"/>
                <a:t>的一个实例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grpSp>
          <p:nvGrpSpPr>
            <p:cNvPr id="75" name="组合 53"/>
            <p:cNvGrpSpPr/>
            <p:nvPr/>
          </p:nvGrpSpPr>
          <p:grpSpPr>
            <a:xfrm>
              <a:off x="5161192" y="3867646"/>
              <a:ext cx="1237606" cy="821770"/>
              <a:chOff x="4610100" y="3495682"/>
              <a:chExt cx="1237606" cy="821770"/>
            </a:xfrm>
          </p:grpSpPr>
          <p:sp>
            <p:nvSpPr>
              <p:cNvPr id="90" name="Oval 22"/>
              <p:cNvSpPr>
                <a:spLocks noChangeArrowheads="1"/>
              </p:cNvSpPr>
              <p:nvPr/>
            </p:nvSpPr>
            <p:spPr bwMode="auto">
              <a:xfrm>
                <a:off x="4610100" y="3495682"/>
                <a:ext cx="495300" cy="495300"/>
              </a:xfrm>
              <a:prstGeom prst="ellipse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P</a:t>
                </a:r>
                <a:r>
                  <a:rPr lang="en-US" altLang="zh-CN" b="1" baseline="-25000" dirty="0">
                    <a:solidFill>
                      <a:srgbClr val="11576A"/>
                    </a:solidFill>
                    <a:latin typeface="+mn-ea"/>
                  </a:rPr>
                  <a:t>i</a:t>
                </a:r>
              </a:p>
            </p:txBody>
          </p:sp>
          <p:sp>
            <p:nvSpPr>
              <p:cNvPr id="91" name="Text Box 30"/>
              <p:cNvSpPr txBox="1">
                <a:spLocks noChangeArrowheads="1"/>
              </p:cNvSpPr>
              <p:nvPr/>
            </p:nvSpPr>
            <p:spPr bwMode="auto">
              <a:xfrm>
                <a:off x="5454650" y="3948120"/>
                <a:ext cx="393056" cy="369332"/>
              </a:xfrm>
              <a:prstGeom prst="rect">
                <a:avLst/>
              </a:prstGeom>
              <a:noFill/>
              <a:ln w="28575"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 err="1">
                    <a:solidFill>
                      <a:srgbClr val="11576A"/>
                    </a:solidFill>
                    <a:latin typeface="+mn-ea"/>
                    <a:ea typeface="+mn-ea"/>
                    <a:cs typeface="+mn-cs"/>
                  </a:rPr>
                  <a:t>R</a:t>
                </a:r>
                <a:r>
                  <a:rPr lang="en-US" altLang="zh-CN" sz="1800" b="1" baseline="-25000" dirty="0" err="1">
                    <a:solidFill>
                      <a:srgbClr val="11576A"/>
                    </a:solidFill>
                    <a:latin typeface="+mn-ea"/>
                    <a:ea typeface="+mn-ea"/>
                    <a:cs typeface="+mn-cs"/>
                  </a:rPr>
                  <a:t>j</a:t>
                </a:r>
                <a:endParaRPr lang="en-US" altLang="zh-CN" sz="1800" b="1" baseline="-25000" dirty="0">
                  <a:solidFill>
                    <a:srgbClr val="11576A"/>
                  </a:solidFill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92" name="Line 29"/>
              <p:cNvSpPr>
                <a:spLocks noChangeShapeType="1"/>
              </p:cNvSpPr>
              <p:nvPr/>
            </p:nvSpPr>
            <p:spPr bwMode="auto">
              <a:xfrm flipH="1">
                <a:off x="5076825" y="3705232"/>
                <a:ext cx="476250" cy="104775"/>
              </a:xfrm>
              <a:prstGeom prst="line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38100">
                <a:solidFill>
                  <a:srgbClr val="11576A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959710" y="2305038"/>
            <a:ext cx="2680776" cy="474631"/>
            <a:chOff x="5959710" y="2305038"/>
            <a:chExt cx="2680776" cy="474631"/>
          </a:xfrm>
        </p:grpSpPr>
        <p:sp>
          <p:nvSpPr>
            <p:cNvPr id="70" name="内容占位符 2"/>
            <p:cNvSpPr txBox="1">
              <a:spLocks/>
            </p:cNvSpPr>
            <p:nvPr/>
          </p:nvSpPr>
          <p:spPr>
            <a:xfrm>
              <a:off x="6497346" y="2351041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400" dirty="0" smtClean="0"/>
                <a:t>有</a:t>
              </a:r>
              <a:r>
                <a:rPr lang="en-US" altLang="zh-CN" sz="1400" dirty="0" smtClean="0"/>
                <a:t>4</a:t>
              </a:r>
              <a:r>
                <a:rPr lang="zh-CN" altLang="en-US" sz="1400" dirty="0" smtClean="0"/>
                <a:t>个实例的资源</a:t>
              </a:r>
              <a:endParaRPr lang="zh-CN" altLang="en-US" sz="1400" dirty="0"/>
            </a:p>
          </p:txBody>
        </p:sp>
        <p:grpSp>
          <p:nvGrpSpPr>
            <p:cNvPr id="76" name="组 9"/>
            <p:cNvGrpSpPr/>
            <p:nvPr/>
          </p:nvGrpSpPr>
          <p:grpSpPr>
            <a:xfrm>
              <a:off x="5959710" y="2305038"/>
              <a:ext cx="438150" cy="419100"/>
              <a:chOff x="1808218" y="1873238"/>
              <a:chExt cx="438150" cy="419100"/>
            </a:xfrm>
          </p:grpSpPr>
          <p:sp>
            <p:nvSpPr>
              <p:cNvPr id="84" name="Rectangle 6"/>
              <p:cNvSpPr>
                <a:spLocks noChangeArrowheads="1"/>
              </p:cNvSpPr>
              <p:nvPr/>
            </p:nvSpPr>
            <p:spPr bwMode="auto">
              <a:xfrm>
                <a:off x="1808218" y="1873238"/>
                <a:ext cx="438150" cy="4191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/>
              </a:p>
            </p:txBody>
          </p:sp>
          <p:grpSp>
            <p:nvGrpSpPr>
              <p:cNvPr id="85" name="组 6"/>
              <p:cNvGrpSpPr/>
              <p:nvPr/>
            </p:nvGrpSpPr>
            <p:grpSpPr>
              <a:xfrm>
                <a:off x="1907704" y="1959694"/>
                <a:ext cx="252016" cy="252016"/>
                <a:chOff x="683568" y="1707654"/>
                <a:chExt cx="252016" cy="252016"/>
              </a:xfrm>
            </p:grpSpPr>
            <p:sp>
              <p:nvSpPr>
                <p:cNvPr id="86" name="椭圆 85"/>
                <p:cNvSpPr>
                  <a:spLocks noChangeAspect="1"/>
                </p:cNvSpPr>
                <p:nvPr/>
              </p:nvSpPr>
              <p:spPr>
                <a:xfrm>
                  <a:off x="683568" y="1707654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椭圆 86"/>
                <p:cNvSpPr>
                  <a:spLocks noChangeAspect="1"/>
                </p:cNvSpPr>
                <p:nvPr/>
              </p:nvSpPr>
              <p:spPr>
                <a:xfrm>
                  <a:off x="827584" y="1851670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椭圆 87"/>
                <p:cNvSpPr>
                  <a:spLocks noChangeAspect="1"/>
                </p:cNvSpPr>
                <p:nvPr/>
              </p:nvSpPr>
              <p:spPr>
                <a:xfrm>
                  <a:off x="827584" y="1707654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椭圆 88"/>
                <p:cNvSpPr>
                  <a:spLocks noChangeAspect="1"/>
                </p:cNvSpPr>
                <p:nvPr/>
              </p:nvSpPr>
              <p:spPr>
                <a:xfrm>
                  <a:off x="683568" y="1851670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4" name="组合 3"/>
          <p:cNvGrpSpPr/>
          <p:nvPr/>
        </p:nvGrpSpPr>
        <p:grpSpPr>
          <a:xfrm>
            <a:off x="5123092" y="2940050"/>
            <a:ext cx="3304018" cy="850344"/>
            <a:chOff x="5123092" y="2940050"/>
            <a:chExt cx="3304018" cy="850344"/>
          </a:xfrm>
        </p:grpSpPr>
        <p:sp>
          <p:nvSpPr>
            <p:cNvPr id="71" name="内容占位符 2"/>
            <p:cNvSpPr txBox="1">
              <a:spLocks/>
            </p:cNvSpPr>
            <p:nvPr/>
          </p:nvSpPr>
          <p:spPr>
            <a:xfrm>
              <a:off x="6498284" y="3087652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</a:t>
              </a:r>
              <a:r>
                <a:rPr kumimoji="0" lang="en-US" altLang="zh-CN" sz="1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i</a:t>
              </a: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请求</a:t>
              </a:r>
              <a:r>
                <a:rPr kumimoji="0" lang="en-US" altLang="zh-CN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R</a:t>
              </a:r>
              <a:r>
                <a:rPr kumimoji="0" lang="en-US" altLang="zh-CN" sz="14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j</a:t>
              </a: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实例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4" name="组合 54"/>
            <p:cNvGrpSpPr/>
            <p:nvPr/>
          </p:nvGrpSpPr>
          <p:grpSpPr>
            <a:xfrm>
              <a:off x="5123092" y="2940050"/>
              <a:ext cx="1285231" cy="850344"/>
              <a:chOff x="4572000" y="2508250"/>
              <a:chExt cx="1285231" cy="850344"/>
            </a:xfrm>
          </p:grpSpPr>
          <p:sp>
            <p:nvSpPr>
              <p:cNvPr id="93" name="Oval 12"/>
              <p:cNvSpPr>
                <a:spLocks noChangeArrowheads="1"/>
              </p:cNvSpPr>
              <p:nvPr/>
            </p:nvSpPr>
            <p:spPr bwMode="auto">
              <a:xfrm>
                <a:off x="4572000" y="2508250"/>
                <a:ext cx="495300" cy="495300"/>
              </a:xfrm>
              <a:prstGeom prst="ellipse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Monotype Sorts" charset="0"/>
                  <a:buNone/>
                </a:pPr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P</a:t>
                </a:r>
                <a:r>
                  <a:rPr lang="en-US" altLang="zh-CN" b="1" baseline="-25000" dirty="0">
                    <a:solidFill>
                      <a:srgbClr val="11576A"/>
                    </a:solidFill>
                    <a:latin typeface="+mn-ea"/>
                  </a:rPr>
                  <a:t>i</a:t>
                </a:r>
                <a:endParaRPr lang="en-US" altLang="zh-CN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94" name="Line 19"/>
              <p:cNvSpPr>
                <a:spLocks noChangeShapeType="1"/>
              </p:cNvSpPr>
              <p:nvPr/>
            </p:nvSpPr>
            <p:spPr bwMode="auto">
              <a:xfrm>
                <a:off x="5076825" y="2774950"/>
                <a:ext cx="304800" cy="0"/>
              </a:xfrm>
              <a:prstGeom prst="line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38100">
                <a:solidFill>
                  <a:srgbClr val="11576A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Text Box 20"/>
              <p:cNvSpPr txBox="1">
                <a:spLocks noChangeArrowheads="1"/>
              </p:cNvSpPr>
              <p:nvPr/>
            </p:nvSpPr>
            <p:spPr bwMode="auto">
              <a:xfrm>
                <a:off x="5464175" y="2989262"/>
                <a:ext cx="393056" cy="369332"/>
              </a:xfrm>
              <a:prstGeom prst="rect">
                <a:avLst/>
              </a:prstGeom>
              <a:noFill/>
              <a:ln w="28575"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 err="1">
                    <a:solidFill>
                      <a:srgbClr val="11576A"/>
                    </a:solidFill>
                    <a:latin typeface="+mn-ea"/>
                    <a:ea typeface="+mn-ea"/>
                    <a:cs typeface="+mn-cs"/>
                  </a:rPr>
                  <a:t>R</a:t>
                </a:r>
                <a:r>
                  <a:rPr lang="en-US" altLang="zh-CN" sz="1800" b="1" baseline="-25000" dirty="0" err="1">
                    <a:solidFill>
                      <a:srgbClr val="11576A"/>
                    </a:solidFill>
                    <a:latin typeface="+mn-ea"/>
                    <a:ea typeface="+mn-ea"/>
                    <a:cs typeface="+mn-cs"/>
                  </a:rPr>
                  <a:t>j</a:t>
                </a:r>
                <a:endParaRPr lang="en-US" altLang="zh-CN" sz="1800" b="1" baseline="-25000" dirty="0">
                  <a:solidFill>
                    <a:srgbClr val="11576A"/>
                  </a:solidFill>
                  <a:latin typeface="+mn-ea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组 55"/>
            <p:cNvGrpSpPr/>
            <p:nvPr/>
          </p:nvGrpSpPr>
          <p:grpSpPr>
            <a:xfrm>
              <a:off x="5987188" y="3003550"/>
              <a:ext cx="438150" cy="419100"/>
              <a:chOff x="1808218" y="1873238"/>
              <a:chExt cx="438150" cy="419100"/>
            </a:xfrm>
          </p:grpSpPr>
          <p:sp>
            <p:nvSpPr>
              <p:cNvPr id="78" name="Rectangle 6"/>
              <p:cNvSpPr>
                <a:spLocks noChangeArrowheads="1"/>
              </p:cNvSpPr>
              <p:nvPr/>
            </p:nvSpPr>
            <p:spPr bwMode="auto">
              <a:xfrm>
                <a:off x="1808218" y="1873238"/>
                <a:ext cx="438150" cy="4191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/>
              </a:p>
            </p:txBody>
          </p:sp>
          <p:grpSp>
            <p:nvGrpSpPr>
              <p:cNvPr id="79" name="组 57"/>
              <p:cNvGrpSpPr/>
              <p:nvPr/>
            </p:nvGrpSpPr>
            <p:grpSpPr>
              <a:xfrm>
                <a:off x="1907704" y="1959694"/>
                <a:ext cx="252016" cy="252016"/>
                <a:chOff x="683568" y="1707654"/>
                <a:chExt cx="252016" cy="252016"/>
              </a:xfrm>
            </p:grpSpPr>
            <p:sp>
              <p:nvSpPr>
                <p:cNvPr id="80" name="椭圆 79"/>
                <p:cNvSpPr>
                  <a:spLocks noChangeAspect="1"/>
                </p:cNvSpPr>
                <p:nvPr/>
              </p:nvSpPr>
              <p:spPr>
                <a:xfrm>
                  <a:off x="683568" y="1707654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/>
                <p:cNvSpPr>
                  <a:spLocks noChangeAspect="1"/>
                </p:cNvSpPr>
                <p:nvPr/>
              </p:nvSpPr>
              <p:spPr>
                <a:xfrm>
                  <a:off x="827584" y="1851670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椭圆 81"/>
                <p:cNvSpPr>
                  <a:spLocks noChangeAspect="1"/>
                </p:cNvSpPr>
                <p:nvPr/>
              </p:nvSpPr>
              <p:spPr>
                <a:xfrm>
                  <a:off x="827584" y="1707654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椭圆 82"/>
                <p:cNvSpPr>
                  <a:spLocks noChangeAspect="1"/>
                </p:cNvSpPr>
                <p:nvPr/>
              </p:nvSpPr>
              <p:spPr>
                <a:xfrm>
                  <a:off x="683568" y="1851670"/>
                  <a:ext cx="108000" cy="108000"/>
                </a:xfrm>
                <a:prstGeom prst="ellipse">
                  <a:avLst/>
                </a:prstGeom>
                <a:solidFill>
                  <a:srgbClr val="11576A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/>
          <p:cNvGrpSpPr/>
          <p:nvPr/>
        </p:nvGrpSpPr>
        <p:grpSpPr>
          <a:xfrm>
            <a:off x="260983" y="2680497"/>
            <a:ext cx="4870115" cy="1013623"/>
            <a:chOff x="260983" y="2680497"/>
            <a:chExt cx="4870115" cy="1013623"/>
          </a:xfrm>
        </p:grpSpPr>
        <p:grpSp>
          <p:nvGrpSpPr>
            <p:cNvPr id="10" name="组合 9"/>
            <p:cNvGrpSpPr/>
            <p:nvPr/>
          </p:nvGrpSpPr>
          <p:grpSpPr>
            <a:xfrm>
              <a:off x="260983" y="2680497"/>
              <a:ext cx="4870115" cy="1013623"/>
              <a:chOff x="260983" y="2680497"/>
              <a:chExt cx="4870115" cy="1013623"/>
            </a:xfrm>
          </p:grpSpPr>
          <p:pic>
            <p:nvPicPr>
              <p:cNvPr id="29" name="图片 28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512" y="3101984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0" name="内容占位符 2"/>
              <p:cNvSpPr txBox="1">
                <a:spLocks/>
              </p:cNvSpPr>
              <p:nvPr/>
            </p:nvSpPr>
            <p:spPr>
              <a:xfrm>
                <a:off x="811075" y="3008240"/>
                <a:ext cx="1462503" cy="35559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kumimoji="0" lang="zh-CN" alt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资源请求边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8" name="内容占位符 2"/>
              <p:cNvSpPr txBox="1">
                <a:spLocks/>
              </p:cNvSpPr>
              <p:nvPr/>
            </p:nvSpPr>
            <p:spPr>
              <a:xfrm>
                <a:off x="1058728" y="3306768"/>
                <a:ext cx="4072370" cy="38735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2"/>
                <a:r>
                  <a:rPr lang="zh-CN" altLang="en-US" sz="2000" dirty="0" smtClean="0"/>
                  <a:t>进程</a:t>
                </a:r>
                <a:r>
                  <a:rPr lang="en-US" altLang="zh-CN" sz="2000" dirty="0" smtClean="0"/>
                  <a:t>P</a:t>
                </a:r>
                <a:r>
                  <a:rPr lang="en-US" altLang="zh-CN" sz="2000" baseline="-25000" dirty="0" smtClean="0"/>
                  <a:t>i</a:t>
                </a:r>
                <a:r>
                  <a:rPr lang="zh-CN" altLang="en-US" sz="2000" dirty="0" smtClean="0"/>
                  <a:t>请求资源</a:t>
                </a:r>
                <a:r>
                  <a:rPr lang="en-US" altLang="zh-CN" sz="2000" dirty="0" err="1" smtClean="0"/>
                  <a:t>R</a:t>
                </a:r>
                <a:r>
                  <a:rPr lang="en-US" altLang="zh-CN" sz="2000" baseline="-25000" dirty="0" err="1" smtClean="0"/>
                  <a:t>j</a:t>
                </a:r>
                <a:r>
                  <a:rPr lang="zh-CN" altLang="en-US" sz="2000" dirty="0" smtClean="0"/>
                  <a:t>：</a:t>
                </a:r>
                <a:r>
                  <a:rPr lang="en-US" altLang="zh-CN" sz="2000" dirty="0" smtClean="0"/>
                  <a:t>P</a:t>
                </a:r>
                <a:r>
                  <a:rPr lang="en-US" altLang="zh-CN" sz="2000" baseline="-25000" dirty="0" smtClean="0"/>
                  <a:t>i</a:t>
                </a:r>
                <a:r>
                  <a:rPr lang="en-US" altLang="zh-CN" sz="2000" spc="-150" dirty="0" smtClean="0"/>
                  <a:t>      </a:t>
                </a:r>
                <a:r>
                  <a:rPr lang="en-US" altLang="zh-CN" sz="2000" dirty="0" err="1" smtClean="0">
                    <a:sym typeface="Symbol" charset="0"/>
                  </a:rPr>
                  <a:t>R</a:t>
                </a:r>
                <a:r>
                  <a:rPr lang="en-US" altLang="zh-CN" sz="2000" baseline="-25000" dirty="0" err="1" smtClean="0">
                    <a:sym typeface="Symbol" charset="0"/>
                  </a:rPr>
                  <a:t>j</a:t>
                </a:r>
                <a:endParaRPr lang="en-US" altLang="zh-CN" sz="2000" baseline="-25000" dirty="0" smtClean="0">
                  <a:sym typeface="Symbol" charset="0"/>
                </a:endParaRPr>
              </a:p>
            </p:txBody>
          </p:sp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559066" y="2680497"/>
                <a:ext cx="1714512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kumimoji="0" lang="zh-CN" alt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两类有向边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60983" y="2680497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>
              <a:off x="3635896" y="3533089"/>
              <a:ext cx="28803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678512" y="3667312"/>
            <a:ext cx="4381148" cy="706442"/>
            <a:chOff x="678512" y="3667312"/>
            <a:chExt cx="4381148" cy="706442"/>
          </a:xfrm>
        </p:grpSpPr>
        <p:grpSp>
          <p:nvGrpSpPr>
            <p:cNvPr id="11" name="组合 10"/>
            <p:cNvGrpSpPr/>
            <p:nvPr/>
          </p:nvGrpSpPr>
          <p:grpSpPr>
            <a:xfrm>
              <a:off x="678512" y="3667312"/>
              <a:ext cx="4381148" cy="706442"/>
              <a:chOff x="678512" y="3589344"/>
              <a:chExt cx="4381148" cy="706442"/>
            </a:xfrm>
          </p:grpSpPr>
          <p:pic>
            <p:nvPicPr>
              <p:cNvPr id="31" name="图片 30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78512" y="368142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2" name="内容占位符 2"/>
              <p:cNvSpPr txBox="1">
                <a:spLocks/>
              </p:cNvSpPr>
              <p:nvPr/>
            </p:nvSpPr>
            <p:spPr>
              <a:xfrm>
                <a:off x="811076" y="3589344"/>
                <a:ext cx="1462502" cy="3905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kumimoji="0" lang="zh-CN" alt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资源分配边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1058728" y="3908434"/>
                <a:ext cx="4000932" cy="38735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>
                    <a:sym typeface="Symbol" charset="0"/>
                  </a:rPr>
                  <a:t>资源</a:t>
                </a:r>
                <a:r>
                  <a:rPr lang="en-US" altLang="zh-CN" dirty="0" err="1" smtClean="0">
                    <a:sym typeface="Symbol" charset="0"/>
                  </a:rPr>
                  <a:t>R</a:t>
                </a:r>
                <a:r>
                  <a:rPr lang="en-US" altLang="zh-CN" baseline="-25000" dirty="0" err="1" smtClean="0">
                    <a:sym typeface="Symbol" charset="0"/>
                  </a:rPr>
                  <a:t>j</a:t>
                </a:r>
                <a:r>
                  <a:rPr lang="zh-CN" altLang="en-US" dirty="0" smtClean="0">
                    <a:sym typeface="Symbol" charset="0"/>
                  </a:rPr>
                  <a:t>已分配给进程</a:t>
                </a:r>
                <a:r>
                  <a:rPr lang="en-US" altLang="zh-CN" dirty="0" smtClean="0">
                    <a:sym typeface="Symbol" charset="0"/>
                  </a:rPr>
                  <a:t>P</a:t>
                </a:r>
                <a:r>
                  <a:rPr lang="en-US" altLang="zh-CN" baseline="-25000" dirty="0" smtClean="0">
                    <a:sym typeface="Symbol" charset="0"/>
                  </a:rPr>
                  <a:t>i</a:t>
                </a:r>
                <a:r>
                  <a:rPr lang="zh-CN" altLang="en-US" dirty="0" smtClean="0">
                    <a:sym typeface="Symbol" charset="0"/>
                  </a:rPr>
                  <a:t>：</a:t>
                </a:r>
                <a:r>
                  <a:rPr lang="en-US" altLang="zh-CN" dirty="0" err="1" smtClean="0"/>
                  <a:t>R</a:t>
                </a:r>
                <a:r>
                  <a:rPr lang="en-US" altLang="zh-CN" baseline="-25000" dirty="0" err="1" smtClean="0"/>
                  <a:t>j</a:t>
                </a:r>
                <a:r>
                  <a:rPr lang="zh-CN" altLang="en-US" dirty="0" smtClean="0"/>
                  <a:t>     </a:t>
                </a:r>
                <a:r>
                  <a:rPr lang="en-US" altLang="zh-CN" dirty="0" smtClean="0"/>
                  <a:t>P</a:t>
                </a:r>
                <a:r>
                  <a:rPr lang="en-US" altLang="zh-CN" baseline="-25000" dirty="0" smtClean="0"/>
                  <a:t>i</a:t>
                </a:r>
                <a:endParaRPr lang="zh-CN" altLang="en-US" baseline="-25000" dirty="0"/>
              </a:p>
            </p:txBody>
          </p:sp>
        </p:grpSp>
        <p:cxnSp>
          <p:nvCxnSpPr>
            <p:cNvPr id="65" name="直接箭头连接符 64"/>
            <p:cNvCxnSpPr/>
            <p:nvPr/>
          </p:nvCxnSpPr>
          <p:spPr>
            <a:xfrm>
              <a:off x="4170710" y="4170126"/>
              <a:ext cx="28803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资源分配图</a:t>
            </a:r>
            <a:r>
              <a:rPr lang="zh-CN" altLang="en-US" dirty="0" smtClean="0">
                <a:cs typeface="+mj-cs"/>
              </a:rPr>
              <a:t>示例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8" name="Oval 12"/>
          <p:cNvSpPr>
            <a:spLocks noChangeArrowheads="1"/>
          </p:cNvSpPr>
          <p:nvPr/>
        </p:nvSpPr>
        <p:spPr bwMode="auto">
          <a:xfrm>
            <a:off x="878580" y="2083826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 smtClean="0">
                <a:solidFill>
                  <a:srgbClr val="11576A"/>
                </a:solidFill>
                <a:latin typeface="+mn-ea"/>
              </a:rPr>
              <a:t>1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9" name="Oval 12"/>
          <p:cNvSpPr>
            <a:spLocks noChangeArrowheads="1"/>
          </p:cNvSpPr>
          <p:nvPr/>
        </p:nvSpPr>
        <p:spPr bwMode="auto">
          <a:xfrm>
            <a:off x="2067308" y="2094967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 smtClean="0">
                <a:solidFill>
                  <a:srgbClr val="11576A"/>
                </a:solidFill>
                <a:latin typeface="+mn-ea"/>
              </a:rPr>
              <a:t>2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0" name="Oval 12"/>
          <p:cNvSpPr>
            <a:spLocks noChangeArrowheads="1"/>
          </p:cNvSpPr>
          <p:nvPr/>
        </p:nvSpPr>
        <p:spPr bwMode="auto">
          <a:xfrm>
            <a:off x="3284612" y="2083826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 smtClean="0">
                <a:solidFill>
                  <a:srgbClr val="11576A"/>
                </a:solidFill>
                <a:latin typeface="+mn-ea"/>
              </a:rPr>
              <a:t>3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1521522" y="714362"/>
            <a:ext cx="441146" cy="36933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R</a:t>
            </a:r>
            <a:r>
              <a:rPr lang="en-US" altLang="zh-CN" sz="1800" b="1" baseline="-25000" dirty="0" smtClean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1</a:t>
            </a:r>
            <a:endParaRPr lang="en-US" altLang="zh-CN" sz="1800" b="1" baseline="-25000" dirty="0">
              <a:solidFill>
                <a:srgbClr val="11576A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1521522" y="3869776"/>
            <a:ext cx="441146" cy="36933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R</a:t>
            </a:r>
            <a:r>
              <a:rPr lang="en-US" altLang="zh-CN" sz="1800" b="1" baseline="-25000" dirty="0" smtClean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2</a:t>
            </a:r>
            <a:endParaRPr lang="en-US" altLang="zh-CN" sz="1800" b="1" baseline="-25000" dirty="0">
              <a:solidFill>
                <a:srgbClr val="11576A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2735968" y="726504"/>
            <a:ext cx="441146" cy="36933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R</a:t>
            </a:r>
            <a:r>
              <a:rPr lang="en-US" altLang="zh-CN" sz="1800" b="1" baseline="-25000" dirty="0" smtClean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3</a:t>
            </a:r>
            <a:endParaRPr lang="en-US" altLang="zh-CN" sz="1800" b="1" baseline="-25000" dirty="0">
              <a:solidFill>
                <a:srgbClr val="11576A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2729593" y="4298404"/>
            <a:ext cx="441146" cy="36933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R</a:t>
            </a:r>
            <a:r>
              <a:rPr lang="en-US" altLang="zh-CN" sz="1800" b="1" baseline="-25000" dirty="0" smtClean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4</a:t>
            </a:r>
            <a:endParaRPr lang="en-US" altLang="zh-CN" sz="1800" b="1" baseline="-25000" dirty="0">
              <a:solidFill>
                <a:srgbClr val="11576A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2" name="组合 66"/>
          <p:cNvGrpSpPr/>
          <p:nvPr/>
        </p:nvGrpSpPr>
        <p:grpSpPr>
          <a:xfrm>
            <a:off x="1378646" y="1083694"/>
            <a:ext cx="714380" cy="500066"/>
            <a:chOff x="3571868" y="1142990"/>
            <a:chExt cx="714380" cy="500066"/>
          </a:xfrm>
        </p:grpSpPr>
        <p:sp>
          <p:nvSpPr>
            <p:cNvPr id="65" name="矩形 64"/>
            <p:cNvSpPr/>
            <p:nvPr/>
          </p:nvSpPr>
          <p:spPr>
            <a:xfrm>
              <a:off x="3571868" y="1142990"/>
              <a:ext cx="714380" cy="500066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>
              <a:spLocks noChangeAspect="1"/>
            </p:cNvSpPr>
            <p:nvPr/>
          </p:nvSpPr>
          <p:spPr>
            <a:xfrm>
              <a:off x="3875058" y="1339023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67"/>
          <p:cNvGrpSpPr/>
          <p:nvPr/>
        </p:nvGrpSpPr>
        <p:grpSpPr>
          <a:xfrm>
            <a:off x="2593092" y="1083694"/>
            <a:ext cx="714380" cy="500066"/>
            <a:chOff x="3571868" y="1142990"/>
            <a:chExt cx="714380" cy="500066"/>
          </a:xfrm>
        </p:grpSpPr>
        <p:sp>
          <p:nvSpPr>
            <p:cNvPr id="69" name="矩形 68"/>
            <p:cNvSpPr/>
            <p:nvPr/>
          </p:nvSpPr>
          <p:spPr>
            <a:xfrm>
              <a:off x="3571868" y="1142990"/>
              <a:ext cx="714380" cy="500066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3875058" y="1339023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矩形 70"/>
          <p:cNvSpPr/>
          <p:nvPr/>
        </p:nvSpPr>
        <p:spPr>
          <a:xfrm>
            <a:off x="1378646" y="3155396"/>
            <a:ext cx="714380" cy="71438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>
            <a:spLocks noChangeAspect="1"/>
          </p:cNvSpPr>
          <p:nvPr/>
        </p:nvSpPr>
        <p:spPr>
          <a:xfrm>
            <a:off x="1664398" y="3333148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>
            <a:spLocks noChangeAspect="1"/>
          </p:cNvSpPr>
          <p:nvPr/>
        </p:nvSpPr>
        <p:spPr>
          <a:xfrm>
            <a:off x="1664398" y="3584024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593092" y="3369710"/>
            <a:ext cx="714380" cy="92869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>
            <a:spLocks noChangeAspect="1"/>
          </p:cNvSpPr>
          <p:nvPr/>
        </p:nvSpPr>
        <p:spPr>
          <a:xfrm>
            <a:off x="2886464" y="3506504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>
            <a:spLocks noChangeAspect="1"/>
          </p:cNvSpPr>
          <p:nvPr/>
        </p:nvSpPr>
        <p:spPr>
          <a:xfrm>
            <a:off x="2886464" y="3765000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>
            <a:spLocks noChangeAspect="1"/>
          </p:cNvSpPr>
          <p:nvPr/>
        </p:nvSpPr>
        <p:spPr>
          <a:xfrm>
            <a:off x="2886464" y="4027892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/>
          <p:nvPr/>
        </p:nvCxnSpPr>
        <p:spPr>
          <a:xfrm rot="5400000" flipH="1" flipV="1">
            <a:off x="1077770" y="1707830"/>
            <a:ext cx="507688" cy="28383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5400000" flipH="1" flipV="1">
            <a:off x="2290296" y="1707830"/>
            <a:ext cx="507688" cy="283832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16200000" flipH="1">
            <a:off x="1623702" y="1522228"/>
            <a:ext cx="724059" cy="44247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rot="16200000" flipH="1">
            <a:off x="2851658" y="1522228"/>
            <a:ext cx="724059" cy="44247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59" idx="3"/>
          </p:cNvCxnSpPr>
          <p:nvPr/>
        </p:nvCxnSpPr>
        <p:spPr>
          <a:xfrm rot="5400000" flipH="1" flipV="1">
            <a:off x="1601764" y="2746602"/>
            <a:ext cx="750277" cy="410307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58" idx="4"/>
          </p:cNvCxnSpPr>
          <p:nvPr/>
        </p:nvCxnSpPr>
        <p:spPr>
          <a:xfrm rot="16200000" flipV="1">
            <a:off x="910103" y="2852109"/>
            <a:ext cx="984739" cy="480646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"/>
          <p:cNvSpPr txBox="1">
            <a:spLocks/>
          </p:cNvSpPr>
          <p:nvPr/>
        </p:nvSpPr>
        <p:spPr>
          <a:xfrm>
            <a:off x="3937896" y="4268756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存在死锁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095884" y="2532761"/>
            <a:ext cx="1303871" cy="72405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内容占位符 2"/>
          <p:cNvSpPr txBox="1">
            <a:spLocks/>
          </p:cNvSpPr>
          <p:nvPr/>
        </p:nvSpPr>
        <p:spPr>
          <a:xfrm>
            <a:off x="3937896" y="4268756"/>
            <a:ext cx="16201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不存在死锁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4607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资源分配图</a:t>
            </a:r>
            <a:r>
              <a:rPr lang="zh-CN" altLang="en-US" dirty="0" smtClean="0">
                <a:cs typeface="+mj-cs"/>
              </a:rPr>
              <a:t>示例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8" name="Oval 12"/>
          <p:cNvSpPr>
            <a:spLocks noChangeArrowheads="1"/>
          </p:cNvSpPr>
          <p:nvPr/>
        </p:nvSpPr>
        <p:spPr bwMode="auto">
          <a:xfrm>
            <a:off x="788272" y="2422008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 smtClean="0">
                <a:solidFill>
                  <a:srgbClr val="11576A"/>
                </a:solidFill>
                <a:latin typeface="+mn-ea"/>
              </a:rPr>
              <a:t>1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59" name="Oval 12"/>
          <p:cNvSpPr>
            <a:spLocks noChangeArrowheads="1"/>
          </p:cNvSpPr>
          <p:nvPr/>
        </p:nvSpPr>
        <p:spPr bwMode="auto">
          <a:xfrm>
            <a:off x="3788668" y="915566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 smtClean="0">
                <a:solidFill>
                  <a:srgbClr val="11576A"/>
                </a:solidFill>
                <a:latin typeface="+mn-ea"/>
              </a:rPr>
              <a:t>2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0" name="Oval 12"/>
          <p:cNvSpPr>
            <a:spLocks noChangeArrowheads="1"/>
          </p:cNvSpPr>
          <p:nvPr/>
        </p:nvSpPr>
        <p:spPr bwMode="auto">
          <a:xfrm>
            <a:off x="3785904" y="2213592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 smtClean="0">
                <a:solidFill>
                  <a:srgbClr val="11576A"/>
                </a:solidFill>
                <a:latin typeface="+mn-ea"/>
              </a:rPr>
              <a:t>3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1979272" y="1052544"/>
            <a:ext cx="441146" cy="36933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R</a:t>
            </a:r>
            <a:r>
              <a:rPr lang="en-US" altLang="zh-CN" sz="1800" b="1" baseline="-25000" dirty="0" smtClean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1</a:t>
            </a:r>
            <a:endParaRPr lang="en-US" altLang="zh-CN" sz="1800" b="1" baseline="-25000" dirty="0">
              <a:solidFill>
                <a:srgbClr val="11576A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1979272" y="3094086"/>
            <a:ext cx="441146" cy="36933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 dirty="0" smtClean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R</a:t>
            </a:r>
            <a:r>
              <a:rPr lang="en-US" altLang="zh-CN" sz="1800" b="1" baseline="-25000" dirty="0" smtClean="0">
                <a:solidFill>
                  <a:srgbClr val="11576A"/>
                </a:solidFill>
                <a:latin typeface="+mn-ea"/>
                <a:ea typeface="+mn-ea"/>
                <a:cs typeface="+mn-cs"/>
              </a:rPr>
              <a:t>2</a:t>
            </a:r>
            <a:endParaRPr lang="en-US" altLang="zh-CN" sz="1800" b="1" baseline="-25000" dirty="0">
              <a:solidFill>
                <a:srgbClr val="11576A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836396" y="3493578"/>
            <a:ext cx="714380" cy="71438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>
            <a:spLocks noChangeAspect="1"/>
          </p:cNvSpPr>
          <p:nvPr/>
        </p:nvSpPr>
        <p:spPr>
          <a:xfrm>
            <a:off x="2122148" y="3671330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>
            <a:spLocks noChangeAspect="1"/>
          </p:cNvSpPr>
          <p:nvPr/>
        </p:nvSpPr>
        <p:spPr>
          <a:xfrm>
            <a:off x="2122148" y="3922206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内容占位符 2"/>
          <p:cNvSpPr txBox="1">
            <a:spLocks/>
          </p:cNvSpPr>
          <p:nvPr/>
        </p:nvSpPr>
        <p:spPr>
          <a:xfrm>
            <a:off x="4287965" y="4363033"/>
            <a:ext cx="318681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有循环等待，但没有锁死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3785904" y="4141286"/>
            <a:ext cx="495300" cy="49530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+mn-ea"/>
              </a:rPr>
              <a:t>P</a:t>
            </a:r>
            <a:r>
              <a:rPr lang="en-US" altLang="zh-CN" b="1" baseline="-25000" dirty="0" smtClean="0">
                <a:solidFill>
                  <a:srgbClr val="11576A"/>
                </a:solidFill>
                <a:latin typeface="+mn-ea"/>
              </a:rPr>
              <a:t>4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836396" y="1423448"/>
            <a:ext cx="714380" cy="71438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2122148" y="1601200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2122148" y="1852076"/>
            <a:ext cx="108000" cy="108000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>
            <a:endCxn id="59" idx="2"/>
          </p:cNvCxnSpPr>
          <p:nvPr/>
        </p:nvCxnSpPr>
        <p:spPr>
          <a:xfrm flipV="1">
            <a:off x="2264668" y="1184439"/>
            <a:ext cx="1509486" cy="420914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259176" y="1906076"/>
            <a:ext cx="1512000" cy="48304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 flipH="1" flipV="1">
            <a:off x="1212938" y="1791194"/>
            <a:ext cx="468312" cy="76428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58" idx="5"/>
          </p:cNvCxnSpPr>
          <p:nvPr/>
        </p:nvCxnSpPr>
        <p:spPr>
          <a:xfrm rot="10800000">
            <a:off x="1219640" y="2868096"/>
            <a:ext cx="856343" cy="798286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60" idx="3"/>
          </p:cNvCxnSpPr>
          <p:nvPr/>
        </p:nvCxnSpPr>
        <p:spPr>
          <a:xfrm rot="5400000">
            <a:off x="2793285" y="2398027"/>
            <a:ext cx="826825" cy="1303485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267143" y="3997764"/>
            <a:ext cx="1512000" cy="35783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noProof="0" dirty="0" smtClean="0"/>
              <a:t>出现死锁的必要条件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843558"/>
            <a:ext cx="5155867" cy="701456"/>
            <a:chOff x="844893" y="843558"/>
            <a:chExt cx="5155867" cy="701456"/>
          </a:xfrm>
        </p:grpSpPr>
        <p:grpSp>
          <p:nvGrpSpPr>
            <p:cNvPr id="2" name="组合 1"/>
            <p:cNvGrpSpPr/>
            <p:nvPr/>
          </p:nvGrpSpPr>
          <p:grpSpPr>
            <a:xfrm>
              <a:off x="844893" y="843558"/>
              <a:ext cx="1083901" cy="400110"/>
              <a:chOff x="844893" y="843558"/>
              <a:chExt cx="1083901" cy="400110"/>
            </a:xfrm>
          </p:grpSpPr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142976" y="843558"/>
                <a:ext cx="785818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kumimoji="0" lang="zh-CN" alt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互斥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44893" y="843558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80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189416"/>
              <a:ext cx="460577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任何时刻只能有一个进程使用一个资源实例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noProof="0" dirty="0" smtClean="0"/>
              <a:t>出现死锁的必要条件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843558"/>
            <a:ext cx="1083901" cy="400110"/>
            <a:chOff x="844893" y="843558"/>
            <a:chExt cx="108390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7858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互斥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201203"/>
            <a:ext cx="5146670" cy="1010389"/>
            <a:chOff x="844893" y="1201203"/>
            <a:chExt cx="5146670" cy="1010389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1201203"/>
              <a:ext cx="157163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持有并等待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844893" y="120120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385788" y="1574097"/>
              <a:ext cx="4605775" cy="637495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进程保持至少一个资源，并正在等待获取其他进程持有的资源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64253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5215574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noProof="0" dirty="0" smtClean="0"/>
              <a:t>出现死锁的必要条件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843558"/>
            <a:ext cx="1083901" cy="400110"/>
            <a:chOff x="844893" y="843558"/>
            <a:chExt cx="108390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7858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互斥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201203"/>
            <a:ext cx="1869719" cy="400110"/>
            <a:chOff x="844893" y="1201203"/>
            <a:chExt cx="1869719" cy="400110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1201203"/>
              <a:ext cx="157163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持有并等待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844893" y="120120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573518"/>
            <a:ext cx="5155867" cy="690109"/>
            <a:chOff x="844893" y="1573518"/>
            <a:chExt cx="5155867" cy="690109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142976" y="1573518"/>
              <a:ext cx="121444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非抢占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33"/>
            <p:cNvSpPr txBox="1"/>
            <p:nvPr/>
          </p:nvSpPr>
          <p:spPr>
            <a:xfrm>
              <a:off x="844893" y="157351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918692"/>
              <a:ext cx="4605775" cy="344935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资源只能在进程使用后自愿释放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98945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1673316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noProof="0" dirty="0" smtClean="0"/>
              <a:t>出现死锁的必要条件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843558"/>
            <a:ext cx="1083901" cy="400110"/>
            <a:chOff x="844893" y="843558"/>
            <a:chExt cx="1083901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78581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互斥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201203"/>
            <a:ext cx="1869719" cy="400110"/>
            <a:chOff x="844893" y="1201203"/>
            <a:chExt cx="1869719" cy="400110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1201203"/>
              <a:ext cx="157163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持有并等待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844893" y="120120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573518"/>
            <a:ext cx="1512529" cy="400110"/>
            <a:chOff x="844893" y="1573518"/>
            <a:chExt cx="1512529" cy="400110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142976" y="1573518"/>
              <a:ext cx="121444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非抢占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33"/>
            <p:cNvSpPr txBox="1"/>
            <p:nvPr/>
          </p:nvSpPr>
          <p:spPr>
            <a:xfrm>
              <a:off x="844893" y="157351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958958"/>
            <a:ext cx="5155867" cy="1416744"/>
            <a:chOff x="844893" y="1958958"/>
            <a:chExt cx="5155867" cy="1416744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958958"/>
              <a:ext cx="121444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循环等待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37"/>
            <p:cNvSpPr txBox="1"/>
            <p:nvPr/>
          </p:nvSpPr>
          <p:spPr>
            <a:xfrm>
              <a:off x="844893" y="19589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2304132"/>
              <a:ext cx="4605775" cy="107157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存在等待进程集合</a:t>
              </a:r>
              <a:r>
                <a:rPr lang="en-US" altLang="zh-CN" sz="1800" dirty="0" smtClean="0"/>
                <a:t>{P</a:t>
              </a:r>
              <a:r>
                <a:rPr lang="en-US" altLang="zh-CN" sz="1800" baseline="-25000" dirty="0" smtClean="0"/>
                <a:t>0</a:t>
              </a:r>
              <a:r>
                <a:rPr lang="zh-CN" altLang="en-US" sz="1800" dirty="0" smtClean="0"/>
                <a:t>，</a:t>
              </a:r>
              <a:r>
                <a:rPr lang="en-US" altLang="zh-CN" sz="1800" dirty="0" smtClean="0"/>
                <a:t>P</a:t>
              </a:r>
              <a:r>
                <a:rPr lang="en-US" altLang="zh-CN" sz="1800" baseline="-25000" dirty="0" smtClean="0"/>
                <a:t>1</a:t>
              </a:r>
              <a:r>
                <a:rPr lang="zh-CN" altLang="en-US" sz="1800" dirty="0" smtClean="0"/>
                <a:t>，</a:t>
              </a:r>
              <a:r>
                <a:rPr lang="en-US" altLang="zh-CN" sz="1800" dirty="0" smtClean="0"/>
                <a:t>...</a:t>
              </a:r>
              <a:r>
                <a:rPr lang="zh-CN" altLang="en-US" sz="1800" dirty="0" smtClean="0"/>
                <a:t>，</a:t>
              </a:r>
              <a:r>
                <a:rPr lang="en-US" altLang="zh-CN" sz="1800" dirty="0" smtClean="0"/>
                <a:t>P</a:t>
              </a:r>
              <a:r>
                <a:rPr lang="en-US" altLang="zh-CN" sz="1800" baseline="-25000" dirty="0" smtClean="0"/>
                <a:t>N</a:t>
              </a:r>
              <a:r>
                <a:rPr lang="en-US" altLang="zh-CN" sz="1800" dirty="0" smtClean="0"/>
                <a:t>} </a:t>
              </a:r>
              <a:r>
                <a:rPr lang="zh-CN" altLang="en-US" sz="1800" dirty="0" smtClean="0"/>
                <a:t>，</a:t>
              </a:r>
              <a:endParaRPr lang="en-US" altLang="zh-CN" sz="1800" dirty="0" smtClean="0"/>
            </a:p>
            <a:p>
              <a:pPr marL="0" lvl="1" indent="0"/>
              <a:r>
                <a:rPr lang="en-US" altLang="zh-CN" sz="1800" dirty="0" smtClean="0"/>
                <a:t>P</a:t>
              </a:r>
              <a:r>
                <a:rPr lang="en-US" altLang="zh-CN" sz="1800" baseline="-25000" dirty="0" smtClean="0"/>
                <a:t>0</a:t>
              </a:r>
              <a:r>
                <a:rPr lang="zh-CN" altLang="en-US" sz="1800" dirty="0" smtClean="0"/>
                <a:t>正在等待</a:t>
              </a:r>
              <a:r>
                <a:rPr lang="en-US" altLang="zh-CN" sz="1800" dirty="0" smtClean="0"/>
                <a:t>P</a:t>
              </a:r>
              <a:r>
                <a:rPr lang="en-US" altLang="zh-CN" sz="1800" baseline="-25000" dirty="0" smtClean="0"/>
                <a:t>1</a:t>
              </a:r>
              <a:r>
                <a:rPr lang="zh-CN" altLang="en-US" sz="1800" dirty="0" smtClean="0"/>
                <a:t>所占用的资源，</a:t>
              </a:r>
              <a:endParaRPr lang="en-US" altLang="zh-CN" sz="1800" dirty="0" smtClean="0"/>
            </a:p>
            <a:p>
              <a:pPr marL="0" lvl="1" indent="0"/>
              <a:r>
                <a:rPr lang="en-US" altLang="zh-CN" sz="1800" dirty="0" smtClean="0"/>
                <a:t>P</a:t>
              </a:r>
              <a:r>
                <a:rPr lang="en-US" altLang="zh-CN" sz="1800" baseline="-25000" dirty="0" smtClean="0"/>
                <a:t>1</a:t>
              </a:r>
              <a:r>
                <a:rPr lang="zh-CN" altLang="en-US" sz="1800" dirty="0" smtClean="0"/>
                <a:t> 正在等待</a:t>
              </a:r>
              <a:r>
                <a:rPr lang="en-US" altLang="zh-CN" sz="1800" dirty="0" smtClean="0"/>
                <a:t>P</a:t>
              </a:r>
              <a:r>
                <a:rPr lang="en-US" altLang="zh-CN" sz="1800" baseline="-25000" dirty="0" smtClean="0"/>
                <a:t>2</a:t>
              </a:r>
              <a:r>
                <a:rPr lang="zh-CN" altLang="en-US" sz="1800" dirty="0" smtClean="0"/>
                <a:t>占用的资源，</a:t>
              </a:r>
              <a:r>
                <a:rPr lang="en-US" altLang="zh-CN" sz="1800" dirty="0" smtClean="0"/>
                <a:t>...</a:t>
              </a:r>
              <a:r>
                <a:rPr lang="zh-CN" altLang="en-US" sz="1800" dirty="0" smtClean="0"/>
                <a:t>，</a:t>
              </a:r>
              <a:endParaRPr lang="en-US" altLang="zh-CN" sz="1800" dirty="0" smtClean="0"/>
            </a:p>
            <a:p>
              <a:pPr marL="0" lvl="1" indent="0"/>
              <a:r>
                <a:rPr lang="en-US" altLang="zh-CN" sz="1800" dirty="0" smtClean="0"/>
                <a:t>P</a:t>
              </a:r>
              <a:r>
                <a:rPr lang="en-US" altLang="zh-CN" sz="1800" baseline="-25000" dirty="0" smtClean="0"/>
                <a:t>N-1</a:t>
              </a:r>
              <a:r>
                <a:rPr lang="zh-CN" altLang="en-US" sz="1800" dirty="0" smtClean="0"/>
                <a:t>在等待</a:t>
              </a:r>
              <a:r>
                <a:rPr lang="en-US" altLang="zh-CN" sz="1800" dirty="0" smtClean="0"/>
                <a:t>P</a:t>
              </a:r>
              <a:r>
                <a:rPr lang="en-US" altLang="zh-CN" sz="1800" baseline="-25000" dirty="0" smtClean="0"/>
                <a:t>N</a:t>
              </a:r>
              <a:r>
                <a:rPr lang="zh-CN" altLang="en-US" sz="1800" dirty="0" smtClean="0"/>
                <a:t>所占用资源，</a:t>
              </a:r>
              <a:endParaRPr lang="en-US" altLang="zh-CN" sz="1800" dirty="0" smtClean="0"/>
            </a:p>
            <a:p>
              <a:pPr marL="0" lvl="1" indent="0"/>
              <a:r>
                <a:rPr lang="en-US" altLang="zh-CN" sz="1800" dirty="0" smtClean="0"/>
                <a:t>P</a:t>
              </a:r>
              <a:r>
                <a:rPr lang="en-US" altLang="zh-CN" sz="1800" baseline="-25000" dirty="0" smtClean="0"/>
                <a:t>N</a:t>
              </a:r>
              <a:r>
                <a:rPr lang="zh-CN" altLang="en-US" sz="1800" dirty="0" smtClean="0"/>
                <a:t>正在等待</a:t>
              </a:r>
              <a:r>
                <a:rPr lang="en-US" altLang="zh-CN" sz="1800" dirty="0" smtClean="0"/>
                <a:t>P</a:t>
              </a:r>
              <a:r>
                <a:rPr lang="en-US" altLang="zh-CN" sz="1800" baseline="-25000" dirty="0" smtClean="0"/>
                <a:t>0</a:t>
              </a:r>
              <a:r>
                <a:rPr lang="zh-CN" altLang="en-US" sz="1800" dirty="0" smtClean="0"/>
                <a:t>所占用的资源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759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4566860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"/>
          <p:cNvSpPr txBox="1">
            <a:spLocks/>
          </p:cNvSpPr>
          <p:nvPr/>
        </p:nvSpPr>
        <p:spPr>
          <a:xfrm>
            <a:off x="1597004" y="4378338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死锁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714744" y="1000114"/>
            <a:ext cx="3071834" cy="3269837"/>
            <a:chOff x="1571604" y="993870"/>
            <a:chExt cx="3495696" cy="3721020"/>
          </a:xfrm>
        </p:grpSpPr>
        <p:sp>
          <p:nvSpPr>
            <p:cNvPr id="58" name="Oval 12"/>
            <p:cNvSpPr>
              <a:spLocks noChangeArrowheads="1"/>
            </p:cNvSpPr>
            <p:nvPr/>
          </p:nvSpPr>
          <p:spPr bwMode="auto">
            <a:xfrm>
              <a:off x="1571604" y="2500312"/>
              <a:ext cx="495300" cy="4953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en-US" altLang="zh-CN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9" name="Oval 12"/>
            <p:cNvSpPr>
              <a:spLocks noChangeArrowheads="1"/>
            </p:cNvSpPr>
            <p:nvPr/>
          </p:nvSpPr>
          <p:spPr bwMode="auto">
            <a:xfrm>
              <a:off x="4572000" y="993870"/>
              <a:ext cx="495300" cy="4953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en-US" altLang="zh-CN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0" name="Oval 12"/>
            <p:cNvSpPr>
              <a:spLocks noChangeArrowheads="1"/>
            </p:cNvSpPr>
            <p:nvPr/>
          </p:nvSpPr>
          <p:spPr bwMode="auto">
            <a:xfrm>
              <a:off x="4569236" y="2291896"/>
              <a:ext cx="495300" cy="4953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en-US" altLang="zh-CN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1" name="Text Box 20"/>
            <p:cNvSpPr txBox="1">
              <a:spLocks noChangeArrowheads="1"/>
            </p:cNvSpPr>
            <p:nvPr/>
          </p:nvSpPr>
          <p:spPr bwMode="auto">
            <a:xfrm>
              <a:off x="2762604" y="1130848"/>
              <a:ext cx="441146" cy="369332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R</a:t>
              </a:r>
              <a:r>
                <a:rPr lang="en-US" altLang="zh-CN" sz="1800" b="1" baseline="-25000" dirty="0" smtClean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1</a:t>
              </a:r>
              <a:endParaRPr lang="en-US" altLang="zh-CN" sz="1800" b="1" baseline="-25000" dirty="0">
                <a:solidFill>
                  <a:srgbClr val="11576A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2" name="Text Box 20"/>
            <p:cNvSpPr txBox="1">
              <a:spLocks noChangeArrowheads="1"/>
            </p:cNvSpPr>
            <p:nvPr/>
          </p:nvSpPr>
          <p:spPr bwMode="auto">
            <a:xfrm>
              <a:off x="2762604" y="3172390"/>
              <a:ext cx="441146" cy="369332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R</a:t>
              </a:r>
              <a:r>
                <a:rPr lang="en-US" altLang="zh-CN" sz="1800" b="1" baseline="-25000" dirty="0" smtClean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2</a:t>
              </a:r>
              <a:endParaRPr lang="en-US" altLang="zh-CN" sz="1800" b="1" baseline="-25000" dirty="0">
                <a:solidFill>
                  <a:srgbClr val="11576A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619728" y="3571882"/>
              <a:ext cx="714380" cy="71438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/>
          </p:nvSpPr>
          <p:spPr>
            <a:xfrm>
              <a:off x="2905480" y="3749634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2905480" y="4000510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12"/>
            <p:cNvSpPr>
              <a:spLocks noChangeArrowheads="1"/>
            </p:cNvSpPr>
            <p:nvPr/>
          </p:nvSpPr>
          <p:spPr bwMode="auto">
            <a:xfrm>
              <a:off x="4569236" y="4219590"/>
              <a:ext cx="495300" cy="4953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+mn-ea"/>
                </a:rPr>
                <a:t>4</a:t>
              </a:r>
              <a:endParaRPr lang="en-US" altLang="zh-CN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619728" y="1501752"/>
              <a:ext cx="714380" cy="71438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2905480" y="1679504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2905480" y="1930380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箭头连接符 35"/>
            <p:cNvCxnSpPr>
              <a:endCxn id="59" idx="2"/>
            </p:cNvCxnSpPr>
            <p:nvPr/>
          </p:nvCxnSpPr>
          <p:spPr>
            <a:xfrm flipV="1">
              <a:off x="3048000" y="1262743"/>
              <a:ext cx="1509486" cy="42091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3042508" y="1984380"/>
              <a:ext cx="1512000" cy="48304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rot="5400000" flipH="1" flipV="1">
              <a:off x="1996270" y="1869498"/>
              <a:ext cx="468312" cy="76428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endCxn id="58" idx="5"/>
            </p:cNvCxnSpPr>
            <p:nvPr/>
          </p:nvCxnSpPr>
          <p:spPr>
            <a:xfrm rot="10800000">
              <a:off x="2002972" y="2946400"/>
              <a:ext cx="856343" cy="79828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60" idx="3"/>
            </p:cNvCxnSpPr>
            <p:nvPr/>
          </p:nvCxnSpPr>
          <p:spPr>
            <a:xfrm rot="5400000">
              <a:off x="3576617" y="2476331"/>
              <a:ext cx="826825" cy="13034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3050475" y="4076068"/>
              <a:ext cx="1512000" cy="357833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785786" y="976638"/>
            <a:ext cx="2428892" cy="3309624"/>
            <a:chOff x="2119662" y="714362"/>
            <a:chExt cx="2901332" cy="3953374"/>
          </a:xfrm>
        </p:grpSpPr>
        <p:sp>
          <p:nvSpPr>
            <p:cNvPr id="23" name="Oval 12"/>
            <p:cNvSpPr>
              <a:spLocks noChangeArrowheads="1"/>
            </p:cNvSpPr>
            <p:nvPr/>
          </p:nvSpPr>
          <p:spPr bwMode="auto">
            <a:xfrm>
              <a:off x="2119662" y="2083826"/>
              <a:ext cx="495300" cy="4953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en-US" altLang="zh-CN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3308390" y="2094967"/>
              <a:ext cx="495300" cy="4953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en-US" altLang="zh-CN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/>
          </p:nvSpPr>
          <p:spPr bwMode="auto">
            <a:xfrm>
              <a:off x="4525694" y="2083826"/>
              <a:ext cx="495300" cy="495300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P</a:t>
              </a:r>
              <a:r>
                <a:rPr lang="en-US" altLang="zh-CN" b="1" baseline="-25000" dirty="0" smtClean="0">
                  <a:solidFill>
                    <a:srgbClr val="11576A"/>
                  </a:solidFill>
                  <a:latin typeface="+mn-ea"/>
                </a:rPr>
                <a:t>3</a:t>
              </a:r>
              <a:endParaRPr lang="en-US" altLang="zh-CN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2762604" y="714362"/>
              <a:ext cx="441146" cy="369332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R</a:t>
              </a:r>
              <a:r>
                <a:rPr lang="en-US" altLang="zh-CN" sz="1800" b="1" baseline="-25000" dirty="0" smtClean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1</a:t>
              </a:r>
              <a:endParaRPr lang="en-US" altLang="zh-CN" sz="1800" b="1" baseline="-25000" dirty="0">
                <a:solidFill>
                  <a:srgbClr val="11576A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2762604" y="3869776"/>
              <a:ext cx="441146" cy="369332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R</a:t>
              </a:r>
              <a:r>
                <a:rPr lang="en-US" altLang="zh-CN" sz="1800" b="1" baseline="-25000" dirty="0" smtClean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2</a:t>
              </a:r>
              <a:endParaRPr lang="en-US" altLang="zh-CN" sz="1800" b="1" baseline="-25000" dirty="0">
                <a:solidFill>
                  <a:srgbClr val="11576A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auto">
            <a:xfrm>
              <a:off x="3977050" y="726504"/>
              <a:ext cx="441146" cy="369332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R</a:t>
              </a:r>
              <a:r>
                <a:rPr lang="en-US" altLang="zh-CN" sz="1800" b="1" baseline="-25000" dirty="0" smtClean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3</a:t>
              </a:r>
              <a:endParaRPr lang="en-US" altLang="zh-CN" sz="1800" b="1" baseline="-25000" dirty="0">
                <a:solidFill>
                  <a:srgbClr val="11576A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3970675" y="4298404"/>
              <a:ext cx="441146" cy="369332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 dirty="0" smtClean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R</a:t>
              </a:r>
              <a:r>
                <a:rPr lang="en-US" altLang="zh-CN" sz="1800" b="1" baseline="-25000" dirty="0" smtClean="0">
                  <a:solidFill>
                    <a:srgbClr val="11576A"/>
                  </a:solidFill>
                  <a:latin typeface="+mn-ea"/>
                  <a:ea typeface="+mn-ea"/>
                  <a:cs typeface="+mn-cs"/>
                </a:rPr>
                <a:t>4</a:t>
              </a:r>
              <a:endParaRPr lang="en-US" altLang="zh-CN" sz="1800" b="1" baseline="-25000" dirty="0">
                <a:solidFill>
                  <a:srgbClr val="11576A"/>
                </a:solidFill>
                <a:latin typeface="+mn-ea"/>
                <a:ea typeface="+mn-ea"/>
                <a:cs typeface="+mn-cs"/>
              </a:endParaRPr>
            </a:p>
          </p:txBody>
        </p:sp>
        <p:grpSp>
          <p:nvGrpSpPr>
            <p:cNvPr id="35" name="组合 66"/>
            <p:cNvGrpSpPr/>
            <p:nvPr/>
          </p:nvGrpSpPr>
          <p:grpSpPr>
            <a:xfrm>
              <a:off x="2619728" y="1083694"/>
              <a:ext cx="714380" cy="500066"/>
              <a:chOff x="3571868" y="1142990"/>
              <a:chExt cx="714380" cy="500066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3571868" y="1142990"/>
                <a:ext cx="714380" cy="500066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/>
            </p:nvSpPr>
            <p:spPr>
              <a:xfrm>
                <a:off x="3875058" y="1339023"/>
                <a:ext cx="108000" cy="108000"/>
              </a:xfrm>
              <a:prstGeom prst="ellipse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67"/>
            <p:cNvGrpSpPr/>
            <p:nvPr/>
          </p:nvGrpSpPr>
          <p:grpSpPr>
            <a:xfrm>
              <a:off x="3834174" y="1083694"/>
              <a:ext cx="714380" cy="500066"/>
              <a:chOff x="3571868" y="1142990"/>
              <a:chExt cx="714380" cy="50006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3571868" y="1142990"/>
                <a:ext cx="714380" cy="500066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/>
            </p:nvSpPr>
            <p:spPr>
              <a:xfrm>
                <a:off x="3875058" y="1339023"/>
                <a:ext cx="108000" cy="108000"/>
              </a:xfrm>
              <a:prstGeom prst="ellipse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2619728" y="3155396"/>
              <a:ext cx="714380" cy="71438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2905480" y="3333148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2905480" y="3584024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834174" y="3369710"/>
              <a:ext cx="714380" cy="92869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4127546" y="3506504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4127546" y="3765000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4127546" y="4027892"/>
              <a:ext cx="108000" cy="108000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箭头连接符 53"/>
            <p:cNvCxnSpPr/>
            <p:nvPr/>
          </p:nvCxnSpPr>
          <p:spPr>
            <a:xfrm rot="5400000" flipH="1" flipV="1">
              <a:off x="2318852" y="1707830"/>
              <a:ext cx="507688" cy="283832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rot="5400000" flipH="1" flipV="1">
              <a:off x="3531378" y="1707830"/>
              <a:ext cx="507688" cy="283832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rot="16200000" flipH="1">
              <a:off x="2864784" y="1522228"/>
              <a:ext cx="724059" cy="442473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rot="16200000" flipH="1">
              <a:off x="4092740" y="1522228"/>
              <a:ext cx="724059" cy="442473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24" idx="3"/>
            </p:cNvCxnSpPr>
            <p:nvPr/>
          </p:nvCxnSpPr>
          <p:spPr>
            <a:xfrm rot="5400000" flipH="1" flipV="1">
              <a:off x="2842846" y="2746602"/>
              <a:ext cx="750277" cy="41030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23" idx="4"/>
            </p:cNvCxnSpPr>
            <p:nvPr/>
          </p:nvCxnSpPr>
          <p:spPr>
            <a:xfrm rot="16200000" flipV="1">
              <a:off x="2151185" y="2852109"/>
              <a:ext cx="984739" cy="4806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flipH="1">
              <a:off x="3302588" y="2548671"/>
              <a:ext cx="1361265" cy="74207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内容占位符 2"/>
          <p:cNvSpPr txBox="1">
            <a:spLocks/>
          </p:cNvSpPr>
          <p:nvPr/>
        </p:nvSpPr>
        <p:spPr>
          <a:xfrm>
            <a:off x="4500562" y="4378338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没有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死锁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42910" y="857238"/>
            <a:ext cx="2714644" cy="3500462"/>
          </a:xfrm>
          <a:prstGeom prst="rect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571868" y="857238"/>
            <a:ext cx="3357586" cy="3500462"/>
          </a:xfrm>
          <a:prstGeom prst="rect">
            <a:avLst/>
          </a:prstGeom>
          <a:ln w="3810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noProof="0" dirty="0" smtClean="0"/>
              <a:t>出现死锁的必要条件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42976" y="1000114"/>
            <a:ext cx="5572164" cy="4286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1394986" y="1357304"/>
            <a:ext cx="5320154" cy="4286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1676380" y="1714494"/>
            <a:ext cx="5038760" cy="4286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49"/>
            <a:ext cx="9140974" cy="5141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702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死锁问题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211008"/>
            <a:ext cx="5870247" cy="928694"/>
            <a:chOff x="844893" y="1000114"/>
            <a:chExt cx="5870247" cy="92869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92869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由于竞争资源或者通信关系，两个或更多线程在执行中出现，永远相互等待只能由其他进程引发的事件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死锁示例：单向通行桥梁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2428874"/>
            <a:ext cx="2655537" cy="428628"/>
            <a:chOff x="844893" y="2428874"/>
            <a:chExt cx="265553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2428874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桥梁只能单向通行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24288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143254"/>
            <a:ext cx="6391403" cy="428628"/>
            <a:chOff x="844893" y="3143254"/>
            <a:chExt cx="6391403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314325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可能出现死锁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31432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786064"/>
            <a:ext cx="3869983" cy="428628"/>
            <a:chOff x="844893" y="2786064"/>
            <a:chExt cx="3869983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786064"/>
              <a:ext cx="35719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桥的每个部分可视为一个资源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7860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Group 17"/>
          <p:cNvGrpSpPr>
            <a:grpSpLocks/>
          </p:cNvGrpSpPr>
          <p:nvPr/>
        </p:nvGrpSpPr>
        <p:grpSpPr bwMode="auto">
          <a:xfrm>
            <a:off x="-540568" y="210478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49300" y="1000114"/>
            <a:ext cx="6276975" cy="1371600"/>
            <a:chOff x="949300" y="1000114"/>
            <a:chExt cx="6276975" cy="1371600"/>
          </a:xfrm>
        </p:grpSpPr>
        <p:grpSp>
          <p:nvGrpSpPr>
            <p:cNvPr id="22" name="Group 5"/>
            <p:cNvGrpSpPr>
              <a:grpSpLocks/>
            </p:cNvGrpSpPr>
            <p:nvPr/>
          </p:nvGrpSpPr>
          <p:grpSpPr bwMode="auto">
            <a:xfrm>
              <a:off x="977875" y="1000114"/>
              <a:ext cx="6248400" cy="381000"/>
              <a:chOff x="0" y="0"/>
              <a:chExt cx="3936" cy="240"/>
            </a:xfrm>
          </p:grpSpPr>
          <p:sp>
            <p:nvSpPr>
              <p:cNvPr id="52" name="Line 6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7"/>
              <p:cNvSpPr>
                <a:spLocks noChangeShapeType="1"/>
              </p:cNvSpPr>
              <p:nvPr/>
            </p:nvSpPr>
            <p:spPr bwMode="auto">
              <a:xfrm>
                <a:off x="1152" y="0"/>
                <a:ext cx="38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8"/>
              <p:cNvSpPr>
                <a:spLocks noChangeShapeType="1"/>
              </p:cNvSpPr>
              <p:nvPr/>
            </p:nvSpPr>
            <p:spPr bwMode="auto">
              <a:xfrm>
                <a:off x="1536" y="240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9"/>
              <p:cNvSpPr>
                <a:spLocks noChangeShapeType="1"/>
              </p:cNvSpPr>
              <p:nvPr/>
            </p:nvSpPr>
            <p:spPr bwMode="auto">
              <a:xfrm flipV="1">
                <a:off x="2400" y="18"/>
                <a:ext cx="384" cy="2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10"/>
              <p:cNvSpPr>
                <a:spLocks noChangeShapeType="1"/>
              </p:cNvSpPr>
              <p:nvPr/>
            </p:nvSpPr>
            <p:spPr bwMode="auto">
              <a:xfrm>
                <a:off x="2784" y="12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Group 11"/>
            <p:cNvGrpSpPr>
              <a:grpSpLocks/>
            </p:cNvGrpSpPr>
            <p:nvPr/>
          </p:nvGrpSpPr>
          <p:grpSpPr bwMode="auto">
            <a:xfrm flipV="1">
              <a:off x="977875" y="1990714"/>
              <a:ext cx="6248400" cy="381000"/>
              <a:chOff x="0" y="0"/>
              <a:chExt cx="3936" cy="240"/>
            </a:xfrm>
          </p:grpSpPr>
          <p:sp>
            <p:nvSpPr>
              <p:cNvPr id="47" name="Line 12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5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13"/>
              <p:cNvSpPr>
                <a:spLocks noChangeShapeType="1"/>
              </p:cNvSpPr>
              <p:nvPr/>
            </p:nvSpPr>
            <p:spPr bwMode="auto">
              <a:xfrm>
                <a:off x="1152" y="0"/>
                <a:ext cx="384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>
                <a:off x="1536" y="240"/>
                <a:ext cx="86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 flipV="1">
                <a:off x="2400" y="18"/>
                <a:ext cx="384" cy="22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16"/>
              <p:cNvSpPr>
                <a:spLocks noChangeShapeType="1"/>
              </p:cNvSpPr>
              <p:nvPr/>
            </p:nvSpPr>
            <p:spPr bwMode="auto">
              <a:xfrm>
                <a:off x="2784" y="12"/>
                <a:ext cx="115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949300" y="1666864"/>
              <a:ext cx="2019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5149825" y="1657339"/>
              <a:ext cx="2019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22"/>
          <p:cNvGrpSpPr>
            <a:grpSpLocks/>
          </p:cNvGrpSpPr>
          <p:nvPr/>
        </p:nvGrpSpPr>
        <p:grpSpPr bwMode="auto">
          <a:xfrm>
            <a:off x="-540568" y="1062026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34" name="Group 25"/>
          <p:cNvGrpSpPr>
            <a:grpSpLocks/>
          </p:cNvGrpSpPr>
          <p:nvPr/>
        </p:nvGrpSpPr>
        <p:grpSpPr bwMode="auto">
          <a:xfrm flipH="1">
            <a:off x="9252520" y="2118105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42" name="Rectangle 27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36" name="Group 31"/>
          <p:cNvGrpSpPr>
            <a:grpSpLocks/>
          </p:cNvGrpSpPr>
          <p:nvPr/>
        </p:nvGrpSpPr>
        <p:grpSpPr bwMode="auto">
          <a:xfrm flipH="1">
            <a:off x="9252520" y="1076313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59632" y="3537658"/>
            <a:ext cx="6336704" cy="355598"/>
            <a:chOff x="1259632" y="3537658"/>
            <a:chExt cx="6336704" cy="355598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3537658"/>
              <a:ext cx="620135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对向行驶车辆在桥上相遇</a:t>
              </a:r>
              <a:endParaRPr lang="en-US" altLang="zh-CN" dirty="0" smtClean="0"/>
            </a:p>
          </p:txBody>
        </p:sp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363420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7" name="组合 26"/>
          <p:cNvGrpSpPr/>
          <p:nvPr/>
        </p:nvGrpSpPr>
        <p:grpSpPr>
          <a:xfrm>
            <a:off x="1262422" y="3865055"/>
            <a:ext cx="6316467" cy="355598"/>
            <a:chOff x="1262422" y="3865055"/>
            <a:chExt cx="6316467" cy="35559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4188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8" name="内容占位符 2"/>
            <p:cNvSpPr txBox="1">
              <a:spLocks/>
            </p:cNvSpPr>
            <p:nvPr/>
          </p:nvSpPr>
          <p:spPr>
            <a:xfrm>
              <a:off x="1377538" y="3865055"/>
              <a:ext cx="620135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解决方法：一个方向的车辆倒退</a:t>
              </a:r>
              <a:r>
                <a:rPr lang="en-US" altLang="zh-CN" dirty="0" smtClean="0"/>
                <a:t>(</a:t>
              </a:r>
              <a:r>
                <a:rPr lang="zh-CN" altLang="en-US" dirty="0"/>
                <a:t>资源抢占和回退</a:t>
              </a:r>
              <a:r>
                <a:rPr lang="en-US" altLang="zh-CN" dirty="0" smtClean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2" name="Group 17"/>
          <p:cNvGrpSpPr>
            <a:grpSpLocks/>
          </p:cNvGrpSpPr>
          <p:nvPr/>
        </p:nvGrpSpPr>
        <p:grpSpPr bwMode="auto">
          <a:xfrm>
            <a:off x="-538167" y="210617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65" name="Group 17"/>
          <p:cNvGrpSpPr>
            <a:grpSpLocks/>
          </p:cNvGrpSpPr>
          <p:nvPr/>
        </p:nvGrpSpPr>
        <p:grpSpPr bwMode="auto">
          <a:xfrm>
            <a:off x="-540568" y="210478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6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68" name="Group 31"/>
          <p:cNvGrpSpPr>
            <a:grpSpLocks/>
          </p:cNvGrpSpPr>
          <p:nvPr/>
        </p:nvGrpSpPr>
        <p:grpSpPr bwMode="auto">
          <a:xfrm flipH="1">
            <a:off x="9252520" y="1075797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9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71" name="Group 31"/>
          <p:cNvGrpSpPr>
            <a:grpSpLocks/>
          </p:cNvGrpSpPr>
          <p:nvPr/>
        </p:nvGrpSpPr>
        <p:grpSpPr bwMode="auto">
          <a:xfrm flipH="1">
            <a:off x="9242995" y="1070093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72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7 -0.03272 L 0.3283 -0.03117 L 0.4066 -0.10401 L 0.55903 -0.10525 L 0.63489 -0.03426 L 1.08507 -0.03735 L 1.08073 -0.0358 " pathEditMode="relative" ptsTypes="AAAAAAA">
                                      <p:cBhvr>
                                        <p:cTn id="15" dur="6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5348 0.02469 L -0.44862 0.02315 L -0.51268 0.09167 L -0.66684 0.09475 L -0.73855 0.01451 L -1.08507 0.01451 L -1.08681 0.01728 " pathEditMode="relative" ptsTypes="AAAAAAA">
                                      <p:cBhvr>
                                        <p:cTn id="17" dur="6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6 -0.03272 L 0.32829 -0.03117 L 0.40659 -0.10401 L 0.55902 -0.10525 L 0.63489 -0.03426 L 1.08507 -0.03735 L 1.08073 -0.0358 " pathEditMode="relative" rAng="0" ptsTypes="AAAAAAA">
                                      <p:cBhvr>
                                        <p:cTn id="25" dur="6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95" y="-354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917 -0.03272 L 0.3283 -0.03117 L 0.4066 -0.10401 L 0.55903 -0.10525 L 0.63489 -0.03426 L 1.08507 -0.03735 L 1.08073 -0.0358 " pathEditMode="relative" rAng="0" ptsTypes="AAAAAAA">
                                      <p:cBhvr>
                                        <p:cTn id="27" dur="6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95" y="-354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15348 0.02469 L -0.44862 0.02315 L -0.51268 0.09167 L -0.66684 0.09475 L -0.73855 0.01451 L -1.08507 0.01451 L -1.08681 0.01728 " pathEditMode="relative" rAng="0" ptsTypes="AAAAAAA">
                                      <p:cBhvr>
                                        <p:cTn id="29" dur="6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67" y="299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15347 0.0247 L -0.44861 0.02315 L -0.51267 0.09167 L -0.66684 0.09476 L -0.73854 0.01451 L -1.08507 0.01451 L -1.0868 0.01729 " pathEditMode="relative" rAng="0" ptsTypes="AAAAAAA">
                                      <p:cBhvr>
                                        <p:cTn id="31" dur="6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67" y="2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08 0.17006 L 0.33073 0.17006 L 0.4066 0.09877 L 0.4408 0.1 L 0.44167 0.1 " pathEditMode="relative" rAng="0" ptsTypes="AAAAA">
                                      <p:cBhvr>
                                        <p:cTn id="4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21" y="-358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91 -0.17901 L -0.44757 -0.17778 L -0.51355 -0.10926 L -0.56007 -0.10926 L -0.55938 -0.10772 " pathEditMode="relative" ptsTypes="AAAAA"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66 0.1 L 0.40486 0.09877 L 0.32829 0.17562 L 0.27916 0.17562 L 0.27916 0.17562 " pathEditMode="relative" ptsTypes="AAAAA">
                                      <p:cBhvr>
                                        <p:cTn id="5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938 -0.10771 L -0.66441 -0.10771 L -0.73785 -0.18919 L -1.07188 -0.19043 L -1.07188 -0.19043 " pathEditMode="relative" ptsTypes="AAAAA">
                                      <p:cBhvr>
                                        <p:cTn id="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死锁示例：单向通行桥梁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2428874"/>
            <a:ext cx="2655537" cy="428628"/>
            <a:chOff x="844893" y="2428874"/>
            <a:chExt cx="265553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2428874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桥梁只能单向通行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24288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143254"/>
            <a:ext cx="6391403" cy="428628"/>
            <a:chOff x="844893" y="3143254"/>
            <a:chExt cx="6391403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314325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可能出现死锁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31432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786064"/>
            <a:ext cx="3869983" cy="428628"/>
            <a:chOff x="844893" y="2786064"/>
            <a:chExt cx="3869983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786064"/>
              <a:ext cx="35719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桥的每个部分可视为一个资源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7860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44893" y="3521339"/>
            <a:ext cx="5870247" cy="929900"/>
            <a:chOff x="844893" y="4155926"/>
            <a:chExt cx="5870247" cy="929900"/>
          </a:xfrm>
        </p:grpSpPr>
        <p:grpSp>
          <p:nvGrpSpPr>
            <p:cNvPr id="6" name="组合 5"/>
            <p:cNvGrpSpPr/>
            <p:nvPr/>
          </p:nvGrpSpPr>
          <p:grpSpPr>
            <a:xfrm>
              <a:off x="844893" y="4155926"/>
              <a:ext cx="2155471" cy="428628"/>
              <a:chOff x="844893" y="4155926"/>
              <a:chExt cx="2155471" cy="428628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42976" y="4155926"/>
                <a:ext cx="1857388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lvl="0">
                  <a:spcBef>
                    <a:spcPct val="20000"/>
                  </a:spcBef>
                </a:pPr>
                <a:r>
                  <a:rPr lang="zh-CN" altLang="en-US" dirty="0" smtClean="0"/>
                  <a:t>可能发生饥饿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4893" y="4155926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62422" y="4514322"/>
              <a:ext cx="5452718" cy="571504"/>
              <a:chOff x="1262422" y="4514322"/>
              <a:chExt cx="5452718" cy="571504"/>
            </a:xfrm>
          </p:grpSpPr>
          <p:pic>
            <p:nvPicPr>
              <p:cNvPr id="19" name="图片 18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4619098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1394985" y="4514322"/>
                <a:ext cx="5320155" cy="571504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 smtClean="0"/>
                  <a:t>由于一个方向的持续车流，另一个方向的车辆无法通过桥梁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grpSp>
        <p:nvGrpSpPr>
          <p:cNvPr id="24" name="Group 17"/>
          <p:cNvGrpSpPr>
            <a:grpSpLocks/>
          </p:cNvGrpSpPr>
          <p:nvPr/>
        </p:nvGrpSpPr>
        <p:grpSpPr bwMode="auto">
          <a:xfrm>
            <a:off x="-540568" y="210478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49300" y="1000114"/>
            <a:ext cx="6276975" cy="1371600"/>
            <a:chOff x="949300" y="1000114"/>
            <a:chExt cx="6276975" cy="1371600"/>
          </a:xfrm>
        </p:grpSpPr>
        <p:grpSp>
          <p:nvGrpSpPr>
            <p:cNvPr id="22" name="Group 5"/>
            <p:cNvGrpSpPr>
              <a:grpSpLocks/>
            </p:cNvGrpSpPr>
            <p:nvPr/>
          </p:nvGrpSpPr>
          <p:grpSpPr bwMode="auto">
            <a:xfrm>
              <a:off x="977875" y="1000114"/>
              <a:ext cx="6248400" cy="381000"/>
              <a:chOff x="0" y="0"/>
              <a:chExt cx="3936" cy="240"/>
            </a:xfrm>
          </p:grpSpPr>
          <p:sp>
            <p:nvSpPr>
              <p:cNvPr id="52" name="Line 6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7"/>
              <p:cNvSpPr>
                <a:spLocks noChangeShapeType="1"/>
              </p:cNvSpPr>
              <p:nvPr/>
            </p:nvSpPr>
            <p:spPr bwMode="auto">
              <a:xfrm>
                <a:off x="1152" y="0"/>
                <a:ext cx="38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8"/>
              <p:cNvSpPr>
                <a:spLocks noChangeShapeType="1"/>
              </p:cNvSpPr>
              <p:nvPr/>
            </p:nvSpPr>
            <p:spPr bwMode="auto">
              <a:xfrm>
                <a:off x="1536" y="240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9"/>
              <p:cNvSpPr>
                <a:spLocks noChangeShapeType="1"/>
              </p:cNvSpPr>
              <p:nvPr/>
            </p:nvSpPr>
            <p:spPr bwMode="auto">
              <a:xfrm flipV="1">
                <a:off x="2400" y="18"/>
                <a:ext cx="384" cy="2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10"/>
              <p:cNvSpPr>
                <a:spLocks noChangeShapeType="1"/>
              </p:cNvSpPr>
              <p:nvPr/>
            </p:nvSpPr>
            <p:spPr bwMode="auto">
              <a:xfrm>
                <a:off x="2784" y="12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Group 11"/>
            <p:cNvGrpSpPr>
              <a:grpSpLocks/>
            </p:cNvGrpSpPr>
            <p:nvPr/>
          </p:nvGrpSpPr>
          <p:grpSpPr bwMode="auto">
            <a:xfrm flipV="1">
              <a:off x="977875" y="1990714"/>
              <a:ext cx="6248400" cy="381000"/>
              <a:chOff x="0" y="0"/>
              <a:chExt cx="3936" cy="240"/>
            </a:xfrm>
          </p:grpSpPr>
          <p:sp>
            <p:nvSpPr>
              <p:cNvPr id="47" name="Line 12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5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13"/>
              <p:cNvSpPr>
                <a:spLocks noChangeShapeType="1"/>
              </p:cNvSpPr>
              <p:nvPr/>
            </p:nvSpPr>
            <p:spPr bwMode="auto">
              <a:xfrm>
                <a:off x="1152" y="0"/>
                <a:ext cx="384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>
                <a:off x="1536" y="240"/>
                <a:ext cx="86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 flipV="1">
                <a:off x="2400" y="18"/>
                <a:ext cx="384" cy="22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16"/>
              <p:cNvSpPr>
                <a:spLocks noChangeShapeType="1"/>
              </p:cNvSpPr>
              <p:nvPr/>
            </p:nvSpPr>
            <p:spPr bwMode="auto">
              <a:xfrm>
                <a:off x="2784" y="12"/>
                <a:ext cx="115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949300" y="1666864"/>
              <a:ext cx="2019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5149825" y="1657339"/>
              <a:ext cx="2019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" name="Group 31"/>
          <p:cNvGrpSpPr>
            <a:grpSpLocks/>
          </p:cNvGrpSpPr>
          <p:nvPr/>
        </p:nvGrpSpPr>
        <p:grpSpPr bwMode="auto">
          <a:xfrm flipH="1">
            <a:off x="9252520" y="1076313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62" name="Group 17"/>
          <p:cNvGrpSpPr>
            <a:grpSpLocks/>
          </p:cNvGrpSpPr>
          <p:nvPr/>
        </p:nvGrpSpPr>
        <p:grpSpPr bwMode="auto">
          <a:xfrm>
            <a:off x="-538167" y="210617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65" name="Group 17"/>
          <p:cNvGrpSpPr>
            <a:grpSpLocks/>
          </p:cNvGrpSpPr>
          <p:nvPr/>
        </p:nvGrpSpPr>
        <p:grpSpPr bwMode="auto">
          <a:xfrm>
            <a:off x="-540568" y="210478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6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68" name="Group 31"/>
          <p:cNvGrpSpPr>
            <a:grpSpLocks/>
          </p:cNvGrpSpPr>
          <p:nvPr/>
        </p:nvGrpSpPr>
        <p:grpSpPr bwMode="auto">
          <a:xfrm flipH="1">
            <a:off x="9252520" y="1075797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9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70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75" name="Group 31"/>
          <p:cNvGrpSpPr>
            <a:grpSpLocks/>
          </p:cNvGrpSpPr>
          <p:nvPr/>
        </p:nvGrpSpPr>
        <p:grpSpPr bwMode="auto">
          <a:xfrm flipH="1">
            <a:off x="9242995" y="1070093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76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77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78" name="Group 31"/>
          <p:cNvGrpSpPr>
            <a:grpSpLocks/>
          </p:cNvGrpSpPr>
          <p:nvPr/>
        </p:nvGrpSpPr>
        <p:grpSpPr bwMode="auto">
          <a:xfrm flipH="1">
            <a:off x="9242995" y="107528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79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80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81" name="Group 31"/>
          <p:cNvGrpSpPr>
            <a:grpSpLocks/>
          </p:cNvGrpSpPr>
          <p:nvPr/>
        </p:nvGrpSpPr>
        <p:grpSpPr bwMode="auto">
          <a:xfrm flipH="1">
            <a:off x="9242995" y="1074249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84" name="Group 31"/>
          <p:cNvGrpSpPr>
            <a:grpSpLocks/>
          </p:cNvGrpSpPr>
          <p:nvPr/>
        </p:nvGrpSpPr>
        <p:grpSpPr bwMode="auto">
          <a:xfrm flipH="1">
            <a:off x="9252520" y="1076829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85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86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  <p:grpSp>
        <p:nvGrpSpPr>
          <p:cNvPr id="87" name="Group 31"/>
          <p:cNvGrpSpPr>
            <a:grpSpLocks/>
          </p:cNvGrpSpPr>
          <p:nvPr/>
        </p:nvGrpSpPr>
        <p:grpSpPr bwMode="auto">
          <a:xfrm flipH="1">
            <a:off x="9252520" y="1072701"/>
            <a:ext cx="457200" cy="257175"/>
            <a:chOff x="0" y="0"/>
            <a:chExt cx="288" cy="162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88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88" cy="16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  <p:sp>
          <p:nvSpPr>
            <p:cNvPr id="89" name="Rectangle 33"/>
            <p:cNvSpPr>
              <a:spLocks noChangeArrowheads="1"/>
            </p:cNvSpPr>
            <p:nvPr/>
          </p:nvSpPr>
          <p:spPr bwMode="auto">
            <a:xfrm>
              <a:off x="150" y="24"/>
              <a:ext cx="66" cy="1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3467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47 0.0247 L -0.44861 0.02315 L -0.51267 0.09167 L -0.66684 0.09476 L -0.73854 0.01451 L -1.08507 0.01451 L -1.0868 0.01729 " pathEditMode="relative" rAng="0" ptsTypes="AAAAAAA">
                                      <p:cBhvr>
                                        <p:cTn id="9" dur="5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67" y="29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94 -0.02253 L 0.32413 -0.02253 " pathEditMode="relative" ptsTypes="AA">
                                      <p:cBhvr>
                                        <p:cTn id="11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5347 0.02469 L -0.44861 0.02315 L -0.51267 0.09167 L -0.66684 0.09475 L -0.73854 0.01451 L -1.08507 0.01451 L -1.0868 0.01728 " pathEditMode="relative" rAng="0" ptsTypes="AAAAAAA">
                                      <p:cBhvr>
                                        <p:cTn id="13" dur="5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67" y="299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5347 0.02438 L -0.44895 0.02315 C -0.47031 0.04568 -0.49166 0.06852 -0.51319 0.09136 L -0.66718 0.09475 C -0.69114 0.0679 -0.7151 0.04105 -0.73906 0.01451 L -0.85607 0.01451 " pathEditMode="relative" rAng="0" ptsTypes="AAAAAA">
                                      <p:cBhvr>
                                        <p:cTn id="15" dur="4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39" y="302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15348 0.02376 L -0.44914 0.02284 C -0.47066 0.04414 -0.49219 0.06728 -0.51355 0.09043 C -0.54375 0.09136 -0.57466 0.09074 -0.60487 0.09167 " pathEditMode="relative" rAng="0" ptsTypes="AAAA">
                                      <p:cBhvr>
                                        <p:cTn id="17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69" y="333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15521 0.02562 L -0.40782 0.02408 L -0.40938 0.02408 " pathEditMode="relative" ptsTypes="AAA">
                                      <p:cBhvr>
                                        <p:cTn id="1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lang="zh-CN" altLang="en-US" dirty="0" smtClean="0"/>
              <a:t>进程访问资源的流程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262422" y="2378894"/>
            <a:ext cx="2113634" cy="696912"/>
            <a:chOff x="1262422" y="2378894"/>
            <a:chExt cx="2113634" cy="69691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836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378894"/>
              <a:ext cx="146250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请求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获取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413488" y="2688454"/>
              <a:ext cx="1962568" cy="3873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申请空闲资源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00114"/>
            <a:ext cx="5155867" cy="1060514"/>
            <a:chOff x="844893" y="1000114"/>
            <a:chExt cx="5155867" cy="106051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14327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资源类型</a:t>
              </a:r>
              <a:r>
                <a:rPr lang="en-US" altLang="zh-CN" dirty="0" smtClean="0"/>
                <a:t>R</a:t>
              </a:r>
              <a:r>
                <a:rPr lang="en-US" altLang="zh-CN" baseline="-25000" dirty="0" smtClean="0"/>
                <a:t>1</a:t>
              </a:r>
              <a:r>
                <a:rPr lang="en-US" altLang="zh-CN" dirty="0" smtClean="0"/>
                <a:t>, R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, . . .,</a:t>
              </a:r>
              <a:r>
                <a:rPr lang="en-US" altLang="zh-CN" dirty="0" err="1" smtClean="0"/>
                <a:t>R</a:t>
              </a:r>
              <a:r>
                <a:rPr lang="en-US" altLang="zh-CN" baseline="-25000" dirty="0" err="1" smtClean="0"/>
                <a:t>m</a:t>
              </a:r>
              <a:endParaRPr kumimoji="0" lang="zh-CN" altLang="en-US" b="1" i="0" u="none" strike="noStrike" kern="1200" cap="none" spc="0" normalizeH="0" baseline="-2500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366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353006"/>
              <a:ext cx="460577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CPU</a:t>
              </a:r>
              <a:r>
                <a:rPr lang="zh-CN" altLang="en-US" dirty="0" smtClean="0"/>
                <a:t>执行时间、内存空间、</a:t>
              </a:r>
              <a:r>
                <a:rPr lang="en-US" altLang="zh-CN" dirty="0" smtClean="0"/>
                <a:t>I/O</a:t>
              </a:r>
              <a:r>
                <a:rPr lang="zh-CN" altLang="en-US" dirty="0" smtClean="0"/>
                <a:t>设备等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660518"/>
              <a:ext cx="292895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每类资源</a:t>
              </a:r>
              <a:r>
                <a:rPr lang="en-US" altLang="zh-CN" dirty="0" err="1" smtClean="0"/>
                <a:t>R</a:t>
              </a:r>
              <a:r>
                <a:rPr lang="en-US" altLang="zh-CN" baseline="-25000" dirty="0" err="1" smtClean="0"/>
                <a:t>i</a:t>
              </a:r>
              <a:r>
                <a:rPr lang="zh-CN" altLang="en-US" dirty="0" smtClean="0"/>
                <a:t>有</a:t>
              </a:r>
              <a:r>
                <a:rPr lang="en-US" altLang="zh-CN" dirty="0" err="1" smtClean="0"/>
                <a:t>W</a:t>
              </a:r>
              <a:r>
                <a:rPr lang="en-US" altLang="zh-CN" baseline="-25000" dirty="0" err="1" smtClean="0"/>
                <a:t>i</a:t>
              </a:r>
              <a:r>
                <a:rPr lang="zh-CN" altLang="en-US" dirty="0" smtClean="0"/>
                <a:t>个实例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66051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86755"/>
            <a:ext cx="2869851" cy="400110"/>
            <a:chOff x="844893" y="1986755"/>
            <a:chExt cx="2869851" cy="400110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1986755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进程访问资源的流程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98675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075806"/>
            <a:ext cx="2113634" cy="706442"/>
            <a:chOff x="1262422" y="3075806"/>
            <a:chExt cx="2113634" cy="706442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6788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075806"/>
              <a:ext cx="1462502" cy="3905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使用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占用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413488" y="3394896"/>
              <a:ext cx="1962568" cy="3873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进程占用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资源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778056"/>
            <a:ext cx="3460094" cy="706442"/>
            <a:chOff x="1262422" y="3778056"/>
            <a:chExt cx="3460094" cy="70644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8701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3778056"/>
              <a:ext cx="819560" cy="3905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释放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402625" y="4097146"/>
              <a:ext cx="3319891" cy="3873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资源状态由占用变成空闲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85763" y="21429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资源分类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62422" y="1937379"/>
            <a:ext cx="5667032" cy="641350"/>
            <a:chOff x="1262422" y="1963978"/>
            <a:chExt cx="5667032" cy="641350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066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249730"/>
              <a:ext cx="446289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软件：文件、数据库和信号量等数据结构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335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963978"/>
              <a:ext cx="5534469" cy="2984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硬件：处理器、</a:t>
              </a:r>
              <a:r>
                <a:rPr lang="en-US" altLang="zh-CN" sz="1600" dirty="0" smtClean="0"/>
                <a:t>I / O</a:t>
              </a:r>
              <a:r>
                <a:rPr lang="zh-CN" altLang="en-US" sz="1600" dirty="0" smtClean="0"/>
                <a:t>通道、主和副存储器、设备等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35646"/>
            <a:ext cx="2441223" cy="369332"/>
            <a:chOff x="844893" y="1662245"/>
            <a:chExt cx="2441223" cy="369332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1662245"/>
              <a:ext cx="214314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可重用资源示例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662245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5536" y="771550"/>
            <a:ext cx="6533918" cy="946490"/>
            <a:chOff x="395536" y="771550"/>
            <a:chExt cx="6533918" cy="94649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42318"/>
              <a:ext cx="578647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资源不能被删除且在任何时刻只能有一个进程使用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4231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348708"/>
              <a:ext cx="414340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进程释放资源后，其他进程可重用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34870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395536" y="771550"/>
              <a:ext cx="400052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</a:rPr>
                <a:t>可重用资源（</a:t>
              </a:r>
              <a:r>
                <a:rPr lang="en-US" altLang="zh-CN" sz="1800" dirty="0" smtClean="0">
                  <a:solidFill>
                    <a:srgbClr val="C00000"/>
                  </a:solidFill>
                </a:rPr>
                <a:t>Reusable Resource</a:t>
              </a:r>
              <a:r>
                <a:rPr lang="zh-CN" altLang="en-US" sz="1800" dirty="0" smtClean="0">
                  <a:solidFill>
                    <a:srgbClr val="C00000"/>
                  </a:solidFill>
                </a:rPr>
                <a:t>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85763" y="21429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资源分类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635646"/>
            <a:ext cx="2441223" cy="369332"/>
            <a:chOff x="844893" y="1662245"/>
            <a:chExt cx="2441223" cy="369332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1662245"/>
              <a:ext cx="214314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可重用资源示例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662245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939234"/>
            <a:ext cx="2155471" cy="369332"/>
            <a:chOff x="844893" y="2500312"/>
            <a:chExt cx="2155471" cy="369332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42976" y="2500312"/>
              <a:ext cx="18573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可能出现死锁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250031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5536" y="771550"/>
            <a:ext cx="6533918" cy="946490"/>
            <a:chOff x="395536" y="771550"/>
            <a:chExt cx="6533918" cy="94649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42318"/>
              <a:ext cx="578647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资源不能被删除且在任何时刻只能有一个进程使用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4231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348708"/>
              <a:ext cx="414340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进程释放资源后，其他进程可重用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34870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395536" y="771550"/>
              <a:ext cx="400052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</a:rPr>
                <a:t>可重用资源（</a:t>
              </a:r>
              <a:r>
                <a:rPr lang="en-US" altLang="zh-CN" sz="1800" dirty="0" smtClean="0">
                  <a:solidFill>
                    <a:srgbClr val="C00000"/>
                  </a:solidFill>
                </a:rPr>
                <a:t>Reusable Resource</a:t>
              </a:r>
              <a:r>
                <a:rPr lang="zh-CN" altLang="en-US" sz="1800" dirty="0" smtClean="0">
                  <a:solidFill>
                    <a:srgbClr val="C00000"/>
                  </a:solidFill>
                </a:rPr>
                <a:t>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262422" y="2308566"/>
            <a:ext cx="4952652" cy="369890"/>
            <a:chOff x="1262422" y="2833934"/>
            <a:chExt cx="4952652" cy="369890"/>
          </a:xfrm>
        </p:grpSpPr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908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1394985" y="2833934"/>
              <a:ext cx="4820089" cy="3698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每个进程占用一部分资源并请求其它资源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979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85763" y="21429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资源分类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635646"/>
            <a:ext cx="2441223" cy="369332"/>
            <a:chOff x="844893" y="1662245"/>
            <a:chExt cx="2441223" cy="369332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1662245"/>
              <a:ext cx="214314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可重用资源示例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662245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939234"/>
            <a:ext cx="2155471" cy="369332"/>
            <a:chOff x="844893" y="2500312"/>
            <a:chExt cx="2155471" cy="369332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42976" y="2500312"/>
              <a:ext cx="18573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可能出现死锁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250031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2869025"/>
            <a:ext cx="5012991" cy="734465"/>
            <a:chOff x="844893" y="3671123"/>
            <a:chExt cx="5012991" cy="734465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1053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5" y="4035698"/>
              <a:ext cx="4462899" cy="3698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/>
                <a:t>在</a:t>
              </a:r>
              <a:r>
                <a:rPr lang="en-US" altLang="zh-CN" sz="1600" dirty="0" smtClean="0"/>
                <a:t>I/O</a:t>
              </a:r>
              <a:r>
                <a:rPr lang="zh-CN" altLang="en-US" sz="1600" dirty="0" smtClean="0"/>
                <a:t>缓冲区的中断、信号、消息等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内容占位符 2"/>
            <p:cNvSpPr txBox="1">
              <a:spLocks/>
            </p:cNvSpPr>
            <p:nvPr/>
          </p:nvSpPr>
          <p:spPr>
            <a:xfrm>
              <a:off x="1142976" y="3671123"/>
              <a:ext cx="18573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消耗资源示例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3671123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5536" y="771550"/>
            <a:ext cx="6533918" cy="946490"/>
            <a:chOff x="395536" y="771550"/>
            <a:chExt cx="6533918" cy="94649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42318"/>
              <a:ext cx="578647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资源不能被删除且在任何时刻只能有一个进程使用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4231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348708"/>
              <a:ext cx="414340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进程释放资源后，其他进程可重用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34870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395536" y="771550"/>
              <a:ext cx="400052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</a:rPr>
                <a:t>可重用资源（</a:t>
              </a:r>
              <a:r>
                <a:rPr lang="en-US" altLang="zh-CN" sz="1800" dirty="0" smtClean="0">
                  <a:solidFill>
                    <a:srgbClr val="C00000"/>
                  </a:solidFill>
                </a:rPr>
                <a:t>Reusable Resource</a:t>
              </a:r>
              <a:r>
                <a:rPr lang="zh-CN" altLang="en-US" sz="1800" dirty="0" smtClean="0">
                  <a:solidFill>
                    <a:srgbClr val="C00000"/>
                  </a:solidFill>
                </a:rPr>
                <a:t>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85763" y="2273742"/>
            <a:ext cx="4000528" cy="651078"/>
            <a:chOff x="385763" y="3075840"/>
            <a:chExt cx="4000528" cy="651078"/>
          </a:xfrm>
        </p:grpSpPr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1142976" y="3357586"/>
              <a:ext cx="207170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资源创建和销毁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4893" y="335758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385763" y="3075840"/>
              <a:ext cx="400052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</a:rPr>
                <a:t>消耗资源</a:t>
              </a:r>
              <a:r>
                <a:rPr lang="en-US" altLang="zh-CN" sz="1800" dirty="0" smtClean="0">
                  <a:solidFill>
                    <a:srgbClr val="C00000"/>
                  </a:solidFill>
                </a:rPr>
                <a:t>(Consumable resource)</a:t>
              </a:r>
              <a:endParaRPr lang="en-US" altLang="zh-CN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5745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85763" y="21429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资源分类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635646"/>
            <a:ext cx="2441223" cy="369332"/>
            <a:chOff x="844893" y="1662245"/>
            <a:chExt cx="2441223" cy="369332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1662245"/>
              <a:ext cx="214314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可重用资源示例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662245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1939234"/>
            <a:ext cx="2155471" cy="369332"/>
            <a:chOff x="844893" y="2500312"/>
            <a:chExt cx="2155471" cy="369332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42976" y="2500312"/>
              <a:ext cx="18573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可能出现死锁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250031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2869025"/>
            <a:ext cx="2155471" cy="369332"/>
            <a:chOff x="844893" y="3671123"/>
            <a:chExt cx="2155471" cy="369332"/>
          </a:xfrm>
        </p:grpSpPr>
        <p:sp>
          <p:nvSpPr>
            <p:cNvPr id="39" name="内容占位符 2"/>
            <p:cNvSpPr txBox="1">
              <a:spLocks/>
            </p:cNvSpPr>
            <p:nvPr/>
          </p:nvSpPr>
          <p:spPr>
            <a:xfrm>
              <a:off x="1142976" y="3671123"/>
              <a:ext cx="18573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消耗资源示例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3671123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194424"/>
            <a:ext cx="4370049" cy="727431"/>
            <a:chOff x="844893" y="4301347"/>
            <a:chExt cx="4370049" cy="727431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7228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4658888"/>
              <a:ext cx="3819957" cy="3698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进程间相互等待接收对方的消息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1142976" y="4301347"/>
              <a:ext cx="185738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可能出现死锁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44893" y="4301347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5536" y="771550"/>
            <a:ext cx="6533918" cy="946490"/>
            <a:chOff x="395536" y="771550"/>
            <a:chExt cx="6533918" cy="94649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42318"/>
              <a:ext cx="578647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资源不能被删除且在任何时刻只能有一个进程使用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4231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348708"/>
              <a:ext cx="414340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进程释放资源后，其他进程可重用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34870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395536" y="771550"/>
              <a:ext cx="400052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</a:rPr>
                <a:t>可重用资源（</a:t>
              </a:r>
              <a:r>
                <a:rPr lang="en-US" altLang="zh-CN" sz="1800" dirty="0" smtClean="0">
                  <a:solidFill>
                    <a:srgbClr val="C00000"/>
                  </a:solidFill>
                </a:rPr>
                <a:t>Reusable Resource</a:t>
              </a:r>
              <a:r>
                <a:rPr lang="zh-CN" altLang="en-US" sz="1800" dirty="0" smtClean="0">
                  <a:solidFill>
                    <a:srgbClr val="C00000"/>
                  </a:solidFill>
                </a:rPr>
                <a:t>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85763" y="2273742"/>
            <a:ext cx="4000528" cy="651078"/>
            <a:chOff x="385763" y="3075840"/>
            <a:chExt cx="4000528" cy="651078"/>
          </a:xfrm>
        </p:grpSpPr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1142976" y="3357586"/>
              <a:ext cx="207170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资源创建和销毁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4893" y="335758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385763" y="3075840"/>
              <a:ext cx="400052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</a:rPr>
                <a:t>消耗资源</a:t>
              </a:r>
              <a:r>
                <a:rPr lang="en-US" altLang="zh-CN" sz="1800" dirty="0" smtClean="0">
                  <a:solidFill>
                    <a:srgbClr val="C00000"/>
                  </a:solidFill>
                </a:rPr>
                <a:t>(Consumable resource)</a:t>
              </a:r>
              <a:endParaRPr lang="en-US" altLang="zh-CN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5587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6295</TotalTime>
  <Words>746</Words>
  <Application>Microsoft Office PowerPoint</Application>
  <PresentationFormat>全屏显示(16:9)</PresentationFormat>
  <Paragraphs>194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Monotype Sorts</vt:lpstr>
      <vt:lpstr>MS PGothic</vt:lpstr>
      <vt:lpstr>宋体</vt:lpstr>
      <vt:lpstr>微软雅黑</vt:lpstr>
      <vt:lpstr>张海山锐谐体2.0-授权联系：Samtype@QQ.com</vt:lpstr>
      <vt:lpstr>Arial</vt:lpstr>
      <vt:lpstr>Calibri</vt:lpstr>
      <vt:lpstr>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989</cp:revision>
  <dcterms:created xsi:type="dcterms:W3CDTF">2015-01-11T06:38:50Z</dcterms:created>
  <dcterms:modified xsi:type="dcterms:W3CDTF">2015-04-11T03:23:56Z</dcterms:modified>
</cp:coreProperties>
</file>