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93" r:id="rId2"/>
    <p:sldId id="506" r:id="rId3"/>
    <p:sldId id="507" r:id="rId4"/>
    <p:sldId id="535" r:id="rId5"/>
    <p:sldId id="508" r:id="rId6"/>
    <p:sldId id="509" r:id="rId7"/>
    <p:sldId id="510" r:id="rId8"/>
    <p:sldId id="511" r:id="rId9"/>
    <p:sldId id="532" r:id="rId10"/>
    <p:sldId id="533" r:id="rId11"/>
    <p:sldId id="534" r:id="rId12"/>
    <p:sldId id="514" r:id="rId13"/>
    <p:sldId id="530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330033"/>
    <a:srgbClr val="11576A"/>
    <a:srgbClr val="FFF9B1"/>
    <a:srgbClr val="FDD000"/>
    <a:srgbClr val="FFCC66"/>
    <a:srgbClr val="FF9900"/>
    <a:srgbClr val="CCFFFF"/>
    <a:srgbClr val="33FF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1" autoAdjust="0"/>
    <p:restoredTop sz="94353" autoAdjust="0"/>
  </p:normalViewPr>
  <p:slideViewPr>
    <p:cSldViewPr>
      <p:cViewPr varScale="1">
        <p:scale>
          <a:sx n="111" d="100"/>
          <a:sy n="111" d="100"/>
        </p:scale>
        <p:origin x="562" y="77"/>
      </p:cViewPr>
      <p:guideLst>
        <p:guide orient="horz" pos="1620"/>
        <p:guide pos="2880"/>
        <p:guide orient="horz" pos="21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2015/4/11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992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2976" y="1000114"/>
            <a:ext cx="557216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pic>
        <p:nvPicPr>
          <p:cNvPr id="7" name="图片 6" descr="小点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262422" y="1500180"/>
            <a:ext cx="151066" cy="148997"/>
          </a:xfrm>
          <a:prstGeom prst="rect">
            <a:avLst/>
          </a:prstGeom>
          <a:effectLst/>
        </p:spPr>
      </p:pic>
      <p:pic>
        <p:nvPicPr>
          <p:cNvPr id="8" name="图片 7" descr="小点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91976" y="1842130"/>
            <a:ext cx="151066" cy="148997"/>
          </a:xfrm>
          <a:prstGeom prst="rect">
            <a:avLst/>
          </a:prstGeom>
          <a:effectLst/>
        </p:spPr>
      </p:pic>
      <p:sp>
        <p:nvSpPr>
          <p:cNvPr id="9" name="TextBox 8"/>
          <p:cNvSpPr txBox="1"/>
          <p:nvPr userDrawn="1"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0"/>
          </p:nvPr>
        </p:nvSpPr>
        <p:spPr>
          <a:xfrm>
            <a:off x="1394986" y="1357304"/>
            <a:ext cx="53201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idx="11"/>
          </p:nvPr>
        </p:nvSpPr>
        <p:spPr>
          <a:xfrm>
            <a:off x="1676380" y="1714494"/>
            <a:ext cx="503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18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35732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死锁概念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死锁处理方法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164307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银行家算法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142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死锁检测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200026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进程通信概念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2743654"/>
            <a:ext cx="164307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信号和管道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1142976" y="3099712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消息队列和共享内存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4893" y="309971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" name="图片 26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449"/>
            <a:ext cx="9140974" cy="5141934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阻塞与非阻塞通信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5870247" cy="400110"/>
            <a:chOff x="844893" y="1000114"/>
            <a:chExt cx="5870247" cy="40011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57216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进程通信可划分为阻塞（同步）或非阻塞（异步）</a:t>
              </a:r>
              <a:endParaRPr lang="en-US" altLang="zh-CN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676394"/>
            <a:ext cx="6261906" cy="609604"/>
            <a:chOff x="1262422" y="1676394"/>
            <a:chExt cx="6261906" cy="609604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5" y="1676394"/>
              <a:ext cx="6129343" cy="6096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阻塞发送</a:t>
              </a:r>
              <a:endParaRPr lang="en-US" altLang="zh-CN" dirty="0" smtClean="0"/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725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844893" y="1331904"/>
            <a:ext cx="1512529" cy="400110"/>
            <a:chOff x="844893" y="1331904"/>
            <a:chExt cx="1512529" cy="400110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1331904"/>
              <a:ext cx="1214446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阻塞通信</a:t>
              </a:r>
              <a:endParaRPr lang="en-US" altLang="zh-CN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13319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2422" y="2008184"/>
            <a:ext cx="7270018" cy="596904"/>
            <a:chOff x="1262422" y="2260598"/>
            <a:chExt cx="7270018" cy="596904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653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394985" y="2260598"/>
              <a:ext cx="7137455" cy="5969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阻塞接收</a:t>
              </a:r>
              <a:endParaRPr lang="en-US" altLang="zh-CN" dirty="0" smtClean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44893" y="2297637"/>
            <a:ext cx="2512661" cy="400110"/>
            <a:chOff x="844893" y="2794002"/>
            <a:chExt cx="2512661" cy="400110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2832102"/>
              <a:ext cx="221457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lnSpc>
                  <a:spcPct val="90000"/>
                </a:lnSpc>
              </a:pPr>
              <a:r>
                <a:rPr lang="zh-CN" altLang="en-US" dirty="0" smtClean="0"/>
                <a:t>非阻塞通信</a:t>
              </a:r>
              <a:endParaRPr lang="en-US" altLang="zh-CN" dirty="0"/>
            </a:p>
          </p:txBody>
        </p:sp>
        <p:sp>
          <p:nvSpPr>
            <p:cNvPr id="20" name="TextBox 32"/>
            <p:cNvSpPr txBox="1"/>
            <p:nvPr/>
          </p:nvSpPr>
          <p:spPr>
            <a:xfrm>
              <a:off x="844893" y="279400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262422" y="2653241"/>
            <a:ext cx="6765962" cy="551544"/>
            <a:chOff x="1262422" y="3149606"/>
            <a:chExt cx="6765962" cy="55154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5" y="3149606"/>
              <a:ext cx="6633399" cy="55154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非阻塞发送</a:t>
              </a:r>
              <a:endParaRPr lang="en-US" altLang="zh-CN" dirty="0" smtClean="0"/>
            </a:p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发送者在消息发送后，可立即进行其他操作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245763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99489999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阻塞与非阻塞通信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5870247" cy="400110"/>
            <a:chOff x="844893" y="1000114"/>
            <a:chExt cx="5870247" cy="40011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57216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进程通信可划分为阻塞（同步）或非阻塞（异步）</a:t>
              </a:r>
              <a:endParaRPr lang="en-US" altLang="zh-CN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676394"/>
            <a:ext cx="6261906" cy="609604"/>
            <a:chOff x="1262422" y="1676394"/>
            <a:chExt cx="6261906" cy="609604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5" y="1676394"/>
              <a:ext cx="6129343" cy="6096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阻塞发送</a:t>
              </a:r>
              <a:endParaRPr lang="en-US" altLang="zh-CN" dirty="0" smtClean="0"/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725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844893" y="1331904"/>
            <a:ext cx="1512529" cy="400110"/>
            <a:chOff x="844893" y="1331904"/>
            <a:chExt cx="1512529" cy="400110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1331904"/>
              <a:ext cx="1214446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阻塞通信</a:t>
              </a:r>
              <a:endParaRPr lang="en-US" altLang="zh-CN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13319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2422" y="2008184"/>
            <a:ext cx="7270018" cy="596904"/>
            <a:chOff x="1262422" y="2260598"/>
            <a:chExt cx="7270018" cy="596904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653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394985" y="2260598"/>
              <a:ext cx="7137455" cy="5969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阻塞接收</a:t>
              </a:r>
              <a:endParaRPr lang="en-US" altLang="zh-CN" dirty="0" smtClean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44893" y="2297637"/>
            <a:ext cx="2512661" cy="400110"/>
            <a:chOff x="844893" y="2794002"/>
            <a:chExt cx="2512661" cy="400110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2832102"/>
              <a:ext cx="221457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lnSpc>
                  <a:spcPct val="90000"/>
                </a:lnSpc>
              </a:pPr>
              <a:r>
                <a:rPr lang="zh-CN" altLang="en-US" dirty="0" smtClean="0"/>
                <a:t>非阻塞通信</a:t>
              </a:r>
              <a:endParaRPr lang="en-US" altLang="zh-CN" dirty="0"/>
            </a:p>
          </p:txBody>
        </p:sp>
        <p:sp>
          <p:nvSpPr>
            <p:cNvPr id="20" name="TextBox 32"/>
            <p:cNvSpPr txBox="1"/>
            <p:nvPr/>
          </p:nvSpPr>
          <p:spPr>
            <a:xfrm>
              <a:off x="844893" y="279400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262422" y="2653241"/>
            <a:ext cx="6765962" cy="551544"/>
            <a:chOff x="1262422" y="3149606"/>
            <a:chExt cx="6765962" cy="55154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5" y="3149606"/>
              <a:ext cx="6633399" cy="55154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非阻塞发送</a:t>
              </a:r>
              <a:endParaRPr lang="en-US" altLang="zh-CN" dirty="0" smtClean="0"/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24576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4" name="组合 23"/>
          <p:cNvGrpSpPr/>
          <p:nvPr/>
        </p:nvGrpSpPr>
        <p:grpSpPr>
          <a:xfrm>
            <a:off x="1262422" y="2981177"/>
            <a:ext cx="5397810" cy="873216"/>
            <a:chOff x="1262422" y="3714758"/>
            <a:chExt cx="5397810" cy="873216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94985" y="3714758"/>
              <a:ext cx="5265247" cy="8732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非阻塞接收</a:t>
              </a:r>
              <a:endParaRPr lang="en-US" altLang="zh-CN" dirty="0" smtClean="0"/>
            </a:p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没有消息发送时，接收者在请求接收消息后，接收不到任何消息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810915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60109331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>
                <a:latin typeface="+mn-ea"/>
                <a:ea typeface="+mn-ea"/>
              </a:rPr>
              <a:t>通信链路缓冲</a:t>
            </a:r>
            <a:endParaRPr lang="en-US" altLang="zh-CN" dirty="0">
              <a:latin typeface="+mn-ea"/>
              <a:ea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5584495" cy="400110"/>
            <a:chOff x="844893" y="1000114"/>
            <a:chExt cx="5584495" cy="40011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286412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进程发送的消息在链路上可能有</a:t>
              </a:r>
              <a:r>
                <a:rPr lang="en-US" altLang="zh-CN" dirty="0" smtClean="0"/>
                <a:t>3</a:t>
              </a:r>
              <a:r>
                <a:rPr lang="zh-CN" altLang="en-US" dirty="0" smtClean="0"/>
                <a:t>种缓冲方式</a:t>
              </a:r>
              <a:endParaRPr lang="en-US" altLang="zh-CN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319204"/>
            <a:ext cx="3023826" cy="681043"/>
            <a:chOff x="1262422" y="1319204"/>
            <a:chExt cx="3023826" cy="681043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1638295"/>
              <a:ext cx="2891263" cy="3619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发送方必须等待接收方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5" y="1319204"/>
              <a:ext cx="1033875" cy="3238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0 </a:t>
              </a:r>
              <a:r>
                <a:rPr lang="zh-CN" altLang="en-US" dirty="0" smtClean="0"/>
                <a:t>容量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1536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262422" y="1958970"/>
            <a:ext cx="5024090" cy="681043"/>
            <a:chOff x="1262422" y="1958970"/>
            <a:chExt cx="5024090" cy="681043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394985" y="2278061"/>
              <a:ext cx="4891527" cy="3619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通信链路缓冲队列满时，发送方必须等待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94985" y="1958970"/>
              <a:ext cx="1391065" cy="3238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有限容量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5512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62422" y="2589211"/>
            <a:ext cx="2523760" cy="681043"/>
            <a:chOff x="1262422" y="2589211"/>
            <a:chExt cx="2523760" cy="681043"/>
          </a:xfrm>
        </p:grpSpPr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5" y="2908302"/>
              <a:ext cx="2391197" cy="3619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发送方不需要等待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9" name="内容占位符 2"/>
            <p:cNvSpPr txBox="1">
              <a:spLocks/>
            </p:cNvSpPr>
            <p:nvPr/>
          </p:nvSpPr>
          <p:spPr>
            <a:xfrm>
              <a:off x="1394985" y="2589211"/>
              <a:ext cx="1391065" cy="3238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无限容量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85368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449"/>
            <a:ext cx="9140974" cy="51419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2231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进程通信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IPC, Inter-Process Communication</a:t>
            </a:r>
            <a:r>
              <a:rPr lang="zh-CN" altLang="en-US" sz="2400" dirty="0" smtClean="0"/>
              <a:t>）</a:t>
            </a:r>
            <a:endParaRPr lang="en-US" altLang="zh-CN" sz="2800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4941553" cy="400110"/>
            <a:chOff x="844893" y="1000114"/>
            <a:chExt cx="4941553" cy="40011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4643470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进程通信是进程进行通信和同步的机制</a:t>
              </a:r>
              <a:endParaRPr lang="en-US" altLang="zh-CN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331904"/>
            <a:ext cx="4441487" cy="1043051"/>
            <a:chOff x="844893" y="1331904"/>
            <a:chExt cx="4441487" cy="1043051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2413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2019357"/>
              <a:ext cx="389139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接收操作：</a:t>
              </a:r>
              <a:r>
                <a:rPr lang="en-US" altLang="zh-CN" dirty="0" smtClean="0"/>
                <a:t>receive(message)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5" y="1676394"/>
              <a:ext cx="3677081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发送操作：</a:t>
              </a:r>
              <a:r>
                <a:rPr lang="en-US" altLang="zh-CN" dirty="0" smtClean="0"/>
                <a:t>send(message)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7255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1331904"/>
              <a:ext cx="271464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dirty="0" smtClean="0"/>
                <a:t>IPC</a:t>
              </a:r>
              <a:r>
                <a:rPr lang="zh-CN" altLang="en-US" dirty="0" smtClean="0"/>
                <a:t>提供</a:t>
              </a:r>
              <a:r>
                <a:rPr lang="en-US" altLang="zh-CN" dirty="0" smtClean="0"/>
                <a:t>2</a:t>
              </a:r>
              <a:r>
                <a:rPr lang="zh-CN" altLang="en-US" dirty="0" smtClean="0"/>
                <a:t>个基本操作</a:t>
              </a:r>
              <a:endParaRPr lang="en-US" altLang="zh-CN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13319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429155"/>
            <a:ext cx="4227173" cy="1028023"/>
            <a:chOff x="844893" y="2429155"/>
            <a:chExt cx="4227173" cy="1028023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2799045"/>
              <a:ext cx="3677081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在通信进程间建立通信链路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89520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142976" y="2454555"/>
              <a:ext cx="200026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lnSpc>
                  <a:spcPct val="90000"/>
                </a:lnSpc>
              </a:pPr>
              <a:r>
                <a:rPr lang="zh-CN" altLang="en-US" dirty="0" smtClean="0"/>
                <a:t>进程通信流程</a:t>
              </a:r>
              <a:endParaRPr lang="en-US" altLang="zh-CN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4893" y="242915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3105435"/>
              <a:ext cx="3677081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通过</a:t>
              </a:r>
              <a:r>
                <a:rPr lang="en-US" altLang="zh-CN" dirty="0" smtClean="0"/>
                <a:t> send/receive</a:t>
              </a:r>
              <a:r>
                <a:rPr lang="zh-CN" altLang="en-US" dirty="0" smtClean="0"/>
                <a:t>交换消息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20159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844893" y="3469878"/>
            <a:ext cx="4798677" cy="1028023"/>
            <a:chOff x="844893" y="3469878"/>
            <a:chExt cx="4798677" cy="1028023"/>
          </a:xfrm>
        </p:grpSpPr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3839768"/>
              <a:ext cx="4248585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物理</a:t>
              </a:r>
              <a:r>
                <a:rPr lang="en-US" altLang="zh-CN" dirty="0" smtClean="0"/>
                <a:t> (</a:t>
              </a:r>
              <a:r>
                <a:rPr lang="zh-CN" altLang="en-US" dirty="0" smtClean="0"/>
                <a:t>如，共享内存，硬件总线）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93592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142976" y="3495278"/>
              <a:ext cx="200026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lnSpc>
                  <a:spcPct val="90000"/>
                </a:lnSpc>
              </a:pPr>
              <a:r>
                <a:rPr lang="zh-CN" altLang="en-US" dirty="0" smtClean="0"/>
                <a:t>进程链路特征</a:t>
              </a:r>
              <a:endParaRPr lang="en-US" altLang="zh-CN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4893" y="346987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1394985" y="4146158"/>
              <a:ext cx="3677081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逻辑</a:t>
              </a:r>
              <a:r>
                <a:rPr lang="en-US" altLang="zh-CN" dirty="0" smtClean="0"/>
                <a:t> (</a:t>
              </a:r>
              <a:r>
                <a:rPr lang="zh-CN" altLang="en-US" dirty="0" smtClean="0"/>
                <a:t>如，逻辑属性）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242315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27584" y="987574"/>
            <a:ext cx="2088000" cy="3808732"/>
            <a:chOff x="827584" y="987574"/>
            <a:chExt cx="2088000" cy="3808732"/>
          </a:xfrm>
        </p:grpSpPr>
        <p:sp>
          <p:nvSpPr>
            <p:cNvPr id="25" name="矩形 24"/>
            <p:cNvSpPr/>
            <p:nvPr/>
          </p:nvSpPr>
          <p:spPr>
            <a:xfrm>
              <a:off x="827584" y="987574"/>
              <a:ext cx="2088000" cy="78581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827584" y="1773392"/>
              <a:ext cx="2088000" cy="720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827584" y="2487772"/>
              <a:ext cx="2088000" cy="756000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827584" y="3243110"/>
              <a:ext cx="2088000" cy="57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827584" y="3819376"/>
              <a:ext cx="2088000" cy="540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372014" y="1191994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进程</a:t>
              </a:r>
              <a:r>
                <a:rPr lang="en-US" altLang="zh-CN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383548" y="1918135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进程</a:t>
              </a:r>
              <a:r>
                <a:rPr lang="en-US" altLang="zh-CN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460491" y="390243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内核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230562" y="442697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间接通信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通信方式</a:t>
            </a:r>
            <a:endParaRPr lang="en-US" altLang="zh-CN" dirty="0"/>
          </a:p>
        </p:txBody>
      </p:sp>
      <p:cxnSp>
        <p:nvCxnSpPr>
          <p:cNvPr id="84" name="直接连接符 83"/>
          <p:cNvCxnSpPr/>
          <p:nvPr/>
        </p:nvCxnSpPr>
        <p:spPr>
          <a:xfrm rot="5400000">
            <a:off x="-5929386" y="2643188"/>
            <a:ext cx="878687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2900418" y="2102801"/>
            <a:ext cx="313989" cy="1908000"/>
            <a:chOff x="2900418" y="2102801"/>
            <a:chExt cx="313989" cy="1908000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2923109" y="3965735"/>
              <a:ext cx="266700" cy="0"/>
            </a:xfrm>
            <a:prstGeom prst="line">
              <a:avLst/>
            </a:prstGeom>
            <a:ln w="889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rot="5400000" flipH="1" flipV="1">
              <a:off x="2259613" y="3056007"/>
              <a:ext cx="1908000" cy="1588"/>
            </a:xfrm>
            <a:prstGeom prst="line">
              <a:avLst/>
            </a:prstGeom>
            <a:ln w="889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rot="10800000">
              <a:off x="2917384" y="2149635"/>
              <a:ext cx="258138" cy="0"/>
            </a:xfrm>
            <a:prstGeom prst="straightConnector1">
              <a:avLst/>
            </a:prstGeom>
            <a:ln w="8890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2900418" y="2803007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2</a:t>
              </a:r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912621" y="1375244"/>
            <a:ext cx="839313" cy="2880000"/>
            <a:chOff x="2912621" y="1375244"/>
            <a:chExt cx="839313" cy="2880000"/>
          </a:xfrm>
        </p:grpSpPr>
        <p:cxnSp>
          <p:nvCxnSpPr>
            <p:cNvPr id="55" name="直接连接符 54"/>
            <p:cNvCxnSpPr/>
            <p:nvPr/>
          </p:nvCxnSpPr>
          <p:spPr>
            <a:xfrm flipV="1">
              <a:off x="2912621" y="1420965"/>
              <a:ext cx="481968" cy="1124"/>
            </a:xfrm>
            <a:prstGeom prst="line">
              <a:avLst/>
            </a:prstGeom>
            <a:ln w="88900">
              <a:solidFill>
                <a:srgbClr val="11576A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rot="5400000">
              <a:off x="1959352" y="2814450"/>
              <a:ext cx="2880000" cy="1588"/>
            </a:xfrm>
            <a:prstGeom prst="line">
              <a:avLst/>
            </a:prstGeom>
            <a:ln w="88900">
              <a:solidFill>
                <a:srgbClr val="11576A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rot="10800000" flipV="1">
              <a:off x="2937262" y="4211810"/>
              <a:ext cx="504000" cy="0"/>
            </a:xfrm>
            <a:prstGeom prst="straightConnector1">
              <a:avLst/>
            </a:prstGeom>
            <a:ln w="8890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440630" y="2803007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1</a:t>
              </a:r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966866" y="987574"/>
            <a:ext cx="2088315" cy="3808732"/>
            <a:chOff x="3966866" y="987574"/>
            <a:chExt cx="2088315" cy="3808732"/>
          </a:xfrm>
        </p:grpSpPr>
        <p:sp>
          <p:nvSpPr>
            <p:cNvPr id="45" name="矩形 44"/>
            <p:cNvSpPr/>
            <p:nvPr/>
          </p:nvSpPr>
          <p:spPr>
            <a:xfrm>
              <a:off x="3966866" y="987574"/>
              <a:ext cx="2088000" cy="78581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967181" y="1773393"/>
              <a:ext cx="2088000" cy="752324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3966866" y="2524500"/>
              <a:ext cx="2088000" cy="1296000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966866" y="3807526"/>
              <a:ext cx="2088000" cy="540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687700" y="389286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内核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04988" y="1921461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进程</a:t>
              </a:r>
              <a:r>
                <a:rPr lang="en-US" altLang="zh-CN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592165" y="1200170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进程</a:t>
              </a:r>
              <a:r>
                <a:rPr lang="en-US" altLang="zh-CN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446152" y="442697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直接通信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567496" y="1260626"/>
            <a:ext cx="402612" cy="3013096"/>
            <a:chOff x="2567496" y="1260626"/>
            <a:chExt cx="402612" cy="3013096"/>
          </a:xfrm>
        </p:grpSpPr>
        <p:grpSp>
          <p:nvGrpSpPr>
            <p:cNvPr id="3" name="组合 2"/>
            <p:cNvGrpSpPr/>
            <p:nvPr/>
          </p:nvGrpSpPr>
          <p:grpSpPr>
            <a:xfrm>
              <a:off x="2567496" y="1971831"/>
              <a:ext cx="396262" cy="338554"/>
              <a:chOff x="2668574" y="1841495"/>
              <a:chExt cx="396262" cy="338554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2725699" y="1857370"/>
                <a:ext cx="288000" cy="288000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2668574" y="1841495"/>
                <a:ext cx="3962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M</a:t>
                </a:r>
                <a:endParaRPr lang="zh-CN" altLang="en-US" sz="16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2573846" y="1260626"/>
              <a:ext cx="396262" cy="338554"/>
              <a:chOff x="2674924" y="1130290"/>
              <a:chExt cx="396262" cy="338554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2725699" y="1142990"/>
                <a:ext cx="288000" cy="288000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2674924" y="1130290"/>
                <a:ext cx="3962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M</a:t>
                </a:r>
                <a:endParaRPr lang="zh-CN" altLang="en-US" sz="16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2573846" y="3935168"/>
              <a:ext cx="396262" cy="338554"/>
              <a:chOff x="2674924" y="3804832"/>
              <a:chExt cx="396262" cy="338554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2725699" y="3824296"/>
                <a:ext cx="288000" cy="288000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674924" y="3804832"/>
                <a:ext cx="3962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M</a:t>
                </a:r>
                <a:endParaRPr lang="zh-CN" altLang="en-US" sz="16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27584" y="987574"/>
            <a:ext cx="2088000" cy="3808732"/>
            <a:chOff x="827584" y="987574"/>
            <a:chExt cx="2088000" cy="3808732"/>
          </a:xfrm>
        </p:grpSpPr>
        <p:sp>
          <p:nvSpPr>
            <p:cNvPr id="25" name="矩形 24"/>
            <p:cNvSpPr/>
            <p:nvPr/>
          </p:nvSpPr>
          <p:spPr>
            <a:xfrm>
              <a:off x="827584" y="987574"/>
              <a:ext cx="2088000" cy="78581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827584" y="1773392"/>
              <a:ext cx="2088000" cy="720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827584" y="2487772"/>
              <a:ext cx="2088000" cy="756000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827584" y="3243110"/>
              <a:ext cx="2088000" cy="57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827584" y="3819376"/>
              <a:ext cx="2088000" cy="540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372014" y="1191994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进程</a:t>
              </a:r>
              <a:r>
                <a:rPr lang="en-US" altLang="zh-CN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383548" y="1918135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进程</a:t>
              </a:r>
              <a:r>
                <a:rPr lang="en-US" altLang="zh-CN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460491" y="390243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内核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230562" y="442697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间接通信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通信方式</a:t>
            </a:r>
            <a:endParaRPr lang="en-US" altLang="zh-CN" dirty="0"/>
          </a:p>
        </p:txBody>
      </p:sp>
      <p:cxnSp>
        <p:nvCxnSpPr>
          <p:cNvPr id="84" name="直接连接符 83"/>
          <p:cNvCxnSpPr/>
          <p:nvPr/>
        </p:nvCxnSpPr>
        <p:spPr>
          <a:xfrm rot="5400000">
            <a:off x="-5929386" y="2643188"/>
            <a:ext cx="878687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2900418" y="2102801"/>
            <a:ext cx="313989" cy="1908000"/>
            <a:chOff x="2900418" y="2102801"/>
            <a:chExt cx="313989" cy="1908000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2923109" y="3965735"/>
              <a:ext cx="266700" cy="0"/>
            </a:xfrm>
            <a:prstGeom prst="line">
              <a:avLst/>
            </a:prstGeom>
            <a:ln w="889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rot="5400000" flipH="1" flipV="1">
              <a:off x="2259613" y="3056007"/>
              <a:ext cx="1908000" cy="1588"/>
            </a:xfrm>
            <a:prstGeom prst="line">
              <a:avLst/>
            </a:prstGeom>
            <a:ln w="889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rot="10800000">
              <a:off x="2917384" y="2149635"/>
              <a:ext cx="258138" cy="0"/>
            </a:xfrm>
            <a:prstGeom prst="straightConnector1">
              <a:avLst/>
            </a:prstGeom>
            <a:ln w="8890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2900418" y="2803007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2</a:t>
              </a:r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912621" y="1375244"/>
            <a:ext cx="839313" cy="2880000"/>
            <a:chOff x="2912621" y="1375244"/>
            <a:chExt cx="839313" cy="2880000"/>
          </a:xfrm>
        </p:grpSpPr>
        <p:cxnSp>
          <p:nvCxnSpPr>
            <p:cNvPr id="55" name="直接连接符 54"/>
            <p:cNvCxnSpPr/>
            <p:nvPr/>
          </p:nvCxnSpPr>
          <p:spPr>
            <a:xfrm flipV="1">
              <a:off x="2912621" y="1420965"/>
              <a:ext cx="481968" cy="1124"/>
            </a:xfrm>
            <a:prstGeom prst="line">
              <a:avLst/>
            </a:prstGeom>
            <a:ln w="88900">
              <a:solidFill>
                <a:srgbClr val="11576A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rot="5400000">
              <a:off x="1959352" y="2814450"/>
              <a:ext cx="2880000" cy="1588"/>
            </a:xfrm>
            <a:prstGeom prst="line">
              <a:avLst/>
            </a:prstGeom>
            <a:ln w="88900">
              <a:solidFill>
                <a:srgbClr val="11576A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rot="10800000" flipV="1">
              <a:off x="2937262" y="4211810"/>
              <a:ext cx="504000" cy="0"/>
            </a:xfrm>
            <a:prstGeom prst="straightConnector1">
              <a:avLst/>
            </a:prstGeom>
            <a:ln w="8890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440630" y="2803007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1</a:t>
              </a:r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966866" y="987574"/>
            <a:ext cx="2088315" cy="3808732"/>
            <a:chOff x="3966866" y="987574"/>
            <a:chExt cx="2088315" cy="3808732"/>
          </a:xfrm>
        </p:grpSpPr>
        <p:sp>
          <p:nvSpPr>
            <p:cNvPr id="45" name="矩形 44"/>
            <p:cNvSpPr/>
            <p:nvPr/>
          </p:nvSpPr>
          <p:spPr>
            <a:xfrm>
              <a:off x="3966866" y="987574"/>
              <a:ext cx="2088000" cy="78581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3966866" y="1773391"/>
              <a:ext cx="2088000" cy="240241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967181" y="2013633"/>
              <a:ext cx="2088000" cy="512083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3966866" y="2524500"/>
              <a:ext cx="2088000" cy="1296000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966866" y="3807526"/>
              <a:ext cx="2088000" cy="540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687700" y="389286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内核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04988" y="2080369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进程</a:t>
              </a:r>
              <a:r>
                <a:rPr lang="en-US" altLang="zh-CN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592165" y="1200170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进程</a:t>
              </a:r>
              <a:r>
                <a:rPr lang="en-US" altLang="zh-CN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542332" y="1736081"/>
              <a:ext cx="915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共享信道 </a:t>
              </a:r>
              <a:endParaRPr lang="zh-CN" altLang="en-US" sz="14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446152" y="442697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直接通信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038568" y="1904135"/>
            <a:ext cx="642862" cy="432000"/>
            <a:chOff x="6038568" y="1875783"/>
            <a:chExt cx="642862" cy="432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6043330" y="1921030"/>
              <a:ext cx="266700" cy="0"/>
            </a:xfrm>
            <a:prstGeom prst="line">
              <a:avLst/>
            </a:prstGeom>
            <a:ln w="889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 rot="10800000">
              <a:off x="6038568" y="2263933"/>
              <a:ext cx="258138" cy="0"/>
            </a:xfrm>
            <a:prstGeom prst="straightConnector1">
              <a:avLst/>
            </a:prstGeom>
            <a:ln w="8890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rot="5400000" flipH="1" flipV="1">
              <a:off x="6109114" y="2090989"/>
              <a:ext cx="432000" cy="1588"/>
            </a:xfrm>
            <a:prstGeom prst="line">
              <a:avLst/>
            </a:prstGeom>
            <a:ln w="889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6370126" y="1934904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2</a:t>
              </a:r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038568" y="1425504"/>
            <a:ext cx="639466" cy="432000"/>
            <a:chOff x="6038568" y="1397152"/>
            <a:chExt cx="639466" cy="432000"/>
          </a:xfrm>
        </p:grpSpPr>
        <p:cxnSp>
          <p:nvCxnSpPr>
            <p:cNvPr id="66" name="直接箭头连接符 65"/>
            <p:cNvCxnSpPr/>
            <p:nvPr/>
          </p:nvCxnSpPr>
          <p:spPr>
            <a:xfrm rot="10800000">
              <a:off x="6038568" y="1782917"/>
              <a:ext cx="258138" cy="0"/>
            </a:xfrm>
            <a:prstGeom prst="straightConnector1">
              <a:avLst/>
            </a:prstGeom>
            <a:ln w="8890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rot="5400000" flipH="1" flipV="1">
              <a:off x="6109114" y="1612358"/>
              <a:ext cx="432000" cy="1588"/>
            </a:xfrm>
            <a:prstGeom prst="line">
              <a:avLst/>
            </a:prstGeom>
            <a:ln w="889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6043330" y="1440015"/>
              <a:ext cx="266700" cy="0"/>
            </a:xfrm>
            <a:prstGeom prst="line">
              <a:avLst/>
            </a:prstGeom>
            <a:ln w="889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6366730" y="1417334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1</a:t>
              </a:r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567496" y="1260626"/>
            <a:ext cx="402612" cy="3013096"/>
            <a:chOff x="2567496" y="1260626"/>
            <a:chExt cx="402612" cy="3013096"/>
          </a:xfrm>
        </p:grpSpPr>
        <p:grpSp>
          <p:nvGrpSpPr>
            <p:cNvPr id="3" name="组合 2"/>
            <p:cNvGrpSpPr/>
            <p:nvPr/>
          </p:nvGrpSpPr>
          <p:grpSpPr>
            <a:xfrm>
              <a:off x="2567496" y="1971831"/>
              <a:ext cx="396262" cy="338554"/>
              <a:chOff x="2668574" y="1841495"/>
              <a:chExt cx="396262" cy="338554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2725699" y="1857370"/>
                <a:ext cx="288000" cy="288000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2668574" y="1841495"/>
                <a:ext cx="3962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M</a:t>
                </a:r>
                <a:endParaRPr lang="zh-CN" altLang="en-US" sz="16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2573846" y="1260626"/>
              <a:ext cx="396262" cy="338554"/>
              <a:chOff x="2674924" y="1130290"/>
              <a:chExt cx="396262" cy="338554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2725699" y="1142990"/>
                <a:ext cx="288000" cy="288000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2674924" y="1130290"/>
                <a:ext cx="3962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M</a:t>
                </a:r>
                <a:endParaRPr lang="zh-CN" altLang="en-US" sz="16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2573846" y="3935168"/>
              <a:ext cx="396262" cy="338554"/>
              <a:chOff x="2674924" y="3804832"/>
              <a:chExt cx="396262" cy="338554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2725699" y="3824296"/>
                <a:ext cx="288000" cy="288000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674924" y="3804832"/>
                <a:ext cx="3962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M</a:t>
                </a:r>
                <a:endParaRPr lang="zh-CN" altLang="en-US" sz="16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656929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直接通信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844893" y="1000114"/>
            <a:ext cx="5870247" cy="998540"/>
            <a:chOff x="844893" y="1000114"/>
            <a:chExt cx="5870247" cy="99854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3143272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进程必须正确的命名对方</a:t>
              </a:r>
              <a:endParaRPr lang="en-US" altLang="zh-CN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478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1643056"/>
              <a:ext cx="532015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receive(Q, message) – </a:t>
              </a:r>
              <a:r>
                <a:rPr lang="zh-CN" altLang="en-US" dirty="0" smtClean="0"/>
                <a:t>从进程</a:t>
              </a:r>
              <a:r>
                <a:rPr lang="en-US" altLang="zh-CN" dirty="0" smtClean="0"/>
                <a:t> Q</a:t>
              </a:r>
              <a:r>
                <a:rPr lang="zh-CN" altLang="en-US" dirty="0" smtClean="0"/>
                <a:t>接受消息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5" y="1331904"/>
              <a:ext cx="4891527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send (P, message) – </a:t>
              </a:r>
              <a:r>
                <a:rPr lang="zh-CN" altLang="en-US" dirty="0" smtClean="0"/>
                <a:t>发送信息到进程</a:t>
              </a:r>
              <a:r>
                <a:rPr lang="en-US" altLang="zh-CN" dirty="0" smtClean="0"/>
                <a:t>P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2806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62422" y="2298698"/>
            <a:ext cx="2095132" cy="351743"/>
            <a:chOff x="1262422" y="2298698"/>
            <a:chExt cx="2095132" cy="351743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2298698"/>
              <a:ext cx="1962569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自动建立链路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9485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844893" y="1928808"/>
            <a:ext cx="2298347" cy="400110"/>
            <a:chOff x="844893" y="1928808"/>
            <a:chExt cx="2298347" cy="400110"/>
          </a:xfrm>
        </p:grpSpPr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142976" y="1954208"/>
              <a:ext cx="200026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lnSpc>
                  <a:spcPct val="90000"/>
                </a:lnSpc>
              </a:pPr>
              <a:r>
                <a:rPr lang="zh-CN" altLang="en-US" dirty="0" smtClean="0"/>
                <a:t>通信链路的属性</a:t>
              </a:r>
              <a:endParaRPr lang="en-US" altLang="zh-CN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4893" y="19288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62422" y="2605088"/>
            <a:ext cx="4023958" cy="658133"/>
            <a:chOff x="1262422" y="2605088"/>
            <a:chExt cx="4023958" cy="658133"/>
          </a:xfrm>
        </p:grpSpPr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2605088"/>
              <a:ext cx="3891395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一条链路恰好对应一对通信进程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0124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2911478"/>
              <a:ext cx="3819957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每对进程之间只有一个链接存在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0763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1262422" y="3217868"/>
            <a:ext cx="4381148" cy="351743"/>
            <a:chOff x="1262422" y="3217868"/>
            <a:chExt cx="4381148" cy="351743"/>
          </a:xfrm>
        </p:grpSpPr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1394985" y="3217868"/>
              <a:ext cx="4248585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链接可以是单向的，但通常为双向的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14025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间接通信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844893" y="1000114"/>
            <a:ext cx="5870247" cy="642942"/>
            <a:chOff x="844893" y="1000114"/>
            <a:chExt cx="5870247" cy="64294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572164" cy="6429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通过操作系统维护的消息队列实现进程间的消息接收和发送</a:t>
              </a:r>
              <a:endParaRPr lang="en-US" altLang="zh-CN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1961241"/>
            <a:ext cx="5452718" cy="355598"/>
            <a:chOff x="1262422" y="1961241"/>
            <a:chExt cx="5452718" cy="355598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6601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1961241"/>
              <a:ext cx="532015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只有共享了相同消息队列的进程，才能够通信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650089"/>
            <a:ext cx="4381148" cy="351743"/>
            <a:chOff x="1262422" y="1650089"/>
            <a:chExt cx="4381148" cy="351743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5" y="1650089"/>
              <a:ext cx="4248585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每个消息队列都有一个唯一的标识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4624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7" name="组合 6"/>
          <p:cNvGrpSpPr/>
          <p:nvPr/>
        </p:nvGrpSpPr>
        <p:grpSpPr>
          <a:xfrm>
            <a:off x="1262422" y="2616883"/>
            <a:ext cx="5524156" cy="351743"/>
            <a:chOff x="1262422" y="2616883"/>
            <a:chExt cx="5524156" cy="351743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2616883"/>
              <a:ext cx="5391593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只有共享了相同消息队列的进程，才建立连接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1304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844893" y="2246993"/>
            <a:ext cx="2298347" cy="400110"/>
            <a:chOff x="844893" y="2246993"/>
            <a:chExt cx="2298347" cy="400110"/>
          </a:xfrm>
        </p:grpSpPr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142976" y="2272393"/>
              <a:ext cx="200026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lnSpc>
                  <a:spcPct val="90000"/>
                </a:lnSpc>
              </a:pPr>
              <a:r>
                <a:rPr lang="zh-CN" altLang="en-US" dirty="0" smtClean="0"/>
                <a:t>通信链路的属性</a:t>
              </a:r>
              <a:endParaRPr lang="en-US" altLang="zh-CN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4893" y="224699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2422" y="2923273"/>
            <a:ext cx="3023826" cy="351743"/>
            <a:chOff x="1262422" y="2923273"/>
            <a:chExt cx="3023826" cy="351743"/>
          </a:xfrm>
        </p:grpSpPr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2923273"/>
              <a:ext cx="2891263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连接可以是单向或双向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1943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1262422" y="3229663"/>
            <a:ext cx="4023958" cy="658133"/>
            <a:chOff x="1262422" y="3229663"/>
            <a:chExt cx="4023958" cy="658133"/>
          </a:xfrm>
        </p:grpSpPr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3229663"/>
              <a:ext cx="3819957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消息队列可以与多个进程相关联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2582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1394985" y="3536053"/>
              <a:ext cx="3891395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每对进程可以共享多个消息队列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632210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间接通信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4155735" cy="1305837"/>
            <a:chOff x="844893" y="1000114"/>
            <a:chExt cx="4155735" cy="1305837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184484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通信流程</a:t>
              </a:r>
              <a:endParaRPr lang="en-US" altLang="zh-CN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478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1643056"/>
              <a:ext cx="360564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通过消息队列发送和接收消息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5" y="1331904"/>
              <a:ext cx="2891263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创建一个新的消息队列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2806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954208"/>
              <a:ext cx="1962569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销毁消息队列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5036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844893" y="2234293"/>
            <a:ext cx="5870247" cy="1013737"/>
            <a:chOff x="844893" y="2234293"/>
            <a:chExt cx="5870247" cy="1013737"/>
          </a:xfrm>
        </p:grpSpPr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142976" y="2272393"/>
              <a:ext cx="221457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lnSpc>
                  <a:spcPct val="90000"/>
                </a:lnSpc>
              </a:pPr>
              <a:r>
                <a:rPr lang="zh-CN" altLang="en-US" dirty="0" smtClean="0"/>
                <a:t>基本通信操作</a:t>
              </a:r>
              <a:endParaRPr lang="en-US" altLang="zh-CN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4893" y="223429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2589897"/>
              <a:ext cx="4820089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send(A, message) – </a:t>
              </a:r>
              <a:r>
                <a:rPr lang="zh-CN" altLang="en-US" dirty="0" smtClean="0"/>
                <a:t>发送消息到队列</a:t>
              </a:r>
              <a:r>
                <a:rPr lang="en-US" altLang="zh-CN" dirty="0" smtClean="0"/>
                <a:t>A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2896287"/>
              <a:ext cx="5320155" cy="351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receive(A, message) – </a:t>
              </a:r>
              <a:r>
                <a:rPr lang="zh-CN" altLang="en-US" dirty="0" smtClean="0"/>
                <a:t>从队列</a:t>
              </a:r>
              <a:r>
                <a:rPr lang="en-US" altLang="zh-CN" dirty="0" smtClean="0"/>
                <a:t> A</a:t>
              </a:r>
              <a:r>
                <a:rPr lang="zh-CN" altLang="en-US" dirty="0" smtClean="0"/>
                <a:t>接受消息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阻塞与非阻塞通信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5870247" cy="400110"/>
            <a:chOff x="844893" y="1000114"/>
            <a:chExt cx="5870247" cy="40011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57216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进程通信可划分为阻塞（同步）或非阻塞（异步）</a:t>
              </a:r>
              <a:endParaRPr lang="en-US" altLang="zh-CN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676394"/>
            <a:ext cx="6261906" cy="609604"/>
            <a:chOff x="1262422" y="1676394"/>
            <a:chExt cx="6261906" cy="609604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5" y="1676394"/>
              <a:ext cx="6129343" cy="6096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阻塞发送</a:t>
              </a:r>
              <a:endParaRPr lang="en-US" altLang="zh-CN" dirty="0" smtClean="0"/>
            </a:p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发送者在发送消息后进入等待，直到接收者成功收到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725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844893" y="1331904"/>
            <a:ext cx="1512529" cy="400110"/>
            <a:chOff x="844893" y="1331904"/>
            <a:chExt cx="1512529" cy="400110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1331904"/>
              <a:ext cx="1214446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阻塞通信</a:t>
              </a:r>
              <a:endParaRPr lang="en-US" altLang="zh-CN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13319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阻塞与非阻塞通信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5870247" cy="400110"/>
            <a:chOff x="844893" y="1000114"/>
            <a:chExt cx="5870247" cy="40011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57216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进程通信可划分为阻塞（同步）或非阻塞（异步）</a:t>
              </a:r>
              <a:endParaRPr lang="en-US" altLang="zh-CN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676394"/>
            <a:ext cx="6261906" cy="609604"/>
            <a:chOff x="1262422" y="1676394"/>
            <a:chExt cx="6261906" cy="609604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5" y="1676394"/>
              <a:ext cx="6129343" cy="6096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阻塞发送</a:t>
              </a:r>
              <a:endParaRPr lang="en-US" altLang="zh-CN" dirty="0" smtClean="0"/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725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844893" y="1331904"/>
            <a:ext cx="1512529" cy="400110"/>
            <a:chOff x="844893" y="1331904"/>
            <a:chExt cx="1512529" cy="400110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1331904"/>
              <a:ext cx="1214446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阻塞通信</a:t>
              </a:r>
              <a:endParaRPr lang="en-US" altLang="zh-CN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13319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2422" y="2008184"/>
            <a:ext cx="7270018" cy="596904"/>
            <a:chOff x="1262422" y="2260598"/>
            <a:chExt cx="7270018" cy="596904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653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394985" y="2260598"/>
              <a:ext cx="7137455" cy="5969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阻塞接收</a:t>
              </a:r>
              <a:endParaRPr lang="en-US" altLang="zh-CN" dirty="0" smtClean="0"/>
            </a:p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接收者在请求接收消息后进入等待，直到成功收到一个消息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758992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6075</TotalTime>
  <Words>566</Words>
  <Application>Microsoft Office PowerPoint</Application>
  <PresentationFormat>全屏显示(16:9)</PresentationFormat>
  <Paragraphs>140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MS PGothic</vt:lpstr>
      <vt:lpstr>宋体</vt:lpstr>
      <vt:lpstr>微软雅黑</vt:lpstr>
      <vt:lpstr>张海山锐谐体2.0-授权联系：Samtype@QQ.com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980</cp:revision>
  <dcterms:created xsi:type="dcterms:W3CDTF">2015-01-11T06:38:50Z</dcterms:created>
  <dcterms:modified xsi:type="dcterms:W3CDTF">2015-04-11T06:43:41Z</dcterms:modified>
</cp:coreProperties>
</file>