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9" r:id="rId2"/>
    <p:sldId id="520" r:id="rId3"/>
    <p:sldId id="515" r:id="rId4"/>
    <p:sldId id="516" r:id="rId5"/>
    <p:sldId id="532" r:id="rId6"/>
    <p:sldId id="531" r:id="rId7"/>
    <p:sldId id="518" r:id="rId8"/>
    <p:sldId id="512" r:id="rId9"/>
    <p:sldId id="521" r:id="rId10"/>
    <p:sldId id="53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330033"/>
    <a:srgbClr val="11576A"/>
    <a:srgbClr val="FFF9B1"/>
    <a:srgbClr val="FDD000"/>
    <a:srgbClr val="FFCC66"/>
    <a:srgbClr val="FF9900"/>
    <a:srgbClr val="CCFFFF"/>
    <a:srgbClr val="33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353" autoAdjust="0"/>
  </p:normalViewPr>
  <p:slideViewPr>
    <p:cSldViewPr>
      <p:cViewPr varScale="1">
        <p:scale>
          <a:sx n="111" d="100"/>
          <a:sy n="111" d="100"/>
        </p:scale>
        <p:origin x="562" y="77"/>
      </p:cViewPr>
      <p:guideLst>
        <p:guide orient="horz" pos="1620"/>
        <p:guide pos="2880"/>
        <p:guide orient="horz"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92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2976" y="1000114"/>
            <a:ext cx="55721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pic>
        <p:nvPicPr>
          <p:cNvPr id="7" name="图片 6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2422" y="1500180"/>
            <a:ext cx="151066" cy="148997"/>
          </a:xfrm>
          <a:prstGeom prst="rect">
            <a:avLst/>
          </a:prstGeom>
          <a:effectLst/>
        </p:spPr>
      </p:pic>
      <p:pic>
        <p:nvPicPr>
          <p:cNvPr id="8" name="图片 7" descr="小点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91976" y="1842130"/>
            <a:ext cx="151066" cy="148997"/>
          </a:xfrm>
          <a:prstGeom prst="rect">
            <a:avLst/>
          </a:prstGeom>
          <a:effectLst/>
        </p:spPr>
      </p:pic>
      <p:sp>
        <p:nvSpPr>
          <p:cNvPr id="9" name="TextBox 8"/>
          <p:cNvSpPr txBox="1"/>
          <p:nvPr userDrawn="1"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0"/>
          </p:nvPr>
        </p:nvSpPr>
        <p:spPr>
          <a:xfrm>
            <a:off x="1394986" y="1357304"/>
            <a:ext cx="53201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1"/>
          </p:nvPr>
        </p:nvSpPr>
        <p:spPr>
          <a:xfrm>
            <a:off x="1676380" y="1714494"/>
            <a:ext cx="503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18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3857634"/>
            <a:ext cx="720000" cy="72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928662" y="1643056"/>
            <a:ext cx="720000" cy="72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00100" y="785800"/>
            <a:ext cx="720000" cy="72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0958" y="1851750"/>
            <a:ext cx="72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28662" y="2714626"/>
            <a:ext cx="720000" cy="72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428860" y="785800"/>
            <a:ext cx="720000" cy="72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0958" y="785800"/>
            <a:ext cx="720000" cy="72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57950" y="785800"/>
            <a:ext cx="720000" cy="72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57200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00760" y="2857502"/>
            <a:ext cx="720000" cy="72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死锁概念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死锁处理方法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银行家算法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死锁检测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002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进程通信概念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142976" y="2743654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信号和管道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3" y="274365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42976" y="3099712"/>
            <a:ext cx="271464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消息队列和共享内存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893" y="309971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449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05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811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信号（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4735219" cy="642942"/>
            <a:chOff x="844893" y="1000114"/>
            <a:chExt cx="4735219" cy="64294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85725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信号</a:t>
              </a:r>
              <a:endParaRPr lang="en-US" altLang="zh-CN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94985" y="1319204"/>
              <a:ext cx="4185127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进程间的软件中断通知和处理机制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1536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62422" y="1649931"/>
            <a:ext cx="6765962" cy="571504"/>
            <a:chOff x="1262422" y="1649931"/>
            <a:chExt cx="6765962" cy="571504"/>
          </a:xfrm>
        </p:grpSpPr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649931"/>
              <a:ext cx="6633399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如：</a:t>
              </a:r>
              <a:r>
                <a:rPr lang="en-US" altLang="zh-CN" dirty="0" smtClean="0"/>
                <a:t>SIGKILL, SIGSTOP, SIGCONT</a:t>
              </a:r>
              <a:r>
                <a:rPr lang="zh-CN" altLang="en-US" dirty="0" smtClean="0"/>
                <a:t>等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3921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844893" y="2067694"/>
            <a:ext cx="6441751" cy="908056"/>
            <a:chOff x="844893" y="2067694"/>
            <a:chExt cx="6441751" cy="908056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2067694"/>
              <a:ext cx="3369917" cy="400110"/>
              <a:chOff x="844893" y="2067694"/>
              <a:chExt cx="3369917" cy="400110"/>
            </a:xfrm>
          </p:grpSpPr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142976" y="2067694"/>
                <a:ext cx="3071834" cy="357190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/>
                <a:r>
                  <a:rPr lang="zh-CN" altLang="en-US" dirty="0" smtClean="0"/>
                  <a:t>信号的接收处理</a:t>
                </a:r>
                <a:endParaRPr lang="en-US" altLang="zh-CN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44893" y="206769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2386784"/>
              <a:ext cx="5891659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捕获</a:t>
              </a:r>
              <a:r>
                <a:rPr lang="en-US" altLang="zh-CN" dirty="0" smtClean="0"/>
                <a:t>(catch)</a:t>
              </a:r>
              <a:r>
                <a:rPr lang="zh-CN" altLang="en-US" dirty="0" smtClean="0"/>
                <a:t>：执行进程指定的信号处理函数被调用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8294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2422" y="2685236"/>
            <a:ext cx="5738470" cy="684218"/>
            <a:chOff x="1262422" y="2685236"/>
            <a:chExt cx="5738470" cy="684218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85236"/>
              <a:ext cx="5605907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忽略</a:t>
              </a:r>
              <a:r>
                <a:rPr lang="en-US" altLang="zh-CN" dirty="0" smtClean="0"/>
                <a:t>(Ignore)</a:t>
              </a:r>
              <a:r>
                <a:rPr lang="zh-CN" altLang="en-US" dirty="0" smtClean="0"/>
                <a:t>：执行操作系统指定的缺省处理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139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639461" y="2991626"/>
              <a:ext cx="3218291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例如：进程终止、进程挂起等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898" y="308778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1262422" y="3277378"/>
            <a:ext cx="5166966" cy="696918"/>
            <a:chOff x="1262422" y="3277378"/>
            <a:chExt cx="5166966" cy="69691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639461" y="3596468"/>
              <a:ext cx="4075547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 smtClean="0"/>
                <a:t>可能是暂时的</a:t>
              </a:r>
              <a:r>
                <a:rPr lang="en-US" altLang="zh-CN" sz="1800" dirty="0" smtClean="0"/>
                <a:t>(</a:t>
              </a:r>
              <a:r>
                <a:rPr lang="zh-CN" altLang="en-US" sz="1800" dirty="0" smtClean="0"/>
                <a:t>当处理同样类型的信号</a:t>
              </a:r>
              <a:r>
                <a:rPr lang="en-US" altLang="zh-CN" sz="1800" dirty="0" smtClean="0"/>
                <a:t>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898" y="36926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277378"/>
              <a:ext cx="5034403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屏蔽（</a:t>
              </a:r>
              <a:r>
                <a:rPr lang="en-US" altLang="zh-CN" dirty="0" smtClean="0"/>
                <a:t>Mask</a:t>
              </a:r>
              <a:r>
                <a:rPr lang="zh-CN" altLang="en-US" dirty="0" smtClean="0"/>
                <a:t>）：禁止进程接收和处理信号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7353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844893" y="3983048"/>
            <a:ext cx="4870115" cy="642942"/>
            <a:chOff x="844893" y="3983048"/>
            <a:chExt cx="4870115" cy="642942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142976" y="3983048"/>
              <a:ext cx="857256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 smtClean="0"/>
                <a:t>不足</a:t>
              </a:r>
              <a:endParaRPr lang="en-US" altLang="zh-CN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4893" y="39830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4302138"/>
              <a:ext cx="4320023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传送的信息量小，只有一个信号类型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829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4431" y="922264"/>
            <a:ext cx="6400690" cy="3856472"/>
            <a:chOff x="914431" y="922264"/>
            <a:chExt cx="6400690" cy="3856472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914431" y="3324333"/>
              <a:ext cx="6400690" cy="1454403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919696" y="3290111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150031" y="4343073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调度器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03889" y="4323330"/>
              <a:ext cx="1090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I/O 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驱动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784378" y="433386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文件系统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662347" y="922264"/>
              <a:ext cx="2750862" cy="109113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585898" y="955951"/>
              <a:ext cx="735757" cy="331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18693" y="2522766"/>
            <a:ext cx="152679" cy="33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buFont typeface="Monotype Sorts" charset="0"/>
              <a:buNone/>
            </a:pPr>
            <a:endParaRPr lang="zh-CN" altLang="en-US" sz="200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33297" y="2025241"/>
            <a:ext cx="3823444" cy="1775557"/>
            <a:chOff x="2333297" y="2025241"/>
            <a:chExt cx="3823444" cy="1775557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2333297" y="2875508"/>
              <a:ext cx="3749859" cy="925290"/>
            </a:xfrm>
            <a:prstGeom prst="roundRect">
              <a:avLst>
                <a:gd name="adj" fmla="val 16667"/>
              </a:avLst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445427" y="2916310"/>
              <a:ext cx="34680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buFont typeface="Monotype Sorts" charset="0"/>
                <a:buNone/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系统调用接口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buFont typeface="Monotype Sorts" charset="0"/>
                <a:buNone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read(), write(), 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sigaltstack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 … }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848096" y="2339974"/>
              <a:ext cx="23086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1. 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注册信号处理函数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3625807" y="2025241"/>
              <a:ext cx="229019" cy="934504"/>
            </a:xfrm>
            <a:prstGeom prst="line">
              <a:avLst/>
            </a:prstGeom>
            <a:noFill/>
            <a:ln w="38100" cap="rnd">
              <a:solidFill>
                <a:srgbClr val="11576A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23456" y="758813"/>
            <a:ext cx="4424317" cy="1015005"/>
            <a:chOff x="3023456" y="758813"/>
            <a:chExt cx="4424317" cy="1015005"/>
          </a:xfrm>
        </p:grpSpPr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023456" y="1373708"/>
              <a:ext cx="1978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信号处理函数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22" descr="Horizontal brick"/>
            <p:cNvSpPr>
              <a:spLocks noChangeArrowheads="1"/>
            </p:cNvSpPr>
            <p:nvPr/>
          </p:nvSpPr>
          <p:spPr bwMode="auto">
            <a:xfrm>
              <a:off x="4884096" y="1235520"/>
              <a:ext cx="363272" cy="4356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139128" y="758813"/>
              <a:ext cx="23086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3. 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执行信号处理函数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5330289" y="1078892"/>
              <a:ext cx="301410" cy="135569"/>
            </a:xfrm>
            <a:prstGeom prst="line">
              <a:avLst/>
            </a:prstGeom>
            <a:noFill/>
            <a:ln w="38100">
              <a:solidFill>
                <a:srgbClr val="00507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2748" y="1796222"/>
            <a:ext cx="2297045" cy="2468674"/>
            <a:chOff x="612748" y="1796222"/>
            <a:chExt cx="2297045" cy="2468674"/>
          </a:xfrm>
        </p:grpSpPr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68427" y="389556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发送信号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12748" y="2075397"/>
              <a:ext cx="187427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2. </a:t>
              </a:r>
              <a:r>
                <a:rPr lang="zh-CN" altLang="en-US" sz="18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分发信号到进程的信号处理函数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23801" y="1796222"/>
              <a:ext cx="1485992" cy="2150674"/>
            </a:xfrm>
            <a:prstGeom prst="line">
              <a:avLst/>
            </a:prstGeom>
            <a:noFill/>
            <a:ln w="38100" cap="rnd">
              <a:solidFill>
                <a:srgbClr val="11576A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206855" y="22725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信号的实现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信号使用示例</a:t>
            </a:r>
            <a:endParaRPr lang="en-US" altLang="zh-CN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23528" y="915566"/>
            <a:ext cx="7200800" cy="39959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信号使用示例</a:t>
            </a:r>
            <a:endParaRPr lang="en-US" altLang="zh-CN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23528" y="915566"/>
            <a:ext cx="7200800" cy="39959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/* NOTE some versions of UNIX will reset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signal to default after each call. So for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 portability reset signal each time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zh-CN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have pressed ctrl-c - disabled \n”);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61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信号使用示例</a:t>
            </a:r>
            <a:endParaRPr lang="en-US" altLang="zh-CN" dirty="0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323528" y="915566"/>
            <a:ext cx="7200800" cy="39959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/* NOTE some versions of UNIX will reset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 signal to default after each call. So for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 portability reset signal each time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zh-CN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(“you have pressed ctrl-c - disabled \n”);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		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(“ctrl-\\ pressed to quit\n”);   /* this is “ctrl” &amp; “\”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exit(0); /* normal exit status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signal(SIGINT,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signal(SIGQUIT, 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quitproc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/* DEFAULT ACTION: term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(“ctrl-c disabled use ctrl-\\ to quit\n”);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endParaRPr lang="en-US" alt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for(;;);</a:t>
            </a:r>
          </a:p>
          <a:p>
            <a:pPr marL="342900" marR="0" lvl="0" indent="-342900" algn="l" defTabSz="914400" rtl="0" eaLnBrk="1" fontAlgn="auto" latinLnBrk="0" hangingPunct="1">
              <a:lnSpc>
                <a:spcPct val="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charset="0"/>
              <a:buNone/>
              <a:tabLst/>
              <a:defRPr/>
            </a:pPr>
            <a:r>
              <a:rPr lang="en-US" alt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882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管道</a:t>
            </a:r>
            <a:r>
              <a:rPr lang="en-US" altLang="zh-CN" dirty="0" smtClean="0">
                <a:cs typeface="+mj-cs"/>
              </a:rPr>
              <a:t>(pipe)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5167267" cy="428628"/>
            <a:chOff x="844893" y="1000114"/>
            <a:chExt cx="516726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8691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进程间基于</a:t>
              </a:r>
              <a:r>
                <a:rPr lang="zh-CN" altLang="en-US"/>
                <a:t>内存</a:t>
              </a:r>
              <a:r>
                <a:rPr lang="zh-CN" altLang="en-US" smtClean="0"/>
                <a:t>文件的</a:t>
              </a:r>
              <a:r>
                <a:rPr lang="zh-CN" altLang="en-US" dirty="0"/>
                <a:t>通信机制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3" y="2006516"/>
            <a:ext cx="5870247" cy="714380"/>
            <a:chOff x="844893" y="2006516"/>
            <a:chExt cx="5870247" cy="714380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006516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进程不知道（或不关心！）的另一端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   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893" y="200651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8821"/>
            <a:ext cx="5595594" cy="507224"/>
            <a:chOff x="1262422" y="1378821"/>
            <a:chExt cx="5595594" cy="507224"/>
          </a:xfrm>
        </p:grpSpPr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394985" y="1378821"/>
              <a:ext cx="5463031" cy="3238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>
                  <a:latin typeface="+mn-ea"/>
                  <a:ea typeface="+mn-ea"/>
                </a:rPr>
                <a:t>子进程从父进程继承文件描述</a:t>
              </a:r>
              <a:r>
                <a:rPr lang="zh-CN" altLang="en-US" dirty="0" smtClean="0">
                  <a:latin typeface="+mn-ea"/>
                  <a:ea typeface="+mn-ea"/>
                </a:rPr>
                <a:t>符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>
                  <a:latin typeface="+mn-ea"/>
                  <a:ea typeface="+mn-ea"/>
                </a:rPr>
                <a:t>缺省文件描述符：</a:t>
              </a:r>
              <a:r>
                <a:rPr lang="en-US" altLang="zh-CN" dirty="0" smtClean="0">
                  <a:latin typeface="+mn-ea"/>
                  <a:ea typeface="+mn-ea"/>
                </a:rPr>
                <a:t>0 </a:t>
              </a:r>
              <a:r>
                <a:rPr lang="en-US" altLang="zh-CN" dirty="0" err="1" smtClean="0">
                  <a:latin typeface="+mn-ea"/>
                  <a:ea typeface="+mn-ea"/>
                </a:rPr>
                <a:t>stdin</a:t>
              </a:r>
              <a:r>
                <a:rPr lang="en-US" altLang="zh-CN" dirty="0" smtClean="0">
                  <a:latin typeface="+mn-ea"/>
                  <a:ea typeface="+mn-ea"/>
                </a:rPr>
                <a:t>, 1 </a:t>
              </a:r>
              <a:r>
                <a:rPr lang="en-US" altLang="zh-CN" dirty="0" err="1" smtClean="0">
                  <a:latin typeface="+mn-ea"/>
                  <a:ea typeface="+mn-ea"/>
                </a:rPr>
                <a:t>stdout</a:t>
              </a:r>
              <a:r>
                <a:rPr lang="en-US" altLang="zh-CN" dirty="0" smtClean="0">
                  <a:latin typeface="+mn-ea"/>
                  <a:ea typeface="+mn-ea"/>
                </a:rPr>
                <a:t>, 2 </a:t>
              </a:r>
              <a:r>
                <a:rPr lang="en-US" altLang="zh-CN" dirty="0" err="1" smtClean="0">
                  <a:latin typeface="+mn-ea"/>
                  <a:ea typeface="+mn-ea"/>
                </a:rPr>
                <a:t>stderr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43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507" y="17370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60276" y="2380335"/>
            <a:ext cx="4175820" cy="714380"/>
            <a:chOff x="1260276" y="2380335"/>
            <a:chExt cx="4175820" cy="714380"/>
          </a:xfrm>
        </p:grpSpPr>
        <p:pic>
          <p:nvPicPr>
            <p:cNvPr id="10" name="图片 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76" y="248697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361" y="27978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87048" y="2380335"/>
              <a:ext cx="4049048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  <a:defRPr/>
              </a:pPr>
              <a:r>
                <a:rPr lang="zh-CN" altLang="en-US" dirty="0" smtClean="0"/>
                <a:t>可能从键盘、文件、程序读取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zh-CN" altLang="en-US" dirty="0" smtClean="0"/>
                <a:t>可能写入到终端、文件、程序</a:t>
              </a:r>
              <a:endParaRPr lang="zh-CN" altLang="en-US" dirty="0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与管道相关的系统调</a:t>
            </a:r>
            <a:r>
              <a:rPr lang="zh-CN" altLang="en-US" sz="3200" dirty="0" smtClean="0"/>
              <a:t>用</a:t>
            </a:r>
            <a:endParaRPr lang="en-US" altLang="zh-CN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669633" y="1106499"/>
            <a:ext cx="4610537" cy="673163"/>
            <a:chOff x="669633" y="1106499"/>
            <a:chExt cx="4610537" cy="673163"/>
          </a:xfrm>
        </p:grpSpPr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960147" y="1131957"/>
              <a:ext cx="432002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读管道：</a:t>
              </a:r>
              <a:r>
                <a:rPr lang="en-US" altLang="zh-CN" dirty="0" smtClean="0"/>
                <a:t>read(</a:t>
              </a:r>
              <a:r>
                <a:rPr lang="en-US" altLang="zh-CN" dirty="0" err="1" smtClean="0"/>
                <a:t>fd</a:t>
              </a:r>
              <a:r>
                <a:rPr lang="en-US" altLang="zh-CN" dirty="0" smtClean="0"/>
                <a:t>, buffer, </a:t>
              </a:r>
              <a:r>
                <a:rPr lang="en-US" altLang="zh-CN" dirty="0" err="1" smtClean="0"/>
                <a:t>nbytes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1245899" y="1405010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 smtClean="0"/>
                <a:t>scanf</a:t>
              </a:r>
              <a:r>
                <a:rPr lang="en-US" altLang="zh-CN" dirty="0" smtClean="0"/>
                <a:t>()</a:t>
              </a:r>
              <a:r>
                <a:rPr lang="zh-CN" altLang="en-US" dirty="0" smtClean="0"/>
                <a:t>是基于它实现的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69633" y="110649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69633" y="1739592"/>
            <a:ext cx="4610537" cy="688142"/>
            <a:chOff x="669633" y="1739592"/>
            <a:chExt cx="4610537" cy="688142"/>
          </a:xfrm>
        </p:grpSpPr>
        <p:sp>
          <p:nvSpPr>
            <p:cNvPr id="63" name="内容占位符 2"/>
            <p:cNvSpPr txBox="1">
              <a:spLocks/>
            </p:cNvSpPr>
            <p:nvPr/>
          </p:nvSpPr>
          <p:spPr>
            <a:xfrm>
              <a:off x="960147" y="1765050"/>
              <a:ext cx="432002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写管道：</a:t>
              </a:r>
              <a:r>
                <a:rPr lang="en-US" altLang="zh-CN" dirty="0" smtClean="0"/>
                <a:t> write(</a:t>
              </a:r>
              <a:r>
                <a:rPr lang="en-US" altLang="zh-CN" dirty="0" err="1" smtClean="0"/>
                <a:t>fd</a:t>
              </a:r>
              <a:r>
                <a:rPr lang="en-US" altLang="zh-CN" dirty="0" smtClean="0"/>
                <a:t>, buffer, </a:t>
              </a:r>
              <a:r>
                <a:rPr lang="en-US" altLang="zh-CN" dirty="0" err="1" smtClean="0"/>
                <a:t>nbytes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内容占位符 2"/>
            <p:cNvSpPr txBox="1">
              <a:spLocks/>
            </p:cNvSpPr>
            <p:nvPr/>
          </p:nvSpPr>
          <p:spPr>
            <a:xfrm>
              <a:off x="1245899" y="2053082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/>
                <a:t>printf</a:t>
              </a:r>
              <a:r>
                <a:rPr lang="en-US" altLang="zh-CN" dirty="0"/>
                <a:t>()</a:t>
              </a:r>
              <a:r>
                <a:rPr lang="zh-CN" altLang="en-US" dirty="0" smtClean="0"/>
                <a:t>是基于它实现的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669633" y="17395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9633" y="2372685"/>
            <a:ext cx="4708188" cy="1495209"/>
            <a:chOff x="669633" y="2372685"/>
            <a:chExt cx="4708188" cy="1495209"/>
          </a:xfrm>
        </p:grpSpPr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960147" y="2413122"/>
              <a:ext cx="2819825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创建管道：</a:t>
              </a:r>
              <a:r>
                <a:rPr lang="en-US" altLang="zh-CN" dirty="0" smtClean="0"/>
                <a:t>pipe(</a:t>
              </a:r>
              <a:r>
                <a:rPr lang="en-US" altLang="zh-CN" dirty="0" err="1" smtClean="0"/>
                <a:t>rgfd</a:t>
              </a:r>
              <a:r>
                <a:rPr lang="en-US" altLang="zh-CN" dirty="0" smtClean="0"/>
                <a:t>)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内容占位符 2"/>
            <p:cNvSpPr txBox="1">
              <a:spLocks/>
            </p:cNvSpPr>
            <p:nvPr/>
          </p:nvSpPr>
          <p:spPr>
            <a:xfrm>
              <a:off x="1259632" y="2775442"/>
              <a:ext cx="4118189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 smtClean="0"/>
                <a:t>rgfd</a:t>
              </a:r>
              <a:r>
                <a:rPr lang="zh-CN" altLang="en-US" dirty="0" smtClean="0"/>
                <a:t>是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个文件描述符组成的数组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259632" y="3135482"/>
              <a:ext cx="289126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 smtClean="0"/>
                <a:t>rgfd</a:t>
              </a:r>
              <a:r>
                <a:rPr lang="en-US" altLang="zh-CN" dirty="0" smtClean="0"/>
                <a:t>[0]</a:t>
              </a:r>
              <a:r>
                <a:rPr lang="zh-CN" altLang="en-US" dirty="0" smtClean="0"/>
                <a:t>是读文件描述符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内容占位符 2"/>
            <p:cNvSpPr txBox="1">
              <a:spLocks/>
            </p:cNvSpPr>
            <p:nvPr/>
          </p:nvSpPr>
          <p:spPr>
            <a:xfrm>
              <a:off x="1259632" y="3493242"/>
              <a:ext cx="3110077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 err="1" smtClean="0"/>
                <a:t>rgfd</a:t>
              </a:r>
              <a:r>
                <a:rPr lang="en-US" altLang="zh-CN" dirty="0" smtClean="0"/>
                <a:t>[1]</a:t>
              </a:r>
              <a:r>
                <a:rPr lang="zh-CN" altLang="en-US" dirty="0" smtClean="0"/>
                <a:t>是写文件描述符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69633" y="237268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47725" y="1257290"/>
            <a:ext cx="4548202" cy="1457336"/>
            <a:chOff x="1047725" y="1257290"/>
            <a:chExt cx="4548202" cy="1457336"/>
          </a:xfrm>
        </p:grpSpPr>
        <p:grpSp>
          <p:nvGrpSpPr>
            <p:cNvPr id="2" name="组合 1"/>
            <p:cNvGrpSpPr/>
            <p:nvPr/>
          </p:nvGrpSpPr>
          <p:grpSpPr>
            <a:xfrm>
              <a:off x="1047725" y="1571618"/>
              <a:ext cx="928693" cy="571504"/>
              <a:chOff x="1047725" y="1571618"/>
              <a:chExt cx="928693" cy="5715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71538" y="1571618"/>
                <a:ext cx="857256" cy="571504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093DD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1047725" y="1638295"/>
                <a:ext cx="928693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+mn-cs"/>
                  </a:rPr>
                  <a:t>hell</a:t>
                </a:r>
                <a:endPara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00232" y="1257290"/>
              <a:ext cx="3595695" cy="1457336"/>
              <a:chOff x="2000232" y="1257290"/>
              <a:chExt cx="3595695" cy="1457336"/>
            </a:xfrm>
          </p:grpSpPr>
          <p:sp>
            <p:nvSpPr>
              <p:cNvPr id="17" name="圆柱形 16"/>
              <p:cNvSpPr/>
              <p:nvPr/>
            </p:nvSpPr>
            <p:spPr>
              <a:xfrm rot="5400000">
                <a:off x="4631523" y="1750222"/>
                <a:ext cx="571504" cy="1357304"/>
              </a:xfrm>
              <a:prstGeom prst="can">
                <a:avLst/>
              </a:prstGeom>
              <a:gradFill>
                <a:gsLst>
                  <a:gs pos="100000">
                    <a:srgbClr val="FDD000"/>
                  </a:gs>
                  <a:gs pos="10000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2000232" y="1257290"/>
                <a:ext cx="357189" cy="357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marL="0" lvl="1">
                  <a:spcBef>
                    <a:spcPct val="20000"/>
                  </a:spcBef>
                  <a:buClr>
                    <a:schemeClr val="folHlink"/>
                  </a:buClr>
                </a:pP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+mn-cs"/>
                  </a:rPr>
                  <a:t>1</a:t>
                </a:r>
                <a:endPara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2046514" y="1553029"/>
                <a:ext cx="2844800" cy="508000"/>
              </a:xfrm>
              <a:custGeom>
                <a:avLst/>
                <a:gdLst>
                  <a:gd name="connsiteX0" fmla="*/ 0 w 2844800"/>
                  <a:gd name="connsiteY0" fmla="*/ 72571 h 508000"/>
                  <a:gd name="connsiteX1" fmla="*/ 1349829 w 2844800"/>
                  <a:gd name="connsiteY1" fmla="*/ 72571 h 508000"/>
                  <a:gd name="connsiteX2" fmla="*/ 2844800 w 2844800"/>
                  <a:gd name="connsiteY2" fmla="*/ 50800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4800" h="508000">
                    <a:moveTo>
                      <a:pt x="0" y="72571"/>
                    </a:moveTo>
                    <a:cubicBezTo>
                      <a:pt x="437848" y="36285"/>
                      <a:pt x="875696" y="0"/>
                      <a:pt x="1349829" y="72571"/>
                    </a:cubicBezTo>
                    <a:cubicBezTo>
                      <a:pt x="1823962" y="145143"/>
                      <a:pt x="2334381" y="326571"/>
                      <a:pt x="2844800" y="508000"/>
                    </a:cubicBezTo>
                  </a:path>
                </a:pathLst>
              </a:custGeom>
              <a:ln w="38100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管道示例</a:t>
            </a:r>
            <a:endParaRPr lang="en-US" altLang="zh-CN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90571" y="4440220"/>
            <a:ext cx="5602299" cy="37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more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创建一个进程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stdin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为管道读端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00095" y="4105286"/>
            <a:ext cx="5337199" cy="50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lvl="1">
              <a:spcBef>
                <a:spcPct val="20000"/>
              </a:spcBef>
              <a:buClr>
                <a:schemeClr val="folHlink"/>
              </a:buClr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创建一个进程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设置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stdout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管道写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端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1473" y="3429006"/>
            <a:ext cx="1785949" cy="701307"/>
            <a:chOff x="571473" y="3429006"/>
            <a:chExt cx="1785949" cy="70130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00100" y="3773123"/>
              <a:ext cx="1357322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创建管道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571473" y="3429006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shell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66880" y="2105025"/>
            <a:ext cx="2490806" cy="676277"/>
            <a:chOff x="1866880" y="2105025"/>
            <a:chExt cx="2490806" cy="676277"/>
          </a:xfrm>
        </p:grpSpPr>
        <p:sp>
          <p:nvSpPr>
            <p:cNvPr id="13" name="矩形 12"/>
            <p:cNvSpPr/>
            <p:nvPr/>
          </p:nvSpPr>
          <p:spPr>
            <a:xfrm>
              <a:off x="2462198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2436798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</a:t>
              </a:r>
              <a:endPara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286116" y="2424112"/>
              <a:ext cx="1071570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stdout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1971675" y="2105025"/>
              <a:ext cx="428625" cy="15240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4" idx="3"/>
            </p:cNvCxnSpPr>
            <p:nvPr/>
          </p:nvCxnSpPr>
          <p:spPr>
            <a:xfrm>
              <a:off x="3365491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1866880" y="2166935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668694" y="1036294"/>
            <a:ext cx="1785950" cy="3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Arial" charset="0"/>
              <a:buNone/>
            </a:pP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ls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| more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3478" y="2143122"/>
            <a:ext cx="5927765" cy="1223966"/>
            <a:chOff x="1333478" y="2143122"/>
            <a:chExt cx="5927765" cy="1223966"/>
          </a:xfrm>
        </p:grpSpPr>
        <p:sp>
          <p:nvSpPr>
            <p:cNvPr id="15" name="矩形 14"/>
            <p:cNvSpPr/>
            <p:nvPr/>
          </p:nvSpPr>
          <p:spPr>
            <a:xfrm>
              <a:off x="6357950" y="2143122"/>
              <a:ext cx="857256" cy="571504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332550" y="2247898"/>
              <a:ext cx="928693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 algn="ctr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more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562606" y="2428874"/>
              <a:ext cx="785818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stdin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524507" y="2426493"/>
              <a:ext cx="815984" cy="2382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1333478" y="2285998"/>
              <a:ext cx="357189" cy="357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lvl="1">
                <a:spcBef>
                  <a:spcPct val="20000"/>
                </a:spcBef>
                <a:buClr>
                  <a:schemeClr val="folHlink"/>
                </a:buClr>
              </a:pP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485900" y="2181225"/>
              <a:ext cx="5210175" cy="1185863"/>
            </a:xfrm>
            <a:custGeom>
              <a:avLst/>
              <a:gdLst>
                <a:gd name="connsiteX0" fmla="*/ 0 w 5210175"/>
                <a:gd name="connsiteY0" fmla="*/ 0 h 1185863"/>
                <a:gd name="connsiteX1" fmla="*/ 1304925 w 5210175"/>
                <a:gd name="connsiteY1" fmla="*/ 885825 h 1185863"/>
                <a:gd name="connsiteX2" fmla="*/ 3705225 w 5210175"/>
                <a:gd name="connsiteY2" fmla="*/ 1133475 h 1185863"/>
                <a:gd name="connsiteX3" fmla="*/ 5210175 w 5210175"/>
                <a:gd name="connsiteY3" fmla="*/ 571500 h 118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0175" h="1185863">
                  <a:moveTo>
                    <a:pt x="0" y="0"/>
                  </a:moveTo>
                  <a:cubicBezTo>
                    <a:pt x="343694" y="348456"/>
                    <a:pt x="687388" y="696913"/>
                    <a:pt x="1304925" y="885825"/>
                  </a:cubicBezTo>
                  <a:cubicBezTo>
                    <a:pt x="1922463" y="1074738"/>
                    <a:pt x="3054350" y="1185863"/>
                    <a:pt x="3705225" y="1133475"/>
                  </a:cubicBezTo>
                  <a:cubicBezTo>
                    <a:pt x="4356100" y="1081087"/>
                    <a:pt x="4783137" y="826293"/>
                    <a:pt x="5210175" y="571500"/>
                  </a:cubicBezTo>
                </a:path>
              </a:pathLst>
            </a:cu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3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</TotalTime>
  <Words>381</Words>
  <Application>Microsoft Office PowerPoint</Application>
  <PresentationFormat>全屏显示(16:9)</PresentationFormat>
  <Paragraphs>156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Monotype Sorts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992</cp:revision>
  <dcterms:created xsi:type="dcterms:W3CDTF">2015-01-11T06:38:50Z</dcterms:created>
  <dcterms:modified xsi:type="dcterms:W3CDTF">2015-04-11T07:40:37Z</dcterms:modified>
</cp:coreProperties>
</file>