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338" r:id="rId2"/>
    <p:sldId id="438" r:id="rId3"/>
    <p:sldId id="508" r:id="rId4"/>
    <p:sldId id="305" r:id="rId5"/>
    <p:sldId id="550" r:id="rId6"/>
    <p:sldId id="549" r:id="rId7"/>
    <p:sldId id="306" r:id="rId8"/>
    <p:sldId id="439" r:id="rId9"/>
    <p:sldId id="442" r:id="rId10"/>
    <p:sldId id="555" r:id="rId11"/>
    <p:sldId id="554" r:id="rId12"/>
    <p:sldId id="553" r:id="rId13"/>
    <p:sldId id="552" r:id="rId14"/>
    <p:sldId id="514" r:id="rId15"/>
    <p:sldId id="458" r:id="rId16"/>
    <p:sldId id="452" r:id="rId17"/>
    <p:sldId id="567" r:id="rId18"/>
    <p:sldId id="515" r:id="rId19"/>
    <p:sldId id="556" r:id="rId20"/>
    <p:sldId id="578" r:id="rId21"/>
    <p:sldId id="579" r:id="rId22"/>
    <p:sldId id="518" r:id="rId23"/>
    <p:sldId id="504" r:id="rId24"/>
    <p:sldId id="519" r:id="rId25"/>
    <p:sldId id="564" r:id="rId26"/>
    <p:sldId id="521" r:id="rId27"/>
    <p:sldId id="455" r:id="rId28"/>
    <p:sldId id="522" r:id="rId29"/>
    <p:sldId id="523" r:id="rId30"/>
    <p:sldId id="524" r:id="rId31"/>
    <p:sldId id="580" r:id="rId32"/>
    <p:sldId id="526" r:id="rId33"/>
    <p:sldId id="527" r:id="rId34"/>
    <p:sldId id="528" r:id="rId35"/>
    <p:sldId id="525" r:id="rId36"/>
    <p:sldId id="529" r:id="rId37"/>
    <p:sldId id="565" r:id="rId38"/>
    <p:sldId id="566" r:id="rId39"/>
    <p:sldId id="532" r:id="rId40"/>
    <p:sldId id="505" r:id="rId41"/>
    <p:sldId id="570" r:id="rId42"/>
    <p:sldId id="569" r:id="rId43"/>
    <p:sldId id="568" r:id="rId44"/>
    <p:sldId id="535" r:id="rId45"/>
    <p:sldId id="557" r:id="rId46"/>
    <p:sldId id="571" r:id="rId47"/>
    <p:sldId id="572" r:id="rId48"/>
    <p:sldId id="506" r:id="rId49"/>
    <p:sldId id="536" r:id="rId50"/>
    <p:sldId id="537" r:id="rId51"/>
    <p:sldId id="538" r:id="rId52"/>
    <p:sldId id="573" r:id="rId53"/>
    <p:sldId id="575" r:id="rId54"/>
    <p:sldId id="574" r:id="rId55"/>
    <p:sldId id="581" r:id="rId56"/>
    <p:sldId id="533" r:id="rId57"/>
    <p:sldId id="582" r:id="rId58"/>
    <p:sldId id="558" r:id="rId59"/>
    <p:sldId id="583" r:id="rId60"/>
    <p:sldId id="559" r:id="rId61"/>
    <p:sldId id="560" r:id="rId62"/>
    <p:sldId id="562" r:id="rId63"/>
    <p:sldId id="563" r:id="rId64"/>
    <p:sldId id="584" r:id="rId65"/>
    <p:sldId id="585" r:id="rId66"/>
    <p:sldId id="548" r:id="rId67"/>
    <p:sldId id="507" r:id="rId68"/>
    <p:sldId id="577" r:id="rId69"/>
    <p:sldId id="576" r:id="rId70"/>
    <p:sldId id="479" r:id="rId7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93">
          <p15:clr>
            <a:srgbClr val="A4A3A4"/>
          </p15:clr>
        </p15:guide>
        <p15:guide id="4" pos="2562">
          <p15:clr>
            <a:srgbClr val="A4A3A4"/>
          </p15:clr>
        </p15:guide>
        <p15:guide id="5" orient="horz">
          <p15:clr>
            <a:srgbClr val="A4A3A4"/>
          </p15:clr>
        </p15:guide>
        <p15:guide id="6" pos="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CCFFFF"/>
    <a:srgbClr val="CCCCCC"/>
    <a:srgbClr val="666666"/>
    <a:srgbClr val="FF00FF"/>
    <a:srgbClr val="0EB1C8"/>
    <a:srgbClr val="FFF9B1"/>
    <a:srgbClr val="FDD000"/>
    <a:srgbClr val="CCFF99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962" autoAdjust="0"/>
    <p:restoredTop sz="93952" autoAdjust="0"/>
  </p:normalViewPr>
  <p:slideViewPr>
    <p:cSldViewPr>
      <p:cViewPr>
        <p:scale>
          <a:sx n="88" d="100"/>
          <a:sy n="88" d="100"/>
        </p:scale>
        <p:origin x="78" y="-408"/>
      </p:cViewPr>
      <p:guideLst>
        <p:guide orient="horz" pos="1620"/>
        <p:guide orient="horz" pos="1393"/>
        <p:guide orient="horz"/>
        <p:guide pos="2880"/>
        <p:guide pos="2562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0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01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4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2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1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8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68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6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5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  <p:sldLayoutId id="2147483661" r:id="rId4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 txBox="1">
            <a:spLocks noChangeArrowheads="1"/>
          </p:cNvSpPr>
          <p:nvPr/>
        </p:nvSpPr>
        <p:spPr>
          <a:xfrm>
            <a:off x="642910" y="1571618"/>
            <a:ext cx="7696200" cy="536575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ctr" defTabSz="449263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操作系统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311252" y="2643195"/>
            <a:ext cx="6323012" cy="1071563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449263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Lab7: 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同步互斥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84" y="1566"/>
            <a:ext cx="9140974" cy="51419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328" y="185305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9" y="1351821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 smtClean="0">
                <a:sym typeface="微软雅黑" pitchFamily="34" charset="-122"/>
              </a:rPr>
              <a:t>7 </a:t>
            </a:r>
            <a:r>
              <a:rPr lang="zh-CN" altLang="en-US" dirty="0" smtClean="0">
                <a:sym typeface="微软雅黑" pitchFamily="34" charset="-122"/>
              </a:rPr>
              <a:t>设计同步互斥机制</a:t>
            </a:r>
            <a:endParaRPr lang="zh-CN" altLang="en-US" dirty="0"/>
          </a:p>
        </p:txBody>
      </p:sp>
      <p:cxnSp>
        <p:nvCxnSpPr>
          <p:cNvPr id="13" name="直接箭头连接符 19"/>
          <p:cNvCxnSpPr>
            <a:cxnSpLocks noChangeShapeType="1"/>
          </p:cNvCxnSpPr>
          <p:nvPr/>
        </p:nvCxnSpPr>
        <p:spPr bwMode="auto">
          <a:xfrm>
            <a:off x="2439176" y="2781440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1431182" y="2595524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屏蔽中断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5" name="矩形 26"/>
          <p:cNvSpPr>
            <a:spLocks noChangeArrowheads="1"/>
          </p:cNvSpPr>
          <p:nvPr/>
        </p:nvSpPr>
        <p:spPr bwMode="auto">
          <a:xfrm>
            <a:off x="3066613" y="2597850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等待队列</a:t>
            </a:r>
            <a:endParaRPr lang="zh-CN" altLang="en-US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7" name="矩形 40"/>
          <p:cNvSpPr>
            <a:spLocks noChangeArrowheads="1"/>
          </p:cNvSpPr>
          <p:nvPr/>
        </p:nvSpPr>
        <p:spPr bwMode="auto">
          <a:xfrm>
            <a:off x="4708847" y="2580404"/>
            <a:ext cx="877486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定时器</a:t>
            </a:r>
          </a:p>
        </p:txBody>
      </p:sp>
      <p:sp>
        <p:nvSpPr>
          <p:cNvPr id="29" name="矩形 44"/>
          <p:cNvSpPr>
            <a:spLocks noChangeArrowheads="1"/>
          </p:cNvSpPr>
          <p:nvPr/>
        </p:nvSpPr>
        <p:spPr bwMode="auto">
          <a:xfrm>
            <a:off x="2973904" y="2168457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底层支撑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40" name="直接箭头连接符 19"/>
          <p:cNvCxnSpPr>
            <a:cxnSpLocks noChangeShapeType="1"/>
          </p:cNvCxnSpPr>
          <p:nvPr/>
        </p:nvCxnSpPr>
        <p:spPr bwMode="auto">
          <a:xfrm>
            <a:off x="4198773" y="2753242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365392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9" y="1351821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 smtClean="0">
                <a:sym typeface="微软雅黑" pitchFamily="34" charset="-122"/>
              </a:rPr>
              <a:t>7 </a:t>
            </a:r>
            <a:r>
              <a:rPr lang="zh-CN" altLang="en-US" dirty="0" smtClean="0">
                <a:sym typeface="微软雅黑" pitchFamily="34" charset="-122"/>
              </a:rPr>
              <a:t>设计同步互斥机制</a:t>
            </a:r>
            <a:endParaRPr lang="zh-CN" altLang="en-US" dirty="0"/>
          </a:p>
        </p:txBody>
      </p:sp>
      <p:cxnSp>
        <p:nvCxnSpPr>
          <p:cNvPr id="13" name="直接箭头连接符 19"/>
          <p:cNvCxnSpPr>
            <a:cxnSpLocks noChangeShapeType="1"/>
          </p:cNvCxnSpPr>
          <p:nvPr/>
        </p:nvCxnSpPr>
        <p:spPr bwMode="auto">
          <a:xfrm>
            <a:off x="2439176" y="2781440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1431182" y="2595524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屏蔽中断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5" name="矩形 26"/>
          <p:cNvSpPr>
            <a:spLocks noChangeArrowheads="1"/>
          </p:cNvSpPr>
          <p:nvPr/>
        </p:nvSpPr>
        <p:spPr bwMode="auto">
          <a:xfrm>
            <a:off x="3066613" y="2597850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等待队列</a:t>
            </a:r>
            <a:endParaRPr lang="zh-CN" altLang="en-US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7" name="矩形 40"/>
          <p:cNvSpPr>
            <a:spLocks noChangeArrowheads="1"/>
          </p:cNvSpPr>
          <p:nvPr/>
        </p:nvSpPr>
        <p:spPr bwMode="auto">
          <a:xfrm>
            <a:off x="4708847" y="2580404"/>
            <a:ext cx="877486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定时器</a:t>
            </a:r>
          </a:p>
        </p:txBody>
      </p:sp>
      <p:sp>
        <p:nvSpPr>
          <p:cNvPr id="29" name="矩形 44"/>
          <p:cNvSpPr>
            <a:spLocks noChangeArrowheads="1"/>
          </p:cNvSpPr>
          <p:nvPr/>
        </p:nvSpPr>
        <p:spPr bwMode="auto">
          <a:xfrm>
            <a:off x="2973904" y="2168457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底层支撑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" name="矩形 44"/>
          <p:cNvSpPr>
            <a:spLocks noChangeArrowheads="1"/>
          </p:cNvSpPr>
          <p:nvPr/>
        </p:nvSpPr>
        <p:spPr bwMode="auto">
          <a:xfrm>
            <a:off x="1589516" y="3340936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信号量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32" name="直接箭头连接符 25"/>
          <p:cNvCxnSpPr>
            <a:cxnSpLocks noChangeShapeType="1"/>
          </p:cNvCxnSpPr>
          <p:nvPr/>
        </p:nvCxnSpPr>
        <p:spPr bwMode="auto">
          <a:xfrm flipH="1">
            <a:off x="1699394" y="3638604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40" name="直接箭头连接符 19"/>
          <p:cNvCxnSpPr>
            <a:cxnSpLocks noChangeShapeType="1"/>
          </p:cNvCxnSpPr>
          <p:nvPr/>
        </p:nvCxnSpPr>
        <p:spPr bwMode="auto">
          <a:xfrm>
            <a:off x="4198773" y="2753242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1" name="矩形 20"/>
          <p:cNvSpPr>
            <a:spLocks noChangeArrowheads="1"/>
          </p:cNvSpPr>
          <p:nvPr/>
        </p:nvSpPr>
        <p:spPr bwMode="auto">
          <a:xfrm>
            <a:off x="1113964" y="3936507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P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2" name="矩形 20"/>
          <p:cNvSpPr>
            <a:spLocks noChangeArrowheads="1"/>
          </p:cNvSpPr>
          <p:nvPr/>
        </p:nvSpPr>
        <p:spPr bwMode="auto">
          <a:xfrm>
            <a:off x="2482700" y="391950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3" name="直接箭头连接符 25"/>
          <p:cNvCxnSpPr>
            <a:cxnSpLocks noChangeShapeType="1"/>
          </p:cNvCxnSpPr>
          <p:nvPr/>
        </p:nvCxnSpPr>
        <p:spPr bwMode="auto">
          <a:xfrm>
            <a:off x="2281991" y="3648201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4" name="矩形 44"/>
          <p:cNvSpPr>
            <a:spLocks noChangeArrowheads="1"/>
          </p:cNvSpPr>
          <p:nvPr/>
        </p:nvSpPr>
        <p:spPr bwMode="auto">
          <a:xfrm>
            <a:off x="4183618" y="3325835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条件变量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45" name="直接箭头连接符 25"/>
          <p:cNvCxnSpPr>
            <a:cxnSpLocks noChangeShapeType="1"/>
          </p:cNvCxnSpPr>
          <p:nvPr/>
        </p:nvCxnSpPr>
        <p:spPr bwMode="auto">
          <a:xfrm flipH="1">
            <a:off x="4293496" y="3623503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6" name="矩形 20"/>
          <p:cNvSpPr>
            <a:spLocks noChangeArrowheads="1"/>
          </p:cNvSpPr>
          <p:nvPr/>
        </p:nvSpPr>
        <p:spPr bwMode="auto">
          <a:xfrm>
            <a:off x="3708066" y="3921406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wait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7" name="矩形 20"/>
          <p:cNvSpPr>
            <a:spLocks noChangeArrowheads="1"/>
          </p:cNvSpPr>
          <p:nvPr/>
        </p:nvSpPr>
        <p:spPr bwMode="auto">
          <a:xfrm>
            <a:off x="5076802" y="3904408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signal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spc="-100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8" name="直接箭头连接符 25"/>
          <p:cNvCxnSpPr>
            <a:cxnSpLocks noChangeShapeType="1"/>
          </p:cNvCxnSpPr>
          <p:nvPr/>
        </p:nvCxnSpPr>
        <p:spPr bwMode="auto">
          <a:xfrm>
            <a:off x="4876093" y="3633100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365392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9" y="1351821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 smtClean="0">
                <a:sym typeface="微软雅黑" pitchFamily="34" charset="-122"/>
              </a:rPr>
              <a:t>7 </a:t>
            </a:r>
            <a:r>
              <a:rPr lang="zh-CN" altLang="en-US" dirty="0" smtClean="0">
                <a:sym typeface="微软雅黑" pitchFamily="34" charset="-122"/>
              </a:rPr>
              <a:t>设计同步互斥机制</a:t>
            </a:r>
            <a:endParaRPr lang="zh-CN" altLang="en-US" dirty="0"/>
          </a:p>
        </p:txBody>
      </p:sp>
      <p:cxnSp>
        <p:nvCxnSpPr>
          <p:cNvPr id="13" name="直接箭头连接符 19"/>
          <p:cNvCxnSpPr>
            <a:cxnSpLocks noChangeShapeType="1"/>
          </p:cNvCxnSpPr>
          <p:nvPr/>
        </p:nvCxnSpPr>
        <p:spPr bwMode="auto">
          <a:xfrm>
            <a:off x="2439176" y="2781440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1431182" y="2595524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屏蔽中断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5" name="矩形 26"/>
          <p:cNvSpPr>
            <a:spLocks noChangeArrowheads="1"/>
          </p:cNvSpPr>
          <p:nvPr/>
        </p:nvSpPr>
        <p:spPr bwMode="auto">
          <a:xfrm>
            <a:off x="3066613" y="2597850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等待队列</a:t>
            </a:r>
            <a:endParaRPr lang="zh-CN" altLang="en-US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7" name="矩形 40"/>
          <p:cNvSpPr>
            <a:spLocks noChangeArrowheads="1"/>
          </p:cNvSpPr>
          <p:nvPr/>
        </p:nvSpPr>
        <p:spPr bwMode="auto">
          <a:xfrm>
            <a:off x="4708847" y="2580404"/>
            <a:ext cx="877486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定时器</a:t>
            </a:r>
          </a:p>
        </p:txBody>
      </p:sp>
      <p:sp>
        <p:nvSpPr>
          <p:cNvPr id="29" name="矩形 44"/>
          <p:cNvSpPr>
            <a:spLocks noChangeArrowheads="1"/>
          </p:cNvSpPr>
          <p:nvPr/>
        </p:nvSpPr>
        <p:spPr bwMode="auto">
          <a:xfrm>
            <a:off x="2973904" y="2168457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底层支撑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" name="矩形 44"/>
          <p:cNvSpPr>
            <a:spLocks noChangeArrowheads="1"/>
          </p:cNvSpPr>
          <p:nvPr/>
        </p:nvSpPr>
        <p:spPr bwMode="auto">
          <a:xfrm>
            <a:off x="1589516" y="3340936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信号量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32" name="直接箭头连接符 25"/>
          <p:cNvCxnSpPr>
            <a:cxnSpLocks noChangeShapeType="1"/>
          </p:cNvCxnSpPr>
          <p:nvPr/>
        </p:nvCxnSpPr>
        <p:spPr bwMode="auto">
          <a:xfrm flipH="1">
            <a:off x="1699394" y="3638604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40" name="直接箭头连接符 19"/>
          <p:cNvCxnSpPr>
            <a:cxnSpLocks noChangeShapeType="1"/>
          </p:cNvCxnSpPr>
          <p:nvPr/>
        </p:nvCxnSpPr>
        <p:spPr bwMode="auto">
          <a:xfrm>
            <a:off x="4198773" y="2753242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1" name="矩形 20"/>
          <p:cNvSpPr>
            <a:spLocks noChangeArrowheads="1"/>
          </p:cNvSpPr>
          <p:nvPr/>
        </p:nvSpPr>
        <p:spPr bwMode="auto">
          <a:xfrm>
            <a:off x="1113964" y="3936507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P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2" name="矩形 20"/>
          <p:cNvSpPr>
            <a:spLocks noChangeArrowheads="1"/>
          </p:cNvSpPr>
          <p:nvPr/>
        </p:nvSpPr>
        <p:spPr bwMode="auto">
          <a:xfrm>
            <a:off x="2482700" y="391950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3" name="直接箭头连接符 25"/>
          <p:cNvCxnSpPr>
            <a:cxnSpLocks noChangeShapeType="1"/>
          </p:cNvCxnSpPr>
          <p:nvPr/>
        </p:nvCxnSpPr>
        <p:spPr bwMode="auto">
          <a:xfrm>
            <a:off x="2281991" y="3648201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4" name="矩形 44"/>
          <p:cNvSpPr>
            <a:spLocks noChangeArrowheads="1"/>
          </p:cNvSpPr>
          <p:nvPr/>
        </p:nvSpPr>
        <p:spPr bwMode="auto">
          <a:xfrm>
            <a:off x="4183618" y="3325835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条件变量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45" name="直接箭头连接符 25"/>
          <p:cNvCxnSpPr>
            <a:cxnSpLocks noChangeShapeType="1"/>
          </p:cNvCxnSpPr>
          <p:nvPr/>
        </p:nvCxnSpPr>
        <p:spPr bwMode="auto">
          <a:xfrm flipH="1">
            <a:off x="4293496" y="3623503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6" name="矩形 20"/>
          <p:cNvSpPr>
            <a:spLocks noChangeArrowheads="1"/>
          </p:cNvSpPr>
          <p:nvPr/>
        </p:nvSpPr>
        <p:spPr bwMode="auto">
          <a:xfrm>
            <a:off x="3708066" y="3921406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wait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7" name="矩形 20"/>
          <p:cNvSpPr>
            <a:spLocks noChangeArrowheads="1"/>
          </p:cNvSpPr>
          <p:nvPr/>
        </p:nvSpPr>
        <p:spPr bwMode="auto">
          <a:xfrm>
            <a:off x="5076802" y="3904408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signal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spc="-100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8" name="直接箭头连接符 25"/>
          <p:cNvCxnSpPr>
            <a:cxnSpLocks noChangeShapeType="1"/>
          </p:cNvCxnSpPr>
          <p:nvPr/>
        </p:nvCxnSpPr>
        <p:spPr bwMode="auto">
          <a:xfrm>
            <a:off x="4876093" y="3633100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50" name="矩形 26"/>
          <p:cNvSpPr>
            <a:spLocks noChangeArrowheads="1"/>
          </p:cNvSpPr>
          <p:nvPr/>
        </p:nvSpPr>
        <p:spPr bwMode="auto">
          <a:xfrm>
            <a:off x="3066613" y="3122405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处理器调度</a:t>
            </a:r>
            <a:endParaRPr lang="zh-CN" altLang="en-US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51" name="直接箭头连接符 25"/>
          <p:cNvCxnSpPr>
            <a:cxnSpLocks noChangeShapeType="1"/>
          </p:cNvCxnSpPr>
          <p:nvPr/>
        </p:nvCxnSpPr>
        <p:spPr bwMode="auto">
          <a:xfrm>
            <a:off x="2031404" y="2941748"/>
            <a:ext cx="1035209" cy="1845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2" name="直接箭头连接符 25"/>
          <p:cNvCxnSpPr>
            <a:cxnSpLocks noChangeShapeType="1"/>
            <a:stCxn id="17" idx="2"/>
          </p:cNvCxnSpPr>
          <p:nvPr/>
        </p:nvCxnSpPr>
        <p:spPr bwMode="auto">
          <a:xfrm flipH="1">
            <a:off x="4116288" y="2888181"/>
            <a:ext cx="1031302" cy="221917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3" name="直接箭头连接符 19"/>
          <p:cNvCxnSpPr>
            <a:cxnSpLocks noChangeShapeType="1"/>
          </p:cNvCxnSpPr>
          <p:nvPr/>
        </p:nvCxnSpPr>
        <p:spPr bwMode="auto">
          <a:xfrm flipH="1">
            <a:off x="3587000" y="2887053"/>
            <a:ext cx="3407" cy="273590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4" name="直接箭头连接符 19"/>
          <p:cNvCxnSpPr>
            <a:cxnSpLocks noChangeShapeType="1"/>
            <a:endCxn id="50" idx="1"/>
          </p:cNvCxnSpPr>
          <p:nvPr/>
        </p:nvCxnSpPr>
        <p:spPr bwMode="auto">
          <a:xfrm flipV="1">
            <a:off x="2494730" y="3276294"/>
            <a:ext cx="571883" cy="1538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5" name="直接箭头连接符 19"/>
          <p:cNvCxnSpPr>
            <a:cxnSpLocks noChangeShapeType="1"/>
          </p:cNvCxnSpPr>
          <p:nvPr/>
        </p:nvCxnSpPr>
        <p:spPr bwMode="auto">
          <a:xfrm flipH="1" flipV="1">
            <a:off x="4120067" y="3263416"/>
            <a:ext cx="597348" cy="120363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365392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9" y="1351821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 smtClean="0">
                <a:sym typeface="微软雅黑" pitchFamily="34" charset="-122"/>
              </a:rPr>
              <a:t>7 </a:t>
            </a:r>
            <a:r>
              <a:rPr lang="zh-CN" altLang="en-US" dirty="0" smtClean="0">
                <a:sym typeface="微软雅黑" pitchFamily="34" charset="-122"/>
              </a:rPr>
              <a:t>设计同步互斥机制</a:t>
            </a:r>
            <a:endParaRPr lang="zh-CN" altLang="en-US" dirty="0"/>
          </a:p>
        </p:txBody>
      </p:sp>
      <p:cxnSp>
        <p:nvCxnSpPr>
          <p:cNvPr id="13" name="直接箭头连接符 19"/>
          <p:cNvCxnSpPr>
            <a:cxnSpLocks noChangeShapeType="1"/>
          </p:cNvCxnSpPr>
          <p:nvPr/>
        </p:nvCxnSpPr>
        <p:spPr bwMode="auto">
          <a:xfrm>
            <a:off x="2439176" y="2781440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1431182" y="2595524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屏蔽中断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5" name="矩形 26"/>
          <p:cNvSpPr>
            <a:spLocks noChangeArrowheads="1"/>
          </p:cNvSpPr>
          <p:nvPr/>
        </p:nvSpPr>
        <p:spPr bwMode="auto">
          <a:xfrm>
            <a:off x="3066613" y="2597850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等待队列</a:t>
            </a:r>
            <a:endParaRPr lang="zh-CN" altLang="en-US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7" name="矩形 40"/>
          <p:cNvSpPr>
            <a:spLocks noChangeArrowheads="1"/>
          </p:cNvSpPr>
          <p:nvPr/>
        </p:nvSpPr>
        <p:spPr bwMode="auto">
          <a:xfrm>
            <a:off x="4708847" y="2580404"/>
            <a:ext cx="877486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定时器</a:t>
            </a:r>
          </a:p>
        </p:txBody>
      </p:sp>
      <p:sp>
        <p:nvSpPr>
          <p:cNvPr id="29" name="矩形 44"/>
          <p:cNvSpPr>
            <a:spLocks noChangeArrowheads="1"/>
          </p:cNvSpPr>
          <p:nvPr/>
        </p:nvSpPr>
        <p:spPr bwMode="auto">
          <a:xfrm>
            <a:off x="2973904" y="2168457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底层支撑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" name="矩形 44"/>
          <p:cNvSpPr>
            <a:spLocks noChangeArrowheads="1"/>
          </p:cNvSpPr>
          <p:nvPr/>
        </p:nvSpPr>
        <p:spPr bwMode="auto">
          <a:xfrm>
            <a:off x="1589516" y="3340936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信号量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32" name="直接箭头连接符 25"/>
          <p:cNvCxnSpPr>
            <a:cxnSpLocks noChangeShapeType="1"/>
          </p:cNvCxnSpPr>
          <p:nvPr/>
        </p:nvCxnSpPr>
        <p:spPr bwMode="auto">
          <a:xfrm flipH="1">
            <a:off x="1699394" y="3638604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40" name="直接箭头连接符 19"/>
          <p:cNvCxnSpPr>
            <a:cxnSpLocks noChangeShapeType="1"/>
          </p:cNvCxnSpPr>
          <p:nvPr/>
        </p:nvCxnSpPr>
        <p:spPr bwMode="auto">
          <a:xfrm>
            <a:off x="4198773" y="2753242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1" name="矩形 20"/>
          <p:cNvSpPr>
            <a:spLocks noChangeArrowheads="1"/>
          </p:cNvSpPr>
          <p:nvPr/>
        </p:nvSpPr>
        <p:spPr bwMode="auto">
          <a:xfrm>
            <a:off x="1113964" y="3936507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P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2" name="矩形 20"/>
          <p:cNvSpPr>
            <a:spLocks noChangeArrowheads="1"/>
          </p:cNvSpPr>
          <p:nvPr/>
        </p:nvSpPr>
        <p:spPr bwMode="auto">
          <a:xfrm>
            <a:off x="2482700" y="391950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3" name="直接箭头连接符 25"/>
          <p:cNvCxnSpPr>
            <a:cxnSpLocks noChangeShapeType="1"/>
          </p:cNvCxnSpPr>
          <p:nvPr/>
        </p:nvCxnSpPr>
        <p:spPr bwMode="auto">
          <a:xfrm>
            <a:off x="2281991" y="3648201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4" name="矩形 44"/>
          <p:cNvSpPr>
            <a:spLocks noChangeArrowheads="1"/>
          </p:cNvSpPr>
          <p:nvPr/>
        </p:nvSpPr>
        <p:spPr bwMode="auto">
          <a:xfrm>
            <a:off x="4183618" y="3325835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条件变量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45" name="直接箭头连接符 25"/>
          <p:cNvCxnSpPr>
            <a:cxnSpLocks noChangeShapeType="1"/>
          </p:cNvCxnSpPr>
          <p:nvPr/>
        </p:nvCxnSpPr>
        <p:spPr bwMode="auto">
          <a:xfrm flipH="1">
            <a:off x="4293496" y="3623503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6" name="矩形 20"/>
          <p:cNvSpPr>
            <a:spLocks noChangeArrowheads="1"/>
          </p:cNvSpPr>
          <p:nvPr/>
        </p:nvSpPr>
        <p:spPr bwMode="auto">
          <a:xfrm>
            <a:off x="3708066" y="3921406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wait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7" name="矩形 20"/>
          <p:cNvSpPr>
            <a:spLocks noChangeArrowheads="1"/>
          </p:cNvSpPr>
          <p:nvPr/>
        </p:nvSpPr>
        <p:spPr bwMode="auto">
          <a:xfrm>
            <a:off x="5076802" y="3904408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signal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spc="-100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8" name="直接箭头连接符 25"/>
          <p:cNvCxnSpPr>
            <a:cxnSpLocks noChangeShapeType="1"/>
          </p:cNvCxnSpPr>
          <p:nvPr/>
        </p:nvCxnSpPr>
        <p:spPr bwMode="auto">
          <a:xfrm>
            <a:off x="4876093" y="3633100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9" name="矩形 44"/>
          <p:cNvSpPr>
            <a:spLocks noChangeArrowheads="1"/>
          </p:cNvSpPr>
          <p:nvPr/>
        </p:nvSpPr>
        <p:spPr bwMode="auto">
          <a:xfrm>
            <a:off x="2472287" y="1688714"/>
            <a:ext cx="2205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哲学家就餐问题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0" name="矩形 26"/>
          <p:cNvSpPr>
            <a:spLocks noChangeArrowheads="1"/>
          </p:cNvSpPr>
          <p:nvPr/>
        </p:nvSpPr>
        <p:spPr bwMode="auto">
          <a:xfrm>
            <a:off x="3066613" y="3122405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处理器调度</a:t>
            </a:r>
            <a:endParaRPr lang="zh-CN" altLang="en-US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51" name="直接箭头连接符 25"/>
          <p:cNvCxnSpPr>
            <a:cxnSpLocks noChangeShapeType="1"/>
          </p:cNvCxnSpPr>
          <p:nvPr/>
        </p:nvCxnSpPr>
        <p:spPr bwMode="auto">
          <a:xfrm>
            <a:off x="2031404" y="2941748"/>
            <a:ext cx="1035209" cy="1845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2" name="直接箭头连接符 25"/>
          <p:cNvCxnSpPr>
            <a:cxnSpLocks noChangeShapeType="1"/>
            <a:stCxn id="17" idx="2"/>
          </p:cNvCxnSpPr>
          <p:nvPr/>
        </p:nvCxnSpPr>
        <p:spPr bwMode="auto">
          <a:xfrm flipH="1">
            <a:off x="4116288" y="2888181"/>
            <a:ext cx="1031302" cy="221917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3" name="直接箭头连接符 19"/>
          <p:cNvCxnSpPr>
            <a:cxnSpLocks noChangeShapeType="1"/>
          </p:cNvCxnSpPr>
          <p:nvPr/>
        </p:nvCxnSpPr>
        <p:spPr bwMode="auto">
          <a:xfrm flipH="1">
            <a:off x="3587000" y="2887053"/>
            <a:ext cx="3407" cy="273590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4" name="直接箭头连接符 19"/>
          <p:cNvCxnSpPr>
            <a:cxnSpLocks noChangeShapeType="1"/>
            <a:endCxn id="50" idx="1"/>
          </p:cNvCxnSpPr>
          <p:nvPr/>
        </p:nvCxnSpPr>
        <p:spPr bwMode="auto">
          <a:xfrm flipV="1">
            <a:off x="2494730" y="3276294"/>
            <a:ext cx="571883" cy="1538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5" name="直接箭头连接符 19"/>
          <p:cNvCxnSpPr>
            <a:cxnSpLocks noChangeShapeType="1"/>
          </p:cNvCxnSpPr>
          <p:nvPr/>
        </p:nvCxnSpPr>
        <p:spPr bwMode="auto">
          <a:xfrm flipH="1" flipV="1">
            <a:off x="4120067" y="3263416"/>
            <a:ext cx="597348" cy="120363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2" name="矩形 1"/>
          <p:cNvSpPr/>
          <p:nvPr/>
        </p:nvSpPr>
        <p:spPr>
          <a:xfrm>
            <a:off x="958490" y="2057509"/>
            <a:ext cx="5256584" cy="2366055"/>
          </a:xfrm>
          <a:prstGeom prst="rect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392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底层支撑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35701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管程和条件变量设计实现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3994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--</a:t>
            </a:r>
            <a:r>
              <a:rPr lang="zh-CN" altLang="en-US" dirty="0" smtClean="0"/>
              <a:t>定时器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20092" y="91556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定时器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7504" y="1471128"/>
            <a:ext cx="4942839" cy="369332"/>
            <a:chOff x="107504" y="1471128"/>
            <a:chExt cx="4942839" cy="369332"/>
          </a:xfrm>
        </p:grpSpPr>
        <p:sp>
          <p:nvSpPr>
            <p:cNvPr id="12" name="矩形 20"/>
            <p:cNvSpPr>
              <a:spLocks noChangeArrowheads="1"/>
            </p:cNvSpPr>
            <p:nvPr/>
          </p:nvSpPr>
          <p:spPr bwMode="auto">
            <a:xfrm>
              <a:off x="2386048" y="1491510"/>
              <a:ext cx="917440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添加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timer</a:t>
              </a:r>
              <a:endParaRPr 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endParaRPr>
            </a:p>
          </p:txBody>
        </p:sp>
        <p:sp>
          <p:nvSpPr>
            <p:cNvPr id="13" name="矩形 20"/>
            <p:cNvSpPr>
              <a:spLocks noChangeArrowheads="1"/>
            </p:cNvSpPr>
            <p:nvPr/>
          </p:nvSpPr>
          <p:spPr bwMode="auto">
            <a:xfrm>
              <a:off x="1017896" y="1491510"/>
              <a:ext cx="917440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400" b="1" dirty="0" err="1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d</a:t>
              </a:r>
              <a:r>
                <a:rPr lang="en-US" altLang="zh-CN" sz="1400" b="1" dirty="0" err="1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o_sleep</a:t>
              </a:r>
              <a:endParaRPr 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endParaRPr>
            </a:p>
          </p:txBody>
        </p:sp>
        <p:sp>
          <p:nvSpPr>
            <p:cNvPr id="14" name="矩形 44"/>
            <p:cNvSpPr>
              <a:spLocks noChangeArrowheads="1"/>
            </p:cNvSpPr>
            <p:nvPr/>
          </p:nvSpPr>
          <p:spPr bwMode="auto">
            <a:xfrm>
              <a:off x="107504" y="1471128"/>
              <a:ext cx="9103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进程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15" name="直接箭头连接符 19"/>
            <p:cNvCxnSpPr>
              <a:cxnSpLocks noChangeShapeType="1"/>
            </p:cNvCxnSpPr>
            <p:nvPr/>
          </p:nvCxnSpPr>
          <p:spPr bwMode="auto">
            <a:xfrm>
              <a:off x="1917572" y="1649753"/>
              <a:ext cx="468000" cy="1588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prstDash val="sysDash"/>
              <a:round/>
              <a:headEnd/>
              <a:tailEnd type="triangle" w="med" len="med"/>
            </a:ln>
          </p:spPr>
        </p:cxnSp>
        <p:sp>
          <p:nvSpPr>
            <p:cNvPr id="20" name="矩形 20"/>
            <p:cNvSpPr>
              <a:spLocks noChangeArrowheads="1"/>
            </p:cNvSpPr>
            <p:nvPr/>
          </p:nvSpPr>
          <p:spPr bwMode="auto">
            <a:xfrm>
              <a:off x="3804512" y="1493131"/>
              <a:ext cx="1245831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进入等待状态</a:t>
              </a:r>
              <a:endParaRPr 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endParaRPr>
            </a:p>
          </p:txBody>
        </p:sp>
        <p:cxnSp>
          <p:nvCxnSpPr>
            <p:cNvPr id="21" name="直接箭头连接符 19"/>
            <p:cNvCxnSpPr>
              <a:cxnSpLocks noChangeShapeType="1"/>
            </p:cNvCxnSpPr>
            <p:nvPr/>
          </p:nvCxnSpPr>
          <p:spPr bwMode="auto">
            <a:xfrm>
              <a:off x="3336037" y="1651374"/>
              <a:ext cx="468000" cy="1588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prstDash val="sysDash"/>
              <a:round/>
              <a:headEnd/>
              <a:tailEnd type="triangle" w="med" len="med"/>
            </a:ln>
          </p:spPr>
        </p:cxnSp>
      </p:grpSp>
      <p:grpSp>
        <p:nvGrpSpPr>
          <p:cNvPr id="4" name="组合 3"/>
          <p:cNvGrpSpPr/>
          <p:nvPr/>
        </p:nvGrpSpPr>
        <p:grpSpPr>
          <a:xfrm>
            <a:off x="179512" y="2992718"/>
            <a:ext cx="6094968" cy="371120"/>
            <a:chOff x="179512" y="2992718"/>
            <a:chExt cx="6094968" cy="371120"/>
          </a:xfrm>
        </p:grpSpPr>
        <p:sp>
          <p:nvSpPr>
            <p:cNvPr id="10" name="矩形 20"/>
            <p:cNvSpPr>
              <a:spLocks noChangeArrowheads="1"/>
            </p:cNvSpPr>
            <p:nvPr/>
          </p:nvSpPr>
          <p:spPr bwMode="auto">
            <a:xfrm>
              <a:off x="1012948" y="2994506"/>
              <a:ext cx="917440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时钟中断</a:t>
              </a:r>
              <a:endParaRPr 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endParaRPr>
            </a:p>
          </p:txBody>
        </p:sp>
        <p:sp>
          <p:nvSpPr>
            <p:cNvPr id="17" name="矩形 44"/>
            <p:cNvSpPr>
              <a:spLocks noChangeArrowheads="1"/>
            </p:cNvSpPr>
            <p:nvPr/>
          </p:nvSpPr>
          <p:spPr bwMode="auto">
            <a:xfrm>
              <a:off x="179512" y="2994506"/>
              <a:ext cx="7161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时钟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" name="矩形 20"/>
            <p:cNvSpPr>
              <a:spLocks noChangeArrowheads="1"/>
            </p:cNvSpPr>
            <p:nvPr/>
          </p:nvSpPr>
          <p:spPr bwMode="auto">
            <a:xfrm>
              <a:off x="2400792" y="2994506"/>
              <a:ext cx="1425415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遍历</a:t>
              </a:r>
              <a:r>
                <a:rPr lang="en-US" altLang="zh-CN" sz="1400" b="1" dirty="0" err="1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timer_list</a:t>
              </a:r>
              <a:endParaRPr 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endParaRPr>
            </a:p>
          </p:txBody>
        </p:sp>
        <p:cxnSp>
          <p:nvCxnSpPr>
            <p:cNvPr id="19" name="直接箭头连接符 19"/>
            <p:cNvCxnSpPr>
              <a:cxnSpLocks noChangeShapeType="1"/>
            </p:cNvCxnSpPr>
            <p:nvPr/>
          </p:nvCxnSpPr>
          <p:spPr bwMode="auto">
            <a:xfrm>
              <a:off x="1932317" y="3152749"/>
              <a:ext cx="468000" cy="1588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prstDash val="sysDash"/>
              <a:round/>
              <a:headEnd/>
              <a:tailEnd type="triangle" w="med" len="med"/>
            </a:ln>
          </p:spPr>
        </p:cxnSp>
        <p:sp>
          <p:nvSpPr>
            <p:cNvPr id="24" name="矩形 20"/>
            <p:cNvSpPr>
              <a:spLocks noChangeArrowheads="1"/>
            </p:cNvSpPr>
            <p:nvPr/>
          </p:nvSpPr>
          <p:spPr bwMode="auto">
            <a:xfrm>
              <a:off x="4296611" y="2992718"/>
              <a:ext cx="1977869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发现进程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A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定时器到期</a:t>
              </a:r>
              <a:endParaRPr 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endParaRPr>
            </a:p>
          </p:txBody>
        </p:sp>
        <p:cxnSp>
          <p:nvCxnSpPr>
            <p:cNvPr id="25" name="直接箭头连接符 19"/>
            <p:cNvCxnSpPr>
              <a:cxnSpLocks noChangeShapeType="1"/>
            </p:cNvCxnSpPr>
            <p:nvPr/>
          </p:nvCxnSpPr>
          <p:spPr bwMode="auto">
            <a:xfrm>
              <a:off x="3864195" y="3150961"/>
              <a:ext cx="468000" cy="1588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prstDash val="sysDash"/>
              <a:round/>
              <a:headEnd/>
              <a:tailEnd type="triangle" w="med" len="med"/>
            </a:ln>
          </p:spPr>
        </p:cxnSp>
      </p:grpSp>
      <p:grpSp>
        <p:nvGrpSpPr>
          <p:cNvPr id="5" name="组合 4"/>
          <p:cNvGrpSpPr/>
          <p:nvPr/>
        </p:nvGrpSpPr>
        <p:grpSpPr>
          <a:xfrm>
            <a:off x="5309688" y="2242925"/>
            <a:ext cx="1062511" cy="699295"/>
            <a:chOff x="5309688" y="2242925"/>
            <a:chExt cx="1062511" cy="699295"/>
          </a:xfrm>
        </p:grpSpPr>
        <p:sp>
          <p:nvSpPr>
            <p:cNvPr id="26" name="矩形 20"/>
            <p:cNvSpPr>
              <a:spLocks noChangeArrowheads="1"/>
            </p:cNvSpPr>
            <p:nvPr/>
          </p:nvSpPr>
          <p:spPr bwMode="auto">
            <a:xfrm>
              <a:off x="5309688" y="2242925"/>
              <a:ext cx="1062511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唤醒进程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A</a:t>
              </a:r>
              <a:endParaRPr 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endParaRPr>
            </a:p>
          </p:txBody>
        </p:sp>
        <p:cxnSp>
          <p:nvCxnSpPr>
            <p:cNvPr id="27" name="直接箭头连接符 19"/>
            <p:cNvCxnSpPr>
              <a:cxnSpLocks noChangeShapeType="1"/>
            </p:cNvCxnSpPr>
            <p:nvPr/>
          </p:nvCxnSpPr>
          <p:spPr bwMode="auto">
            <a:xfrm flipH="1" flipV="1">
              <a:off x="5768409" y="2571750"/>
              <a:ext cx="9" cy="370470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prstDash val="sysDash"/>
              <a:round/>
              <a:headEnd/>
              <a:tailEnd type="triangle" w="med" len="med"/>
            </a:ln>
          </p:spPr>
        </p:cxnSp>
      </p:grpSp>
      <p:sp>
        <p:nvSpPr>
          <p:cNvPr id="28" name="矩形 20"/>
          <p:cNvSpPr>
            <a:spLocks noChangeArrowheads="1"/>
          </p:cNvSpPr>
          <p:nvPr/>
        </p:nvSpPr>
        <p:spPr bwMode="auto">
          <a:xfrm>
            <a:off x="5526711" y="1505470"/>
            <a:ext cx="1245831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进入就绪状态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29" name="直接箭头连接符 19"/>
          <p:cNvCxnSpPr>
            <a:cxnSpLocks noChangeShapeType="1"/>
          </p:cNvCxnSpPr>
          <p:nvPr/>
        </p:nvCxnSpPr>
        <p:spPr bwMode="auto">
          <a:xfrm>
            <a:off x="5058236" y="1663713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30" name="直接箭头连接符 19"/>
          <p:cNvCxnSpPr>
            <a:cxnSpLocks noChangeShapeType="1"/>
          </p:cNvCxnSpPr>
          <p:nvPr/>
        </p:nvCxnSpPr>
        <p:spPr bwMode="auto">
          <a:xfrm flipH="1" flipV="1">
            <a:off x="5768409" y="1825816"/>
            <a:ext cx="9" cy="370470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--</a:t>
            </a:r>
            <a:r>
              <a:rPr lang="zh-CN" altLang="en-US" dirty="0" smtClean="0"/>
              <a:t>定时器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0798" y="1426086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err="1">
                <a:latin typeface="+mn-ea"/>
              </a:rPr>
              <a:t>typedef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struct</a:t>
            </a:r>
            <a:r>
              <a:rPr lang="en-US" altLang="zh-CN" sz="2000" b="1" dirty="0">
                <a:latin typeface="+mn-ea"/>
              </a:rPr>
              <a:t> {</a:t>
            </a:r>
          </a:p>
          <a:p>
            <a:r>
              <a:rPr lang="en-US" altLang="zh-CN" sz="2000" b="1" dirty="0">
                <a:latin typeface="+mn-ea"/>
              </a:rPr>
              <a:t>    unsigned </a:t>
            </a:r>
            <a:r>
              <a:rPr lang="en-US" altLang="zh-CN" sz="2000" b="1" dirty="0" err="1">
                <a:latin typeface="+mn-ea"/>
              </a:rPr>
              <a:t>int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expires;</a:t>
            </a:r>
          </a:p>
          <a:p>
            <a:r>
              <a:rPr lang="en-US" altLang="zh-CN" sz="2000" b="1" dirty="0">
                <a:latin typeface="+mn-ea"/>
              </a:rPr>
              <a:t>    </a:t>
            </a:r>
            <a:r>
              <a:rPr lang="en-US" altLang="zh-CN" sz="2000" b="1" dirty="0" err="1">
                <a:latin typeface="+mn-ea"/>
              </a:rPr>
              <a:t>struct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proc_struct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</a:rPr>
              <a:t>proc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r>
              <a:rPr lang="en-US" altLang="zh-CN" sz="2000" b="1" dirty="0">
                <a:latin typeface="+mn-ea"/>
              </a:rPr>
              <a:t>    </a:t>
            </a:r>
            <a:r>
              <a:rPr lang="en-US" altLang="zh-CN" sz="2000" b="1" dirty="0" err="1">
                <a:latin typeface="+mn-ea"/>
              </a:rPr>
              <a:t>list_entry_t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</a:rPr>
              <a:t>timer_link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;</a:t>
            </a:r>
          </a:p>
          <a:p>
            <a:r>
              <a:rPr lang="en-US" altLang="zh-CN" sz="2000" b="1" dirty="0">
                <a:latin typeface="+mn-ea"/>
              </a:rPr>
              <a:t>} </a:t>
            </a:r>
            <a:r>
              <a:rPr lang="en-US" altLang="zh-CN" sz="2000" b="1" dirty="0" err="1">
                <a:latin typeface="+mn-ea"/>
              </a:rPr>
              <a:t>timer_t</a:t>
            </a:r>
            <a:r>
              <a:rPr lang="en-US" altLang="zh-CN" sz="2000" b="1" dirty="0">
                <a:latin typeface="+mn-ea"/>
              </a:rPr>
              <a:t>;</a:t>
            </a:r>
          </a:p>
        </p:txBody>
      </p:sp>
      <p:sp>
        <p:nvSpPr>
          <p:cNvPr id="20" name="矩形 44"/>
          <p:cNvSpPr>
            <a:spLocks noChangeArrowheads="1"/>
          </p:cNvSpPr>
          <p:nvPr/>
        </p:nvSpPr>
        <p:spPr bwMode="auto">
          <a:xfrm>
            <a:off x="664532" y="1061869"/>
            <a:ext cx="2395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定时器 数据结构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--</a:t>
            </a:r>
            <a:r>
              <a:rPr lang="zh-CN" altLang="en-US" dirty="0" smtClean="0"/>
              <a:t>定时器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0798" y="1372582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err="1">
                <a:latin typeface="+mn-ea"/>
              </a:rPr>
              <a:t>typedef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struct</a:t>
            </a:r>
            <a:r>
              <a:rPr lang="en-US" altLang="zh-CN" sz="2000" b="1" dirty="0">
                <a:latin typeface="+mn-ea"/>
              </a:rPr>
              <a:t> {</a:t>
            </a:r>
          </a:p>
          <a:p>
            <a:r>
              <a:rPr lang="en-US" altLang="zh-CN" sz="2000" b="1" dirty="0">
                <a:latin typeface="+mn-ea"/>
              </a:rPr>
              <a:t>    unsigned </a:t>
            </a:r>
            <a:r>
              <a:rPr lang="en-US" altLang="zh-CN" sz="2000" b="1" dirty="0" err="1">
                <a:latin typeface="+mn-ea"/>
              </a:rPr>
              <a:t>int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expires;</a:t>
            </a:r>
          </a:p>
          <a:p>
            <a:r>
              <a:rPr lang="en-US" altLang="zh-CN" sz="2000" b="1" dirty="0">
                <a:latin typeface="+mn-ea"/>
              </a:rPr>
              <a:t>    </a:t>
            </a:r>
            <a:r>
              <a:rPr lang="en-US" altLang="zh-CN" sz="2000" b="1" dirty="0" err="1">
                <a:latin typeface="+mn-ea"/>
              </a:rPr>
              <a:t>struct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proc_struct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</a:rPr>
              <a:t>proc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r>
              <a:rPr lang="en-US" altLang="zh-CN" sz="2000" b="1" dirty="0">
                <a:latin typeface="+mn-ea"/>
              </a:rPr>
              <a:t>    </a:t>
            </a:r>
            <a:r>
              <a:rPr lang="en-US" altLang="zh-CN" sz="2000" b="1" dirty="0" err="1">
                <a:latin typeface="+mn-ea"/>
              </a:rPr>
              <a:t>list_entry_t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</a:rPr>
              <a:t>timer_link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;</a:t>
            </a:r>
          </a:p>
          <a:p>
            <a:r>
              <a:rPr lang="en-US" altLang="zh-CN" sz="2000" b="1" dirty="0">
                <a:latin typeface="+mn-ea"/>
              </a:rPr>
              <a:t>} </a:t>
            </a:r>
            <a:r>
              <a:rPr lang="en-US" altLang="zh-CN" sz="2000" b="1" dirty="0" err="1">
                <a:latin typeface="+mn-ea"/>
              </a:rPr>
              <a:t>timer_t</a:t>
            </a:r>
            <a:r>
              <a:rPr lang="en-US" altLang="zh-CN" sz="2000" b="1" dirty="0">
                <a:latin typeface="+mn-ea"/>
              </a:rPr>
              <a:t>;</a:t>
            </a:r>
          </a:p>
        </p:txBody>
      </p:sp>
      <p:sp>
        <p:nvSpPr>
          <p:cNvPr id="20" name="矩形 44"/>
          <p:cNvSpPr>
            <a:spLocks noChangeArrowheads="1"/>
          </p:cNvSpPr>
          <p:nvPr/>
        </p:nvSpPr>
        <p:spPr bwMode="auto">
          <a:xfrm>
            <a:off x="664532" y="1061869"/>
            <a:ext cx="2323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定时器 数据结构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38727" y="3539792"/>
            <a:ext cx="37046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000" b="1" dirty="0">
                <a:latin typeface="+mn-ea"/>
              </a:rPr>
              <a:t>static list_entry_t </a:t>
            </a:r>
            <a:r>
              <a:rPr lang="zh-CN" altLang="zh-CN" sz="2000" b="1" dirty="0">
                <a:solidFill>
                  <a:srgbClr val="C00000"/>
                </a:solidFill>
                <a:latin typeface="+mn-ea"/>
              </a:rPr>
              <a:t>timer_list;</a:t>
            </a:r>
          </a:p>
        </p:txBody>
      </p:sp>
      <p:sp>
        <p:nvSpPr>
          <p:cNvPr id="7" name="矩形 44"/>
          <p:cNvSpPr>
            <a:spLocks noChangeArrowheads="1"/>
          </p:cNvSpPr>
          <p:nvPr/>
        </p:nvSpPr>
        <p:spPr bwMode="auto">
          <a:xfrm>
            <a:off x="804505" y="3229604"/>
            <a:ext cx="1617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定时器列表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4596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400388" y="987574"/>
            <a:ext cx="133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400388" y="4045122"/>
            <a:ext cx="108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00388" y="3440280"/>
            <a:ext cx="108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400388" y="2822738"/>
            <a:ext cx="154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400388" y="2209958"/>
            <a:ext cx="11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400388" y="1592416"/>
            <a:ext cx="11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660476" y="2494123"/>
            <a:ext cx="1152000" cy="43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1048" y="3284704"/>
            <a:ext cx="270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43230" y="2494123"/>
            <a:ext cx="11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--</a:t>
            </a:r>
            <a:r>
              <a:rPr lang="zh-CN" altLang="en-US" dirty="0" smtClean="0"/>
              <a:t>定时器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矩形 44"/>
          <p:cNvSpPr>
            <a:spLocks noChangeArrowheads="1"/>
          </p:cNvSpPr>
          <p:nvPr/>
        </p:nvSpPr>
        <p:spPr bwMode="auto">
          <a:xfrm>
            <a:off x="323528" y="812651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713068"/>
            <a:ext cx="29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1774567"/>
            <a:ext cx="2967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philosopher_using_semaphore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1914" y="254651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do_sleep</a:t>
            </a:r>
            <a:endParaRPr lang="zh-CN" altLang="en-US" sz="1600" b="1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9951" y="1035074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intr_save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3230" y="2536986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sys_sleep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855" y="3327567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philosopher_using_condvar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9951" y="1631630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timer_init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4326" y="2257458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add_timer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48076" y="2858551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intr_restore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0388" y="34760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schedule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626" y="4080747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del_timer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926736" y="2150586"/>
            <a:ext cx="697230" cy="4343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3"/>
            <a:endCxn id="21" idx="1"/>
          </p:cNvCxnSpPr>
          <p:nvPr/>
        </p:nvCxnSpPr>
        <p:spPr>
          <a:xfrm>
            <a:off x="2395230" y="2710123"/>
            <a:ext cx="1263026" cy="5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892446" y="2847816"/>
            <a:ext cx="731520" cy="4229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23" idx="1"/>
          </p:cNvCxnSpPr>
          <p:nvPr/>
        </p:nvCxnSpPr>
        <p:spPr>
          <a:xfrm flipV="1">
            <a:off x="4820306" y="2417286"/>
            <a:ext cx="579120" cy="1600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24" idx="1"/>
          </p:cNvCxnSpPr>
          <p:nvPr/>
        </p:nvCxnSpPr>
        <p:spPr>
          <a:xfrm>
            <a:off x="4827926" y="2828766"/>
            <a:ext cx="579120" cy="228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22" idx="1"/>
          </p:cNvCxnSpPr>
          <p:nvPr/>
        </p:nvCxnSpPr>
        <p:spPr>
          <a:xfrm rot="5400000" flipH="1" flipV="1">
            <a:off x="4770776" y="1857216"/>
            <a:ext cx="662940" cy="5791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15" idx="1"/>
          </p:cNvCxnSpPr>
          <p:nvPr/>
        </p:nvCxnSpPr>
        <p:spPr>
          <a:xfrm rot="16200000" flipH="1">
            <a:off x="4759346" y="3004026"/>
            <a:ext cx="701040" cy="5486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任意多边形 56"/>
          <p:cNvSpPr/>
          <p:nvPr/>
        </p:nvSpPr>
        <p:spPr>
          <a:xfrm>
            <a:off x="4414541" y="1259046"/>
            <a:ext cx="962025" cy="1209675"/>
          </a:xfrm>
          <a:custGeom>
            <a:avLst/>
            <a:gdLst>
              <a:gd name="connsiteX0" fmla="*/ 0 w 962025"/>
              <a:gd name="connsiteY0" fmla="*/ 1209675 h 1209675"/>
              <a:gd name="connsiteX1" fmla="*/ 285750 w 962025"/>
              <a:gd name="connsiteY1" fmla="*/ 304800 h 1209675"/>
              <a:gd name="connsiteX2" fmla="*/ 962025 w 962025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25" h="1209675">
                <a:moveTo>
                  <a:pt x="0" y="1209675"/>
                </a:moveTo>
                <a:cubicBezTo>
                  <a:pt x="62706" y="858043"/>
                  <a:pt x="125413" y="506412"/>
                  <a:pt x="285750" y="304800"/>
                </a:cubicBezTo>
                <a:cubicBezTo>
                  <a:pt x="446087" y="103188"/>
                  <a:pt x="892175" y="57150"/>
                  <a:pt x="962025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4395491" y="2964021"/>
            <a:ext cx="962025" cy="1362075"/>
          </a:xfrm>
          <a:custGeom>
            <a:avLst/>
            <a:gdLst>
              <a:gd name="connsiteX0" fmla="*/ 0 w 962025"/>
              <a:gd name="connsiteY0" fmla="*/ 0 h 1362075"/>
              <a:gd name="connsiteX1" fmla="*/ 419100 w 962025"/>
              <a:gd name="connsiteY1" fmla="*/ 952500 h 1362075"/>
              <a:gd name="connsiteX2" fmla="*/ 962025 w 962025"/>
              <a:gd name="connsiteY2" fmla="*/ 1362075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25" h="1362075">
                <a:moveTo>
                  <a:pt x="0" y="0"/>
                </a:moveTo>
                <a:cubicBezTo>
                  <a:pt x="129381" y="362744"/>
                  <a:pt x="258763" y="725488"/>
                  <a:pt x="419100" y="952500"/>
                </a:cubicBezTo>
                <a:cubicBezTo>
                  <a:pt x="579438" y="1179513"/>
                  <a:pt x="887413" y="1298575"/>
                  <a:pt x="962025" y="1362075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0"/>
          <p:cNvSpPr>
            <a:spLocks noChangeArrowheads="1"/>
          </p:cNvSpPr>
          <p:nvPr/>
        </p:nvSpPr>
        <p:spPr bwMode="auto">
          <a:xfrm>
            <a:off x="851770" y="1210481"/>
            <a:ext cx="917575" cy="317500"/>
          </a:xfrm>
          <a:prstGeom prst="rect">
            <a:avLst/>
          </a:prstGeom>
          <a:gradFill rotWithShape="1">
            <a:gsLst>
              <a:gs pos="0">
                <a:srgbClr val="FFF9B1"/>
              </a:gs>
              <a:gs pos="100000">
                <a:srgbClr val="FDD000"/>
              </a:gs>
              <a:gs pos="100000">
                <a:srgbClr val="E1E7F5"/>
              </a:gs>
            </a:gsLst>
            <a:lin ang="5400000" scaled="1"/>
          </a:gradFill>
          <a:ln w="28575" cap="flat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进程</a:t>
            </a:r>
            <a:r>
              <a:rPr lang="zh-CN" altLang="zh-CN" sz="1400" b="1">
                <a:solidFill>
                  <a:srgbClr val="11576A"/>
                </a:solidFill>
                <a:latin typeface="微软雅黑" panose="020B0503020204020204" pitchFamily="34" charset="-122"/>
                <a:sym typeface="宋体" panose="02010600030101010101" pitchFamily="2" charset="-122"/>
              </a:rPr>
              <a:t>/</a:t>
            </a:r>
            <a:r>
              <a:rPr 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</a:t>
            </a:r>
          </a:p>
        </p:txBody>
      </p:sp>
    </p:spTree>
    <p:extLst>
      <p:ext uri="{BB962C8B-B14F-4D97-AF65-F5344CB8AC3E}">
        <p14:creationId xmlns:p14="http://schemas.microsoft.com/office/powerpoint/2010/main" val="3459423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52694" y="3068444"/>
            <a:ext cx="226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52694" y="2204202"/>
            <a:ext cx="11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52694" y="1357304"/>
            <a:ext cx="144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444378" y="2220911"/>
            <a:ext cx="1440000" cy="43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5536" y="2220911"/>
            <a:ext cx="140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--</a:t>
            </a:r>
            <a:r>
              <a:rPr lang="zh-CN" altLang="en-US" dirty="0" smtClean="0"/>
              <a:t>定时器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矩形 44"/>
          <p:cNvSpPr>
            <a:spLocks noChangeArrowheads="1"/>
          </p:cNvSpPr>
          <p:nvPr/>
        </p:nvSpPr>
        <p:spPr bwMode="auto">
          <a:xfrm>
            <a:off x="323528" y="859152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9141" y="2273299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run_timer_list</a:t>
            </a:r>
            <a:endParaRPr lang="zh-CN" altLang="en-US" sz="1600" b="1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2263774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trap_dispatch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4157" y="1396518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wakeup_proc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6632" y="2251702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del_timer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62282" y="3104257"/>
            <a:ext cx="22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sched_class_proc_tick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818534" y="2436911"/>
            <a:ext cx="6120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 34"/>
          <p:cNvSpPr/>
          <p:nvPr/>
        </p:nvSpPr>
        <p:spPr>
          <a:xfrm>
            <a:off x="3896951" y="2438400"/>
            <a:ext cx="638175" cy="139700"/>
          </a:xfrm>
          <a:custGeom>
            <a:avLst/>
            <a:gdLst>
              <a:gd name="connsiteX0" fmla="*/ 0 w 638175"/>
              <a:gd name="connsiteY0" fmla="*/ 0 h 139700"/>
              <a:gd name="connsiteX1" fmla="*/ 295275 w 638175"/>
              <a:gd name="connsiteY1" fmla="*/ 133350 h 139700"/>
              <a:gd name="connsiteX2" fmla="*/ 638175 w 638175"/>
              <a:gd name="connsiteY2" fmla="*/ 3810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39700">
                <a:moveTo>
                  <a:pt x="0" y="0"/>
                </a:moveTo>
                <a:cubicBezTo>
                  <a:pt x="94456" y="63500"/>
                  <a:pt x="188913" y="127000"/>
                  <a:pt x="295275" y="133350"/>
                </a:cubicBezTo>
                <a:cubicBezTo>
                  <a:pt x="401637" y="139700"/>
                  <a:pt x="587375" y="53975"/>
                  <a:pt x="638175" y="3810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3601676" y="1590675"/>
            <a:ext cx="942975" cy="609600"/>
          </a:xfrm>
          <a:custGeom>
            <a:avLst/>
            <a:gdLst>
              <a:gd name="connsiteX0" fmla="*/ 0 w 942975"/>
              <a:gd name="connsiteY0" fmla="*/ 609600 h 609600"/>
              <a:gd name="connsiteX1" fmla="*/ 361950 w 942975"/>
              <a:gd name="connsiteY1" fmla="*/ 238125 h 609600"/>
              <a:gd name="connsiteX2" fmla="*/ 942975 w 942975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2975" h="609600">
                <a:moveTo>
                  <a:pt x="0" y="609600"/>
                </a:moveTo>
                <a:cubicBezTo>
                  <a:pt x="102394" y="474662"/>
                  <a:pt x="204788" y="339725"/>
                  <a:pt x="361950" y="238125"/>
                </a:cubicBezTo>
                <a:cubicBezTo>
                  <a:pt x="519113" y="136525"/>
                  <a:pt x="731044" y="68262"/>
                  <a:pt x="942975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3544526" y="2686050"/>
            <a:ext cx="1000125" cy="733425"/>
          </a:xfrm>
          <a:custGeom>
            <a:avLst/>
            <a:gdLst>
              <a:gd name="connsiteX0" fmla="*/ 0 w 1000125"/>
              <a:gd name="connsiteY0" fmla="*/ 0 h 733425"/>
              <a:gd name="connsiteX1" fmla="*/ 409575 w 1000125"/>
              <a:gd name="connsiteY1" fmla="*/ 542925 h 733425"/>
              <a:gd name="connsiteX2" fmla="*/ 1000125 w 1000125"/>
              <a:gd name="connsiteY2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125" h="733425">
                <a:moveTo>
                  <a:pt x="0" y="0"/>
                </a:moveTo>
                <a:cubicBezTo>
                  <a:pt x="121444" y="210344"/>
                  <a:pt x="242888" y="420688"/>
                  <a:pt x="409575" y="542925"/>
                </a:cubicBezTo>
                <a:cubicBezTo>
                  <a:pt x="576262" y="665162"/>
                  <a:pt x="904875" y="704850"/>
                  <a:pt x="1000125" y="733425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0"/>
          <p:cNvSpPr>
            <a:spLocks noChangeArrowheads="1"/>
          </p:cNvSpPr>
          <p:nvPr/>
        </p:nvSpPr>
        <p:spPr bwMode="auto">
          <a:xfrm>
            <a:off x="635879" y="1419225"/>
            <a:ext cx="917575" cy="317500"/>
          </a:xfrm>
          <a:prstGeom prst="rect">
            <a:avLst/>
          </a:prstGeom>
          <a:gradFill rotWithShape="1">
            <a:gsLst>
              <a:gs pos="0">
                <a:srgbClr val="FFF9B1"/>
              </a:gs>
              <a:gs pos="100000">
                <a:srgbClr val="FDD000"/>
              </a:gs>
              <a:gs pos="100000">
                <a:srgbClr val="E1E7F5"/>
              </a:gs>
            </a:gsLst>
            <a:lin ang="5400000" scaled="1"/>
          </a:gradFill>
          <a:ln w="28575" cap="flat" cmpd="sng">
            <a:solidFill>
              <a:srgbClr val="11576A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时钟中断</a:t>
            </a:r>
          </a:p>
        </p:txBody>
      </p:sp>
      <p:sp>
        <p:nvSpPr>
          <p:cNvPr id="26" name="箭头 651"/>
          <p:cNvSpPr>
            <a:spLocks noChangeShapeType="1"/>
          </p:cNvSpPr>
          <p:nvPr/>
        </p:nvSpPr>
        <p:spPr bwMode="auto">
          <a:xfrm>
            <a:off x="1069266" y="1779588"/>
            <a:ext cx="0" cy="43180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23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总体介绍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底层支撑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管程和条件变量设计实现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屏蔽中断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4" name="矩形 44"/>
          <p:cNvSpPr>
            <a:spLocks noChangeArrowheads="1"/>
          </p:cNvSpPr>
          <p:nvPr/>
        </p:nvSpPr>
        <p:spPr bwMode="auto">
          <a:xfrm>
            <a:off x="5383166" y="714362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EFLAG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寄存器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4956" y="3714655"/>
            <a:ext cx="1980000" cy="181310"/>
          </a:xfrm>
          <a:prstGeom prst="rect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" name="组合 117"/>
          <p:cNvGrpSpPr/>
          <p:nvPr/>
        </p:nvGrpSpPr>
        <p:grpSpPr>
          <a:xfrm>
            <a:off x="1162504" y="1805934"/>
            <a:ext cx="2162772" cy="3214710"/>
            <a:chOff x="1162504" y="1805934"/>
            <a:chExt cx="2162772" cy="3214710"/>
          </a:xfrm>
        </p:grpSpPr>
        <p:sp>
          <p:nvSpPr>
            <p:cNvPr id="13" name="TextBox 12"/>
            <p:cNvSpPr txBox="1"/>
            <p:nvPr/>
          </p:nvSpPr>
          <p:spPr>
            <a:xfrm>
              <a:off x="2598795" y="1928984"/>
              <a:ext cx="726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ID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2504" y="2095673"/>
              <a:ext cx="2162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Virtual </a:t>
              </a:r>
              <a:r>
                <a:rPr lang="en-US" altLang="zh-CN" sz="1200" b="1" dirty="0" err="1" smtClean="0">
                  <a:latin typeface="+mn-ea"/>
                  <a:cs typeface="Arial Unicode MS" pitchFamily="34" charset="-122"/>
                </a:rPr>
                <a:t>Ineerrupt</a:t>
              </a:r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 Pending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4769" y="2262362"/>
              <a:ext cx="1850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Virtual </a:t>
              </a:r>
              <a:r>
                <a:rPr lang="en-US" altLang="zh-CN" sz="1200" b="1" dirty="0" err="1" smtClean="0">
                  <a:latin typeface="+mn-ea"/>
                  <a:cs typeface="Arial Unicode MS" pitchFamily="34" charset="-122"/>
                </a:rPr>
                <a:t>Ineerrupt</a:t>
              </a:r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18132" y="2419526"/>
              <a:ext cx="1507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Alignment Check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94765" y="2590206"/>
              <a:ext cx="1630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Virtual 8086 Mode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63804" y="2757280"/>
              <a:ext cx="1161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Resume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06828" y="2924355"/>
              <a:ext cx="11184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Nested Task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29518" y="3110094"/>
              <a:ext cx="1595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I/O Privilege Level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58711" y="3286308"/>
              <a:ext cx="12665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Overflow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60956" y="3472047"/>
              <a:ext cx="1264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Direction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0677" y="3648261"/>
              <a:ext cx="18145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Interrupt Enable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1955" y="3834000"/>
              <a:ext cx="8933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Trap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32083" y="4000689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Sign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16822" y="4195953"/>
              <a:ext cx="908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Zero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18975" y="4372167"/>
              <a:ext cx="1706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Auxiliary Carry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23655" y="4567431"/>
              <a:ext cx="1001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Parity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53343" y="4743645"/>
              <a:ext cx="9719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Carry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82136" y="1805934"/>
              <a:ext cx="2143140" cy="321471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183"/>
          <p:cNvGrpSpPr/>
          <p:nvPr/>
        </p:nvGrpSpPr>
        <p:grpSpPr>
          <a:xfrm>
            <a:off x="2320346" y="1020951"/>
            <a:ext cx="4537670" cy="984471"/>
            <a:chOff x="2320346" y="1020951"/>
            <a:chExt cx="4537670" cy="984471"/>
          </a:xfrm>
        </p:grpSpPr>
        <p:grpSp>
          <p:nvGrpSpPr>
            <p:cNvPr id="10" name="组合 182"/>
            <p:cNvGrpSpPr/>
            <p:nvPr/>
          </p:nvGrpSpPr>
          <p:grpSpPr>
            <a:xfrm>
              <a:off x="4357686" y="1448506"/>
              <a:ext cx="2469600" cy="123112"/>
              <a:chOff x="3676648" y="1347779"/>
              <a:chExt cx="2469600" cy="123112"/>
            </a:xfrm>
          </p:grpSpPr>
          <p:cxnSp>
            <p:nvCxnSpPr>
              <p:cNvPr id="102" name="直接连接符 101"/>
              <p:cNvCxnSpPr/>
              <p:nvPr/>
            </p:nvCxnSpPr>
            <p:spPr>
              <a:xfrm rot="5400000" flipH="1" flipV="1">
                <a:off x="3633756" y="1416066"/>
                <a:ext cx="108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3676648" y="1352542"/>
                <a:ext cx="24696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rot="5400000" flipH="1" flipV="1">
                <a:off x="6075730" y="1409335"/>
                <a:ext cx="1231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16"/>
            <p:cNvGrpSpPr/>
            <p:nvPr/>
          </p:nvGrpSpPr>
          <p:grpSpPr>
            <a:xfrm>
              <a:off x="2320346" y="1020951"/>
              <a:ext cx="4537670" cy="984471"/>
              <a:chOff x="1636969" y="906651"/>
              <a:chExt cx="4537670" cy="984471"/>
            </a:xfrm>
          </p:grpSpPr>
          <p:grpSp>
            <p:nvGrpSpPr>
              <p:cNvPr id="12" name="组合 98"/>
              <p:cNvGrpSpPr/>
              <p:nvPr/>
            </p:nvGrpSpPr>
            <p:grpSpPr>
              <a:xfrm>
                <a:off x="1636969" y="1142990"/>
                <a:ext cx="4537670" cy="748132"/>
                <a:chOff x="3643306" y="2305762"/>
                <a:chExt cx="3644454" cy="748132"/>
              </a:xfrm>
            </p:grpSpPr>
            <p:sp>
              <p:nvSpPr>
                <p:cNvPr id="31" name="立方体 30"/>
                <p:cNvSpPr/>
                <p:nvPr/>
              </p:nvSpPr>
              <p:spPr>
                <a:xfrm>
                  <a:off x="3643306" y="2643188"/>
                  <a:ext cx="882633" cy="357190"/>
                </a:xfrm>
                <a:prstGeom prst="cube">
                  <a:avLst>
                    <a:gd name="adj" fmla="val 29667"/>
                  </a:avLst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</a:gradFill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atin typeface="Courier New" pitchFamily="49" charset="0"/>
                      <a:cs typeface="Courier New" pitchFamily="49" charset="0"/>
                    </a:rPr>
                    <a:t> </a:t>
                  </a:r>
                  <a:endParaRPr lang="zh-CN" altLang="en-US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37" name="组合 36"/>
                <p:cNvGrpSpPr/>
                <p:nvPr/>
              </p:nvGrpSpPr>
              <p:grpSpPr>
                <a:xfrm>
                  <a:off x="3660934" y="2489913"/>
                  <a:ext cx="991425" cy="563981"/>
                  <a:chOff x="5151649" y="1561219"/>
                  <a:chExt cx="991425" cy="563981"/>
                </a:xfrm>
              </p:grpSpPr>
              <p:sp>
                <p:nvSpPr>
                  <p:cNvPr id="35" name="立方体 3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877085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ID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5151649" y="1561219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31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5242175" y="1786646"/>
                    <a:ext cx="53455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8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Reserved</a:t>
                    </a:r>
                  </a:p>
                  <a:p>
                    <a:pPr algn="ctr"/>
                    <a:r>
                      <a:rPr lang="en-US" altLang="zh-CN" sz="8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0000000000</a:t>
                    </a:r>
                    <a:endParaRPr lang="zh-CN" altLang="en-US" sz="8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4500661" y="2643188"/>
                  <a:ext cx="278741" cy="357190"/>
                  <a:chOff x="5864333" y="1714494"/>
                  <a:chExt cx="278741" cy="357190"/>
                </a:xfrm>
              </p:grpSpPr>
              <p:sp>
                <p:nvSpPr>
                  <p:cNvPr id="39" name="立方体 38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864333" y="1857370"/>
                    <a:ext cx="248737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VIP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4624727" y="2643188"/>
                  <a:ext cx="280088" cy="357190"/>
                  <a:chOff x="5862986" y="1714494"/>
                  <a:chExt cx="280088" cy="357190"/>
                </a:xfrm>
              </p:grpSpPr>
              <p:sp>
                <p:nvSpPr>
                  <p:cNvPr id="42" name="立方体 41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862986" y="1857370"/>
                    <a:ext cx="248737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VIF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4769147" y="2643188"/>
                  <a:ext cx="262711" cy="357190"/>
                  <a:chOff x="5880363" y="1714494"/>
                  <a:chExt cx="262711" cy="357190"/>
                </a:xfrm>
              </p:grpSpPr>
              <p:sp>
                <p:nvSpPr>
                  <p:cNvPr id="45" name="立方体 4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88036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AC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7" name="组合 46"/>
                <p:cNvGrpSpPr/>
                <p:nvPr/>
              </p:nvGrpSpPr>
              <p:grpSpPr>
                <a:xfrm>
                  <a:off x="4890277" y="2643188"/>
                  <a:ext cx="268540" cy="357190"/>
                  <a:chOff x="5874534" y="1714494"/>
                  <a:chExt cx="268540" cy="357190"/>
                </a:xfrm>
              </p:grpSpPr>
              <p:sp>
                <p:nvSpPr>
                  <p:cNvPr id="48" name="立方体 47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874534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VM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5027064" y="2643188"/>
                  <a:ext cx="257166" cy="357190"/>
                  <a:chOff x="5885908" y="1714494"/>
                  <a:chExt cx="257166" cy="357190"/>
                </a:xfrm>
              </p:grpSpPr>
              <p:sp>
                <p:nvSpPr>
                  <p:cNvPr id="51" name="立方体 50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5885908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RF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5163740" y="2481187"/>
                  <a:ext cx="645745" cy="519191"/>
                  <a:chOff x="5895541" y="1552493"/>
                  <a:chExt cx="645745" cy="519191"/>
                </a:xfrm>
              </p:grpSpPr>
              <p:sp>
                <p:nvSpPr>
                  <p:cNvPr id="54" name="立方体 5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895541" y="1857370"/>
                    <a:ext cx="181789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5967384" y="1556454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15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184499" y="1554866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13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6326023" y="1552493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12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6" name="组合 55"/>
                <p:cNvGrpSpPr/>
                <p:nvPr/>
              </p:nvGrpSpPr>
              <p:grpSpPr>
                <a:xfrm>
                  <a:off x="5264218" y="2643188"/>
                  <a:ext cx="274014" cy="357190"/>
                  <a:chOff x="5869060" y="1714494"/>
                  <a:chExt cx="274014" cy="357190"/>
                </a:xfrm>
              </p:grpSpPr>
              <p:sp>
                <p:nvSpPr>
                  <p:cNvPr id="57" name="立方体 5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869060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NT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sp>
              <p:nvSpPr>
                <p:cNvPr id="62" name="立方体 61"/>
                <p:cNvSpPr/>
                <p:nvPr/>
              </p:nvSpPr>
              <p:spPr>
                <a:xfrm>
                  <a:off x="5429256" y="2643188"/>
                  <a:ext cx="324000" cy="357190"/>
                </a:xfrm>
                <a:prstGeom prst="cube">
                  <a:avLst>
                    <a:gd name="adj" fmla="val 31273"/>
                  </a:avLst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</a:gradFill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atin typeface="Courier New" pitchFamily="49" charset="0"/>
                      <a:cs typeface="Courier New" pitchFamily="49" charset="0"/>
                    </a:rPr>
                    <a:t> </a:t>
                  </a:r>
                  <a:endParaRPr lang="zh-CN" altLang="en-US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59" name="组合 62"/>
                <p:cNvGrpSpPr/>
                <p:nvPr/>
              </p:nvGrpSpPr>
              <p:grpSpPr>
                <a:xfrm>
                  <a:off x="5406656" y="2643188"/>
                  <a:ext cx="469716" cy="357190"/>
                  <a:chOff x="5673358" y="1714494"/>
                  <a:chExt cx="469716" cy="357190"/>
                </a:xfrm>
              </p:grpSpPr>
              <p:sp>
                <p:nvSpPr>
                  <p:cNvPr id="64" name="立方体 6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588218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OF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673358" y="1857370"/>
                    <a:ext cx="282211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IOPL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0" name="组合 65"/>
                <p:cNvGrpSpPr/>
                <p:nvPr/>
              </p:nvGrpSpPr>
              <p:grpSpPr>
                <a:xfrm>
                  <a:off x="5738524" y="2643188"/>
                  <a:ext cx="264849" cy="357190"/>
                  <a:chOff x="5878225" y="1714494"/>
                  <a:chExt cx="264849" cy="357190"/>
                </a:xfrm>
              </p:grpSpPr>
              <p:sp>
                <p:nvSpPr>
                  <p:cNvPr id="67" name="立方体 6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878225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DF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1" name="组合 68"/>
                <p:cNvGrpSpPr/>
                <p:nvPr/>
              </p:nvGrpSpPr>
              <p:grpSpPr>
                <a:xfrm>
                  <a:off x="5866027" y="2643188"/>
                  <a:ext cx="264347" cy="357190"/>
                  <a:chOff x="5878727" y="1714494"/>
                  <a:chExt cx="264347" cy="357190"/>
                </a:xfrm>
              </p:grpSpPr>
              <p:sp>
                <p:nvSpPr>
                  <p:cNvPr id="70" name="立方体 69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878727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3" name="组合 71"/>
                <p:cNvGrpSpPr/>
                <p:nvPr/>
              </p:nvGrpSpPr>
              <p:grpSpPr>
                <a:xfrm>
                  <a:off x="5985878" y="2643188"/>
                  <a:ext cx="271497" cy="357190"/>
                  <a:chOff x="5871577" y="1714494"/>
                  <a:chExt cx="271497" cy="357190"/>
                </a:xfrm>
              </p:grpSpPr>
              <p:sp>
                <p:nvSpPr>
                  <p:cNvPr id="73" name="立方体 72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871577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TF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6" name="组合 74"/>
                <p:cNvGrpSpPr/>
                <p:nvPr/>
              </p:nvGrpSpPr>
              <p:grpSpPr>
                <a:xfrm>
                  <a:off x="6057936" y="2305762"/>
                  <a:ext cx="418682" cy="694616"/>
                  <a:chOff x="5824572" y="1377068"/>
                  <a:chExt cx="418682" cy="694616"/>
                </a:xfrm>
              </p:grpSpPr>
              <p:sp>
                <p:nvSpPr>
                  <p:cNvPr id="76" name="立方体 75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874552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SF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5824572" y="1377068"/>
                    <a:ext cx="418682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50" b="1" spc="-100" dirty="0" smtClean="0">
                        <a:latin typeface="Courier New" pitchFamily="49" charset="0"/>
                        <a:cs typeface="Courier New" pitchFamily="49" charset="0"/>
                      </a:rPr>
                      <a:t>FLAGS</a:t>
                    </a:r>
                    <a:endParaRPr lang="zh-CN" altLang="en-US" sz="1050" b="1" spc="-100" dirty="0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9" name="组合 77"/>
                <p:cNvGrpSpPr/>
                <p:nvPr/>
              </p:nvGrpSpPr>
              <p:grpSpPr>
                <a:xfrm>
                  <a:off x="6234507" y="2643188"/>
                  <a:ext cx="268932" cy="357190"/>
                  <a:chOff x="5874142" y="1714494"/>
                  <a:chExt cx="268932" cy="357190"/>
                </a:xfrm>
              </p:grpSpPr>
              <p:sp>
                <p:nvSpPr>
                  <p:cNvPr id="79" name="立方体 78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5874142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ZF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2" name="组合 80"/>
                <p:cNvGrpSpPr/>
                <p:nvPr/>
              </p:nvGrpSpPr>
              <p:grpSpPr>
                <a:xfrm>
                  <a:off x="6385207" y="2643188"/>
                  <a:ext cx="245233" cy="357190"/>
                  <a:chOff x="5897841" y="1714494"/>
                  <a:chExt cx="245233" cy="357190"/>
                </a:xfrm>
              </p:grpSpPr>
              <p:sp>
                <p:nvSpPr>
                  <p:cNvPr id="82" name="立方体 81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897841" y="1857370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5" name="组合 83"/>
                <p:cNvGrpSpPr/>
                <p:nvPr/>
              </p:nvGrpSpPr>
              <p:grpSpPr>
                <a:xfrm>
                  <a:off x="6489510" y="2643188"/>
                  <a:ext cx="267931" cy="357190"/>
                  <a:chOff x="5875143" y="1714494"/>
                  <a:chExt cx="267931" cy="357190"/>
                </a:xfrm>
              </p:grpSpPr>
              <p:sp>
                <p:nvSpPr>
                  <p:cNvPr id="85" name="立方体 8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87514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AF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8" name="组合 86"/>
                <p:cNvGrpSpPr/>
                <p:nvPr/>
              </p:nvGrpSpPr>
              <p:grpSpPr>
                <a:xfrm>
                  <a:off x="6632561" y="2643188"/>
                  <a:ext cx="243943" cy="357190"/>
                  <a:chOff x="5899131" y="1714494"/>
                  <a:chExt cx="243943" cy="357190"/>
                </a:xfrm>
              </p:grpSpPr>
              <p:sp>
                <p:nvSpPr>
                  <p:cNvPr id="88" name="立方体 87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899131" y="1857370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1" name="组合 89"/>
                <p:cNvGrpSpPr/>
                <p:nvPr/>
              </p:nvGrpSpPr>
              <p:grpSpPr>
                <a:xfrm>
                  <a:off x="6743239" y="2643188"/>
                  <a:ext cx="260266" cy="357190"/>
                  <a:chOff x="5882808" y="1714494"/>
                  <a:chExt cx="260266" cy="357190"/>
                </a:xfrm>
              </p:grpSpPr>
              <p:sp>
                <p:nvSpPr>
                  <p:cNvPr id="91" name="立方体 90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882808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PF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4" name="组合 92"/>
                <p:cNvGrpSpPr/>
                <p:nvPr/>
              </p:nvGrpSpPr>
              <p:grpSpPr>
                <a:xfrm>
                  <a:off x="6882464" y="2643188"/>
                  <a:ext cx="248042" cy="357190"/>
                  <a:chOff x="5895032" y="1714494"/>
                  <a:chExt cx="248042" cy="357190"/>
                </a:xfrm>
              </p:grpSpPr>
              <p:sp>
                <p:nvSpPr>
                  <p:cNvPr id="94" name="立方体 9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5895032" y="1857370"/>
                    <a:ext cx="181789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7" name="组合 95"/>
                <p:cNvGrpSpPr/>
                <p:nvPr/>
              </p:nvGrpSpPr>
              <p:grpSpPr>
                <a:xfrm>
                  <a:off x="6995693" y="2478798"/>
                  <a:ext cx="292067" cy="521580"/>
                  <a:chOff x="5881260" y="1550104"/>
                  <a:chExt cx="292067" cy="521580"/>
                </a:xfrm>
              </p:grpSpPr>
              <p:sp>
                <p:nvSpPr>
                  <p:cNvPr id="97" name="立方体 9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5881260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CF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991537" y="1550104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</p:grpSp>
          <p:cxnSp>
            <p:nvCxnSpPr>
              <p:cNvPr id="112" name="直接连接符 111"/>
              <p:cNvCxnSpPr/>
              <p:nvPr/>
            </p:nvCxnSpPr>
            <p:spPr>
              <a:xfrm rot="16200000" flipV="1">
                <a:off x="6073776" y="1233487"/>
                <a:ext cx="114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 rot="10800000">
                <a:off x="1714480" y="1162040"/>
                <a:ext cx="442915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 rot="16200000" flipV="1">
                <a:off x="1671619" y="1233487"/>
                <a:ext cx="114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3643306" y="906651"/>
                <a:ext cx="8290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Courier New" pitchFamily="49" charset="0"/>
                    <a:cs typeface="Courier New" pitchFamily="49" charset="0"/>
                  </a:rPr>
                  <a:t>EFLAGS</a:t>
                </a:r>
                <a:endParaRPr lang="zh-CN" alt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90" name="组合 122"/>
          <p:cNvGrpSpPr/>
          <p:nvPr/>
        </p:nvGrpSpPr>
        <p:grpSpPr>
          <a:xfrm>
            <a:off x="3254375" y="1976038"/>
            <a:ext cx="3387600" cy="2917590"/>
            <a:chOff x="3254375" y="1976038"/>
            <a:chExt cx="3387600" cy="2917590"/>
          </a:xfrm>
        </p:grpSpPr>
        <p:cxnSp>
          <p:nvCxnSpPr>
            <p:cNvPr id="120" name="直接箭头连接符 119"/>
            <p:cNvCxnSpPr>
              <a:stCxn id="98" idx="2"/>
            </p:cNvCxnSpPr>
            <p:nvPr/>
          </p:nvCxnSpPr>
          <p:spPr>
            <a:xfrm rot="16200000" flipH="1">
              <a:off x="5170379" y="3434038"/>
              <a:ext cx="291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3254375" y="4892040"/>
              <a:ext cx="33876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126"/>
          <p:cNvGrpSpPr/>
          <p:nvPr/>
        </p:nvGrpSpPr>
        <p:grpSpPr>
          <a:xfrm>
            <a:off x="3254375" y="1971990"/>
            <a:ext cx="3060000" cy="2772000"/>
            <a:chOff x="3254375" y="1971990"/>
            <a:chExt cx="3211200" cy="2772000"/>
          </a:xfrm>
        </p:grpSpPr>
        <p:cxnSp>
          <p:nvCxnSpPr>
            <p:cNvPr id="125" name="直接箭头连接符 124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127"/>
          <p:cNvGrpSpPr/>
          <p:nvPr/>
        </p:nvGrpSpPr>
        <p:grpSpPr>
          <a:xfrm>
            <a:off x="3249920" y="1971074"/>
            <a:ext cx="2772000" cy="2574000"/>
            <a:chOff x="3254375" y="1971990"/>
            <a:chExt cx="3211200" cy="2772000"/>
          </a:xfrm>
        </p:grpSpPr>
        <p:cxnSp>
          <p:nvCxnSpPr>
            <p:cNvPr id="129" name="直接箭头连接符 128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130"/>
          <p:cNvGrpSpPr/>
          <p:nvPr/>
        </p:nvGrpSpPr>
        <p:grpSpPr>
          <a:xfrm>
            <a:off x="3242300" y="1976432"/>
            <a:ext cx="2466000" cy="2376000"/>
            <a:chOff x="3254375" y="1971990"/>
            <a:chExt cx="3211200" cy="2772000"/>
          </a:xfrm>
        </p:grpSpPr>
        <p:cxnSp>
          <p:nvCxnSpPr>
            <p:cNvPr id="132" name="直接箭头连接符 131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33"/>
          <p:cNvGrpSpPr/>
          <p:nvPr/>
        </p:nvGrpSpPr>
        <p:grpSpPr>
          <a:xfrm>
            <a:off x="3249008" y="1976432"/>
            <a:ext cx="2304000" cy="2196000"/>
            <a:chOff x="3254375" y="1971990"/>
            <a:chExt cx="3211200" cy="2772000"/>
          </a:xfrm>
        </p:grpSpPr>
        <p:cxnSp>
          <p:nvCxnSpPr>
            <p:cNvPr id="135" name="直接箭头连接符 134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36"/>
          <p:cNvGrpSpPr/>
          <p:nvPr/>
        </p:nvGrpSpPr>
        <p:grpSpPr>
          <a:xfrm>
            <a:off x="3243253" y="1976432"/>
            <a:ext cx="2160000" cy="2016000"/>
            <a:chOff x="3254375" y="1971990"/>
            <a:chExt cx="3211200" cy="2772000"/>
          </a:xfrm>
        </p:grpSpPr>
        <p:cxnSp>
          <p:nvCxnSpPr>
            <p:cNvPr id="138" name="直接箭头连接符 137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39"/>
          <p:cNvGrpSpPr/>
          <p:nvPr/>
        </p:nvGrpSpPr>
        <p:grpSpPr>
          <a:xfrm>
            <a:off x="3240681" y="1976432"/>
            <a:ext cx="1980000" cy="1836000"/>
            <a:chOff x="3254375" y="1971990"/>
            <a:chExt cx="3211200" cy="2772000"/>
          </a:xfrm>
        </p:grpSpPr>
        <p:cxnSp>
          <p:nvCxnSpPr>
            <p:cNvPr id="141" name="直接箭头连接符 140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81"/>
          <p:cNvGrpSpPr/>
          <p:nvPr/>
        </p:nvGrpSpPr>
        <p:grpSpPr>
          <a:xfrm>
            <a:off x="3234942" y="1976432"/>
            <a:ext cx="1843200" cy="1656000"/>
            <a:chOff x="3234942" y="1976432"/>
            <a:chExt cx="1843200" cy="1656000"/>
          </a:xfrm>
        </p:grpSpPr>
        <p:cxnSp>
          <p:nvCxnSpPr>
            <p:cNvPr id="144" name="直接箭头连接符 143"/>
            <p:cNvCxnSpPr/>
            <p:nvPr/>
          </p:nvCxnSpPr>
          <p:spPr>
            <a:xfrm rot="16200000" flipH="1">
              <a:off x="4237954" y="2804432"/>
              <a:ext cx="165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3234942" y="3628382"/>
              <a:ext cx="1843200" cy="891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80"/>
          <p:cNvGrpSpPr/>
          <p:nvPr/>
        </p:nvGrpSpPr>
        <p:grpSpPr>
          <a:xfrm>
            <a:off x="3243253" y="1976432"/>
            <a:ext cx="1699200" cy="1476000"/>
            <a:chOff x="3243253" y="1976432"/>
            <a:chExt cx="1699200" cy="1476000"/>
          </a:xfrm>
        </p:grpSpPr>
        <p:cxnSp>
          <p:nvCxnSpPr>
            <p:cNvPr id="147" name="直接箭头连接符 146"/>
            <p:cNvCxnSpPr/>
            <p:nvPr/>
          </p:nvCxnSpPr>
          <p:spPr>
            <a:xfrm rot="16200000" flipH="1">
              <a:off x="4190462" y="2714432"/>
              <a:ext cx="147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3243253" y="3448822"/>
              <a:ext cx="1699200" cy="794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合 179"/>
          <p:cNvGrpSpPr/>
          <p:nvPr/>
        </p:nvGrpSpPr>
        <p:grpSpPr>
          <a:xfrm>
            <a:off x="3243253" y="1976432"/>
            <a:ext cx="1447200" cy="1296000"/>
            <a:chOff x="3243253" y="1976432"/>
            <a:chExt cx="1447200" cy="1296000"/>
          </a:xfrm>
        </p:grpSpPr>
        <p:cxnSp>
          <p:nvCxnSpPr>
            <p:cNvPr id="150" name="直接箭头连接符 149"/>
            <p:cNvCxnSpPr/>
            <p:nvPr/>
          </p:nvCxnSpPr>
          <p:spPr>
            <a:xfrm rot="16200000" flipH="1">
              <a:off x="4029473" y="2624432"/>
              <a:ext cx="129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3243253" y="3269262"/>
              <a:ext cx="1447200" cy="69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78"/>
          <p:cNvGrpSpPr/>
          <p:nvPr/>
        </p:nvGrpSpPr>
        <p:grpSpPr>
          <a:xfrm>
            <a:off x="3246301" y="1976432"/>
            <a:ext cx="1231200" cy="1116000"/>
            <a:chOff x="3246301" y="1976432"/>
            <a:chExt cx="1231200" cy="1116000"/>
          </a:xfrm>
        </p:grpSpPr>
        <p:cxnSp>
          <p:nvCxnSpPr>
            <p:cNvPr id="153" name="直接箭头连接符 152"/>
            <p:cNvCxnSpPr/>
            <p:nvPr/>
          </p:nvCxnSpPr>
          <p:spPr>
            <a:xfrm rot="16200000" flipH="1">
              <a:off x="3907388" y="2534432"/>
              <a:ext cx="111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3246301" y="3089702"/>
              <a:ext cx="1231200" cy="601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77"/>
          <p:cNvGrpSpPr/>
          <p:nvPr/>
        </p:nvGrpSpPr>
        <p:grpSpPr>
          <a:xfrm>
            <a:off x="3252749" y="1976432"/>
            <a:ext cx="943200" cy="936000"/>
            <a:chOff x="3252749" y="1976432"/>
            <a:chExt cx="943200" cy="936000"/>
          </a:xfrm>
        </p:grpSpPr>
        <p:cxnSp>
          <p:nvCxnSpPr>
            <p:cNvPr id="156" name="直接箭头连接符 155"/>
            <p:cNvCxnSpPr/>
            <p:nvPr/>
          </p:nvCxnSpPr>
          <p:spPr>
            <a:xfrm rot="16200000" flipH="1">
              <a:off x="3714611" y="2444432"/>
              <a:ext cx="93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3252749" y="2910143"/>
              <a:ext cx="943200" cy="504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76"/>
          <p:cNvGrpSpPr/>
          <p:nvPr/>
        </p:nvGrpSpPr>
        <p:grpSpPr>
          <a:xfrm>
            <a:off x="3250235" y="1976432"/>
            <a:ext cx="774000" cy="756000"/>
            <a:chOff x="3250235" y="1976432"/>
            <a:chExt cx="774000" cy="756000"/>
          </a:xfrm>
        </p:grpSpPr>
        <p:cxnSp>
          <p:nvCxnSpPr>
            <p:cNvPr id="159" name="直接箭头连接符 158"/>
            <p:cNvCxnSpPr/>
            <p:nvPr/>
          </p:nvCxnSpPr>
          <p:spPr>
            <a:xfrm rot="16200000" flipH="1">
              <a:off x="3632344" y="2354432"/>
              <a:ext cx="75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3250235" y="2730583"/>
              <a:ext cx="774000" cy="407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74"/>
          <p:cNvGrpSpPr/>
          <p:nvPr/>
        </p:nvGrpSpPr>
        <p:grpSpPr>
          <a:xfrm>
            <a:off x="3244496" y="1976432"/>
            <a:ext cx="630000" cy="576000"/>
            <a:chOff x="3244496" y="1976432"/>
            <a:chExt cx="630000" cy="576000"/>
          </a:xfrm>
        </p:grpSpPr>
        <p:cxnSp>
          <p:nvCxnSpPr>
            <p:cNvPr id="162" name="直接箭头连接符 161"/>
            <p:cNvCxnSpPr/>
            <p:nvPr/>
          </p:nvCxnSpPr>
          <p:spPr>
            <a:xfrm rot="16200000" flipH="1">
              <a:off x="3575564" y="2264432"/>
              <a:ext cx="57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3244496" y="2551023"/>
              <a:ext cx="630000" cy="31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组合 173"/>
          <p:cNvGrpSpPr/>
          <p:nvPr/>
        </p:nvGrpSpPr>
        <p:grpSpPr>
          <a:xfrm>
            <a:off x="3245620" y="1976432"/>
            <a:ext cx="486000" cy="432000"/>
            <a:chOff x="3245620" y="1976432"/>
            <a:chExt cx="486000" cy="432000"/>
          </a:xfrm>
        </p:grpSpPr>
        <p:cxnSp>
          <p:nvCxnSpPr>
            <p:cNvPr id="165" name="直接箭头连接符 164"/>
            <p:cNvCxnSpPr/>
            <p:nvPr/>
          </p:nvCxnSpPr>
          <p:spPr>
            <a:xfrm rot="16200000" flipH="1">
              <a:off x="3500504" y="2192432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3245620" y="2407375"/>
              <a:ext cx="486000" cy="233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172"/>
          <p:cNvGrpSpPr/>
          <p:nvPr/>
        </p:nvGrpSpPr>
        <p:grpSpPr>
          <a:xfrm>
            <a:off x="3252778" y="1976432"/>
            <a:ext cx="306000" cy="288000"/>
            <a:chOff x="3252778" y="1976432"/>
            <a:chExt cx="306000" cy="288000"/>
          </a:xfrm>
        </p:grpSpPr>
        <p:cxnSp>
          <p:nvCxnSpPr>
            <p:cNvPr id="168" name="直接箭头连接符 167"/>
            <p:cNvCxnSpPr/>
            <p:nvPr/>
          </p:nvCxnSpPr>
          <p:spPr>
            <a:xfrm rot="16200000" flipH="1">
              <a:off x="3402765" y="2120432"/>
              <a:ext cx="28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3252778" y="2263728"/>
              <a:ext cx="306000" cy="155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75"/>
          <p:cNvGrpSpPr/>
          <p:nvPr/>
        </p:nvGrpSpPr>
        <p:grpSpPr>
          <a:xfrm>
            <a:off x="3252778" y="1976432"/>
            <a:ext cx="162000" cy="108000"/>
            <a:chOff x="3252778" y="1976432"/>
            <a:chExt cx="162000" cy="108000"/>
          </a:xfrm>
        </p:grpSpPr>
        <p:cxnSp>
          <p:nvCxnSpPr>
            <p:cNvPr id="171" name="直接箭头连接符 170"/>
            <p:cNvCxnSpPr/>
            <p:nvPr/>
          </p:nvCxnSpPr>
          <p:spPr>
            <a:xfrm rot="16200000" flipH="1">
              <a:off x="3346962" y="2030432"/>
              <a:ext cx="10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3252778" y="2084168"/>
              <a:ext cx="162000" cy="5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7103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屏蔽中断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4" name="矩形 44"/>
          <p:cNvSpPr>
            <a:spLocks noChangeArrowheads="1"/>
          </p:cNvSpPr>
          <p:nvPr/>
        </p:nvSpPr>
        <p:spPr bwMode="auto">
          <a:xfrm>
            <a:off x="5383166" y="714362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EFLAG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寄存器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4956" y="3714655"/>
            <a:ext cx="1980000" cy="181310"/>
          </a:xfrm>
          <a:prstGeom prst="rect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7274058" y="1491630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CLI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指令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8" name="矩形 20"/>
          <p:cNvSpPr>
            <a:spLocks noChangeArrowheads="1"/>
          </p:cNvSpPr>
          <p:nvPr/>
        </p:nvSpPr>
        <p:spPr bwMode="auto">
          <a:xfrm>
            <a:off x="7274058" y="2405442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STI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指令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78780" y="10607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屏蔽中断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46230" y="20534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使能中断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17"/>
          <p:cNvGrpSpPr/>
          <p:nvPr/>
        </p:nvGrpSpPr>
        <p:grpSpPr>
          <a:xfrm>
            <a:off x="1162504" y="1805934"/>
            <a:ext cx="2162772" cy="3214710"/>
            <a:chOff x="1162504" y="1805934"/>
            <a:chExt cx="2162772" cy="3214710"/>
          </a:xfrm>
        </p:grpSpPr>
        <p:sp>
          <p:nvSpPr>
            <p:cNvPr id="13" name="TextBox 12"/>
            <p:cNvSpPr txBox="1"/>
            <p:nvPr/>
          </p:nvSpPr>
          <p:spPr>
            <a:xfrm>
              <a:off x="2598795" y="1928984"/>
              <a:ext cx="726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ID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2504" y="2095673"/>
              <a:ext cx="2162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Virtual </a:t>
              </a:r>
              <a:r>
                <a:rPr lang="en-US" altLang="zh-CN" sz="1200" b="1" dirty="0" err="1" smtClean="0">
                  <a:latin typeface="+mn-ea"/>
                  <a:cs typeface="Arial Unicode MS" pitchFamily="34" charset="-122"/>
                </a:rPr>
                <a:t>Ineerrupt</a:t>
              </a:r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 Pending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4769" y="2262362"/>
              <a:ext cx="1850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Virtual </a:t>
              </a:r>
              <a:r>
                <a:rPr lang="en-US" altLang="zh-CN" sz="1200" b="1" dirty="0" err="1" smtClean="0">
                  <a:latin typeface="+mn-ea"/>
                  <a:cs typeface="Arial Unicode MS" pitchFamily="34" charset="-122"/>
                </a:rPr>
                <a:t>Ineerrupt</a:t>
              </a:r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18132" y="2419526"/>
              <a:ext cx="1507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Alignment Check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94765" y="2590206"/>
              <a:ext cx="1630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Virtual 8086 Mode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63804" y="2757280"/>
              <a:ext cx="1161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Resume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06828" y="2924355"/>
              <a:ext cx="11184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Nested Task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29518" y="3110094"/>
              <a:ext cx="1595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I/O Privilege Level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58711" y="3286308"/>
              <a:ext cx="12665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Overflow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60956" y="3472047"/>
              <a:ext cx="1264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Direction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0677" y="3648261"/>
              <a:ext cx="18145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Interrupt Enable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1955" y="3834000"/>
              <a:ext cx="8933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Trap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32083" y="4000689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Sign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16822" y="4195953"/>
              <a:ext cx="908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Zero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18975" y="4372167"/>
              <a:ext cx="1706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Auxiliary Carry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23655" y="4567431"/>
              <a:ext cx="1001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Parity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53343" y="4743645"/>
              <a:ext cx="9719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Carry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82136" y="1805934"/>
              <a:ext cx="2143140" cy="321471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183"/>
          <p:cNvGrpSpPr/>
          <p:nvPr/>
        </p:nvGrpSpPr>
        <p:grpSpPr>
          <a:xfrm>
            <a:off x="2320346" y="1020951"/>
            <a:ext cx="4537670" cy="984471"/>
            <a:chOff x="2320346" y="1020951"/>
            <a:chExt cx="4537670" cy="984471"/>
          </a:xfrm>
        </p:grpSpPr>
        <p:grpSp>
          <p:nvGrpSpPr>
            <p:cNvPr id="10" name="组合 182"/>
            <p:cNvGrpSpPr/>
            <p:nvPr/>
          </p:nvGrpSpPr>
          <p:grpSpPr>
            <a:xfrm>
              <a:off x="4357686" y="1448506"/>
              <a:ext cx="2469600" cy="123112"/>
              <a:chOff x="3676648" y="1347779"/>
              <a:chExt cx="2469600" cy="123112"/>
            </a:xfrm>
          </p:grpSpPr>
          <p:cxnSp>
            <p:nvCxnSpPr>
              <p:cNvPr id="102" name="直接连接符 101"/>
              <p:cNvCxnSpPr/>
              <p:nvPr/>
            </p:nvCxnSpPr>
            <p:spPr>
              <a:xfrm rot="5400000" flipH="1" flipV="1">
                <a:off x="3633756" y="1416066"/>
                <a:ext cx="108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3676648" y="1352542"/>
                <a:ext cx="24696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rot="5400000" flipH="1" flipV="1">
                <a:off x="6075730" y="1409335"/>
                <a:ext cx="1231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16"/>
            <p:cNvGrpSpPr/>
            <p:nvPr/>
          </p:nvGrpSpPr>
          <p:grpSpPr>
            <a:xfrm>
              <a:off x="2320346" y="1020951"/>
              <a:ext cx="4537670" cy="984471"/>
              <a:chOff x="1636969" y="906651"/>
              <a:chExt cx="4537670" cy="984471"/>
            </a:xfrm>
          </p:grpSpPr>
          <p:grpSp>
            <p:nvGrpSpPr>
              <p:cNvPr id="12" name="组合 98"/>
              <p:cNvGrpSpPr/>
              <p:nvPr/>
            </p:nvGrpSpPr>
            <p:grpSpPr>
              <a:xfrm>
                <a:off x="1636969" y="1142990"/>
                <a:ext cx="4537670" cy="748132"/>
                <a:chOff x="3643306" y="2305762"/>
                <a:chExt cx="3644454" cy="748132"/>
              </a:xfrm>
            </p:grpSpPr>
            <p:sp>
              <p:nvSpPr>
                <p:cNvPr id="31" name="立方体 30"/>
                <p:cNvSpPr/>
                <p:nvPr/>
              </p:nvSpPr>
              <p:spPr>
                <a:xfrm>
                  <a:off x="3643306" y="2643188"/>
                  <a:ext cx="882633" cy="357190"/>
                </a:xfrm>
                <a:prstGeom prst="cube">
                  <a:avLst>
                    <a:gd name="adj" fmla="val 29667"/>
                  </a:avLst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</a:gradFill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atin typeface="Courier New" pitchFamily="49" charset="0"/>
                      <a:cs typeface="Courier New" pitchFamily="49" charset="0"/>
                    </a:rPr>
                    <a:t> </a:t>
                  </a:r>
                  <a:endParaRPr lang="zh-CN" altLang="en-US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37" name="组合 36"/>
                <p:cNvGrpSpPr/>
                <p:nvPr/>
              </p:nvGrpSpPr>
              <p:grpSpPr>
                <a:xfrm>
                  <a:off x="3660934" y="2489913"/>
                  <a:ext cx="991425" cy="563981"/>
                  <a:chOff x="5151649" y="1561219"/>
                  <a:chExt cx="991425" cy="563981"/>
                </a:xfrm>
              </p:grpSpPr>
              <p:sp>
                <p:nvSpPr>
                  <p:cNvPr id="35" name="立方体 3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877085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ID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5151649" y="1561219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31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5242175" y="1786646"/>
                    <a:ext cx="53455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8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Reserved</a:t>
                    </a:r>
                  </a:p>
                  <a:p>
                    <a:pPr algn="ctr"/>
                    <a:r>
                      <a:rPr lang="en-US" altLang="zh-CN" sz="8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0000000000</a:t>
                    </a:r>
                    <a:endParaRPr lang="zh-CN" altLang="en-US" sz="8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4500661" y="2643188"/>
                  <a:ext cx="278741" cy="357190"/>
                  <a:chOff x="5864333" y="1714494"/>
                  <a:chExt cx="278741" cy="357190"/>
                </a:xfrm>
              </p:grpSpPr>
              <p:sp>
                <p:nvSpPr>
                  <p:cNvPr id="39" name="立方体 38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864333" y="1857370"/>
                    <a:ext cx="248737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VIP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4624727" y="2643188"/>
                  <a:ext cx="280088" cy="357190"/>
                  <a:chOff x="5862986" y="1714494"/>
                  <a:chExt cx="280088" cy="357190"/>
                </a:xfrm>
              </p:grpSpPr>
              <p:sp>
                <p:nvSpPr>
                  <p:cNvPr id="42" name="立方体 41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862986" y="1857370"/>
                    <a:ext cx="248737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VIF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4769147" y="2643188"/>
                  <a:ext cx="262711" cy="357190"/>
                  <a:chOff x="5880363" y="1714494"/>
                  <a:chExt cx="262711" cy="357190"/>
                </a:xfrm>
              </p:grpSpPr>
              <p:sp>
                <p:nvSpPr>
                  <p:cNvPr id="45" name="立方体 4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88036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AC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7" name="组合 46"/>
                <p:cNvGrpSpPr/>
                <p:nvPr/>
              </p:nvGrpSpPr>
              <p:grpSpPr>
                <a:xfrm>
                  <a:off x="4890277" y="2643188"/>
                  <a:ext cx="268540" cy="357190"/>
                  <a:chOff x="5874534" y="1714494"/>
                  <a:chExt cx="268540" cy="357190"/>
                </a:xfrm>
              </p:grpSpPr>
              <p:sp>
                <p:nvSpPr>
                  <p:cNvPr id="48" name="立方体 47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874534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VM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5027064" y="2643188"/>
                  <a:ext cx="257166" cy="357190"/>
                  <a:chOff x="5885908" y="1714494"/>
                  <a:chExt cx="257166" cy="357190"/>
                </a:xfrm>
              </p:grpSpPr>
              <p:sp>
                <p:nvSpPr>
                  <p:cNvPr id="51" name="立方体 50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5885908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RF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5163740" y="2481187"/>
                  <a:ext cx="645745" cy="519191"/>
                  <a:chOff x="5895541" y="1552493"/>
                  <a:chExt cx="645745" cy="519191"/>
                </a:xfrm>
              </p:grpSpPr>
              <p:sp>
                <p:nvSpPr>
                  <p:cNvPr id="54" name="立方体 5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895541" y="1857370"/>
                    <a:ext cx="181789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5967384" y="1556454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15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184499" y="1554866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13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6326023" y="1552493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12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6" name="组合 55"/>
                <p:cNvGrpSpPr/>
                <p:nvPr/>
              </p:nvGrpSpPr>
              <p:grpSpPr>
                <a:xfrm>
                  <a:off x="5264218" y="2643188"/>
                  <a:ext cx="274014" cy="357190"/>
                  <a:chOff x="5869060" y="1714494"/>
                  <a:chExt cx="274014" cy="357190"/>
                </a:xfrm>
              </p:grpSpPr>
              <p:sp>
                <p:nvSpPr>
                  <p:cNvPr id="57" name="立方体 5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869060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NT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sp>
              <p:nvSpPr>
                <p:cNvPr id="62" name="立方体 61"/>
                <p:cNvSpPr/>
                <p:nvPr/>
              </p:nvSpPr>
              <p:spPr>
                <a:xfrm>
                  <a:off x="5429256" y="2643188"/>
                  <a:ext cx="324000" cy="357190"/>
                </a:xfrm>
                <a:prstGeom prst="cube">
                  <a:avLst>
                    <a:gd name="adj" fmla="val 31273"/>
                  </a:avLst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</a:gradFill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atin typeface="Courier New" pitchFamily="49" charset="0"/>
                      <a:cs typeface="Courier New" pitchFamily="49" charset="0"/>
                    </a:rPr>
                    <a:t> </a:t>
                  </a:r>
                  <a:endParaRPr lang="zh-CN" altLang="en-US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59" name="组合 62"/>
                <p:cNvGrpSpPr/>
                <p:nvPr/>
              </p:nvGrpSpPr>
              <p:grpSpPr>
                <a:xfrm>
                  <a:off x="5406656" y="2643188"/>
                  <a:ext cx="469716" cy="357190"/>
                  <a:chOff x="5673358" y="1714494"/>
                  <a:chExt cx="469716" cy="357190"/>
                </a:xfrm>
              </p:grpSpPr>
              <p:sp>
                <p:nvSpPr>
                  <p:cNvPr id="64" name="立方体 6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588218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OF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673358" y="1857370"/>
                    <a:ext cx="282211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IOPL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0" name="组合 65"/>
                <p:cNvGrpSpPr/>
                <p:nvPr/>
              </p:nvGrpSpPr>
              <p:grpSpPr>
                <a:xfrm>
                  <a:off x="5738524" y="2643188"/>
                  <a:ext cx="264849" cy="357190"/>
                  <a:chOff x="5878225" y="1714494"/>
                  <a:chExt cx="264849" cy="357190"/>
                </a:xfrm>
              </p:grpSpPr>
              <p:sp>
                <p:nvSpPr>
                  <p:cNvPr id="67" name="立方体 6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878225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DF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1" name="组合 68"/>
                <p:cNvGrpSpPr/>
                <p:nvPr/>
              </p:nvGrpSpPr>
              <p:grpSpPr>
                <a:xfrm>
                  <a:off x="5866027" y="2643188"/>
                  <a:ext cx="264347" cy="357190"/>
                  <a:chOff x="5878727" y="1714494"/>
                  <a:chExt cx="264347" cy="357190"/>
                </a:xfrm>
              </p:grpSpPr>
              <p:sp>
                <p:nvSpPr>
                  <p:cNvPr id="70" name="立方体 69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878727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3" name="组合 71"/>
                <p:cNvGrpSpPr/>
                <p:nvPr/>
              </p:nvGrpSpPr>
              <p:grpSpPr>
                <a:xfrm>
                  <a:off x="5985878" y="2643188"/>
                  <a:ext cx="271497" cy="357190"/>
                  <a:chOff x="5871577" y="1714494"/>
                  <a:chExt cx="271497" cy="357190"/>
                </a:xfrm>
              </p:grpSpPr>
              <p:sp>
                <p:nvSpPr>
                  <p:cNvPr id="73" name="立方体 72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871577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TF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6" name="组合 74"/>
                <p:cNvGrpSpPr/>
                <p:nvPr/>
              </p:nvGrpSpPr>
              <p:grpSpPr>
                <a:xfrm>
                  <a:off x="6057936" y="2305762"/>
                  <a:ext cx="418682" cy="694616"/>
                  <a:chOff x="5824572" y="1377068"/>
                  <a:chExt cx="418682" cy="694616"/>
                </a:xfrm>
              </p:grpSpPr>
              <p:sp>
                <p:nvSpPr>
                  <p:cNvPr id="76" name="立方体 75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874552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SF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5824572" y="1377068"/>
                    <a:ext cx="418682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50" b="1" spc="-100" dirty="0" smtClean="0">
                        <a:latin typeface="Courier New" pitchFamily="49" charset="0"/>
                        <a:cs typeface="Courier New" pitchFamily="49" charset="0"/>
                      </a:rPr>
                      <a:t>FLAGS</a:t>
                    </a:r>
                    <a:endParaRPr lang="zh-CN" altLang="en-US" sz="1050" b="1" spc="-100" dirty="0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9" name="组合 77"/>
                <p:cNvGrpSpPr/>
                <p:nvPr/>
              </p:nvGrpSpPr>
              <p:grpSpPr>
                <a:xfrm>
                  <a:off x="6234507" y="2643188"/>
                  <a:ext cx="268932" cy="357190"/>
                  <a:chOff x="5874142" y="1714494"/>
                  <a:chExt cx="268932" cy="357190"/>
                </a:xfrm>
              </p:grpSpPr>
              <p:sp>
                <p:nvSpPr>
                  <p:cNvPr id="79" name="立方体 78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5874142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ZF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2" name="组合 80"/>
                <p:cNvGrpSpPr/>
                <p:nvPr/>
              </p:nvGrpSpPr>
              <p:grpSpPr>
                <a:xfrm>
                  <a:off x="6385207" y="2643188"/>
                  <a:ext cx="245233" cy="357190"/>
                  <a:chOff x="5897841" y="1714494"/>
                  <a:chExt cx="245233" cy="357190"/>
                </a:xfrm>
              </p:grpSpPr>
              <p:sp>
                <p:nvSpPr>
                  <p:cNvPr id="82" name="立方体 81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897841" y="1857370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5" name="组合 83"/>
                <p:cNvGrpSpPr/>
                <p:nvPr/>
              </p:nvGrpSpPr>
              <p:grpSpPr>
                <a:xfrm>
                  <a:off x="6489510" y="2643188"/>
                  <a:ext cx="267931" cy="357190"/>
                  <a:chOff x="5875143" y="1714494"/>
                  <a:chExt cx="267931" cy="357190"/>
                </a:xfrm>
              </p:grpSpPr>
              <p:sp>
                <p:nvSpPr>
                  <p:cNvPr id="85" name="立方体 8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87514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AF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8" name="组合 86"/>
                <p:cNvGrpSpPr/>
                <p:nvPr/>
              </p:nvGrpSpPr>
              <p:grpSpPr>
                <a:xfrm>
                  <a:off x="6632561" y="2643188"/>
                  <a:ext cx="243943" cy="357190"/>
                  <a:chOff x="5899131" y="1714494"/>
                  <a:chExt cx="243943" cy="357190"/>
                </a:xfrm>
              </p:grpSpPr>
              <p:sp>
                <p:nvSpPr>
                  <p:cNvPr id="88" name="立方体 87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899131" y="1857370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1" name="组合 89"/>
                <p:cNvGrpSpPr/>
                <p:nvPr/>
              </p:nvGrpSpPr>
              <p:grpSpPr>
                <a:xfrm>
                  <a:off x="6743239" y="2643188"/>
                  <a:ext cx="260266" cy="357190"/>
                  <a:chOff x="5882808" y="1714494"/>
                  <a:chExt cx="260266" cy="357190"/>
                </a:xfrm>
              </p:grpSpPr>
              <p:sp>
                <p:nvSpPr>
                  <p:cNvPr id="91" name="立方体 90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882808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PF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4" name="组合 92"/>
                <p:cNvGrpSpPr/>
                <p:nvPr/>
              </p:nvGrpSpPr>
              <p:grpSpPr>
                <a:xfrm>
                  <a:off x="6882464" y="2643188"/>
                  <a:ext cx="248042" cy="357190"/>
                  <a:chOff x="5895032" y="1714494"/>
                  <a:chExt cx="248042" cy="357190"/>
                </a:xfrm>
              </p:grpSpPr>
              <p:sp>
                <p:nvSpPr>
                  <p:cNvPr id="94" name="立方体 9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5895032" y="1857370"/>
                    <a:ext cx="181789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7" name="组合 95"/>
                <p:cNvGrpSpPr/>
                <p:nvPr/>
              </p:nvGrpSpPr>
              <p:grpSpPr>
                <a:xfrm>
                  <a:off x="6995693" y="2478798"/>
                  <a:ext cx="292067" cy="521580"/>
                  <a:chOff x="5881260" y="1550104"/>
                  <a:chExt cx="292067" cy="521580"/>
                </a:xfrm>
              </p:grpSpPr>
              <p:sp>
                <p:nvSpPr>
                  <p:cNvPr id="97" name="立方体 9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5881260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CF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991537" y="1550104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</p:grpSp>
          <p:cxnSp>
            <p:nvCxnSpPr>
              <p:cNvPr id="112" name="直接连接符 111"/>
              <p:cNvCxnSpPr/>
              <p:nvPr/>
            </p:nvCxnSpPr>
            <p:spPr>
              <a:xfrm rot="16200000" flipV="1">
                <a:off x="6073776" y="1233487"/>
                <a:ext cx="114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 rot="10800000">
                <a:off x="1714480" y="1162040"/>
                <a:ext cx="442915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 rot="16200000" flipV="1">
                <a:off x="1671619" y="1233487"/>
                <a:ext cx="114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3643306" y="906651"/>
                <a:ext cx="8290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Courier New" pitchFamily="49" charset="0"/>
                    <a:cs typeface="Courier New" pitchFamily="49" charset="0"/>
                  </a:rPr>
                  <a:t>EFLAGS</a:t>
                </a:r>
                <a:endParaRPr lang="zh-CN" alt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90" name="组合 122"/>
          <p:cNvGrpSpPr/>
          <p:nvPr/>
        </p:nvGrpSpPr>
        <p:grpSpPr>
          <a:xfrm>
            <a:off x="3254375" y="1976038"/>
            <a:ext cx="3387600" cy="2917590"/>
            <a:chOff x="3254375" y="1976038"/>
            <a:chExt cx="3387600" cy="2917590"/>
          </a:xfrm>
        </p:grpSpPr>
        <p:cxnSp>
          <p:nvCxnSpPr>
            <p:cNvPr id="120" name="直接箭头连接符 119"/>
            <p:cNvCxnSpPr>
              <a:stCxn id="98" idx="2"/>
            </p:cNvCxnSpPr>
            <p:nvPr/>
          </p:nvCxnSpPr>
          <p:spPr>
            <a:xfrm rot="16200000" flipH="1">
              <a:off x="5170379" y="3434038"/>
              <a:ext cx="291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3254375" y="4892040"/>
              <a:ext cx="33876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126"/>
          <p:cNvGrpSpPr/>
          <p:nvPr/>
        </p:nvGrpSpPr>
        <p:grpSpPr>
          <a:xfrm>
            <a:off x="3254375" y="1971990"/>
            <a:ext cx="3060000" cy="2772000"/>
            <a:chOff x="3254375" y="1971990"/>
            <a:chExt cx="3211200" cy="2772000"/>
          </a:xfrm>
        </p:grpSpPr>
        <p:cxnSp>
          <p:nvCxnSpPr>
            <p:cNvPr id="125" name="直接箭头连接符 124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127"/>
          <p:cNvGrpSpPr/>
          <p:nvPr/>
        </p:nvGrpSpPr>
        <p:grpSpPr>
          <a:xfrm>
            <a:off x="3249920" y="1971074"/>
            <a:ext cx="2772000" cy="2574000"/>
            <a:chOff x="3254375" y="1971990"/>
            <a:chExt cx="3211200" cy="2772000"/>
          </a:xfrm>
        </p:grpSpPr>
        <p:cxnSp>
          <p:nvCxnSpPr>
            <p:cNvPr id="129" name="直接箭头连接符 128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130"/>
          <p:cNvGrpSpPr/>
          <p:nvPr/>
        </p:nvGrpSpPr>
        <p:grpSpPr>
          <a:xfrm>
            <a:off x="3242300" y="1976432"/>
            <a:ext cx="2466000" cy="2376000"/>
            <a:chOff x="3254375" y="1971990"/>
            <a:chExt cx="3211200" cy="2772000"/>
          </a:xfrm>
        </p:grpSpPr>
        <p:cxnSp>
          <p:nvCxnSpPr>
            <p:cNvPr id="132" name="直接箭头连接符 131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33"/>
          <p:cNvGrpSpPr/>
          <p:nvPr/>
        </p:nvGrpSpPr>
        <p:grpSpPr>
          <a:xfrm>
            <a:off x="3249008" y="1976432"/>
            <a:ext cx="2304000" cy="2196000"/>
            <a:chOff x="3254375" y="1971990"/>
            <a:chExt cx="3211200" cy="2772000"/>
          </a:xfrm>
        </p:grpSpPr>
        <p:cxnSp>
          <p:nvCxnSpPr>
            <p:cNvPr id="135" name="直接箭头连接符 134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36"/>
          <p:cNvGrpSpPr/>
          <p:nvPr/>
        </p:nvGrpSpPr>
        <p:grpSpPr>
          <a:xfrm>
            <a:off x="3243253" y="1976432"/>
            <a:ext cx="2160000" cy="2016000"/>
            <a:chOff x="3254375" y="1971990"/>
            <a:chExt cx="3211200" cy="2772000"/>
          </a:xfrm>
        </p:grpSpPr>
        <p:cxnSp>
          <p:nvCxnSpPr>
            <p:cNvPr id="138" name="直接箭头连接符 137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39"/>
          <p:cNvGrpSpPr/>
          <p:nvPr/>
        </p:nvGrpSpPr>
        <p:grpSpPr>
          <a:xfrm>
            <a:off x="3240681" y="1976432"/>
            <a:ext cx="1980000" cy="1836000"/>
            <a:chOff x="3254375" y="1971990"/>
            <a:chExt cx="3211200" cy="2772000"/>
          </a:xfrm>
        </p:grpSpPr>
        <p:cxnSp>
          <p:nvCxnSpPr>
            <p:cNvPr id="141" name="直接箭头连接符 140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81"/>
          <p:cNvGrpSpPr/>
          <p:nvPr/>
        </p:nvGrpSpPr>
        <p:grpSpPr>
          <a:xfrm>
            <a:off x="3234942" y="1976432"/>
            <a:ext cx="1843200" cy="1656000"/>
            <a:chOff x="3234942" y="1976432"/>
            <a:chExt cx="1843200" cy="1656000"/>
          </a:xfrm>
        </p:grpSpPr>
        <p:cxnSp>
          <p:nvCxnSpPr>
            <p:cNvPr id="144" name="直接箭头连接符 143"/>
            <p:cNvCxnSpPr/>
            <p:nvPr/>
          </p:nvCxnSpPr>
          <p:spPr>
            <a:xfrm rot="16200000" flipH="1">
              <a:off x="4237954" y="2804432"/>
              <a:ext cx="165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3234942" y="3628382"/>
              <a:ext cx="1843200" cy="891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80"/>
          <p:cNvGrpSpPr/>
          <p:nvPr/>
        </p:nvGrpSpPr>
        <p:grpSpPr>
          <a:xfrm>
            <a:off x="3243253" y="1976432"/>
            <a:ext cx="1699200" cy="1476000"/>
            <a:chOff x="3243253" y="1976432"/>
            <a:chExt cx="1699200" cy="1476000"/>
          </a:xfrm>
        </p:grpSpPr>
        <p:cxnSp>
          <p:nvCxnSpPr>
            <p:cNvPr id="147" name="直接箭头连接符 146"/>
            <p:cNvCxnSpPr/>
            <p:nvPr/>
          </p:nvCxnSpPr>
          <p:spPr>
            <a:xfrm rot="16200000" flipH="1">
              <a:off x="4190462" y="2714432"/>
              <a:ext cx="147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3243253" y="3448822"/>
              <a:ext cx="1699200" cy="794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合 179"/>
          <p:cNvGrpSpPr/>
          <p:nvPr/>
        </p:nvGrpSpPr>
        <p:grpSpPr>
          <a:xfrm>
            <a:off x="3243253" y="1976432"/>
            <a:ext cx="1447200" cy="1296000"/>
            <a:chOff x="3243253" y="1976432"/>
            <a:chExt cx="1447200" cy="1296000"/>
          </a:xfrm>
        </p:grpSpPr>
        <p:cxnSp>
          <p:nvCxnSpPr>
            <p:cNvPr id="150" name="直接箭头连接符 149"/>
            <p:cNvCxnSpPr/>
            <p:nvPr/>
          </p:nvCxnSpPr>
          <p:spPr>
            <a:xfrm rot="16200000" flipH="1">
              <a:off x="4029473" y="2624432"/>
              <a:ext cx="129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3243253" y="3269262"/>
              <a:ext cx="1447200" cy="69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78"/>
          <p:cNvGrpSpPr/>
          <p:nvPr/>
        </p:nvGrpSpPr>
        <p:grpSpPr>
          <a:xfrm>
            <a:off x="3246301" y="1976432"/>
            <a:ext cx="1231200" cy="1116000"/>
            <a:chOff x="3246301" y="1976432"/>
            <a:chExt cx="1231200" cy="1116000"/>
          </a:xfrm>
        </p:grpSpPr>
        <p:cxnSp>
          <p:nvCxnSpPr>
            <p:cNvPr id="153" name="直接箭头连接符 152"/>
            <p:cNvCxnSpPr/>
            <p:nvPr/>
          </p:nvCxnSpPr>
          <p:spPr>
            <a:xfrm rot="16200000" flipH="1">
              <a:off x="3907388" y="2534432"/>
              <a:ext cx="111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3246301" y="3089702"/>
              <a:ext cx="1231200" cy="601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77"/>
          <p:cNvGrpSpPr/>
          <p:nvPr/>
        </p:nvGrpSpPr>
        <p:grpSpPr>
          <a:xfrm>
            <a:off x="3252749" y="1976432"/>
            <a:ext cx="943200" cy="936000"/>
            <a:chOff x="3252749" y="1976432"/>
            <a:chExt cx="943200" cy="936000"/>
          </a:xfrm>
        </p:grpSpPr>
        <p:cxnSp>
          <p:nvCxnSpPr>
            <p:cNvPr id="156" name="直接箭头连接符 155"/>
            <p:cNvCxnSpPr/>
            <p:nvPr/>
          </p:nvCxnSpPr>
          <p:spPr>
            <a:xfrm rot="16200000" flipH="1">
              <a:off x="3714611" y="2444432"/>
              <a:ext cx="93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3252749" y="2910143"/>
              <a:ext cx="943200" cy="504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76"/>
          <p:cNvGrpSpPr/>
          <p:nvPr/>
        </p:nvGrpSpPr>
        <p:grpSpPr>
          <a:xfrm>
            <a:off x="3250235" y="1976432"/>
            <a:ext cx="774000" cy="756000"/>
            <a:chOff x="3250235" y="1976432"/>
            <a:chExt cx="774000" cy="756000"/>
          </a:xfrm>
        </p:grpSpPr>
        <p:cxnSp>
          <p:nvCxnSpPr>
            <p:cNvPr id="159" name="直接箭头连接符 158"/>
            <p:cNvCxnSpPr/>
            <p:nvPr/>
          </p:nvCxnSpPr>
          <p:spPr>
            <a:xfrm rot="16200000" flipH="1">
              <a:off x="3632344" y="2354432"/>
              <a:ext cx="75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3250235" y="2730583"/>
              <a:ext cx="774000" cy="407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74"/>
          <p:cNvGrpSpPr/>
          <p:nvPr/>
        </p:nvGrpSpPr>
        <p:grpSpPr>
          <a:xfrm>
            <a:off x="3244496" y="1976432"/>
            <a:ext cx="630000" cy="576000"/>
            <a:chOff x="3244496" y="1976432"/>
            <a:chExt cx="630000" cy="576000"/>
          </a:xfrm>
        </p:grpSpPr>
        <p:cxnSp>
          <p:nvCxnSpPr>
            <p:cNvPr id="162" name="直接箭头连接符 161"/>
            <p:cNvCxnSpPr/>
            <p:nvPr/>
          </p:nvCxnSpPr>
          <p:spPr>
            <a:xfrm rot="16200000" flipH="1">
              <a:off x="3575564" y="2264432"/>
              <a:ext cx="57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3244496" y="2551023"/>
              <a:ext cx="630000" cy="31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组合 173"/>
          <p:cNvGrpSpPr/>
          <p:nvPr/>
        </p:nvGrpSpPr>
        <p:grpSpPr>
          <a:xfrm>
            <a:off x="3245620" y="1976432"/>
            <a:ext cx="486000" cy="432000"/>
            <a:chOff x="3245620" y="1976432"/>
            <a:chExt cx="486000" cy="432000"/>
          </a:xfrm>
        </p:grpSpPr>
        <p:cxnSp>
          <p:nvCxnSpPr>
            <p:cNvPr id="165" name="直接箭头连接符 164"/>
            <p:cNvCxnSpPr/>
            <p:nvPr/>
          </p:nvCxnSpPr>
          <p:spPr>
            <a:xfrm rot="16200000" flipH="1">
              <a:off x="3500504" y="2192432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3245620" y="2407375"/>
              <a:ext cx="486000" cy="233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172"/>
          <p:cNvGrpSpPr/>
          <p:nvPr/>
        </p:nvGrpSpPr>
        <p:grpSpPr>
          <a:xfrm>
            <a:off x="3252778" y="1976432"/>
            <a:ext cx="306000" cy="288000"/>
            <a:chOff x="3252778" y="1976432"/>
            <a:chExt cx="306000" cy="288000"/>
          </a:xfrm>
        </p:grpSpPr>
        <p:cxnSp>
          <p:nvCxnSpPr>
            <p:cNvPr id="168" name="直接箭头连接符 167"/>
            <p:cNvCxnSpPr/>
            <p:nvPr/>
          </p:nvCxnSpPr>
          <p:spPr>
            <a:xfrm rot="16200000" flipH="1">
              <a:off x="3402765" y="2120432"/>
              <a:ext cx="28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3252778" y="2263728"/>
              <a:ext cx="306000" cy="155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75"/>
          <p:cNvGrpSpPr/>
          <p:nvPr/>
        </p:nvGrpSpPr>
        <p:grpSpPr>
          <a:xfrm>
            <a:off x="3252778" y="1976432"/>
            <a:ext cx="162000" cy="108000"/>
            <a:chOff x="3252778" y="1976432"/>
            <a:chExt cx="162000" cy="108000"/>
          </a:xfrm>
        </p:grpSpPr>
        <p:cxnSp>
          <p:nvCxnSpPr>
            <p:cNvPr id="171" name="直接箭头连接符 170"/>
            <p:cNvCxnSpPr/>
            <p:nvPr/>
          </p:nvCxnSpPr>
          <p:spPr>
            <a:xfrm rot="16200000" flipH="1">
              <a:off x="3346962" y="2030432"/>
              <a:ext cx="10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3252778" y="2084168"/>
              <a:ext cx="162000" cy="5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00592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屏蔽中断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969385" y="1486285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CLI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指令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8" name="矩形 20"/>
          <p:cNvSpPr>
            <a:spLocks noChangeArrowheads="1"/>
          </p:cNvSpPr>
          <p:nvPr/>
        </p:nvSpPr>
        <p:spPr bwMode="auto">
          <a:xfrm>
            <a:off x="969385" y="2400097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STI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指令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4107" y="10553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屏蔽中断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1557" y="20481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使能中断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30291" y="1459432"/>
            <a:ext cx="4032448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err="1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local_intr_save(intr_flag); </a:t>
            </a:r>
            <a:endParaRPr lang="en-US" altLang="zh-CN" sz="1600" b="1" dirty="0" err="1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zh-CN" altLang="zh-CN" sz="1600" b="1" dirty="0" err="1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{ 临界区代码 } local_intr_restore(</a:t>
            </a:r>
            <a:r>
              <a:rPr lang="zh-CN" altLang="zh-CN" sz="1600" b="1" dirty="0" err="1" smtClean="0">
                <a:latin typeface="Courier New" pitchFamily="49" charset="0"/>
                <a:cs typeface="Courier New" pitchFamily="49" charset="0"/>
              </a:rPr>
              <a:t>intr_flag); </a:t>
            </a:r>
            <a:endParaRPr lang="en-US" altLang="zh-CN" sz="1600" b="1" dirty="0" err="1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err="1" smtClean="0">
                <a:latin typeface="Courier New" pitchFamily="49" charset="0"/>
                <a:cs typeface="Courier New" pitchFamily="49" charset="0"/>
              </a:rPr>
              <a:t>…… </a:t>
            </a:r>
          </a:p>
        </p:txBody>
      </p:sp>
      <p:sp>
        <p:nvSpPr>
          <p:cNvPr id="12" name="矩形 44"/>
          <p:cNvSpPr>
            <a:spLocks noChangeArrowheads="1"/>
          </p:cNvSpPr>
          <p:nvPr/>
        </p:nvSpPr>
        <p:spPr bwMode="auto">
          <a:xfrm>
            <a:off x="3737652" y="984655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互斥操作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84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等待队列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4700" y="1428742"/>
            <a:ext cx="3740176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typedef</a:t>
            </a: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struct</a:t>
            </a: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{ </a:t>
            </a:r>
            <a:endParaRPr lang="en-US" altLang="zh-CN" sz="1600" b="1" dirty="0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struct</a:t>
            </a: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proc_struct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*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proc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 </a:t>
            </a:r>
            <a:endParaRPr lang="en-US" altLang="zh-CN" sz="1600" b="1" dirty="0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 uint32_t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wakeup_flags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 </a:t>
            </a:r>
            <a:endParaRPr lang="en-US" altLang="zh-CN" sz="1600" b="1" dirty="0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wait_queue_t</a:t>
            </a: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*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wait_queue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 </a:t>
            </a:r>
            <a:endParaRPr lang="en-US" altLang="zh-CN" sz="1600" b="1" dirty="0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list_entry_t</a:t>
            </a: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wait_link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 </a:t>
            </a:r>
            <a:endParaRPr lang="en-US" altLang="zh-CN" sz="1600" b="1" dirty="0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}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wait_t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5" name="矩形 4"/>
          <p:cNvSpPr/>
          <p:nvPr/>
        </p:nvSpPr>
        <p:spPr>
          <a:xfrm>
            <a:off x="877862" y="105941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等待项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4732" y="3549627"/>
            <a:ext cx="3740144" cy="86177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typedef</a:t>
            </a: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struct</a:t>
            </a: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{ </a:t>
            </a:r>
            <a:endParaRPr lang="en-US" altLang="zh-CN" sz="1600" b="1" dirty="0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list_entry_t</a:t>
            </a: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wait_head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 </a:t>
            </a:r>
            <a:endParaRPr lang="en-US" altLang="zh-CN" sz="1600" b="1" dirty="0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}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wait_queue_t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25" name="矩形 24"/>
          <p:cNvSpPr/>
          <p:nvPr/>
        </p:nvSpPr>
        <p:spPr>
          <a:xfrm>
            <a:off x="882624" y="32146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等待队列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3493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等待队列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矩形 44"/>
          <p:cNvSpPr>
            <a:spLocks noChangeArrowheads="1"/>
          </p:cNvSpPr>
          <p:nvPr/>
        </p:nvSpPr>
        <p:spPr bwMode="auto">
          <a:xfrm>
            <a:off x="441212" y="804866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等待操作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728" y="2889254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1115728" y="2932117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cond_wait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2306" y="2720977"/>
            <a:ext cx="72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3312306" y="276384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_down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15816" y="1652070"/>
            <a:ext cx="151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932671" y="170366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wait_current_set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52689" y="1203598"/>
            <a:ext cx="82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4952689" y="124646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wait_init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27355" y="1246460"/>
            <a:ext cx="72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6527355" y="12893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list_init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94931" y="1827488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6394931" y="1870351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list_empty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48333" y="2398992"/>
            <a:ext cx="140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6148333" y="2441855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list_add_before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57311" y="1843168"/>
            <a:ext cx="147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4657311" y="1886031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wait_queue_add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1384" y="1792284"/>
            <a:ext cx="11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761384" y="183514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cond_signal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2090" y="2335212"/>
            <a:ext cx="183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342090" y="2378075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phi_put_forks_sema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9512" y="3507854"/>
            <a:ext cx="20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179512" y="3550717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phi_take_forks_condvar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72194" y="2720977"/>
            <a:ext cx="61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2472194" y="276384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down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1" name="直接箭头连接符 40"/>
          <p:cNvCxnSpPr>
            <a:stCxn id="29" idx="3"/>
            <a:endCxn id="39" idx="1"/>
          </p:cNvCxnSpPr>
          <p:nvPr/>
        </p:nvCxnSpPr>
        <p:spPr>
          <a:xfrm>
            <a:off x="2178090" y="2551212"/>
            <a:ext cx="294104" cy="3665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3"/>
            <a:endCxn id="39" idx="1"/>
          </p:cNvCxnSpPr>
          <p:nvPr/>
        </p:nvCxnSpPr>
        <p:spPr>
          <a:xfrm flipV="1">
            <a:off x="2123728" y="2917729"/>
            <a:ext cx="348466" cy="187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1962150" y="2009775"/>
            <a:ext cx="838200" cy="704850"/>
          </a:xfrm>
          <a:custGeom>
            <a:avLst/>
            <a:gdLst>
              <a:gd name="connsiteX0" fmla="*/ 0 w 838200"/>
              <a:gd name="connsiteY0" fmla="*/ 0 h 704850"/>
              <a:gd name="connsiteX1" fmla="*/ 523875 w 838200"/>
              <a:gd name="connsiteY1" fmla="*/ 257175 h 704850"/>
              <a:gd name="connsiteX2" fmla="*/ 838200 w 838200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04850">
                <a:moveTo>
                  <a:pt x="0" y="0"/>
                </a:moveTo>
                <a:cubicBezTo>
                  <a:pt x="192087" y="69850"/>
                  <a:pt x="384175" y="139700"/>
                  <a:pt x="523875" y="257175"/>
                </a:cubicBezTo>
                <a:cubicBezTo>
                  <a:pt x="663575" y="374650"/>
                  <a:pt x="784225" y="665163"/>
                  <a:pt x="838200" y="7048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244082" y="3143250"/>
            <a:ext cx="450058" cy="608137"/>
          </a:xfrm>
          <a:custGeom>
            <a:avLst/>
            <a:gdLst>
              <a:gd name="connsiteX0" fmla="*/ 0 w 457200"/>
              <a:gd name="connsiteY0" fmla="*/ 1019175 h 1019175"/>
              <a:gd name="connsiteX1" fmla="*/ 266700 w 457200"/>
              <a:gd name="connsiteY1" fmla="*/ 647700 h 1019175"/>
              <a:gd name="connsiteX2" fmla="*/ 457200 w 457200"/>
              <a:gd name="connsiteY2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1019175">
                <a:moveTo>
                  <a:pt x="0" y="1019175"/>
                </a:moveTo>
                <a:cubicBezTo>
                  <a:pt x="95250" y="918369"/>
                  <a:pt x="190500" y="817563"/>
                  <a:pt x="266700" y="647700"/>
                </a:cubicBezTo>
                <a:cubicBezTo>
                  <a:pt x="342900" y="477838"/>
                  <a:pt x="400050" y="238919"/>
                  <a:pt x="457200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stCxn id="39" idx="3"/>
            <a:endCxn id="11" idx="1"/>
          </p:cNvCxnSpPr>
          <p:nvPr/>
        </p:nvCxnSpPr>
        <p:spPr>
          <a:xfrm>
            <a:off x="3084862" y="2917729"/>
            <a:ext cx="234118" cy="83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0" idx="0"/>
            <a:endCxn id="12" idx="2"/>
          </p:cNvCxnSpPr>
          <p:nvPr/>
        </p:nvCxnSpPr>
        <p:spPr>
          <a:xfrm flipH="1" flipV="1">
            <a:off x="3671816" y="2084070"/>
            <a:ext cx="490" cy="6369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2" idx="3"/>
            <a:endCxn id="15" idx="1"/>
          </p:cNvCxnSpPr>
          <p:nvPr/>
        </p:nvCxnSpPr>
        <p:spPr>
          <a:xfrm flipV="1">
            <a:off x="4427816" y="1400350"/>
            <a:ext cx="524873" cy="467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2" idx="3"/>
            <a:endCxn id="26" idx="1"/>
          </p:cNvCxnSpPr>
          <p:nvPr/>
        </p:nvCxnSpPr>
        <p:spPr>
          <a:xfrm>
            <a:off x="4427816" y="1868070"/>
            <a:ext cx="229495" cy="1718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5" idx="3"/>
            <a:endCxn id="17" idx="1"/>
          </p:cNvCxnSpPr>
          <p:nvPr/>
        </p:nvCxnSpPr>
        <p:spPr>
          <a:xfrm flipV="1">
            <a:off x="5775350" y="1394100"/>
            <a:ext cx="73491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6" idx="3"/>
            <a:endCxn id="20" idx="1"/>
          </p:cNvCxnSpPr>
          <p:nvPr/>
        </p:nvCxnSpPr>
        <p:spPr>
          <a:xfrm flipV="1">
            <a:off x="6135601" y="2024240"/>
            <a:ext cx="25933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22" idx="1"/>
          </p:cNvCxnSpPr>
          <p:nvPr/>
        </p:nvCxnSpPr>
        <p:spPr>
          <a:xfrm>
            <a:off x="5752091" y="2275168"/>
            <a:ext cx="396242" cy="3205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2412614" y="801643"/>
            <a:ext cx="40495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b="1" dirty="0">
                <a:solidFill>
                  <a:schemeClr val="tx2">
                    <a:lumMod val="75000"/>
                  </a:schemeClr>
                </a:solidFill>
              </a:rPr>
              <a:t>让进程进入等待队列</a:t>
            </a:r>
            <a:r>
              <a:rPr lang="zh-CN" altLang="zh-CN" b="1" dirty="0">
                <a:solidFill>
                  <a:schemeClr val="tx2">
                    <a:lumMod val="75000"/>
                  </a:schemeClr>
                </a:solidFill>
              </a:rPr>
              <a:t>--wait_current_set</a:t>
            </a:r>
          </a:p>
        </p:txBody>
      </p:sp>
    </p:spTree>
    <p:extLst>
      <p:ext uri="{BB962C8B-B14F-4D97-AF65-F5344CB8AC3E}">
        <p14:creationId xmlns:p14="http://schemas.microsoft.com/office/powerpoint/2010/main" val="35783141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等待队列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矩形 44"/>
          <p:cNvSpPr>
            <a:spLocks noChangeArrowheads="1"/>
          </p:cNvSpPr>
          <p:nvPr/>
        </p:nvSpPr>
        <p:spPr bwMode="auto">
          <a:xfrm>
            <a:off x="763524" y="813636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唤醒操作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986" y="1243004"/>
            <a:ext cx="187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395986" y="1285867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6276" y="2889254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876276" y="2932117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cond_wait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66248" y="2720977"/>
            <a:ext cx="72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3692930" y="278606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_up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1920" y="1772870"/>
            <a:ext cx="126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870018" y="1823353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wakeup_wait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22432" y="1347614"/>
            <a:ext cx="140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5422432" y="139047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wait_queue</a:t>
            </a:r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-del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64810" y="1987184"/>
            <a:ext cx="129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5464810" y="2030047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wakeup_proc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1384" y="1792284"/>
            <a:ext cx="11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761384" y="183514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cond_signal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9250" y="2335212"/>
            <a:ext cx="183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429250" y="2378075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phi_put_forks_sema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2910" y="3473459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unlock_mm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6672" y="3579862"/>
            <a:ext cx="20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266672" y="3622725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phi_take_forks_condvar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26136" y="2720977"/>
            <a:ext cx="46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2741376" y="27638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up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1" name="直接箭头连接符 40"/>
          <p:cNvCxnSpPr>
            <a:stCxn id="29" idx="3"/>
            <a:endCxn id="39" idx="1"/>
          </p:cNvCxnSpPr>
          <p:nvPr/>
        </p:nvCxnSpPr>
        <p:spPr>
          <a:xfrm>
            <a:off x="2265250" y="2551212"/>
            <a:ext cx="476126" cy="3665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3"/>
            <a:endCxn id="39" idx="1"/>
          </p:cNvCxnSpPr>
          <p:nvPr/>
        </p:nvCxnSpPr>
        <p:spPr>
          <a:xfrm flipV="1">
            <a:off x="1884276" y="2917729"/>
            <a:ext cx="857100" cy="187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1962150" y="2009775"/>
            <a:ext cx="838200" cy="704850"/>
          </a:xfrm>
          <a:custGeom>
            <a:avLst/>
            <a:gdLst>
              <a:gd name="connsiteX0" fmla="*/ 0 w 838200"/>
              <a:gd name="connsiteY0" fmla="*/ 0 h 704850"/>
              <a:gd name="connsiteX1" fmla="*/ 523875 w 838200"/>
              <a:gd name="connsiteY1" fmla="*/ 257175 h 704850"/>
              <a:gd name="connsiteX2" fmla="*/ 838200 w 838200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04850">
                <a:moveTo>
                  <a:pt x="0" y="0"/>
                </a:moveTo>
                <a:cubicBezTo>
                  <a:pt x="192087" y="69850"/>
                  <a:pt x="384175" y="139700"/>
                  <a:pt x="523875" y="257175"/>
                </a:cubicBezTo>
                <a:cubicBezTo>
                  <a:pt x="663575" y="374650"/>
                  <a:pt x="784225" y="665163"/>
                  <a:pt x="838200" y="7048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2276475" y="1485900"/>
            <a:ext cx="609600" cy="1238250"/>
          </a:xfrm>
          <a:custGeom>
            <a:avLst/>
            <a:gdLst>
              <a:gd name="connsiteX0" fmla="*/ 0 w 609600"/>
              <a:gd name="connsiteY0" fmla="*/ 0 h 1238250"/>
              <a:gd name="connsiteX1" fmla="*/ 466725 w 609600"/>
              <a:gd name="connsiteY1" fmla="*/ 723900 h 1238250"/>
              <a:gd name="connsiteX2" fmla="*/ 609600 w 609600"/>
              <a:gd name="connsiteY2" fmla="*/ 123825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238250">
                <a:moveTo>
                  <a:pt x="0" y="0"/>
                </a:moveTo>
                <a:cubicBezTo>
                  <a:pt x="182562" y="258762"/>
                  <a:pt x="365125" y="517525"/>
                  <a:pt x="466725" y="723900"/>
                </a:cubicBezTo>
                <a:cubicBezTo>
                  <a:pt x="568325" y="930275"/>
                  <a:pt x="573087" y="1166812"/>
                  <a:pt x="609600" y="12382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318521" y="3143251"/>
            <a:ext cx="462779" cy="637986"/>
          </a:xfrm>
          <a:custGeom>
            <a:avLst/>
            <a:gdLst>
              <a:gd name="connsiteX0" fmla="*/ 0 w 457200"/>
              <a:gd name="connsiteY0" fmla="*/ 1019175 h 1019175"/>
              <a:gd name="connsiteX1" fmla="*/ 266700 w 457200"/>
              <a:gd name="connsiteY1" fmla="*/ 647700 h 1019175"/>
              <a:gd name="connsiteX2" fmla="*/ 457200 w 457200"/>
              <a:gd name="connsiteY2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1019175">
                <a:moveTo>
                  <a:pt x="0" y="1019175"/>
                </a:moveTo>
                <a:cubicBezTo>
                  <a:pt x="95250" y="918369"/>
                  <a:pt x="190500" y="817563"/>
                  <a:pt x="266700" y="647700"/>
                </a:cubicBezTo>
                <a:cubicBezTo>
                  <a:pt x="342900" y="477838"/>
                  <a:pt x="400050" y="238919"/>
                  <a:pt x="457200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3206199" y="2917729"/>
            <a:ext cx="3600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" idx="3"/>
            <a:endCxn id="12" idx="2"/>
          </p:cNvCxnSpPr>
          <p:nvPr/>
        </p:nvCxnSpPr>
        <p:spPr>
          <a:xfrm flipV="1">
            <a:off x="4286248" y="2204870"/>
            <a:ext cx="195672" cy="7321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2" idx="3"/>
          </p:cNvCxnSpPr>
          <p:nvPr/>
        </p:nvCxnSpPr>
        <p:spPr>
          <a:xfrm flipV="1">
            <a:off x="5111920" y="1704804"/>
            <a:ext cx="285752" cy="2840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2" idx="3"/>
          </p:cNvCxnSpPr>
          <p:nvPr/>
        </p:nvCxnSpPr>
        <p:spPr>
          <a:xfrm>
            <a:off x="5111920" y="1988870"/>
            <a:ext cx="357190" cy="3588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2706057" y="826301"/>
            <a:ext cx="27687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sz="2000" b="1" dirty="0">
                <a:solidFill>
                  <a:schemeClr val="tx2">
                    <a:lumMod val="75000"/>
                  </a:schemeClr>
                </a:solidFill>
              </a:rPr>
              <a:t>唤醒进程</a:t>
            </a:r>
            <a:r>
              <a:rPr lang="zh-CN" altLang="zh-CN" sz="2000" b="1" dirty="0">
                <a:solidFill>
                  <a:schemeClr val="tx2">
                    <a:lumMod val="75000"/>
                  </a:schemeClr>
                </a:solidFill>
              </a:rPr>
              <a:t>--wakeup_wait</a:t>
            </a:r>
          </a:p>
        </p:txBody>
      </p:sp>
    </p:spTree>
    <p:extLst>
      <p:ext uri="{BB962C8B-B14F-4D97-AF65-F5344CB8AC3E}">
        <p14:creationId xmlns:p14="http://schemas.microsoft.com/office/powerpoint/2010/main" val="35783141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底层支撑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管程和条件变量设计实现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9035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69876" y="106374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信号量原理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63092" y="1540570"/>
            <a:ext cx="2376264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Semaphore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1173971"/>
            <a:ext cx="421986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Add this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thread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q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block(t);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3528" y="3056766"/>
            <a:ext cx="4228744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695248" y="1226887"/>
            <a:ext cx="2397032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Semaphore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869876" y="76040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信号量原理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142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62000" y="1195891"/>
            <a:ext cx="2200801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classSemaphore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2499742"/>
            <a:ext cx="5904656" cy="1077218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typedef struct 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int value;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zh-CN" altLang="zh-CN" sz="1600" b="1" dirty="0" smtClean="0">
                <a:solidFill>
                  <a:srgbClr val="11576A"/>
                </a:solidFill>
                <a:latin typeface="Courier New" pitchFamily="49" charset="0"/>
                <a:cs typeface="Courier New" pitchFamily="49" charset="0"/>
              </a:rPr>
              <a:t>//信号量的当前值 </a:t>
            </a:r>
            <a:endParaRPr lang="en-US" altLang="zh-CN" sz="1600" b="1" dirty="0" smtClean="0">
              <a:solidFill>
                <a:srgbClr val="11576A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wait_queue_t wait_queue; </a:t>
            </a:r>
            <a:r>
              <a:rPr lang="zh-CN" altLang="zh-CN" sz="1600" b="1" dirty="0" smtClean="0">
                <a:solidFill>
                  <a:srgbClr val="11576A"/>
                </a:solidFill>
                <a:latin typeface="Courier New" pitchFamily="49" charset="0"/>
                <a:cs typeface="Courier New" pitchFamily="49" charset="0"/>
              </a:rPr>
              <a:t>//信号量对应的等待队列 </a:t>
            </a:r>
            <a:endParaRPr lang="en-US" altLang="zh-CN" sz="1600" b="1" dirty="0" smtClean="0">
              <a:solidFill>
                <a:srgbClr val="11576A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semaphore_t; </a:t>
            </a:r>
          </a:p>
        </p:txBody>
      </p:sp>
      <p:sp>
        <p:nvSpPr>
          <p:cNvPr id="7" name="矩形 6"/>
          <p:cNvSpPr/>
          <p:nvPr/>
        </p:nvSpPr>
        <p:spPr>
          <a:xfrm>
            <a:off x="869876" y="7397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6464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总体介绍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底层支撑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管程和条件变量设计实现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9812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70460" y="1125287"/>
            <a:ext cx="3815854" cy="209288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Add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thread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q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block(t);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//wakeup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//else return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869876" y="7397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68180" y="3582764"/>
            <a:ext cx="4032448" cy="1077218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local_intr_save(intr_flag);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{ 临界区代码 } local_intr_restore(intr_flag);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…… </a:t>
            </a:r>
          </a:p>
        </p:txBody>
      </p:sp>
      <p:sp>
        <p:nvSpPr>
          <p:cNvPr id="11" name="矩形 44"/>
          <p:cNvSpPr>
            <a:spLocks noChangeArrowheads="1"/>
          </p:cNvSpPr>
          <p:nvPr/>
        </p:nvSpPr>
        <p:spPr bwMode="auto">
          <a:xfrm>
            <a:off x="600047" y="3222287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互斥操作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7915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70460" y="1125287"/>
            <a:ext cx="3815854" cy="209288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Add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thread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q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block(t);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//wakeup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//else return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8824" y="3327406"/>
            <a:ext cx="3827490" cy="164968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local_intr_save(intr_flag);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(sem-&gt;value &gt; 0) {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sem-&gt;value --;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local_intr_restore(intr_flag);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矩形 6"/>
          <p:cNvSpPr/>
          <p:nvPr/>
        </p:nvSpPr>
        <p:spPr>
          <a:xfrm>
            <a:off x="869876" y="7397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191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  <a:tint val="66000"/>
                <a:satMod val="160000"/>
              </a:schemeClr>
            </a:gs>
            <a:gs pos="50000">
              <a:schemeClr val="tx2">
                <a:lumMod val="40000"/>
                <a:lumOff val="60000"/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  <a:tint val="23500"/>
                <a:satMod val="1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62189" y="3363838"/>
            <a:ext cx="4617923" cy="1323439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wait_t __wait, *wait = &amp;__wait;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wait_current_set(&amp;(sem-&gt;wait_queue),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wait, wait_state);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local_intr_restore(intr_flag);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schedule();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70460" y="1125287"/>
            <a:ext cx="3815854" cy="209288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thread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q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block(t);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//wakeup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//else return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869876" y="7397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931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3363838"/>
            <a:ext cx="5112568" cy="156966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local_intr_save(intr_flag);</a:t>
            </a:r>
            <a:endParaRPr lang="en-US" altLang="zh-CN" sz="1600" b="1" spc="-8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wait_current_del(&amp;(sem-&gt;wait_queue), wait); </a:t>
            </a:r>
            <a:endParaRPr lang="en-US" altLang="zh-CN" sz="1600" b="1" spc="-8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local_intr_restore(intr_flag); </a:t>
            </a:r>
            <a:endParaRPr lang="en-US" altLang="zh-CN" sz="1600" b="1" spc="-8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(wait-&gt;wakeup_flags != wait_state) </a:t>
            </a:r>
            <a:endParaRPr lang="en-US" altLang="zh-CN" sz="1600" b="1" spc="-8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return wait-&gt;wakeup_flags; } </a:t>
            </a:r>
            <a:endParaRPr lang="en-US" altLang="zh-CN" sz="1600" b="1" spc="-8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70460" y="1125287"/>
            <a:ext cx="3815854" cy="209288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Add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thread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q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block(t);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//wakeup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//else return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869876" y="7397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973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62385" y="1212890"/>
            <a:ext cx="4228744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68179" y="3484006"/>
            <a:ext cx="4222949" cy="1077218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local_intr_save(intr_flag);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{ 临界区代码 } local_intr_restore(intr_flag);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…… </a:t>
            </a:r>
          </a:p>
        </p:txBody>
      </p:sp>
      <p:sp>
        <p:nvSpPr>
          <p:cNvPr id="7" name="矩形 44"/>
          <p:cNvSpPr>
            <a:spLocks noChangeArrowheads="1"/>
          </p:cNvSpPr>
          <p:nvPr/>
        </p:nvSpPr>
        <p:spPr bwMode="auto">
          <a:xfrm>
            <a:off x="600047" y="3123529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互斥操作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2892" y="83085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456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  <a:tint val="66000"/>
                <a:satMod val="160000"/>
              </a:schemeClr>
            </a:gs>
            <a:gs pos="50000">
              <a:schemeClr val="tx2">
                <a:lumMod val="40000"/>
                <a:lumOff val="60000"/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  <a:tint val="23500"/>
                <a:satMod val="1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57622" y="1212890"/>
            <a:ext cx="4228744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else {}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3147814"/>
            <a:ext cx="6192688" cy="1323439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wait_t *wait;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((wait = wait_queue_first(&amp;(sem-&gt;wait_queue)))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NULL) 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sem-&gt;value 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矩形 6"/>
          <p:cNvSpPr/>
          <p:nvPr/>
        </p:nvSpPr>
        <p:spPr>
          <a:xfrm>
            <a:off x="872892" y="83085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348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  <a:tint val="66000"/>
                <a:satMod val="160000"/>
              </a:schemeClr>
            </a:gs>
            <a:gs pos="50000">
              <a:schemeClr val="tx2">
                <a:lumMod val="40000"/>
                <a:lumOff val="60000"/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  <a:tint val="23500"/>
                <a:satMod val="1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57622" y="1212890"/>
            <a:ext cx="4228744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3231435"/>
            <a:ext cx="4464496" cy="492443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wakeup_wait(&amp;(sem-&gt;wait_queue),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wait, wait_state, 1); </a:t>
            </a:r>
          </a:p>
        </p:txBody>
      </p:sp>
      <p:sp>
        <p:nvSpPr>
          <p:cNvPr id="7" name="矩形 6"/>
          <p:cNvSpPr/>
          <p:nvPr/>
        </p:nvSpPr>
        <p:spPr>
          <a:xfrm>
            <a:off x="872892" y="83085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33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等待队列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3132" y="2641445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933132" y="2684308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cond_wait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92106" y="2473168"/>
            <a:ext cx="72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23126" y="2538255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down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22280" y="2466817"/>
            <a:ext cx="86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0378" y="251730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__down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42932" y="3395511"/>
            <a:ext cx="140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5242932" y="3438374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wait_in_queue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59910" y="4035081"/>
            <a:ext cx="144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5259910" y="4077944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wait_queue_del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8240" y="1544475"/>
            <a:ext cx="11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818240" y="1587338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cond_signal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6106" y="2087403"/>
            <a:ext cx="183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486106" y="2130266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phi_put_forks_sema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42212" y="3181197"/>
            <a:ext cx="97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TextBox 31"/>
          <p:cNvSpPr txBox="1"/>
          <p:nvPr/>
        </p:nvSpPr>
        <p:spPr>
          <a:xfrm>
            <a:off x="937450" y="3225650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lock_mm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3528" y="3722326"/>
            <a:ext cx="20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323528" y="3765189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phi_take_forks_condvar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1" name="直接箭头连接符 40"/>
          <p:cNvCxnSpPr>
            <a:stCxn id="29" idx="3"/>
          </p:cNvCxnSpPr>
          <p:nvPr/>
        </p:nvCxnSpPr>
        <p:spPr>
          <a:xfrm>
            <a:off x="2322106" y="2303403"/>
            <a:ext cx="476126" cy="3665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3"/>
          </p:cNvCxnSpPr>
          <p:nvPr/>
        </p:nvCxnSpPr>
        <p:spPr>
          <a:xfrm flipV="1">
            <a:off x="1941132" y="2669920"/>
            <a:ext cx="857100" cy="187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3"/>
          </p:cNvCxnSpPr>
          <p:nvPr/>
        </p:nvCxnSpPr>
        <p:spPr>
          <a:xfrm flipV="1">
            <a:off x="1914212" y="2669920"/>
            <a:ext cx="884020" cy="7272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2019006" y="1761966"/>
            <a:ext cx="838200" cy="704850"/>
          </a:xfrm>
          <a:custGeom>
            <a:avLst/>
            <a:gdLst>
              <a:gd name="connsiteX0" fmla="*/ 0 w 838200"/>
              <a:gd name="connsiteY0" fmla="*/ 0 h 704850"/>
              <a:gd name="connsiteX1" fmla="*/ 523875 w 838200"/>
              <a:gd name="connsiteY1" fmla="*/ 257175 h 704850"/>
              <a:gd name="connsiteX2" fmla="*/ 838200 w 838200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04850">
                <a:moveTo>
                  <a:pt x="0" y="0"/>
                </a:moveTo>
                <a:cubicBezTo>
                  <a:pt x="192087" y="69850"/>
                  <a:pt x="384175" y="139700"/>
                  <a:pt x="523875" y="257175"/>
                </a:cubicBezTo>
                <a:cubicBezTo>
                  <a:pt x="663575" y="374650"/>
                  <a:pt x="784225" y="665163"/>
                  <a:pt x="838200" y="7048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380956" y="2895441"/>
            <a:ext cx="457200" cy="1019175"/>
          </a:xfrm>
          <a:custGeom>
            <a:avLst/>
            <a:gdLst>
              <a:gd name="connsiteX0" fmla="*/ 0 w 457200"/>
              <a:gd name="connsiteY0" fmla="*/ 1019175 h 1019175"/>
              <a:gd name="connsiteX1" fmla="*/ 266700 w 457200"/>
              <a:gd name="connsiteY1" fmla="*/ 647700 h 1019175"/>
              <a:gd name="connsiteX2" fmla="*/ 457200 w 457200"/>
              <a:gd name="connsiteY2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1019175">
                <a:moveTo>
                  <a:pt x="0" y="1019175"/>
                </a:moveTo>
                <a:cubicBezTo>
                  <a:pt x="95250" y="918369"/>
                  <a:pt x="190500" y="817563"/>
                  <a:pt x="266700" y="647700"/>
                </a:cubicBezTo>
                <a:cubicBezTo>
                  <a:pt x="342900" y="477838"/>
                  <a:pt x="400050" y="238919"/>
                  <a:pt x="457200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238174" y="2202020"/>
            <a:ext cx="154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5256272" y="2252503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wait_current_set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238174" y="2794479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5256272" y="284496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schedule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3506410" y="2681131"/>
            <a:ext cx="351021" cy="16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238174" y="987574"/>
            <a:ext cx="126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256272" y="1038057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intr_save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238174" y="1580033"/>
            <a:ext cx="144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256272" y="1630516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intr_testore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0" name="直接箭头连接符 59"/>
          <p:cNvCxnSpPr>
            <a:stCxn id="12" idx="3"/>
          </p:cNvCxnSpPr>
          <p:nvPr/>
        </p:nvCxnSpPr>
        <p:spPr>
          <a:xfrm flipV="1">
            <a:off x="4686280" y="2395379"/>
            <a:ext cx="480456" cy="2874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2" idx="3"/>
            <a:endCxn id="66" idx="1"/>
          </p:cNvCxnSpPr>
          <p:nvPr/>
        </p:nvCxnSpPr>
        <p:spPr>
          <a:xfrm>
            <a:off x="4686280" y="2682817"/>
            <a:ext cx="551894" cy="3276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15" idx="1"/>
          </p:cNvCxnSpPr>
          <p:nvPr/>
        </p:nvCxnSpPr>
        <p:spPr>
          <a:xfrm rot="16200000" flipH="1">
            <a:off x="4606392" y="2955723"/>
            <a:ext cx="696818" cy="576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55" idx="1"/>
          </p:cNvCxnSpPr>
          <p:nvPr/>
        </p:nvCxnSpPr>
        <p:spPr>
          <a:xfrm rot="5400000" flipH="1" flipV="1">
            <a:off x="4617030" y="1845673"/>
            <a:ext cx="670784" cy="5715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任意多边形 73"/>
          <p:cNvSpPr/>
          <p:nvPr/>
        </p:nvSpPr>
        <p:spPr>
          <a:xfrm>
            <a:off x="4474576" y="1187291"/>
            <a:ext cx="736600" cy="1257300"/>
          </a:xfrm>
          <a:custGeom>
            <a:avLst/>
            <a:gdLst>
              <a:gd name="connsiteX0" fmla="*/ 0 w 736600"/>
              <a:gd name="connsiteY0" fmla="*/ 1257300 h 1257300"/>
              <a:gd name="connsiteX1" fmla="*/ 228600 w 736600"/>
              <a:gd name="connsiteY1" fmla="*/ 622300 h 1257300"/>
              <a:gd name="connsiteX2" fmla="*/ 736600 w 736600"/>
              <a:gd name="connsiteY2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1257300">
                <a:moveTo>
                  <a:pt x="0" y="1257300"/>
                </a:moveTo>
                <a:cubicBezTo>
                  <a:pt x="52916" y="1044575"/>
                  <a:pt x="105833" y="831850"/>
                  <a:pt x="228600" y="622300"/>
                </a:cubicBezTo>
                <a:cubicBezTo>
                  <a:pt x="351367" y="412750"/>
                  <a:pt x="543983" y="206375"/>
                  <a:pt x="736600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4461876" y="2914491"/>
            <a:ext cx="787400" cy="1346200"/>
          </a:xfrm>
          <a:custGeom>
            <a:avLst/>
            <a:gdLst>
              <a:gd name="connsiteX0" fmla="*/ 0 w 787400"/>
              <a:gd name="connsiteY0" fmla="*/ 0 h 1346200"/>
              <a:gd name="connsiteX1" fmla="*/ 215900 w 787400"/>
              <a:gd name="connsiteY1" fmla="*/ 850900 h 1346200"/>
              <a:gd name="connsiteX2" fmla="*/ 787400 w 787400"/>
              <a:gd name="connsiteY2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400" h="1346200">
                <a:moveTo>
                  <a:pt x="0" y="0"/>
                </a:moveTo>
                <a:cubicBezTo>
                  <a:pt x="42333" y="313266"/>
                  <a:pt x="84667" y="626533"/>
                  <a:pt x="215900" y="850900"/>
                </a:cubicBezTo>
                <a:cubicBezTo>
                  <a:pt x="347133" y="1075267"/>
                  <a:pt x="567266" y="1210733"/>
                  <a:pt x="787400" y="134620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699792" y="837026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调用信号量</a:t>
            </a:r>
            <a:r>
              <a:rPr lang="en-US" altLang="zh-CN" b="1" dirty="0" smtClean="0">
                <a:solidFill>
                  <a:srgbClr val="C00000"/>
                </a:solidFill>
              </a:rPr>
              <a:t>P</a:t>
            </a:r>
            <a:r>
              <a:rPr lang="zh-CN" altLang="en-US" b="1" dirty="0" smtClean="0">
                <a:solidFill>
                  <a:srgbClr val="C00000"/>
                </a:solidFill>
              </a:rPr>
              <a:t>操作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141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等待队列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8826" y="1243004"/>
            <a:ext cx="187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308826" y="1285867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9116" y="2889254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789116" y="2932117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cond_wait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48090" y="2720977"/>
            <a:ext cx="72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6470" y="278606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up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0272" y="2714626"/>
            <a:ext cx="86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9970" y="2765109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__up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70924" y="3643320"/>
            <a:ext cx="140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5170924" y="3686183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intr_testore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4224" y="1792284"/>
            <a:ext cx="11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674224" y="183514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cond_signal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2090" y="2335212"/>
            <a:ext cx="183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342090" y="2378075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phi_put_forks_sema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4340" y="3429006"/>
            <a:ext cx="111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TextBox 31"/>
          <p:cNvSpPr txBox="1"/>
          <p:nvPr/>
        </p:nvSpPr>
        <p:spPr>
          <a:xfrm>
            <a:off x="679578" y="3473459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unlock_mm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9512" y="3970135"/>
            <a:ext cx="20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179512" y="4012998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phi_take_forks_condvar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1" name="直接箭头连接符 40"/>
          <p:cNvCxnSpPr>
            <a:stCxn id="29" idx="3"/>
          </p:cNvCxnSpPr>
          <p:nvPr/>
        </p:nvCxnSpPr>
        <p:spPr>
          <a:xfrm>
            <a:off x="2178090" y="2551212"/>
            <a:ext cx="476126" cy="3665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3"/>
          </p:cNvCxnSpPr>
          <p:nvPr/>
        </p:nvCxnSpPr>
        <p:spPr>
          <a:xfrm flipV="1">
            <a:off x="1797116" y="2917729"/>
            <a:ext cx="857100" cy="187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3"/>
            <a:endCxn id="10" idx="1"/>
          </p:cNvCxnSpPr>
          <p:nvPr/>
        </p:nvCxnSpPr>
        <p:spPr>
          <a:xfrm flipV="1">
            <a:off x="1800340" y="2936977"/>
            <a:ext cx="847750" cy="7080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1874990" y="2009775"/>
            <a:ext cx="838200" cy="704850"/>
          </a:xfrm>
          <a:custGeom>
            <a:avLst/>
            <a:gdLst>
              <a:gd name="connsiteX0" fmla="*/ 0 w 838200"/>
              <a:gd name="connsiteY0" fmla="*/ 0 h 704850"/>
              <a:gd name="connsiteX1" fmla="*/ 523875 w 838200"/>
              <a:gd name="connsiteY1" fmla="*/ 257175 h 704850"/>
              <a:gd name="connsiteX2" fmla="*/ 838200 w 838200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04850">
                <a:moveTo>
                  <a:pt x="0" y="0"/>
                </a:moveTo>
                <a:cubicBezTo>
                  <a:pt x="192087" y="69850"/>
                  <a:pt x="384175" y="139700"/>
                  <a:pt x="523875" y="257175"/>
                </a:cubicBezTo>
                <a:cubicBezTo>
                  <a:pt x="663575" y="374650"/>
                  <a:pt x="784225" y="665163"/>
                  <a:pt x="838200" y="7048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2189315" y="1485900"/>
            <a:ext cx="609600" cy="1238250"/>
          </a:xfrm>
          <a:custGeom>
            <a:avLst/>
            <a:gdLst>
              <a:gd name="connsiteX0" fmla="*/ 0 w 609600"/>
              <a:gd name="connsiteY0" fmla="*/ 0 h 1238250"/>
              <a:gd name="connsiteX1" fmla="*/ 466725 w 609600"/>
              <a:gd name="connsiteY1" fmla="*/ 723900 h 1238250"/>
              <a:gd name="connsiteX2" fmla="*/ 609600 w 609600"/>
              <a:gd name="connsiteY2" fmla="*/ 123825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238250">
                <a:moveTo>
                  <a:pt x="0" y="0"/>
                </a:moveTo>
                <a:cubicBezTo>
                  <a:pt x="182562" y="258762"/>
                  <a:pt x="365125" y="517525"/>
                  <a:pt x="466725" y="723900"/>
                </a:cubicBezTo>
                <a:cubicBezTo>
                  <a:pt x="568325" y="930275"/>
                  <a:pt x="573087" y="1166812"/>
                  <a:pt x="609600" y="12382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236940" y="3143250"/>
            <a:ext cx="457200" cy="1019175"/>
          </a:xfrm>
          <a:custGeom>
            <a:avLst/>
            <a:gdLst>
              <a:gd name="connsiteX0" fmla="*/ 0 w 457200"/>
              <a:gd name="connsiteY0" fmla="*/ 1019175 h 1019175"/>
              <a:gd name="connsiteX1" fmla="*/ 266700 w 457200"/>
              <a:gd name="connsiteY1" fmla="*/ 647700 h 1019175"/>
              <a:gd name="connsiteX2" fmla="*/ 457200 w 457200"/>
              <a:gd name="connsiteY2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1019175">
                <a:moveTo>
                  <a:pt x="0" y="1019175"/>
                </a:moveTo>
                <a:cubicBezTo>
                  <a:pt x="95250" y="918369"/>
                  <a:pt x="190500" y="817563"/>
                  <a:pt x="266700" y="647700"/>
                </a:cubicBezTo>
                <a:cubicBezTo>
                  <a:pt x="342900" y="477838"/>
                  <a:pt x="400050" y="238919"/>
                  <a:pt x="457200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66166" y="2449829"/>
            <a:ext cx="154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5184264" y="2500312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wait_queue_first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166166" y="3042288"/>
            <a:ext cx="126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5184264" y="3092771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wakeup_wait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3390232" y="2928940"/>
            <a:ext cx="351021" cy="16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166166" y="1827842"/>
            <a:ext cx="11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184264" y="1878325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intr_save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0" name="直接箭头连接符 59"/>
          <p:cNvCxnSpPr>
            <a:stCxn id="12" idx="3"/>
          </p:cNvCxnSpPr>
          <p:nvPr/>
        </p:nvCxnSpPr>
        <p:spPr>
          <a:xfrm flipV="1">
            <a:off x="4614272" y="2643188"/>
            <a:ext cx="480456" cy="2874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2" idx="3"/>
            <a:endCxn id="66" idx="1"/>
          </p:cNvCxnSpPr>
          <p:nvPr/>
        </p:nvCxnSpPr>
        <p:spPr>
          <a:xfrm>
            <a:off x="4614272" y="2930626"/>
            <a:ext cx="551894" cy="3276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15" idx="1"/>
          </p:cNvCxnSpPr>
          <p:nvPr/>
        </p:nvCxnSpPr>
        <p:spPr>
          <a:xfrm rot="16200000" flipH="1">
            <a:off x="4534384" y="3203532"/>
            <a:ext cx="696818" cy="576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55" idx="1"/>
          </p:cNvCxnSpPr>
          <p:nvPr/>
        </p:nvCxnSpPr>
        <p:spPr>
          <a:xfrm rot="5400000" flipH="1" flipV="1">
            <a:off x="4545022" y="2093482"/>
            <a:ext cx="670784" cy="5715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810018" y="969952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调用信号量</a:t>
            </a:r>
            <a:r>
              <a:rPr lang="en-US" altLang="zh-CN" b="1" dirty="0" smtClean="0">
                <a:solidFill>
                  <a:srgbClr val="C00000"/>
                </a:solidFill>
              </a:rPr>
              <a:t>V</a:t>
            </a:r>
            <a:r>
              <a:rPr lang="zh-CN" altLang="en-US" b="1" dirty="0" smtClean="0">
                <a:solidFill>
                  <a:srgbClr val="C00000"/>
                </a:solidFill>
              </a:rPr>
              <a:t>操作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141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底层支撑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信号量设计实现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管程和条件变量设计实现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2146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8450" y="1014038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0367" y="101403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38450" y="13567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练习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367" y="13567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38450" y="1699617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流程概述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0367" y="169961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16384" y="1275497"/>
            <a:ext cx="1697603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哲学家就餐问题</a:t>
            </a:r>
            <a:endParaRPr lang="zh-CN" altLang="en-US" sz="16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4414" y="739762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管程的定义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6331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466423" y="1048692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共享变量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1466423" y="1325874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管程内部的条件变量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699890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466423" y="1595114"/>
            <a:ext cx="3177015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</a:t>
            </a:r>
            <a:r>
              <a:rPr lang="zh-CN" altLang="en-US" sz="1800" dirty="0" smtClean="0"/>
              <a:t>并发执行的进程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967544"/>
            <a:ext cx="151066" cy="148997"/>
          </a:xfrm>
          <a:prstGeom prst="rect">
            <a:avLst/>
          </a:prstGeom>
          <a:effectLst/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1466423" y="1862768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800" dirty="0" smtClean="0"/>
              <a:t>设置共享数据初始值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28728" y="1643056"/>
            <a:ext cx="5411815" cy="3233759"/>
            <a:chOff x="784198" y="1590669"/>
            <a:chExt cx="5411815" cy="3233759"/>
          </a:xfrm>
        </p:grpSpPr>
        <p:grpSp>
          <p:nvGrpSpPr>
            <p:cNvPr id="1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新月形 6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新月形 6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7859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4414" y="739762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管程的定义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6331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466423" y="1048692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管程内部的共享变量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1466423" y="1325874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条件变量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699890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466423" y="1595114"/>
            <a:ext cx="3177015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</a:t>
            </a:r>
            <a:r>
              <a:rPr lang="zh-CN" altLang="en-US" sz="1800" dirty="0" smtClean="0"/>
              <a:t>并发执行的进程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967544"/>
            <a:ext cx="151066" cy="148997"/>
          </a:xfrm>
          <a:prstGeom prst="rect">
            <a:avLst/>
          </a:prstGeom>
          <a:effectLst/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1466423" y="1862768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800" dirty="0" smtClean="0"/>
              <a:t>设置共享数据初始值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28728" y="1643056"/>
            <a:ext cx="5411815" cy="3233759"/>
            <a:chOff x="784198" y="1590669"/>
            <a:chExt cx="5411815" cy="3233759"/>
          </a:xfrm>
        </p:grpSpPr>
        <p:grpSp>
          <p:nvGrpSpPr>
            <p:cNvPr id="1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新月形 6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新月形 6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FF0000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FF0000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 smtClean="0">
                  <a:solidFill>
                    <a:srgbClr val="FF0000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0508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4414" y="739762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管程的定义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6331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466423" y="1048692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管程内部的共享变量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1466423" y="1325874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管程内部的条件变量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699890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466423" y="1595114"/>
            <a:ext cx="3177015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</a:t>
            </a:r>
            <a:r>
              <a:rPr lang="zh-CN" altLang="en-US" sz="1800" dirty="0" smtClean="0"/>
              <a:t>并发执行的</a:t>
            </a:r>
            <a:r>
              <a:rPr lang="zh-CN" altLang="en-US" sz="1800" dirty="0" smtClean="0">
                <a:solidFill>
                  <a:srgbClr val="FF0000"/>
                </a:solidFill>
              </a:rPr>
              <a:t>进程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pic>
        <p:nvPicPr>
          <p:cNvPr id="15" name="图片 1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967544"/>
            <a:ext cx="151066" cy="148997"/>
          </a:xfrm>
          <a:prstGeom prst="rect">
            <a:avLst/>
          </a:prstGeom>
          <a:effectLst/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1466423" y="1862768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800" dirty="0" smtClean="0"/>
              <a:t>设置共享数据初始值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28728" y="1643056"/>
            <a:ext cx="5411815" cy="3233759"/>
            <a:chOff x="784198" y="1590669"/>
            <a:chExt cx="5411815" cy="3233759"/>
          </a:xfrm>
        </p:grpSpPr>
        <p:grpSp>
          <p:nvGrpSpPr>
            <p:cNvPr id="1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新月形 6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新月形 6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1773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4414" y="739762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管程的定义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6331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466423" y="1048692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管程内部的共享变量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1466423" y="1325874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管程内部的条件变量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699890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466423" y="1595114"/>
            <a:ext cx="3177015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</a:t>
            </a:r>
            <a:r>
              <a:rPr lang="zh-CN" altLang="en-US" sz="1800" dirty="0" smtClean="0"/>
              <a:t>并发执行的进程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967544"/>
            <a:ext cx="151066" cy="148997"/>
          </a:xfrm>
          <a:prstGeom prst="rect">
            <a:avLst/>
          </a:prstGeom>
          <a:effectLst/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1466423" y="1862768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800" dirty="0" smtClean="0">
                <a:solidFill>
                  <a:srgbClr val="FF0000"/>
                </a:solidFill>
              </a:rPr>
              <a:t>设置共享数据初始值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28728" y="1643056"/>
            <a:ext cx="5411815" cy="3233759"/>
            <a:chOff x="784198" y="1590669"/>
            <a:chExt cx="5411815" cy="3233759"/>
          </a:xfrm>
        </p:grpSpPr>
        <p:grpSp>
          <p:nvGrpSpPr>
            <p:cNvPr id="1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新月形 6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新月形 6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FF0000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2247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400" y="75558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管程的设计实现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51920" y="1736717"/>
            <a:ext cx="3024867" cy="1428083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typedef struct monitor{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semaphore_t mutex;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semaphore_t next;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int next_count;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condvar_t *cv;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monitor_t;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6289" y="1017576"/>
            <a:ext cx="5411815" cy="3233759"/>
            <a:chOff x="784198" y="1590669"/>
            <a:chExt cx="5411815" cy="3233759"/>
          </a:xfrm>
        </p:grpSpPr>
        <p:grpSp>
          <p:nvGrpSpPr>
            <p:cNvPr id="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新月形 5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新月形 5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大括号 13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>
              <a:stCxn id="5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7725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400" y="75558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管程的设计实现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4860032" y="806661"/>
            <a:ext cx="2685783" cy="2208071"/>
            <a:chOff x="2684132" y="1590669"/>
            <a:chExt cx="3511881" cy="3260395"/>
          </a:xfrm>
        </p:grpSpPr>
        <p:grpSp>
          <p:nvGrpSpPr>
            <p:cNvPr id="5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9" name="新月形 5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0" name="新月形 5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右大括号 13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0864" y="3790960"/>
              <a:ext cx="1239189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6104" y="2032810"/>
              <a:ext cx="1329320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86066" y="2294751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86066" y="2405873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37526" y="4214825"/>
              <a:ext cx="1442507" cy="636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1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69024" y="2883220"/>
              <a:ext cx="568450" cy="68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4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51" name="直接连接符 50"/>
            <p:cNvCxnSpPr>
              <a:stCxn id="5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162161" y="1663058"/>
              <a:ext cx="1356568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2" name="Rectangle 1"/>
          <p:cNvSpPr>
            <a:spLocks noChangeArrowheads="1"/>
          </p:cNvSpPr>
          <p:nvPr/>
        </p:nvSpPr>
        <p:spPr bwMode="auto">
          <a:xfrm>
            <a:off x="557104" y="2763756"/>
            <a:ext cx="4443524" cy="209288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real body of function;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} </a:t>
            </a:r>
          </a:p>
        </p:txBody>
      </p:sp>
      <p:sp>
        <p:nvSpPr>
          <p:cNvPr id="64" name="箭头 633"/>
          <p:cNvSpPr>
            <a:spLocks noChangeShapeType="1"/>
          </p:cNvSpPr>
          <p:nvPr/>
        </p:nvSpPr>
        <p:spPr bwMode="auto">
          <a:xfrm flipV="1">
            <a:off x="4632246" y="3288353"/>
            <a:ext cx="720725" cy="3587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箭头 633"/>
          <p:cNvSpPr>
            <a:spLocks noChangeShapeType="1"/>
          </p:cNvSpPr>
          <p:nvPr/>
        </p:nvSpPr>
        <p:spPr bwMode="auto">
          <a:xfrm>
            <a:off x="4632246" y="3648716"/>
            <a:ext cx="720725" cy="21590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5352971" y="3072453"/>
            <a:ext cx="1116011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cond_wait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5352971" y="3648716"/>
            <a:ext cx="1265090" cy="3693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cond_signal</a:t>
            </a:r>
          </a:p>
        </p:txBody>
      </p:sp>
      <p:sp>
        <p:nvSpPr>
          <p:cNvPr id="63" name="Rectangle 1"/>
          <p:cNvSpPr>
            <a:spLocks noChangeArrowheads="1"/>
          </p:cNvSpPr>
          <p:nvPr/>
        </p:nvSpPr>
        <p:spPr bwMode="auto">
          <a:xfrm>
            <a:off x="566393" y="1174379"/>
            <a:ext cx="3024867" cy="1428083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typedef struct monitor{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semaphore_t mutex;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semaphore_t next;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int next_count;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condvar_t *cv;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monitor_t; </a:t>
            </a:r>
          </a:p>
        </p:txBody>
      </p:sp>
    </p:spTree>
    <p:extLst>
      <p:ext uri="{BB962C8B-B14F-4D97-AF65-F5344CB8AC3E}">
        <p14:creationId xmlns:p14="http://schemas.microsoft.com/office/powerpoint/2010/main" val="6027725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400" y="75558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管程的设计实现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4860032" y="806661"/>
            <a:ext cx="2685783" cy="2208071"/>
            <a:chOff x="2684132" y="1590669"/>
            <a:chExt cx="3511881" cy="3260395"/>
          </a:xfrm>
        </p:grpSpPr>
        <p:grpSp>
          <p:nvGrpSpPr>
            <p:cNvPr id="5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9" name="新月形 5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0" name="新月形 5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右大括号 13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0864" y="3790960"/>
              <a:ext cx="1239189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6104" y="2032810"/>
              <a:ext cx="1329320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86066" y="2294751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86066" y="2405873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37526" y="4214825"/>
              <a:ext cx="1442507" cy="636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1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69024" y="2883220"/>
              <a:ext cx="568450" cy="68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4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51" name="直接连接符 50"/>
            <p:cNvCxnSpPr>
              <a:stCxn id="5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162161" y="1663058"/>
              <a:ext cx="1356568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2" name="Rectangle 1"/>
          <p:cNvSpPr>
            <a:spLocks noChangeArrowheads="1"/>
          </p:cNvSpPr>
          <p:nvPr/>
        </p:nvSpPr>
        <p:spPr bwMode="auto">
          <a:xfrm>
            <a:off x="557104" y="2763756"/>
            <a:ext cx="4443524" cy="209288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sem.wait(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real body of function;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} </a:t>
            </a:r>
          </a:p>
        </p:txBody>
      </p:sp>
      <p:sp>
        <p:nvSpPr>
          <p:cNvPr id="64" name="箭头 633"/>
          <p:cNvSpPr>
            <a:spLocks noChangeShapeType="1"/>
          </p:cNvSpPr>
          <p:nvPr/>
        </p:nvSpPr>
        <p:spPr bwMode="auto">
          <a:xfrm flipV="1">
            <a:off x="4632246" y="3288353"/>
            <a:ext cx="720725" cy="3587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箭头 633"/>
          <p:cNvSpPr>
            <a:spLocks noChangeShapeType="1"/>
          </p:cNvSpPr>
          <p:nvPr/>
        </p:nvSpPr>
        <p:spPr bwMode="auto">
          <a:xfrm>
            <a:off x="4632246" y="3648716"/>
            <a:ext cx="720725" cy="21590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5352971" y="3072453"/>
            <a:ext cx="1116011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cond_wait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5352971" y="3648716"/>
            <a:ext cx="1265090" cy="3693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cond_signal</a:t>
            </a:r>
          </a:p>
        </p:txBody>
      </p:sp>
      <p:sp>
        <p:nvSpPr>
          <p:cNvPr id="63" name="Rectangle 1"/>
          <p:cNvSpPr>
            <a:spLocks noChangeArrowheads="1"/>
          </p:cNvSpPr>
          <p:nvPr/>
        </p:nvSpPr>
        <p:spPr bwMode="auto">
          <a:xfrm>
            <a:off x="566393" y="1174379"/>
            <a:ext cx="3024867" cy="1428083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typedef struct monitor{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semaphore_t mutex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semaphore_t next;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int next_count;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condvar_t *cv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monitor_t; </a:t>
            </a:r>
          </a:p>
        </p:txBody>
      </p:sp>
    </p:spTree>
    <p:extLst>
      <p:ext uri="{BB962C8B-B14F-4D97-AF65-F5344CB8AC3E}">
        <p14:creationId xmlns:p14="http://schemas.microsoft.com/office/powerpoint/2010/main" val="12668629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1"/>
          <p:cNvSpPr>
            <a:spLocks noChangeArrowheads="1"/>
          </p:cNvSpPr>
          <p:nvPr/>
        </p:nvSpPr>
        <p:spPr bwMode="auto">
          <a:xfrm>
            <a:off x="557104" y="2763756"/>
            <a:ext cx="4443524" cy="209288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real body of function;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next_count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0)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monitor.next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} </a:t>
            </a: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400" y="75558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管程的设计实现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4860032" y="806661"/>
            <a:ext cx="2685783" cy="2208071"/>
            <a:chOff x="2684132" y="1590669"/>
            <a:chExt cx="3511881" cy="3260395"/>
          </a:xfrm>
        </p:grpSpPr>
        <p:grpSp>
          <p:nvGrpSpPr>
            <p:cNvPr id="5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9" name="新月形 5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0" name="新月形 5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右大括号 13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0864" y="3790960"/>
              <a:ext cx="1239189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6104" y="2032810"/>
              <a:ext cx="1329320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86066" y="2294751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86066" y="2405873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37526" y="4214825"/>
              <a:ext cx="1442507" cy="636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1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69024" y="2883220"/>
              <a:ext cx="568450" cy="68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4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51" name="直接连接符 50"/>
            <p:cNvCxnSpPr>
              <a:stCxn id="5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162161" y="1663058"/>
              <a:ext cx="1356568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928662" y="3895734"/>
            <a:ext cx="3500462" cy="468000"/>
          </a:xfrm>
          <a:prstGeom prst="rect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 633"/>
          <p:cNvSpPr>
            <a:spLocks noChangeShapeType="1"/>
          </p:cNvSpPr>
          <p:nvPr/>
        </p:nvSpPr>
        <p:spPr bwMode="auto">
          <a:xfrm flipV="1">
            <a:off x="4632246" y="3288353"/>
            <a:ext cx="720725" cy="3587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箭头 633"/>
          <p:cNvSpPr>
            <a:spLocks noChangeShapeType="1"/>
          </p:cNvSpPr>
          <p:nvPr/>
        </p:nvSpPr>
        <p:spPr bwMode="auto">
          <a:xfrm>
            <a:off x="4632246" y="3648716"/>
            <a:ext cx="720725" cy="21590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5352971" y="3072453"/>
            <a:ext cx="1116011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cond_wait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5352971" y="3648716"/>
            <a:ext cx="1265090" cy="3693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cond_signal</a:t>
            </a:r>
          </a:p>
        </p:txBody>
      </p:sp>
      <p:sp>
        <p:nvSpPr>
          <p:cNvPr id="69" name="Rectangle 1"/>
          <p:cNvSpPr>
            <a:spLocks noChangeArrowheads="1"/>
          </p:cNvSpPr>
          <p:nvPr/>
        </p:nvSpPr>
        <p:spPr bwMode="auto">
          <a:xfrm>
            <a:off x="566393" y="1174379"/>
            <a:ext cx="3024867" cy="1428083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typedef struct monitor{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semaphore_t mutex;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semaphore_t next; 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next_count; 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condvar_t *cv;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monitor_t; </a:t>
            </a:r>
          </a:p>
        </p:txBody>
      </p:sp>
    </p:spTree>
    <p:extLst>
      <p:ext uri="{BB962C8B-B14F-4D97-AF65-F5344CB8AC3E}">
        <p14:creationId xmlns:p14="http://schemas.microsoft.com/office/powerpoint/2010/main" val="21929025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6892" y="76178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条件变量的定义</a:t>
            </a:r>
            <a:endParaRPr lang="zh-CN" altLang="en-US" sz="2000" b="1" dirty="0">
              <a:solidFill>
                <a:srgbClr val="11576A"/>
              </a:solidFill>
              <a:latin typeface="Helvetica Neue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76001" y="1182249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thread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require(lock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976002" y="311738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4720417" y="1190138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14440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000100" y="1357304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0100" y="2731334"/>
            <a:ext cx="3147015" cy="1323439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 struct condvar{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semaphore_t sem;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count;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　monitor_t *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condvar_t;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92638" y="1591040"/>
            <a:ext cx="3024867" cy="156966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 struct monitor{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semaphore_t mutex;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semaphore_t next;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next_count;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condvar_t *cv;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monitor_t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643306" y="3000378"/>
            <a:ext cx="1080120" cy="648072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86892" y="76178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Helvetica Neue"/>
              </a:rPr>
              <a:t>条件变量</a:t>
            </a:r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的定义</a:t>
            </a:r>
            <a:endParaRPr lang="zh-CN" altLang="en-US" sz="2000" b="1" dirty="0">
              <a:solidFill>
                <a:srgbClr val="11576A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812659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8450" y="1014038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0367" y="101403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38450" y="13567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练习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367" y="13567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38450" y="1699617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流程概述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0367" y="169961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6"/>
          <p:cNvSpPr>
            <a:spLocks noChangeAspect="1" noChangeArrowheads="1"/>
          </p:cNvSpPr>
          <p:nvPr/>
        </p:nvSpPr>
        <p:spPr bwMode="auto">
          <a:xfrm>
            <a:off x="2707461" y="2231630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49" name="Rectangle 6"/>
          <p:cNvSpPr>
            <a:spLocks noChangeAspect="1" noChangeArrowheads="1"/>
          </p:cNvSpPr>
          <p:nvPr/>
        </p:nvSpPr>
        <p:spPr bwMode="auto">
          <a:xfrm>
            <a:off x="3718532" y="2231615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定时器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0" name="Rectangle 6"/>
          <p:cNvSpPr>
            <a:spLocks noChangeAspect="1" noChangeArrowheads="1"/>
          </p:cNvSpPr>
          <p:nvPr/>
        </p:nvSpPr>
        <p:spPr bwMode="auto">
          <a:xfrm>
            <a:off x="4739431" y="2226933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等待队列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1" name="Rectangle 6"/>
          <p:cNvSpPr>
            <a:spLocks noChangeAspect="1" noChangeArrowheads="1"/>
          </p:cNvSpPr>
          <p:nvPr/>
        </p:nvSpPr>
        <p:spPr bwMode="auto">
          <a:xfrm>
            <a:off x="3177202" y="1803505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信号量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2" name="Rectangle 6"/>
          <p:cNvSpPr>
            <a:spLocks noChangeAspect="1" noChangeArrowheads="1"/>
          </p:cNvSpPr>
          <p:nvPr/>
        </p:nvSpPr>
        <p:spPr bwMode="auto">
          <a:xfrm>
            <a:off x="4234859" y="1785342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条件变量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16384" y="1275497"/>
            <a:ext cx="1697603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哲学家就餐问题</a:t>
            </a:r>
            <a:endParaRPr lang="zh-CN" altLang="en-US" sz="16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75684" y="1207649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thread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require(lock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9184" y="3054474"/>
            <a:ext cx="3672000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cv.count++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sp>
        <p:nvSpPr>
          <p:cNvPr id="7" name="矩形 6"/>
          <p:cNvSpPr/>
          <p:nvPr/>
        </p:nvSpPr>
        <p:spPr>
          <a:xfrm>
            <a:off x="886892" y="76178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Helvetica Neue"/>
              </a:rPr>
              <a:t>条件变量</a:t>
            </a:r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的定义</a:t>
            </a:r>
            <a:endParaRPr lang="zh-CN" altLang="en-US" sz="2000" b="1" dirty="0">
              <a:solidFill>
                <a:srgbClr val="11576A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39059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57648" y="1185549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7648" y="3090322"/>
            <a:ext cx="3672408" cy="156966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if( cv.count &gt; 0)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monitor.next_count ++;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sem_signal(cv.sem); 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sem_wait(monitor.next);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monitor.next_count -- 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" name="矩形 6"/>
          <p:cNvSpPr/>
          <p:nvPr/>
        </p:nvSpPr>
        <p:spPr>
          <a:xfrm>
            <a:off x="886892" y="76178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Helvetica Neue"/>
              </a:rPr>
              <a:t>条件变量</a:t>
            </a:r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的定义</a:t>
            </a:r>
            <a:endParaRPr lang="zh-CN" altLang="en-US" sz="2000" b="1" dirty="0">
              <a:solidFill>
                <a:srgbClr val="11576A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096789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49602" y="739762"/>
            <a:ext cx="400211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两个线程基于管程和信号量并发执行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801611" y="1048692"/>
            <a:ext cx="5481841" cy="35559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0" lvl="1" indent="0">
              <a:lnSpc>
                <a:spcPct val="90000"/>
              </a:lnSpc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/>
            <a:r>
              <a:rPr lang="zh-CN" altLang="en-US" dirty="0"/>
              <a:t>线程</a:t>
            </a:r>
            <a:r>
              <a:rPr lang="en-US" altLang="zh-CN" dirty="0"/>
              <a:t>A </a:t>
            </a:r>
            <a:r>
              <a:rPr lang="zh-CN" altLang="en-US" dirty="0"/>
              <a:t>先进入管程，发现条件不满足，会等待</a:t>
            </a: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801612" y="1325874"/>
            <a:ext cx="559854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线程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后进入管程，设置条件满足</a:t>
            </a:r>
            <a:r>
              <a:rPr lang="zh-CN" altLang="en-US" sz="1800" dirty="0"/>
              <a:t>，并唤醒线程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3917" y="1643056"/>
            <a:ext cx="5411815" cy="3233759"/>
            <a:chOff x="784198" y="1590669"/>
            <a:chExt cx="5411815" cy="3233759"/>
          </a:xfrm>
        </p:grpSpPr>
        <p:grpSp>
          <p:nvGrpSpPr>
            <p:cNvPr id="1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新月形 6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新月形 6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801828" y="2562857"/>
            <a:ext cx="80342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线程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551737" y="2255127"/>
            <a:ext cx="79220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线程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>
            <a:stCxn id="54" idx="3"/>
            <a:endCxn id="2" idx="0"/>
          </p:cNvCxnSpPr>
          <p:nvPr/>
        </p:nvCxnSpPr>
        <p:spPr>
          <a:xfrm>
            <a:off x="4739411" y="2363592"/>
            <a:ext cx="464130" cy="1992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167574" y="2184844"/>
            <a:ext cx="472145" cy="1992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4866694" y="2119342"/>
            <a:ext cx="960445" cy="4500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163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49602" y="739762"/>
            <a:ext cx="400211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两个线程基于管程和信号量并发执行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801611" y="1048692"/>
            <a:ext cx="5481841" cy="35559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0" lvl="1" indent="0">
              <a:lnSpc>
                <a:spcPct val="90000"/>
              </a:lnSpc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/>
            <a:r>
              <a:rPr lang="zh-CN" altLang="en-US" dirty="0"/>
              <a:t>线程</a:t>
            </a:r>
            <a:r>
              <a:rPr lang="en-US" altLang="zh-CN" dirty="0"/>
              <a:t>A </a:t>
            </a:r>
            <a:r>
              <a:rPr lang="zh-CN" altLang="en-US" dirty="0"/>
              <a:t>先进入管程，发现条件不满足，会等待</a:t>
            </a: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801612" y="1325874"/>
            <a:ext cx="559854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线程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后进入管程，设置条件满足</a:t>
            </a:r>
            <a:r>
              <a:rPr lang="zh-CN" altLang="en-US" sz="1800" dirty="0"/>
              <a:t>，并唤醒线程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4" name="Rectangle 1"/>
          <p:cNvSpPr>
            <a:spLocks noChangeArrowheads="1"/>
          </p:cNvSpPr>
          <p:nvPr/>
        </p:nvSpPr>
        <p:spPr bwMode="auto">
          <a:xfrm>
            <a:off x="557104" y="1923678"/>
            <a:ext cx="4443524" cy="209288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Thread_A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sem.wait(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} 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1434649" y="2547256"/>
            <a:ext cx="1116011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cond_wait</a:t>
            </a:r>
          </a:p>
        </p:txBody>
      </p:sp>
    </p:spTree>
    <p:extLst>
      <p:ext uri="{BB962C8B-B14F-4D97-AF65-F5344CB8AC3E}">
        <p14:creationId xmlns:p14="http://schemas.microsoft.com/office/powerpoint/2010/main" val="15498507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49602" y="739762"/>
            <a:ext cx="400211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两个线程基于管程和信号量并发执行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801611" y="1048692"/>
            <a:ext cx="5481841" cy="35559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0" lvl="1" indent="0">
              <a:lnSpc>
                <a:spcPct val="90000"/>
              </a:lnSpc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/>
            <a:r>
              <a:rPr lang="zh-CN" altLang="en-US" dirty="0"/>
              <a:t>线程</a:t>
            </a:r>
            <a:r>
              <a:rPr lang="en-US" altLang="zh-CN" dirty="0"/>
              <a:t>A </a:t>
            </a:r>
            <a:r>
              <a:rPr lang="zh-CN" altLang="en-US" dirty="0"/>
              <a:t>先进入管程，发现条件不满足，会等待</a:t>
            </a: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801612" y="1325874"/>
            <a:ext cx="559854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线程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后进入管程，设置条件满足</a:t>
            </a:r>
            <a:r>
              <a:rPr lang="zh-CN" altLang="en-US" sz="1800" dirty="0"/>
              <a:t>，并唤醒线程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4" name="Rectangle 1"/>
          <p:cNvSpPr>
            <a:spLocks noChangeArrowheads="1"/>
          </p:cNvSpPr>
          <p:nvPr/>
        </p:nvSpPr>
        <p:spPr bwMode="auto">
          <a:xfrm>
            <a:off x="683568" y="1851670"/>
            <a:ext cx="4443524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Thread_B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sem.wait(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1561113" y="2475248"/>
            <a:ext cx="1265090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</a:t>
            </a:r>
            <a:r>
              <a:rPr lang="zh-CN" altLang="zh-CN" b="1" dirty="0" smtClean="0"/>
              <a:t>_</a:t>
            </a:r>
            <a:r>
              <a:rPr lang="en-US" altLang="zh-CN" b="1" dirty="0" smtClean="0"/>
              <a:t>signal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21319993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thread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require(lock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69947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thread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require(lock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758" y="2831902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74728" y="2833048"/>
            <a:ext cx="3672408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 cv.count &gt; 0) 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-- 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81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thread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require(lock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61062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thread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require(lock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758" y="2831902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74728" y="2833048"/>
            <a:ext cx="3672408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 cv.count &gt; 0) 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sem_signal(cv.sem); 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-- 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10800000" flipV="1">
            <a:off x="2571736" y="3500444"/>
            <a:ext cx="1928826" cy="71438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2"/>
          <p:cNvCxnSpPr>
            <a:cxnSpLocks noChangeShapeType="1"/>
          </p:cNvCxnSpPr>
          <p:nvPr/>
        </p:nvCxnSpPr>
        <p:spPr bwMode="auto">
          <a:xfrm>
            <a:off x="1763688" y="3003798"/>
            <a:ext cx="2376487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3481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thread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require(lock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60739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8450" y="1014038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0367" y="101403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38450" y="13567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练习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367" y="13567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38450" y="1699617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流程概述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0367" y="169961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Straight Connector 11"/>
          <p:cNvSpPr>
            <a:spLocks noChangeShapeType="1"/>
          </p:cNvSpPr>
          <p:nvPr/>
        </p:nvSpPr>
        <p:spPr bwMode="auto">
          <a:xfrm flipV="1">
            <a:off x="1816316" y="2650132"/>
            <a:ext cx="5184576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TextBox 12"/>
          <p:cNvSpPr>
            <a:spLocks noChangeArrowheads="1"/>
          </p:cNvSpPr>
          <p:nvPr/>
        </p:nvSpPr>
        <p:spPr bwMode="auto">
          <a:xfrm>
            <a:off x="1748054" y="2737720"/>
            <a:ext cx="7429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kernel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space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4313928" y="2959246"/>
            <a:ext cx="889740" cy="1622425"/>
            <a:chOff x="45835" y="0"/>
            <a:chExt cx="1174220" cy="1548000"/>
          </a:xfrm>
        </p:grpSpPr>
        <p:sp>
          <p:nvSpPr>
            <p:cNvPr id="33" name="Flowchart: Document 22"/>
            <p:cNvSpPr>
              <a:spLocks noChangeAspect="1" noChangeArrowheads="1"/>
            </p:cNvSpPr>
            <p:nvPr/>
          </p:nvSpPr>
          <p:spPr bwMode="auto">
            <a:xfrm>
              <a:off x="45835" y="0"/>
              <a:ext cx="1137306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34" name="Straight Arrow Connector 23"/>
            <p:cNvCxnSpPr>
              <a:cxnSpLocks noChangeShapeType="1"/>
            </p:cNvCxnSpPr>
            <p:nvPr/>
          </p:nvCxnSpPr>
          <p:spPr bwMode="auto">
            <a:xfrm>
              <a:off x="181976" y="781322"/>
              <a:ext cx="1" cy="576000"/>
            </a:xfrm>
            <a:prstGeom prst="straightConnector1">
              <a:avLst/>
            </a:prstGeom>
            <a:noFill/>
            <a:ln w="38100">
              <a:solidFill>
                <a:srgbClr val="FDD000"/>
              </a:solidFill>
              <a:round/>
              <a:headEnd/>
              <a:tailEnd type="triangle" w="med" len="med"/>
            </a:ln>
          </p:spPr>
        </p:cxnSp>
        <p:sp>
          <p:nvSpPr>
            <p:cNvPr id="35" name="TextBox 20"/>
            <p:cNvSpPr>
              <a:spLocks noChangeArrowheads="1"/>
            </p:cNvSpPr>
            <p:nvPr/>
          </p:nvSpPr>
          <p:spPr bwMode="auto">
            <a:xfrm>
              <a:off x="163979" y="91728"/>
              <a:ext cx="1056076" cy="792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初始化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信号量，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管程，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条件变量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" name="组合 23"/>
          <p:cNvGrpSpPr>
            <a:grpSpLocks/>
          </p:cNvGrpSpPr>
          <p:nvPr/>
        </p:nvGrpSpPr>
        <p:grpSpPr bwMode="auto">
          <a:xfrm>
            <a:off x="3407923" y="2956796"/>
            <a:ext cx="892542" cy="1627187"/>
            <a:chOff x="0" y="0"/>
            <a:chExt cx="1177029" cy="1552586"/>
          </a:xfrm>
        </p:grpSpPr>
        <p:grpSp>
          <p:nvGrpSpPr>
            <p:cNvPr id="4" name="组合 24"/>
            <p:cNvGrpSpPr>
              <a:grpSpLocks/>
            </p:cNvGrpSpPr>
            <p:nvPr/>
          </p:nvGrpSpPr>
          <p:grpSpPr bwMode="auto">
            <a:xfrm>
              <a:off x="0" y="4586"/>
              <a:ext cx="1137306" cy="1548000"/>
              <a:chOff x="0" y="0"/>
              <a:chExt cx="1137306" cy="1548000"/>
            </a:xfrm>
          </p:grpSpPr>
          <p:sp>
            <p:nvSpPr>
              <p:cNvPr id="40" name="Flowchart: Document 22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1137306" cy="1548000"/>
              </a:xfrm>
              <a:prstGeom prst="flowChartDocument">
                <a:avLst/>
              </a:prstGeom>
              <a:gradFill rotWithShape="1"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rgbClr val="E5EE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zh-CN" sz="1400" b="1" u="sng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cxnSp>
            <p:nvCxnSpPr>
              <p:cNvPr id="41" name="Straight Arrow Connector 23"/>
              <p:cNvCxnSpPr>
                <a:cxnSpLocks noChangeShapeType="1"/>
              </p:cNvCxnSpPr>
              <p:nvPr/>
            </p:nvCxnSpPr>
            <p:spPr bwMode="auto">
              <a:xfrm>
                <a:off x="123608" y="781322"/>
                <a:ext cx="1" cy="576000"/>
              </a:xfrm>
              <a:prstGeom prst="straightConnector1">
                <a:avLst/>
              </a:prstGeom>
              <a:noFill/>
              <a:ln w="38100">
                <a:solidFill>
                  <a:srgbClr val="FDD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8" name="TextBox 17"/>
            <p:cNvSpPr>
              <a:spLocks noChangeArrowheads="1"/>
            </p:cNvSpPr>
            <p:nvPr/>
          </p:nvSpPr>
          <p:spPr bwMode="auto">
            <a:xfrm>
              <a:off x="87927" y="481017"/>
              <a:ext cx="1089102" cy="411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 spc="-1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init_main</a:t>
              </a:r>
              <a:r>
                <a:rPr lang="en-US" altLang="zh-CN" sz="1100" b="1" spc="-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()</a:t>
              </a:r>
            </a:p>
            <a:p>
              <a:r>
                <a:rPr lang="en-US" altLang="zh-CN" sz="1100" b="1" spc="-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….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9" name="TextBox 31"/>
            <p:cNvSpPr>
              <a:spLocks noChangeArrowheads="1"/>
            </p:cNvSpPr>
            <p:nvPr/>
          </p:nvSpPr>
          <p:spPr bwMode="auto">
            <a:xfrm>
              <a:off x="284760" y="0"/>
              <a:ext cx="634676" cy="39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</a:t>
              </a:r>
              <a:endParaRPr lang="zh-CN" altLang="en-US" sz="1400" b="1" u="sng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" name="组合 29"/>
          <p:cNvGrpSpPr>
            <a:grpSpLocks/>
          </p:cNvGrpSpPr>
          <p:nvPr/>
        </p:nvGrpSpPr>
        <p:grpSpPr bwMode="auto">
          <a:xfrm>
            <a:off x="2511641" y="2961558"/>
            <a:ext cx="871548" cy="1622425"/>
            <a:chOff x="0" y="0"/>
            <a:chExt cx="1150502" cy="1548000"/>
          </a:xfrm>
        </p:grpSpPr>
        <p:sp>
          <p:nvSpPr>
            <p:cNvPr id="43" name="Flowchart: Document 22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37306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44" name="Straight Arrow Connector 23"/>
            <p:cNvCxnSpPr>
              <a:cxnSpLocks noChangeShapeType="1"/>
            </p:cNvCxnSpPr>
            <p:nvPr/>
          </p:nvCxnSpPr>
          <p:spPr bwMode="auto">
            <a:xfrm>
              <a:off x="136131" y="781322"/>
              <a:ext cx="1" cy="576000"/>
            </a:xfrm>
            <a:prstGeom prst="straightConnector1">
              <a:avLst/>
            </a:prstGeom>
            <a:noFill/>
            <a:ln w="38100">
              <a:solidFill>
                <a:srgbClr val="FDD000"/>
              </a:solidFill>
              <a:round/>
              <a:headEnd/>
              <a:tailEnd type="triangle" w="med" len="med"/>
            </a:ln>
          </p:spPr>
        </p:cxnSp>
        <p:sp>
          <p:nvSpPr>
            <p:cNvPr id="45" name="TextBox 8"/>
            <p:cNvSpPr>
              <a:spLocks noChangeArrowheads="1"/>
            </p:cNvSpPr>
            <p:nvPr/>
          </p:nvSpPr>
          <p:spPr bwMode="auto">
            <a:xfrm>
              <a:off x="81463" y="353235"/>
              <a:ext cx="1069039" cy="624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initial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instruction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flow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6" name="TextBox 35"/>
            <p:cNvSpPr>
              <a:spLocks noChangeArrowheads="1"/>
            </p:cNvSpPr>
            <p:nvPr/>
          </p:nvSpPr>
          <p:spPr bwMode="auto">
            <a:xfrm>
              <a:off x="263121" y="0"/>
              <a:ext cx="676960" cy="39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idle</a:t>
              </a:r>
              <a:endParaRPr lang="zh-CN" altLang="en-US" sz="140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6" name="组合 2"/>
          <p:cNvGrpSpPr/>
          <p:nvPr/>
        </p:nvGrpSpPr>
        <p:grpSpPr>
          <a:xfrm>
            <a:off x="5341958" y="2828939"/>
            <a:ext cx="982626" cy="1418497"/>
            <a:chOff x="6668781" y="1214428"/>
            <a:chExt cx="982626" cy="1418497"/>
          </a:xfrm>
        </p:grpSpPr>
        <p:sp>
          <p:nvSpPr>
            <p:cNvPr id="55" name="Flowchart: Document 22"/>
            <p:cNvSpPr>
              <a:spLocks noChangeAspect="1" noChangeArrowheads="1"/>
            </p:cNvSpPr>
            <p:nvPr/>
          </p:nvSpPr>
          <p:spPr bwMode="auto">
            <a:xfrm>
              <a:off x="6668781" y="1214429"/>
              <a:ext cx="982626" cy="1418496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7" name="TextBox 24"/>
            <p:cNvSpPr>
              <a:spLocks noChangeArrowheads="1"/>
            </p:cNvSpPr>
            <p:nvPr/>
          </p:nvSpPr>
          <p:spPr bwMode="auto">
            <a:xfrm>
              <a:off x="6832248" y="1214428"/>
              <a:ext cx="679994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哲学家</a:t>
              </a:r>
              <a:r>
                <a:rPr lang="en-US" altLang="zh-CN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0" name="TextBox 24"/>
            <p:cNvSpPr>
              <a:spLocks noChangeArrowheads="1"/>
            </p:cNvSpPr>
            <p:nvPr/>
          </p:nvSpPr>
          <p:spPr bwMode="auto">
            <a:xfrm>
              <a:off x="6998162" y="1456147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思考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1" name="TextBox 24"/>
            <p:cNvSpPr>
              <a:spLocks noChangeArrowheads="1"/>
            </p:cNvSpPr>
            <p:nvPr/>
          </p:nvSpPr>
          <p:spPr bwMode="auto">
            <a:xfrm>
              <a:off x="6998161" y="1680819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饥饿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2" name="TextBox 24"/>
            <p:cNvSpPr>
              <a:spLocks noChangeArrowheads="1"/>
            </p:cNvSpPr>
            <p:nvPr/>
          </p:nvSpPr>
          <p:spPr bwMode="auto">
            <a:xfrm>
              <a:off x="6998161" y="1925744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等待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3" name="TextBox 24"/>
            <p:cNvSpPr>
              <a:spLocks noChangeArrowheads="1"/>
            </p:cNvSpPr>
            <p:nvPr/>
          </p:nvSpPr>
          <p:spPr bwMode="auto">
            <a:xfrm>
              <a:off x="6998161" y="2153238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就餐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7" name="组合 73"/>
          <p:cNvGrpSpPr/>
          <p:nvPr/>
        </p:nvGrpSpPr>
        <p:grpSpPr>
          <a:xfrm>
            <a:off x="5509424" y="3088036"/>
            <a:ext cx="982626" cy="1418497"/>
            <a:chOff x="6668781" y="1214428"/>
            <a:chExt cx="982626" cy="1418497"/>
          </a:xfrm>
        </p:grpSpPr>
        <p:sp>
          <p:nvSpPr>
            <p:cNvPr id="75" name="Flowchart: Document 22"/>
            <p:cNvSpPr>
              <a:spLocks noChangeAspect="1" noChangeArrowheads="1"/>
            </p:cNvSpPr>
            <p:nvPr/>
          </p:nvSpPr>
          <p:spPr bwMode="auto">
            <a:xfrm>
              <a:off x="6668781" y="1214429"/>
              <a:ext cx="982626" cy="1418496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6" name="TextBox 24"/>
            <p:cNvSpPr>
              <a:spLocks noChangeArrowheads="1"/>
            </p:cNvSpPr>
            <p:nvPr/>
          </p:nvSpPr>
          <p:spPr bwMode="auto">
            <a:xfrm>
              <a:off x="6832248" y="1214428"/>
              <a:ext cx="679994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哲学家</a:t>
              </a:r>
              <a:r>
                <a:rPr lang="en-US" altLang="zh-CN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7" name="TextBox 24"/>
            <p:cNvSpPr>
              <a:spLocks noChangeArrowheads="1"/>
            </p:cNvSpPr>
            <p:nvPr/>
          </p:nvSpPr>
          <p:spPr bwMode="auto">
            <a:xfrm>
              <a:off x="6998162" y="1456147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思考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8" name="TextBox 24"/>
            <p:cNvSpPr>
              <a:spLocks noChangeArrowheads="1"/>
            </p:cNvSpPr>
            <p:nvPr/>
          </p:nvSpPr>
          <p:spPr bwMode="auto">
            <a:xfrm>
              <a:off x="6998161" y="1680819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饥饿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9" name="TextBox 24"/>
            <p:cNvSpPr>
              <a:spLocks noChangeArrowheads="1"/>
            </p:cNvSpPr>
            <p:nvPr/>
          </p:nvSpPr>
          <p:spPr bwMode="auto">
            <a:xfrm>
              <a:off x="6998161" y="1925744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等待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0" name="TextBox 24"/>
            <p:cNvSpPr>
              <a:spLocks noChangeArrowheads="1"/>
            </p:cNvSpPr>
            <p:nvPr/>
          </p:nvSpPr>
          <p:spPr bwMode="auto">
            <a:xfrm>
              <a:off x="6998161" y="2153238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就餐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" name="组合 80"/>
          <p:cNvGrpSpPr/>
          <p:nvPr/>
        </p:nvGrpSpPr>
        <p:grpSpPr>
          <a:xfrm>
            <a:off x="5661824" y="3344019"/>
            <a:ext cx="982626" cy="1418497"/>
            <a:chOff x="6668781" y="1214428"/>
            <a:chExt cx="982626" cy="1418497"/>
          </a:xfrm>
        </p:grpSpPr>
        <p:sp>
          <p:nvSpPr>
            <p:cNvPr id="82" name="Flowchart: Document 22"/>
            <p:cNvSpPr>
              <a:spLocks noChangeAspect="1" noChangeArrowheads="1"/>
            </p:cNvSpPr>
            <p:nvPr/>
          </p:nvSpPr>
          <p:spPr bwMode="auto">
            <a:xfrm>
              <a:off x="6668781" y="1214429"/>
              <a:ext cx="982626" cy="1418496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3" name="TextBox 24"/>
            <p:cNvSpPr>
              <a:spLocks noChangeArrowheads="1"/>
            </p:cNvSpPr>
            <p:nvPr/>
          </p:nvSpPr>
          <p:spPr bwMode="auto">
            <a:xfrm>
              <a:off x="6832248" y="1214428"/>
              <a:ext cx="689612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哲学家</a:t>
              </a:r>
              <a:r>
                <a:rPr lang="en-US" altLang="zh-CN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4" name="TextBox 24"/>
            <p:cNvSpPr>
              <a:spLocks noChangeArrowheads="1"/>
            </p:cNvSpPr>
            <p:nvPr/>
          </p:nvSpPr>
          <p:spPr bwMode="auto">
            <a:xfrm>
              <a:off x="6998162" y="1456147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思考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5" name="TextBox 24"/>
            <p:cNvSpPr>
              <a:spLocks noChangeArrowheads="1"/>
            </p:cNvSpPr>
            <p:nvPr/>
          </p:nvSpPr>
          <p:spPr bwMode="auto">
            <a:xfrm>
              <a:off x="6998161" y="1680819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饥饿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6" name="TextBox 24"/>
            <p:cNvSpPr>
              <a:spLocks noChangeArrowheads="1"/>
            </p:cNvSpPr>
            <p:nvPr/>
          </p:nvSpPr>
          <p:spPr bwMode="auto">
            <a:xfrm>
              <a:off x="6998161" y="1925744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等待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7" name="TextBox 24"/>
            <p:cNvSpPr>
              <a:spLocks noChangeArrowheads="1"/>
            </p:cNvSpPr>
            <p:nvPr/>
          </p:nvSpPr>
          <p:spPr bwMode="auto">
            <a:xfrm>
              <a:off x="6998161" y="2153238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就餐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8" name="Rectangle 6"/>
          <p:cNvSpPr>
            <a:spLocks noChangeAspect="1" noChangeArrowheads="1"/>
          </p:cNvSpPr>
          <p:nvPr/>
        </p:nvSpPr>
        <p:spPr bwMode="auto">
          <a:xfrm>
            <a:off x="2707461" y="2231630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49" name="Rectangle 6"/>
          <p:cNvSpPr>
            <a:spLocks noChangeAspect="1" noChangeArrowheads="1"/>
          </p:cNvSpPr>
          <p:nvPr/>
        </p:nvSpPr>
        <p:spPr bwMode="auto">
          <a:xfrm>
            <a:off x="3718532" y="2231615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定时器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0" name="Rectangle 6"/>
          <p:cNvSpPr>
            <a:spLocks noChangeAspect="1" noChangeArrowheads="1"/>
          </p:cNvSpPr>
          <p:nvPr/>
        </p:nvSpPr>
        <p:spPr bwMode="auto">
          <a:xfrm>
            <a:off x="4739431" y="2226933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等待队列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1" name="Rectangle 6"/>
          <p:cNvSpPr>
            <a:spLocks noChangeAspect="1" noChangeArrowheads="1"/>
          </p:cNvSpPr>
          <p:nvPr/>
        </p:nvSpPr>
        <p:spPr bwMode="auto">
          <a:xfrm>
            <a:off x="3177202" y="1803505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信号量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2" name="Rectangle 6"/>
          <p:cNvSpPr>
            <a:spLocks noChangeAspect="1" noChangeArrowheads="1"/>
          </p:cNvSpPr>
          <p:nvPr/>
        </p:nvSpPr>
        <p:spPr bwMode="auto">
          <a:xfrm>
            <a:off x="4234859" y="1785342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条件变量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16384" y="1275497"/>
            <a:ext cx="1697603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哲学家就餐问题</a:t>
            </a:r>
            <a:endParaRPr lang="zh-CN" altLang="en-US" sz="16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thread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require(lock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758" y="2831902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r>
              <a:rPr lang="zh-CN" altLang="en-US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？？</a:t>
            </a:r>
            <a:endParaRPr lang="en-US" altLang="zh-CN" sz="1600" b="1" spc="-9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74728" y="2833048"/>
            <a:ext cx="3672408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 cv.count &gt; 0) 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-- 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81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thread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require(lock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758" y="2916108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endParaRPr lang="en-US" altLang="zh-CN" sz="1600" b="1" spc="-9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067944" y="1275606"/>
            <a:ext cx="3672408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Thread_B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real body of function;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em_signal(monitor.mutex); } 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rot="5400000" flipH="1" flipV="1">
            <a:off x="2714612" y="2357436"/>
            <a:ext cx="2286016" cy="1000132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 633"/>
          <p:cNvSpPr>
            <a:spLocks noChangeShapeType="1"/>
          </p:cNvSpPr>
          <p:nvPr/>
        </p:nvSpPr>
        <p:spPr bwMode="auto">
          <a:xfrm flipV="1">
            <a:off x="7021513" y="1203325"/>
            <a:ext cx="287337" cy="936625"/>
          </a:xfrm>
          <a:prstGeom prst="line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622604" y="803215"/>
            <a:ext cx="1372492" cy="40011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cond_signal</a:t>
            </a:r>
          </a:p>
        </p:txBody>
      </p:sp>
    </p:spTree>
    <p:extLst>
      <p:ext uri="{BB962C8B-B14F-4D97-AF65-F5344CB8AC3E}">
        <p14:creationId xmlns:p14="http://schemas.microsoft.com/office/powerpoint/2010/main" val="4033481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thread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require(lock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758" y="2831902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87428" y="991766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87428" y="2844100"/>
            <a:ext cx="3672408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 cv.count &gt; 0) 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monitor.next_count ++; 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sem_wait(monitor.next); 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monitor.next_count -- ;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571868" y="3500444"/>
            <a:ext cx="1000132" cy="214314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481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87428" y="991766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87428" y="2874298"/>
            <a:ext cx="3672408" cy="156966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 cv.count &gt; 0) 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monitor.next_count ++;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sem_wait(monitor.next); 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-- 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34325" y="2776479"/>
            <a:ext cx="3636000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Thread_A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wait_cv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)….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em_signal(monitor.mutex); } 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24800" y="938724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428992" y="3643320"/>
            <a:ext cx="357190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3107521" y="2964659"/>
            <a:ext cx="1357322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2500298" y="2285998"/>
            <a:ext cx="1285884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-428660" y="3429006"/>
            <a:ext cx="1571636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571868" y="3786196"/>
            <a:ext cx="928694" cy="642942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481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87428" y="3378354"/>
            <a:ext cx="3672408" cy="156966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 cv.count &gt; 0) 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monitor.next_count ++;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sem_wait(monitor.next); 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-- 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34325" y="2776479"/>
            <a:ext cx="3636000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Thread_A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wait_cv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)….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em_signal(monitor.mutex); } 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24800" y="938724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428992" y="3643320"/>
            <a:ext cx="357190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3107521" y="2964659"/>
            <a:ext cx="1357322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2500298" y="2285998"/>
            <a:ext cx="1285884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-428660" y="3429006"/>
            <a:ext cx="1571636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571868" y="4299942"/>
            <a:ext cx="971528" cy="129196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987428" y="938724"/>
            <a:ext cx="3672408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Thread_B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 </a:t>
            </a: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signal_cv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}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3218688" y="3025192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49559" y="1905730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20272" y="1194306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05286" y="2877716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070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050926" y="840935"/>
            <a:ext cx="3672408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 cv.count &gt; 0) 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-- 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4067944" y="2744476"/>
            <a:ext cx="3672408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Thread_B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….</a:t>
            </a: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signal_cv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6283692" y="915566"/>
            <a:ext cx="1672684" cy="741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216675" y="2646055"/>
            <a:ext cx="603" cy="1204585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396413" y="3650426"/>
            <a:ext cx="1631971" cy="1444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7939985" y="915566"/>
            <a:ext cx="16391" cy="267425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34325" y="2776479"/>
            <a:ext cx="3636000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Thread_A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wait_cv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)….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600" b="1" spc="-9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em_signal(monitor.mutex); } 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24800" y="843558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638746" y="3643320"/>
            <a:ext cx="357190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3949755" y="946932"/>
            <a:ext cx="34536" cy="269638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1810255" y="986780"/>
            <a:ext cx="2143877" cy="794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47875" y="2659440"/>
            <a:ext cx="1588" cy="1208454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673869" y="2016522"/>
            <a:ext cx="754115" cy="2383762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218688" y="3025192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27761" y="3432834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9247" y="1803467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24745" y="2287485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95073" y="802114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41275" y="2018182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99900" y="3002534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10911" y="3466325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12909" y="821052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650226" y="1307413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133243" y="1549122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2620396" y="1694121"/>
            <a:ext cx="1807590" cy="509156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80336" y="3795886"/>
            <a:ext cx="575258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213169" y="3759544"/>
            <a:ext cx="575258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75838" y="3683228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1327" y="3962120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8641" y="4215618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92233" y="1803467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689053" y="3634360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814725" y="4418594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81648" y="4683468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620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底层支撑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信号量设计实现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64504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管程和条件</a:t>
            </a:r>
            <a:r>
              <a:rPr lang="zh-CN" altLang="en-US" dirty="0"/>
              <a:t>变量设计实现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>
                <a:solidFill>
                  <a:srgbClr val="C00000"/>
                </a:solidFill>
              </a:rPr>
              <a:t>哲学家就餐问题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8948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哲学家就餐问题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1661775"/>
            <a:ext cx="5256584" cy="2062103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 dp 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 {THINKING, HUNGRY, EATING} state[5];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self[5]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initialization code() 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5; i++)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state[i] = THINKING;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1979712" y="1099324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管程定义和初始化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4069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哲学家就餐问题</a:t>
            </a:r>
            <a:endParaRPr lang="zh-CN" altLang="en-US" sz="4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3568" y="1563638"/>
            <a:ext cx="5184576" cy="186512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philosopher_using_condvar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while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thinking*/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zh-CN" sz="1600" b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hungary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zh-CN" sz="1600" b="1" spc="-9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pikup</a:t>
            </a:r>
            <a:r>
              <a:rPr lang="en-US" altLang="zh-CN" sz="1600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two forks using </a:t>
            </a:r>
            <a:r>
              <a:rPr lang="en-US" altLang="zh-CN" sz="1600" b="1" spc="-9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condvar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eating */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altLang="zh-CN" sz="1600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putdown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two forks using </a:t>
            </a:r>
            <a:r>
              <a:rPr lang="en-US" altLang="zh-CN" sz="1600" b="1" spc="-9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condvar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67744" y="1059582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哲学家线程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295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哲学家就餐问题</a:t>
            </a:r>
            <a:endParaRPr lang="zh-CN" altLang="en-US" sz="4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1045" y="987574"/>
            <a:ext cx="6816458" cy="383489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 dp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pickup(int i)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state[i] = HUNGRY;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test(i);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(state[i] != EATING)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self[i].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wait_cv()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putdown(int i)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state[i] = THINKING;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test((i + 4) % 5);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test((i + 1) % 5);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test(int i)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((state[(i + 4) % 5] != EATING)&amp;&amp;(state[i] ==HUNGRY)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(state[(i + 1) % 5] != EATING))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state[i] = EATING; self[i].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signal_cv()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3635896" y="1203598"/>
            <a:ext cx="288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哲学家线程调用的管程操作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8368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6174" y="1021388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目标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091" y="102138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1501496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8184" y="1358620"/>
            <a:ext cx="4329142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理解操作系统的同步互斥的设计实现</a:t>
            </a:r>
          </a:p>
        </p:txBody>
      </p:sp>
      <p:pic>
        <p:nvPicPr>
          <p:cNvPr id="21" name="图片 2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2217008"/>
            <a:ext cx="151066" cy="148997"/>
          </a:xfrm>
          <a:prstGeom prst="rect">
            <a:avLst/>
          </a:prstGeom>
          <a:effectLst/>
        </p:spPr>
      </p:pic>
      <p:sp>
        <p:nvSpPr>
          <p:cNvPr id="22" name="内容占位符 2"/>
          <p:cNvSpPr txBox="1">
            <a:spLocks/>
          </p:cNvSpPr>
          <p:nvPr/>
        </p:nvSpPr>
        <p:spPr>
          <a:xfrm>
            <a:off x="1388184" y="2074132"/>
            <a:ext cx="46899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理解信号量的设计实现</a:t>
            </a:r>
            <a:endParaRPr lang="zh-CN" altLang="en-US" dirty="0"/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1843490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>
            <a:spLocks/>
          </p:cNvSpPr>
          <p:nvPr/>
        </p:nvSpPr>
        <p:spPr>
          <a:xfrm>
            <a:off x="1388184" y="1713314"/>
            <a:ext cx="5841310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理解底层支撑技术：禁用中断、定时器、等待队列</a:t>
            </a:r>
          </a:p>
        </p:txBody>
      </p:sp>
      <p:pic>
        <p:nvPicPr>
          <p:cNvPr id="25" name="图片 2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2537230"/>
            <a:ext cx="151066" cy="148997"/>
          </a:xfrm>
          <a:prstGeom prst="rect">
            <a:avLst/>
          </a:prstGeom>
          <a:effectLst/>
        </p:spPr>
      </p:pic>
      <p:sp>
        <p:nvSpPr>
          <p:cNvPr id="26" name="内容占位符 2"/>
          <p:cNvSpPr txBox="1">
            <a:spLocks/>
          </p:cNvSpPr>
          <p:nvPr/>
        </p:nvSpPr>
        <p:spPr>
          <a:xfrm>
            <a:off x="1388184" y="2423382"/>
            <a:ext cx="41016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理解管程和条件变量的设计实现</a:t>
            </a:r>
            <a:endParaRPr lang="zh-CN" altLang="en-US" dirty="0"/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4159" y="2871337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386722" y="2757489"/>
            <a:ext cx="3970563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理解哲学家就餐问题的设计实现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10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885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28767" y="1013047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练习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0684" y="101304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8213" y="1493155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0777" y="1350279"/>
            <a:ext cx="317701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理解内核级信号量的</a:t>
            </a:r>
            <a:r>
              <a:rPr lang="zh-CN" altLang="en-US" dirty="0" smtClean="0"/>
              <a:t>实现</a:t>
            </a:r>
            <a:endParaRPr lang="zh-CN" altLang="en-US" dirty="0">
              <a:sym typeface="宋体" pitchFamily="2" charset="-122"/>
            </a:endParaRPr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23" y="2116316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>
            <a:spLocks/>
          </p:cNvSpPr>
          <p:nvPr/>
        </p:nvSpPr>
        <p:spPr>
          <a:xfrm>
            <a:off x="1371487" y="1986140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endParaRPr lang="zh-CN" altLang="en-US" dirty="0" smtClean="0"/>
          </a:p>
          <a:p>
            <a:pPr>
              <a:spcBef>
                <a:spcPct val="20000"/>
              </a:spcBef>
            </a:pPr>
            <a:endParaRPr lang="zh-CN" altLang="en-US" i="1" dirty="0">
              <a:sym typeface="宋体" pitchFamily="2" charset="-122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8213" y="1806874"/>
            <a:ext cx="151066" cy="148997"/>
          </a:xfrm>
          <a:prstGeom prst="rect">
            <a:avLst/>
          </a:prstGeom>
          <a:effectLst/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1380777" y="1663998"/>
            <a:ext cx="4859787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理解基于</a:t>
            </a:r>
            <a:r>
              <a:rPr lang="zh-CN" altLang="en-US" dirty="0"/>
              <a:t>内核级信号量的哲学家就餐</a:t>
            </a:r>
            <a:r>
              <a:rPr lang="zh-CN" altLang="en-US" dirty="0" smtClean="0"/>
              <a:t>问题</a:t>
            </a:r>
            <a:endParaRPr lang="zh-CN" altLang="en-US" dirty="0">
              <a:sym typeface="宋体" pitchFamily="2" charset="-122"/>
            </a:endParaRPr>
          </a:p>
        </p:txBody>
      </p:sp>
      <p:pic>
        <p:nvPicPr>
          <p:cNvPr id="14" name="图片 1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23" y="2404348"/>
            <a:ext cx="151066" cy="148997"/>
          </a:xfrm>
          <a:prstGeom prst="rect">
            <a:avLst/>
          </a:prstGeom>
          <a:effectLst/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1371487" y="2274172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endParaRPr lang="zh-CN" altLang="en-US" dirty="0" smtClean="0"/>
          </a:p>
          <a:p>
            <a:pPr>
              <a:spcBef>
                <a:spcPct val="20000"/>
              </a:spcBef>
            </a:pPr>
            <a:endParaRPr lang="zh-CN" altLang="en-US" i="1" dirty="0">
              <a:sym typeface="宋体" pitchFamily="2" charset="-122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371487" y="1986140"/>
            <a:ext cx="317701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>
                <a:sym typeface="宋体" pitchFamily="2" charset="-122"/>
              </a:rPr>
              <a:t>完成内核级条件变量</a:t>
            </a:r>
            <a:endParaRPr lang="zh-CN" altLang="en-US" dirty="0">
              <a:sym typeface="宋体" pitchFamily="2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371487" y="2282824"/>
            <a:ext cx="6440873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>
                <a:sym typeface="宋体" pitchFamily="2" charset="-122"/>
              </a:rPr>
              <a:t>完成基于</a:t>
            </a:r>
            <a:r>
              <a:rPr lang="zh-CN" altLang="en-US" dirty="0">
                <a:sym typeface="宋体" pitchFamily="2" charset="-122"/>
              </a:rPr>
              <a:t>内核级条件</a:t>
            </a:r>
            <a:r>
              <a:rPr lang="zh-CN" altLang="en-US" dirty="0" smtClean="0">
                <a:sym typeface="宋体" pitchFamily="2" charset="-122"/>
              </a:rPr>
              <a:t>变量和管程机制的</a:t>
            </a:r>
            <a:r>
              <a:rPr lang="zh-CN" altLang="en-US" dirty="0">
                <a:sym typeface="宋体" pitchFamily="2" charset="-122"/>
              </a:rPr>
              <a:t>哲学家就餐问题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422" y="15346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902986" y="1404474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回顾lab</a:t>
            </a:r>
            <a:r>
              <a:rPr lang="en-US" altLang="zh-CN" dirty="0" smtClean="0">
                <a:sym typeface="微软雅黑" pitchFamily="34" charset="-122"/>
              </a:rPr>
              <a:t>6</a:t>
            </a:r>
            <a:endParaRPr lang="en-US" altLang="zh-CN" dirty="0">
              <a:sym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396441" y="3521082"/>
            <a:ext cx="43200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加载，复制，</a:t>
            </a:r>
            <a:r>
              <a:rPr lang="zh-CN" altLang="en-US" dirty="0" smtClean="0">
                <a:solidFill>
                  <a:srgbClr val="C00000"/>
                </a:solidFill>
              </a:rPr>
              <a:t>生命周期</a:t>
            </a:r>
            <a:r>
              <a:rPr lang="zh-CN" altLang="en-US" dirty="0" smtClean="0"/>
              <a:t>，系统调用</a:t>
            </a:r>
            <a:endParaRPr lang="zh-CN" altLang="en-US" dirty="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547664" y="2458584"/>
            <a:ext cx="1657486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/>
              <a:t>处理器调度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2189141" y="2113756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2179619" y="3130555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3"/>
          <p:cNvSpPr>
            <a:spLocks noChangeArrowheads="1"/>
          </p:cNvSpPr>
          <p:nvPr/>
        </p:nvSpPr>
        <p:spPr bwMode="auto">
          <a:xfrm rot="5400000" flipH="1">
            <a:off x="3750988" y="1187085"/>
            <a:ext cx="1345604" cy="1565724"/>
          </a:xfrm>
          <a:prstGeom prst="wedgeEllipseCallout">
            <a:avLst>
              <a:gd name="adj1" fmla="val -54359"/>
              <a:gd name="adj2" fmla="val 91327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endParaRPr lang="zh-CN" altLang="zh-CN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625387" y="1810020"/>
            <a:ext cx="1677486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进程随时会被打断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6293</TotalTime>
  <Words>4725</Words>
  <Application>Microsoft Office PowerPoint</Application>
  <PresentationFormat>全屏显示(16:9)</PresentationFormat>
  <Paragraphs>1209</Paragraphs>
  <Slides>70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张健飞 JackyZhang</cp:lastModifiedBy>
  <cp:revision>1207</cp:revision>
  <dcterms:created xsi:type="dcterms:W3CDTF">2015-01-11T06:38:50Z</dcterms:created>
  <dcterms:modified xsi:type="dcterms:W3CDTF">2015-05-21T11:03:01Z</dcterms:modified>
</cp:coreProperties>
</file>