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78" r:id="rId2"/>
    <p:sldId id="580" r:id="rId3"/>
    <p:sldId id="581" r:id="rId4"/>
    <p:sldId id="590" r:id="rId5"/>
    <p:sldId id="591" r:id="rId6"/>
    <p:sldId id="592" r:id="rId7"/>
    <p:sldId id="593" r:id="rId8"/>
    <p:sldId id="594" r:id="rId9"/>
    <p:sldId id="587" r:id="rId10"/>
    <p:sldId id="58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1">
          <p15:clr>
            <a:srgbClr val="A4A3A4"/>
          </p15:clr>
        </p15:guide>
        <p15:guide id="4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0EB1C8"/>
    <a:srgbClr val="CCFFFF"/>
    <a:srgbClr val="33FFFF"/>
    <a:srgbClr val="FFF9B1"/>
    <a:srgbClr val="FDD000"/>
    <a:srgbClr val="CC66FF"/>
    <a:srgbClr val="330033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58" y="115"/>
      </p:cViewPr>
      <p:guideLst>
        <p:guide orient="horz" pos="1620"/>
        <p:guide pos="2880"/>
        <p:guide orient="horz" pos="1801"/>
        <p:guide pos="748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78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4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1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5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1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8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285752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文件系统的概念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虚拟文件系统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78608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文件缓存和打开文件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文件分配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空闲空间管理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冗余磁盘阵列</a:t>
            </a:r>
            <a:r>
              <a:rPr lang="en-US" altLang="zh-CN" dirty="0" smtClean="0"/>
              <a:t>RAID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840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>
                <a:cs typeface="+mj-cs"/>
              </a:rPr>
              <a:t>文件大小</a:t>
            </a:r>
            <a:endParaRPr lang="zh-CN" altLang="en-US" dirty="0"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227173" cy="1025756"/>
            <a:chOff x="844893" y="1019164"/>
            <a:chExt cx="4227173" cy="10257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大多数文件都很小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需要对小文件提供很好的支持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217688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块空间不能太大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1997979"/>
            <a:ext cx="5227305" cy="1025756"/>
            <a:chOff x="844893" y="1997979"/>
            <a:chExt cx="5227305" cy="1025756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142976" y="1997979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一些文件非常大</a:t>
              </a:r>
              <a:endParaRPr lang="en-US" altLang="zh-C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4893" y="199797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540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2350633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必须支持大文件</a:t>
              </a:r>
              <a:r>
                <a:rPr lang="en-US" altLang="zh-CN" dirty="0" smtClean="0"/>
                <a:t> (64</a:t>
              </a:r>
              <a:r>
                <a:rPr lang="zh-CN" altLang="en-US" dirty="0" smtClean="0"/>
                <a:t>位文件偏移）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701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665413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大文件访问</a:t>
              </a:r>
              <a:r>
                <a:rPr lang="zh-CN" altLang="en-US" dirty="0" smtClean="0"/>
                <a:t>需要高效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文件分配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19164"/>
            <a:ext cx="5887347" cy="428628"/>
            <a:chOff x="844893" y="1019164"/>
            <a:chExt cx="588734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89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如何表示分</a:t>
              </a:r>
              <a:r>
                <a:rPr lang="zh-CN" altLang="en-US" dirty="0"/>
                <a:t>配给一个</a:t>
              </a:r>
              <a:r>
                <a:rPr lang="zh-CN" altLang="en-US" dirty="0" smtClean="0"/>
                <a:t>文件数据</a:t>
              </a:r>
              <a:r>
                <a:rPr lang="zh-CN" altLang="en-US" dirty="0" smtClean="0"/>
                <a:t>块的位置和顺序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3" y="1357304"/>
            <a:ext cx="1869719" cy="1335097"/>
            <a:chOff x="844893" y="1357304"/>
            <a:chExt cx="1869719" cy="1335097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8036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169884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连续分配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1357304"/>
              <a:ext cx="12144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分配方式</a:t>
              </a:r>
              <a:endParaRPr lang="en-US" altLang="zh-C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8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013628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链式分配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388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34079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索引分配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2652031"/>
            <a:ext cx="4084297" cy="1014646"/>
            <a:chOff x="844893" y="2652031"/>
            <a:chExt cx="4084297" cy="1014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83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93575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存储效率</a:t>
              </a:r>
              <a:r>
                <a:rPr lang="zh-CN" altLang="zh-CN" dirty="0"/>
                <a:t>：</a:t>
              </a:r>
              <a:r>
                <a:rPr lang="zh-CN" altLang="en-US" dirty="0" smtClean="0"/>
                <a:t>外部碎片等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265203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指标</a:t>
              </a:r>
              <a:endParaRPr lang="en-US" altLang="zh-C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26520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1313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308355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读写性能：访问速度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连续分配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771550"/>
            <a:ext cx="3655669" cy="428628"/>
            <a:chOff x="844893" y="1758692"/>
            <a:chExt cx="3655669" cy="428628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758692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文件头指定起始块和长度</a:t>
              </a:r>
              <a:endParaRPr lang="en-US" altLang="zh-C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758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844893" y="1920350"/>
            <a:ext cx="3869983" cy="656322"/>
            <a:chOff x="844893" y="2042402"/>
            <a:chExt cx="3869983" cy="656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560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34040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最先匹配</a:t>
              </a:r>
              <a:r>
                <a:rPr lang="en-US" altLang="zh-CN" dirty="0" smtClean="0"/>
                <a:t>, </a:t>
              </a:r>
              <a:r>
                <a:rPr lang="zh-CN" altLang="en-US" dirty="0" smtClean="0"/>
                <a:t>最佳匹配</a:t>
              </a:r>
              <a:r>
                <a:rPr lang="en-US" altLang="zh-CN" dirty="0" smtClean="0"/>
                <a:t>, ...</a:t>
              </a:r>
              <a:endParaRPr lang="en-US" altLang="zh-CN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2042402"/>
              <a:ext cx="20717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分配策略</a:t>
              </a:r>
              <a:endParaRPr lang="en-US" altLang="zh-C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20424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504777"/>
            <a:ext cx="3369917" cy="960216"/>
            <a:chOff x="844893" y="2626829"/>
            <a:chExt cx="3369917" cy="960216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4049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2935715"/>
              <a:ext cx="203400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文件读取表现好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626829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6268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33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228723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高效的顺序和随机访问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499" y="3382410"/>
            <a:ext cx="1335911" cy="667208"/>
            <a:chOff x="843499" y="3504462"/>
            <a:chExt cx="1335911" cy="667208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18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393592" y="3813348"/>
              <a:ext cx="78581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碎片！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1582" y="3504462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3499" y="35044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1028" y="3984304"/>
            <a:ext cx="2132827" cy="957267"/>
            <a:chOff x="1261028" y="4106356"/>
            <a:chExt cx="2132827" cy="957267"/>
          </a:xfrm>
        </p:grpSpPr>
        <p:pic>
          <p:nvPicPr>
            <p:cNvPr id="59" name="图片 5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111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1393592" y="4106356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文件增长问题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1" name="内容占位符 2"/>
            <p:cNvSpPr txBox="1">
              <a:spLocks/>
            </p:cNvSpPr>
            <p:nvPr/>
          </p:nvSpPr>
          <p:spPr>
            <a:xfrm>
              <a:off x="1651447" y="4406167"/>
              <a:ext cx="1242342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预分配？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2" name="内容占位符 2"/>
            <p:cNvSpPr txBox="1">
              <a:spLocks/>
            </p:cNvSpPr>
            <p:nvPr/>
          </p:nvSpPr>
          <p:spPr>
            <a:xfrm>
              <a:off x="1651447" y="4705301"/>
              <a:ext cx="1742408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按需</a:t>
              </a: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分配？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584" y="1230874"/>
            <a:ext cx="6419566" cy="687422"/>
            <a:chOff x="827584" y="1020232"/>
            <a:chExt cx="6419566" cy="687422"/>
          </a:xfrm>
        </p:grpSpPr>
        <p:sp>
          <p:nvSpPr>
            <p:cNvPr id="63" name="矩形 62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448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5915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68079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10195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100000">
                  <a:srgbClr val="66003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43495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386280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956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87287" y="1433602"/>
              <a:ext cx="2111829" cy="27405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6929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链式分配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7554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文件以数据块链表方式存储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文件头包含了到第一块和最后一块的指针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dirty="0">
                <a:latin typeface="+mj-ea"/>
                <a:ea typeface="+mj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58498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dirty="0">
                <a:latin typeface="+mj-ea"/>
                <a:ea typeface="+mj-ea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499" y="353490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无法实现真正的随机访问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4191225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kumimoji="0" lang="zh-CN" alt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可靠性差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j-ea"/>
                  <a:ea typeface="+mj-ea"/>
                  <a:cs typeface="宋体" charset="0"/>
                </a:rPr>
                <a:t>破坏一个链，后面的数据块就丢了</a:t>
              </a:r>
              <a:endParaRPr lang="en-US" altLang="zh-CN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171312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1154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86379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为每个文件创建一个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索引数据块</a:t>
              </a:r>
              <a:endParaRPr lang="en-US" altLang="zh-CN" sz="1800" dirty="0" smtClean="0">
                <a:solidFill>
                  <a:srgbClr val="FF0000"/>
                </a:solidFill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35719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创建、增大、缩小很容易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没有碎片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支持直接访问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lang="zh-CN" altLang="en-US" sz="1800" dirty="0">
                <a:latin typeface="+mj-ea"/>
                <a:ea typeface="+mj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1949538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99683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当文件很小时，存储索引的</a:t>
              </a:r>
              <a:r>
                <a:rPr lang="zh-CN" altLang="en-US" sz="1800" dirty="0" smtClean="0">
                  <a:solidFill>
                    <a:srgbClr val="C00000"/>
                  </a:solidFill>
                  <a:latin typeface="+mj-ea"/>
                  <a:ea typeface="+mj-ea"/>
                  <a:cs typeface="宋体" charset="0"/>
                </a:rPr>
                <a:t>开销</a:t>
              </a:r>
              <a:endParaRPr lang="en-US" altLang="zh-CN" sz="1800" dirty="0" smtClean="0">
                <a:solidFill>
                  <a:srgbClr val="C00000"/>
                </a:solidFill>
                <a:latin typeface="+mj-ea"/>
                <a:ea typeface="+mj-ea"/>
                <a:cs typeface="宋体" charset="0"/>
              </a:endParaRPr>
            </a:p>
            <a:p>
              <a:pPr marL="0" lvl="1" indent="0">
                <a:lnSpc>
                  <a:spcPct val="90000"/>
                </a:lnSpc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buClr>
                  <a:schemeClr val="folHlink"/>
                </a:buClr>
              </a:pPr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如何处理大文件</a:t>
              </a:r>
              <a:r>
                <a:rPr lang="en-US" altLang="zh-CN" sz="1800" dirty="0" smtClean="0">
                  <a:latin typeface="+mj-ea"/>
                  <a:ea typeface="+mj-ea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116335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指向文件数据块的指针列表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pPr marL="0" lvl="1" indent="0"/>
              <a:endParaRPr lang="en-US" altLang="zh-CN" sz="1800" dirty="0"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3" y="140049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 smtClean="0">
                  <a:latin typeface="+mj-ea"/>
                  <a:ea typeface="+mj-ea"/>
                  <a:cs typeface="宋体" charset="0"/>
                </a:rPr>
                <a:t>文件头包含了索引数据块指针</a:t>
              </a:r>
              <a:endParaRPr lang="en-US" altLang="zh-CN" sz="1800" dirty="0" smtClean="0">
                <a:latin typeface="+mj-ea"/>
                <a:ea typeface="+mj-ea"/>
                <a:cs typeface="宋体" charset="0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131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大文件的索引分配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83195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链式索引块</a:t>
              </a:r>
              <a:r>
                <a:rPr lang="en-US" altLang="zh-CN" dirty="0" smtClean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85908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dirty="0" smtClean="0"/>
                <a:t>多级索引块</a:t>
              </a:r>
              <a:r>
                <a:rPr lang="en-US" altLang="zh-CN" dirty="0" smtClean="0"/>
                <a:t>(IB*IB 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en-US" altLang="zh-CN" sz="1800" dirty="0" smtClean="0">
                  <a:solidFill>
                    <a:schemeClr val="bg1"/>
                  </a:solidFill>
                </a:rPr>
                <a:t>IB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335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</a:t>
            </a:r>
            <a:r>
              <a:rPr lang="zh-CN" altLang="en-US" dirty="0" smtClean="0"/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514" y="771550"/>
            <a:ext cx="2397834" cy="883835"/>
            <a:chOff x="1126514" y="771550"/>
            <a:chExt cx="2397834" cy="883835"/>
          </a:xfrm>
        </p:grpSpPr>
        <p:sp>
          <p:nvSpPr>
            <p:cNvPr id="4" name="圆角矩形 3"/>
            <p:cNvSpPr/>
            <p:nvPr/>
          </p:nvSpPr>
          <p:spPr>
            <a:xfrm>
              <a:off x="2044880" y="972222"/>
              <a:ext cx="1428760" cy="50006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65544" y="101667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30500" y="1012443"/>
              <a:ext cx="214314" cy="6429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2544946" y="113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>
              <a:spLocks noChangeAspect="1"/>
            </p:cNvSpPr>
            <p:nvPr/>
          </p:nvSpPr>
          <p:spPr>
            <a:xfrm>
              <a:off x="2817998" y="122989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2137" y="946822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10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563882" y="1148446"/>
              <a:ext cx="6810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554357" y="1248458"/>
              <a:ext cx="976313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544814" y="1357990"/>
              <a:ext cx="1233506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1126514" y="771550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n-ea"/>
                </a:rPr>
                <a:t>inode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70232" y="1426258"/>
            <a:ext cx="2771471" cy="760410"/>
            <a:chOff x="1570232" y="1426258"/>
            <a:chExt cx="2771471" cy="760410"/>
          </a:xfrm>
        </p:grpSpPr>
        <p:sp>
          <p:nvSpPr>
            <p:cNvPr id="7" name="矩形 6"/>
            <p:cNvSpPr/>
            <p:nvPr/>
          </p:nvSpPr>
          <p:spPr>
            <a:xfrm>
              <a:off x="2259194" y="1615164"/>
              <a:ext cx="214314" cy="571504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616384" y="1519917"/>
              <a:ext cx="1714512" cy="538163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2849748" y="154481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3119624" y="16394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3387913" y="1738988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653674" y="1853286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59492" y="148979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个</a:t>
              </a:r>
              <a:endParaRPr lang="en-US" altLang="zh-CN" sz="10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数据块</a:t>
              </a:r>
              <a:endParaRPr lang="zh-CN" altLang="en-US" sz="10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478282" y="1681846"/>
              <a:ext cx="3524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endCxn id="24" idx="1"/>
            </p:cNvCxnSpPr>
            <p:nvPr/>
          </p:nvCxnSpPr>
          <p:spPr>
            <a:xfrm>
              <a:off x="2478282" y="1772333"/>
              <a:ext cx="638175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2478281" y="1872346"/>
              <a:ext cx="8858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6" idx="1"/>
            </p:cNvCxnSpPr>
            <p:nvPr/>
          </p:nvCxnSpPr>
          <p:spPr>
            <a:xfrm>
              <a:off x="2473508" y="1972354"/>
              <a:ext cx="117634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1570232" y="1426258"/>
              <a:ext cx="666750" cy="2159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1613616" y="180661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1</a:t>
              </a:r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 smtClean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3563" y="1510396"/>
            <a:ext cx="4953180" cy="1973858"/>
            <a:chOff x="1553563" y="1510396"/>
            <a:chExt cx="4953180" cy="1973858"/>
          </a:xfrm>
        </p:grpSpPr>
        <p:sp>
          <p:nvSpPr>
            <p:cNvPr id="170" name="任意多边形 169"/>
            <p:cNvSpPr/>
            <p:nvPr/>
          </p:nvSpPr>
          <p:spPr>
            <a:xfrm>
              <a:off x="2759260" y="2115230"/>
              <a:ext cx="3714776" cy="1369024"/>
            </a:xfrm>
            <a:custGeom>
              <a:avLst/>
              <a:gdLst>
                <a:gd name="connsiteX0" fmla="*/ 123828 w 3714776"/>
                <a:gd name="connsiteY0" fmla="*/ 0 h 1369024"/>
                <a:gd name="connsiteX1" fmla="*/ 3595710 w 3714776"/>
                <a:gd name="connsiteY1" fmla="*/ 0 h 1369024"/>
                <a:gd name="connsiteX2" fmla="*/ 3714776 w 3714776"/>
                <a:gd name="connsiteY2" fmla="*/ 119066 h 1369024"/>
                <a:gd name="connsiteX3" fmla="*/ 3714776 w 3714776"/>
                <a:gd name="connsiteY3" fmla="*/ 595314 h 1369024"/>
                <a:gd name="connsiteX4" fmla="*/ 3595710 w 3714776"/>
                <a:gd name="connsiteY4" fmla="*/ 714380 h 1369024"/>
                <a:gd name="connsiteX5" fmla="*/ 3168000 w 3714776"/>
                <a:gd name="connsiteY5" fmla="*/ 714380 h 1369024"/>
                <a:gd name="connsiteX6" fmla="*/ 3168000 w 3714776"/>
                <a:gd name="connsiteY6" fmla="*/ 1231021 h 1369024"/>
                <a:gd name="connsiteX7" fmla="*/ 3029997 w 3714776"/>
                <a:gd name="connsiteY7" fmla="*/ 1369024 h 1369024"/>
                <a:gd name="connsiteX8" fmla="*/ 138003 w 3714776"/>
                <a:gd name="connsiteY8" fmla="*/ 1369024 h 1369024"/>
                <a:gd name="connsiteX9" fmla="*/ 0 w 3714776"/>
                <a:gd name="connsiteY9" fmla="*/ 1231021 h 1369024"/>
                <a:gd name="connsiteX10" fmla="*/ 0 w 3714776"/>
                <a:gd name="connsiteY10" fmla="*/ 679027 h 1369024"/>
                <a:gd name="connsiteX11" fmla="*/ 10832 w 3714776"/>
                <a:gd name="connsiteY11" fmla="*/ 625377 h 1369024"/>
                <a:gd name="connsiteX12" fmla="*/ 4762 w 3714776"/>
                <a:gd name="connsiteY12" fmla="*/ 595314 h 1369024"/>
                <a:gd name="connsiteX13" fmla="*/ 4762 w 3714776"/>
                <a:gd name="connsiteY13" fmla="*/ 119066 h 1369024"/>
                <a:gd name="connsiteX14" fmla="*/ 123828 w 3714776"/>
                <a:gd name="connsiteY14" fmla="*/ 0 h 136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14776" h="1369024">
                  <a:moveTo>
                    <a:pt x="123828" y="0"/>
                  </a:moveTo>
                  <a:lnTo>
                    <a:pt x="3595710" y="0"/>
                  </a:lnTo>
                  <a:cubicBezTo>
                    <a:pt x="3661468" y="0"/>
                    <a:pt x="3714776" y="53308"/>
                    <a:pt x="3714776" y="119066"/>
                  </a:cubicBezTo>
                  <a:lnTo>
                    <a:pt x="3714776" y="595314"/>
                  </a:lnTo>
                  <a:cubicBezTo>
                    <a:pt x="3714776" y="661072"/>
                    <a:pt x="3661468" y="714380"/>
                    <a:pt x="3595710" y="714380"/>
                  </a:cubicBezTo>
                  <a:lnTo>
                    <a:pt x="3168000" y="714380"/>
                  </a:lnTo>
                  <a:lnTo>
                    <a:pt x="3168000" y="1231021"/>
                  </a:lnTo>
                  <a:cubicBezTo>
                    <a:pt x="3168000" y="1307238"/>
                    <a:pt x="3106214" y="1369024"/>
                    <a:pt x="3029997" y="1369024"/>
                  </a:cubicBezTo>
                  <a:lnTo>
                    <a:pt x="138003" y="1369024"/>
                  </a:lnTo>
                  <a:cubicBezTo>
                    <a:pt x="61786" y="1369024"/>
                    <a:pt x="0" y="1307238"/>
                    <a:pt x="0" y="1231021"/>
                  </a:cubicBezTo>
                  <a:lnTo>
                    <a:pt x="0" y="679027"/>
                  </a:lnTo>
                  <a:lnTo>
                    <a:pt x="10832" y="625377"/>
                  </a:lnTo>
                  <a:lnTo>
                    <a:pt x="4762" y="595314"/>
                  </a:lnTo>
                  <a:lnTo>
                    <a:pt x="4762" y="119066"/>
                  </a:lnTo>
                  <a:cubicBezTo>
                    <a:pt x="4762" y="53308"/>
                    <a:pt x="58070" y="0"/>
                    <a:pt x="1238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3452678" y="2155379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3708265" y="225161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3952739" y="234796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204211" y="2435271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4959561" y="2226842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5215148" y="232307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5459622" y="2419425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5711094" y="2506734"/>
              <a:ext cx="120000" cy="180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32312" y="22581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71986" y="23089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540448" y="2334306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480122" y="23851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211" name="组合 210"/>
            <p:cNvGrpSpPr/>
            <p:nvPr/>
          </p:nvGrpSpPr>
          <p:grpSpPr>
            <a:xfrm>
              <a:off x="4480122" y="2850248"/>
              <a:ext cx="341760" cy="357190"/>
              <a:chOff x="4838702" y="2878140"/>
              <a:chExt cx="341760" cy="35719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9" name="矩形 198"/>
            <p:cNvSpPr/>
            <p:nvPr/>
          </p:nvSpPr>
          <p:spPr>
            <a:xfrm>
              <a:off x="3041389" y="2940745"/>
              <a:ext cx="214314" cy="35719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981063" y="2991545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  <a:latin typeface="+mn-ea"/>
                </a:rPr>
                <a:t>IB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340783" y="2215734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rot="5400000" flipH="1" flipV="1">
              <a:off x="3476716" y="2184982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3593609" y="2154235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3720020" y="2113955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rot="5400000" flipH="1" flipV="1">
              <a:off x="4853043" y="2301456"/>
              <a:ext cx="0" cy="180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rot="5400000" flipH="1" flipV="1">
              <a:off x="4979450" y="2270704"/>
              <a:ext cx="0" cy="432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5400000" flipH="1" flipV="1">
              <a:off x="5105869" y="2239957"/>
              <a:ext cx="0" cy="684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rot="5400000" flipH="1" flipV="1">
              <a:off x="5232280" y="2199677"/>
              <a:ext cx="0" cy="93600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3250783" y="2934872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62" name="矩形 61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4762094" y="2839135"/>
              <a:ext cx="1073428" cy="459892"/>
              <a:chOff x="3706201" y="2880362"/>
              <a:chExt cx="1073428" cy="459892"/>
            </a:xfrm>
            <a:scene3d>
              <a:camera prst="orthographicFront">
                <a:rot lat="10800000" lon="0" rev="0"/>
              </a:camera>
              <a:lightRig rig="threePt" dir="t"/>
            </a:scene3d>
          </p:grpSpPr>
          <p:sp>
            <p:nvSpPr>
              <p:cNvPr id="78" name="矩形 77"/>
              <p:cNvSpPr>
                <a:spLocks noChangeAspect="1"/>
              </p:cNvSpPr>
              <p:nvPr/>
            </p:nvSpPr>
            <p:spPr>
              <a:xfrm>
                <a:off x="3908096" y="2880362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4163683" y="297659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>
                <a:spLocks noChangeAspect="1"/>
              </p:cNvSpPr>
              <p:nvPr/>
            </p:nvSpPr>
            <p:spPr>
              <a:xfrm>
                <a:off x="4408157" y="3072945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4659629" y="3160254"/>
                <a:ext cx="120000" cy="180000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rot="5400000" flipH="1" flipV="1">
                <a:off x="3796201" y="2940717"/>
                <a:ext cx="0" cy="180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rot="5400000" flipH="1" flipV="1">
                <a:off x="3932134" y="2909965"/>
                <a:ext cx="0" cy="432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049027" y="2879218"/>
                <a:ext cx="0" cy="684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5400000" flipH="1" flipV="1">
                <a:off x="4175438" y="2838938"/>
                <a:ext cx="0" cy="93600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/>
            <p:cNvSpPr/>
            <p:nvPr/>
          </p:nvSpPr>
          <p:spPr>
            <a:xfrm>
              <a:off x="2259194" y="2472420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/>
            <p:cNvCxnSpPr>
              <a:endCxn id="48" idx="1"/>
            </p:cNvCxnSpPr>
            <p:nvPr/>
          </p:nvCxnSpPr>
          <p:spPr>
            <a:xfrm>
              <a:off x="2478282" y="2505758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2473508" y="2686734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2473508" y="2901048"/>
              <a:ext cx="20520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2478282" y="3086784"/>
              <a:ext cx="538163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924532" y="2115230"/>
              <a:ext cx="582211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2</a:t>
              </a:r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数据块</a:t>
              </a:r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endParaRPr lang="en-US" altLang="zh-CN" sz="1000" b="1" baseline="30000" dirty="0" smtClean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613614" y="26867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2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553563" y="1510396"/>
              <a:ext cx="677069" cy="971550"/>
            </a:xfrm>
            <a:custGeom>
              <a:avLst/>
              <a:gdLst>
                <a:gd name="connsiteX0" fmla="*/ 10319 w 677069"/>
                <a:gd name="connsiteY0" fmla="*/ 28575 h 971550"/>
                <a:gd name="connsiteX1" fmla="*/ 153194 w 677069"/>
                <a:gd name="connsiteY1" fmla="*/ 95250 h 971550"/>
                <a:gd name="connsiteX2" fmla="*/ 794 w 677069"/>
                <a:gd name="connsiteY2" fmla="*/ 600075 h 971550"/>
                <a:gd name="connsiteX3" fmla="*/ 157957 w 677069"/>
                <a:gd name="connsiteY3" fmla="*/ 871537 h 971550"/>
                <a:gd name="connsiteX4" fmla="*/ 677069 w 677069"/>
                <a:gd name="connsiteY4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069" h="971550">
                  <a:moveTo>
                    <a:pt x="10319" y="28575"/>
                  </a:moveTo>
                  <a:cubicBezTo>
                    <a:pt x="82550" y="14287"/>
                    <a:pt x="154781" y="0"/>
                    <a:pt x="153194" y="95250"/>
                  </a:cubicBezTo>
                  <a:cubicBezTo>
                    <a:pt x="151607" y="190500"/>
                    <a:pt x="0" y="470694"/>
                    <a:pt x="794" y="600075"/>
                  </a:cubicBezTo>
                  <a:cubicBezTo>
                    <a:pt x="1588" y="729456"/>
                    <a:pt x="45245" y="809625"/>
                    <a:pt x="157957" y="871537"/>
                  </a:cubicBezTo>
                  <a:cubicBezTo>
                    <a:pt x="270670" y="933450"/>
                    <a:pt x="604838" y="940594"/>
                    <a:pt x="677069" y="9715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23124" y="1616758"/>
            <a:ext cx="5349369" cy="3115232"/>
            <a:chOff x="1423124" y="1616758"/>
            <a:chExt cx="5349369" cy="3115232"/>
          </a:xfrm>
        </p:grpSpPr>
        <p:sp>
          <p:nvSpPr>
            <p:cNvPr id="178" name="任意多边形 177"/>
            <p:cNvSpPr/>
            <p:nvPr/>
          </p:nvSpPr>
          <p:spPr>
            <a:xfrm>
              <a:off x="3045012" y="2972486"/>
              <a:ext cx="3708000" cy="1759504"/>
            </a:xfrm>
            <a:custGeom>
              <a:avLst/>
              <a:gdLst>
                <a:gd name="connsiteX0" fmla="*/ 3240514 w 3708000"/>
                <a:gd name="connsiteY0" fmla="*/ 0 h 1759504"/>
                <a:gd name="connsiteX1" fmla="*/ 3553258 w 3708000"/>
                <a:gd name="connsiteY1" fmla="*/ 0 h 1759504"/>
                <a:gd name="connsiteX2" fmla="*/ 3702886 w 3708000"/>
                <a:gd name="connsiteY2" fmla="*/ 149628 h 1759504"/>
                <a:gd name="connsiteX3" fmla="*/ 3702886 w 3708000"/>
                <a:gd name="connsiteY3" fmla="*/ 744177 h 1759504"/>
                <a:gd name="connsiteX4" fmla="*/ 3708000 w 3708000"/>
                <a:gd name="connsiteY4" fmla="*/ 769508 h 1759504"/>
                <a:gd name="connsiteX5" fmla="*/ 3708000 w 3708000"/>
                <a:gd name="connsiteY5" fmla="*/ 1561500 h 1759504"/>
                <a:gd name="connsiteX6" fmla="*/ 3509996 w 3708000"/>
                <a:gd name="connsiteY6" fmla="*/ 1759504 h 1759504"/>
                <a:gd name="connsiteX7" fmla="*/ 198004 w 3708000"/>
                <a:gd name="connsiteY7" fmla="*/ 1759504 h 1759504"/>
                <a:gd name="connsiteX8" fmla="*/ 0 w 3708000"/>
                <a:gd name="connsiteY8" fmla="*/ 1561500 h 1759504"/>
                <a:gd name="connsiteX9" fmla="*/ 0 w 3708000"/>
                <a:gd name="connsiteY9" fmla="*/ 769508 h 1759504"/>
                <a:gd name="connsiteX10" fmla="*/ 198004 w 3708000"/>
                <a:gd name="connsiteY10" fmla="*/ 571504 h 1759504"/>
                <a:gd name="connsiteX11" fmla="*/ 3090886 w 3708000"/>
                <a:gd name="connsiteY11" fmla="*/ 571504 h 1759504"/>
                <a:gd name="connsiteX12" fmla="*/ 3090886 w 3708000"/>
                <a:gd name="connsiteY12" fmla="*/ 149628 h 1759504"/>
                <a:gd name="connsiteX13" fmla="*/ 3240514 w 3708000"/>
                <a:gd name="connsiteY13" fmla="*/ 0 h 175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08000" h="1759504">
                  <a:moveTo>
                    <a:pt x="3240514" y="0"/>
                  </a:moveTo>
                  <a:lnTo>
                    <a:pt x="3553258" y="0"/>
                  </a:lnTo>
                  <a:cubicBezTo>
                    <a:pt x="3635895" y="0"/>
                    <a:pt x="3702886" y="66991"/>
                    <a:pt x="3702886" y="149628"/>
                  </a:cubicBezTo>
                  <a:lnTo>
                    <a:pt x="3702886" y="744177"/>
                  </a:lnTo>
                  <a:lnTo>
                    <a:pt x="3708000" y="769508"/>
                  </a:lnTo>
                  <a:lnTo>
                    <a:pt x="3708000" y="1561500"/>
                  </a:lnTo>
                  <a:cubicBezTo>
                    <a:pt x="3708000" y="1670855"/>
                    <a:pt x="3619351" y="1759504"/>
                    <a:pt x="3509996" y="1759504"/>
                  </a:cubicBezTo>
                  <a:lnTo>
                    <a:pt x="198004" y="1759504"/>
                  </a:lnTo>
                  <a:cubicBezTo>
                    <a:pt x="88649" y="1759504"/>
                    <a:pt x="0" y="1670855"/>
                    <a:pt x="0" y="1561500"/>
                  </a:cubicBezTo>
                  <a:lnTo>
                    <a:pt x="0" y="769508"/>
                  </a:lnTo>
                  <a:cubicBezTo>
                    <a:pt x="0" y="660153"/>
                    <a:pt x="88649" y="571504"/>
                    <a:pt x="198004" y="571504"/>
                  </a:cubicBezTo>
                  <a:lnTo>
                    <a:pt x="3090886" y="571504"/>
                  </a:lnTo>
                  <a:lnTo>
                    <a:pt x="3090886" y="149628"/>
                  </a:lnTo>
                  <a:cubicBezTo>
                    <a:pt x="3090886" y="66991"/>
                    <a:pt x="3157877" y="0"/>
                    <a:pt x="32405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0282" y="2998204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n</a:t>
              </a:r>
              <a:r>
                <a:rPr lang="en-US" altLang="zh-CN" sz="1000" b="1" baseline="30000" dirty="0" smtClean="0">
                  <a:solidFill>
                    <a:srgbClr val="11576A"/>
                  </a:solidFill>
                  <a:latin typeface="+mj-ea"/>
                  <a:ea typeface="+mj-ea"/>
                </a:rPr>
                <a:t>3</a:t>
              </a:r>
              <a:r>
                <a:rPr lang="zh-CN" altLang="en-US" sz="1000" b="1" dirty="0" smtClean="0">
                  <a:solidFill>
                    <a:srgbClr val="11576A"/>
                  </a:solidFill>
                  <a:latin typeface="+mj-ea"/>
                </a:rPr>
                <a:t>个</a:t>
              </a:r>
              <a:endParaRPr lang="en-US" altLang="zh-CN" sz="1000" b="1" dirty="0">
                <a:solidFill>
                  <a:srgbClr val="11576A"/>
                </a:solidFill>
                <a:latin typeface="+mj-ea"/>
              </a:endParaRPr>
            </a:p>
            <a:p>
              <a:pPr algn="ctr"/>
              <a:r>
                <a:rPr lang="zh-CN" altLang="en-US" sz="1000" b="1" dirty="0">
                  <a:solidFill>
                    <a:srgbClr val="11576A"/>
                  </a:solidFill>
                  <a:latin typeface="+mj-ea"/>
                </a:rPr>
                <a:t>数据块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259194" y="3797992"/>
              <a:ext cx="214314" cy="648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460940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188152" y="3753542"/>
              <a:ext cx="214314" cy="72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109438" y="3617802"/>
              <a:ext cx="190500" cy="277823"/>
              <a:chOff x="4564856" y="3645694"/>
              <a:chExt cx="190500" cy="277823"/>
            </a:xfrm>
          </p:grpSpPr>
          <p:cxnSp>
            <p:nvCxnSpPr>
              <p:cNvPr id="103" name="直接箭头连接符 102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4109438" y="4294082"/>
              <a:ext cx="190500" cy="277823"/>
              <a:chOff x="4564856" y="3645694"/>
              <a:chExt cx="190500" cy="277823"/>
            </a:xfrm>
          </p:grpSpPr>
          <p:cxnSp>
            <p:nvCxnSpPr>
              <p:cNvPr id="110" name="直接箭头连接符 109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4608711" y="4201207"/>
              <a:ext cx="190500" cy="277823"/>
              <a:chOff x="4564856" y="3645694"/>
              <a:chExt cx="190500" cy="277823"/>
            </a:xfrm>
          </p:grpSpPr>
          <p:cxnSp>
            <p:nvCxnSpPr>
              <p:cNvPr id="118" name="直接箭头连接符 117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合 123"/>
            <p:cNvGrpSpPr/>
            <p:nvPr/>
          </p:nvGrpSpPr>
          <p:grpSpPr>
            <a:xfrm>
              <a:off x="4608711" y="3713054"/>
              <a:ext cx="190500" cy="277823"/>
              <a:chOff x="4564856" y="3645694"/>
              <a:chExt cx="190500" cy="277823"/>
            </a:xfrm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564856" y="3645694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>
                <a:off x="4564856" y="373618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/>
              <p:nvPr/>
            </p:nvCxnSpPr>
            <p:spPr>
              <a:xfrm>
                <a:off x="4564856" y="3833817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>
                <a:off x="4564856" y="3921929"/>
                <a:ext cx="19050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箭头连接符 133"/>
            <p:cNvCxnSpPr/>
            <p:nvPr/>
          </p:nvCxnSpPr>
          <p:spPr>
            <a:xfrm>
              <a:off x="5868400" y="3660665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5868400" y="375115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>
              <a:off x="5868400" y="38487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>
              <a:off x="5868400" y="393690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5868400" y="432265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5868400" y="441315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5868400" y="4510780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/>
            <p:cNvCxnSpPr/>
            <p:nvPr/>
          </p:nvCxnSpPr>
          <p:spPr>
            <a:xfrm>
              <a:off x="5868400" y="4598892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/>
            <p:nvPr/>
          </p:nvCxnSpPr>
          <p:spPr>
            <a:xfrm>
              <a:off x="6358941" y="4241694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6358941" y="433218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6358941" y="4429817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6358941" y="4517929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6358941" y="3751153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>
              <a:off x="6358941" y="384164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358941" y="3939276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6358941" y="4027388"/>
              <a:ext cx="19050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5415157" y="3845608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5415157" y="44139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5415156" y="4044056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415156" y="423932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921449" y="4044056"/>
              <a:ext cx="25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5400000">
              <a:off x="4846837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3668904" y="3817042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/>
            <p:nvPr/>
          </p:nvCxnSpPr>
          <p:spPr>
            <a:xfrm>
              <a:off x="3678428" y="4015490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/>
            <p:nvPr/>
          </p:nvCxnSpPr>
          <p:spPr>
            <a:xfrm>
              <a:off x="3678428" y="4186932"/>
              <a:ext cx="684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/>
            <p:nvPr/>
          </p:nvCxnSpPr>
          <p:spPr>
            <a:xfrm>
              <a:off x="3668904" y="4401246"/>
              <a:ext cx="21272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5400000">
              <a:off x="3201382" y="404405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/>
            <p:nvPr/>
          </p:nvCxnSpPr>
          <p:spPr>
            <a:xfrm>
              <a:off x="2473508" y="3848794"/>
              <a:ext cx="972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473508" y="4044056"/>
              <a:ext cx="79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473508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687822" y="4226620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473508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2687822" y="4401246"/>
              <a:ext cx="204799" cy="0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623900" y="4013249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00" b="1" dirty="0" smtClean="0">
                  <a:solidFill>
                    <a:srgbClr val="11576A"/>
                  </a:solidFill>
                  <a:latin typeface="+mn-ea"/>
                </a:rPr>
                <a:t>3</a:t>
              </a:r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级间接</a:t>
              </a:r>
              <a:endParaRPr lang="en-US" altLang="zh-CN" sz="900" b="1" dirty="0">
                <a:solidFill>
                  <a:srgbClr val="11576A"/>
                </a:solidFill>
                <a:latin typeface="+mn-ea"/>
              </a:endParaRPr>
            </a:p>
            <a:p>
              <a:pPr algn="ctr"/>
              <a:r>
                <a:rPr lang="zh-CN" altLang="en-US" sz="900" b="1" dirty="0" smtClean="0">
                  <a:solidFill>
                    <a:srgbClr val="11576A"/>
                  </a:solidFill>
                  <a:latin typeface="+mn-ea"/>
                </a:rPr>
                <a:t>索引块</a:t>
              </a:r>
              <a:endParaRPr lang="zh-CN" altLang="en-US" sz="9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423124" y="1616758"/>
              <a:ext cx="801158" cy="2165350"/>
            </a:xfrm>
            <a:custGeom>
              <a:avLst/>
              <a:gdLst>
                <a:gd name="connsiteX0" fmla="*/ 134408 w 801158"/>
                <a:gd name="connsiteY0" fmla="*/ 0 h 2165350"/>
                <a:gd name="connsiteX1" fmla="*/ 204258 w 801158"/>
                <a:gd name="connsiteY1" fmla="*/ 95250 h 2165350"/>
                <a:gd name="connsiteX2" fmla="*/ 102658 w 801158"/>
                <a:gd name="connsiteY2" fmla="*/ 298450 h 2165350"/>
                <a:gd name="connsiteX3" fmla="*/ 39158 w 801158"/>
                <a:gd name="connsiteY3" fmla="*/ 781050 h 2165350"/>
                <a:gd name="connsiteX4" fmla="*/ 64558 w 801158"/>
                <a:gd name="connsiteY4" fmla="*/ 1587500 h 2165350"/>
                <a:gd name="connsiteX5" fmla="*/ 426508 w 801158"/>
                <a:gd name="connsiteY5" fmla="*/ 1974850 h 2165350"/>
                <a:gd name="connsiteX6" fmla="*/ 801158 w 801158"/>
                <a:gd name="connsiteY6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1158" h="2165350">
                  <a:moveTo>
                    <a:pt x="134408" y="0"/>
                  </a:moveTo>
                  <a:cubicBezTo>
                    <a:pt x="171979" y="22754"/>
                    <a:pt x="209550" y="45508"/>
                    <a:pt x="204258" y="95250"/>
                  </a:cubicBezTo>
                  <a:cubicBezTo>
                    <a:pt x="198966" y="144992"/>
                    <a:pt x="130175" y="184150"/>
                    <a:pt x="102658" y="298450"/>
                  </a:cubicBezTo>
                  <a:cubicBezTo>
                    <a:pt x="75141" y="412750"/>
                    <a:pt x="45508" y="566208"/>
                    <a:pt x="39158" y="781050"/>
                  </a:cubicBezTo>
                  <a:cubicBezTo>
                    <a:pt x="32808" y="995892"/>
                    <a:pt x="0" y="1388533"/>
                    <a:pt x="64558" y="1587500"/>
                  </a:cubicBezTo>
                  <a:cubicBezTo>
                    <a:pt x="129116" y="1786467"/>
                    <a:pt x="303741" y="1878542"/>
                    <a:pt x="426508" y="1974850"/>
                  </a:cubicBezTo>
                  <a:cubicBezTo>
                    <a:pt x="549275" y="2071158"/>
                    <a:pt x="801158" y="2165350"/>
                    <a:pt x="801158" y="2165350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2" name="组合 211"/>
            <p:cNvGrpSpPr/>
            <p:nvPr/>
          </p:nvGrpSpPr>
          <p:grpSpPr>
            <a:xfrm>
              <a:off x="4324546" y="3680516"/>
              <a:ext cx="341760" cy="357190"/>
              <a:chOff x="4838702" y="2878140"/>
              <a:chExt cx="341760" cy="357190"/>
            </a:xfrm>
          </p:grpSpPr>
          <p:sp>
            <p:nvSpPr>
              <p:cNvPr id="213" name="矩形 212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>
              <a:off x="4324546" y="4174232"/>
              <a:ext cx="341760" cy="357190"/>
              <a:chOff x="4838702" y="2878140"/>
              <a:chExt cx="341760" cy="35719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>
              <a:off x="3833560" y="4244082"/>
              <a:ext cx="341760" cy="357190"/>
              <a:chOff x="4838702" y="2878140"/>
              <a:chExt cx="341760" cy="357190"/>
            </a:xfrm>
          </p:grpSpPr>
          <p:sp>
            <p:nvSpPr>
              <p:cNvPr id="219" name="矩形 218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3827210" y="3569390"/>
              <a:ext cx="341760" cy="357190"/>
              <a:chOff x="4838702" y="2878140"/>
              <a:chExt cx="341760" cy="357190"/>
            </a:xfrm>
          </p:grpSpPr>
          <p:sp>
            <p:nvSpPr>
              <p:cNvPr id="222" name="矩形 221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583442" y="3615428"/>
              <a:ext cx="341760" cy="357190"/>
              <a:chOff x="4838702" y="2878140"/>
              <a:chExt cx="341760" cy="35719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27" name="组合 226"/>
            <p:cNvGrpSpPr/>
            <p:nvPr/>
          </p:nvGrpSpPr>
          <p:grpSpPr>
            <a:xfrm>
              <a:off x="6070808" y="3705916"/>
              <a:ext cx="341760" cy="357190"/>
              <a:chOff x="4838702" y="2878140"/>
              <a:chExt cx="341760" cy="35719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>
              <a:off x="6079888" y="4193282"/>
              <a:ext cx="341760" cy="357190"/>
              <a:chOff x="4838702" y="2878140"/>
              <a:chExt cx="341760" cy="357190"/>
            </a:xfrm>
          </p:grpSpPr>
          <p:sp>
            <p:nvSpPr>
              <p:cNvPr id="231" name="矩形 230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>
              <a:off x="5589792" y="4283770"/>
              <a:ext cx="341760" cy="357190"/>
              <a:chOff x="4838702" y="2878140"/>
              <a:chExt cx="341760" cy="357190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4899028" y="2878140"/>
                <a:ext cx="214314" cy="357190"/>
              </a:xfrm>
              <a:prstGeom prst="rect">
                <a:avLst/>
              </a:prstGeom>
              <a:gradFill>
                <a:gsLst>
                  <a:gs pos="100000">
                    <a:srgbClr val="663300"/>
                  </a:gs>
                  <a:gs pos="0">
                    <a:srgbClr val="CC6600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rgbClr val="11576A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838702" y="2928940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IB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82552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U</a:t>
            </a:r>
            <a:r>
              <a:rPr lang="en-US" altLang="zh-CN" dirty="0" smtClean="0"/>
              <a:t>FS</a:t>
            </a:r>
            <a:r>
              <a:rPr lang="zh-CN" altLang="en-US" dirty="0" smtClean="0"/>
              <a:t>多级</a:t>
            </a:r>
            <a:r>
              <a:rPr lang="zh-CN" altLang="en-US" dirty="0" smtClean="0"/>
              <a:t>索引分配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248364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3" y="1019164"/>
            <a:ext cx="4655801" cy="1654184"/>
            <a:chOff x="844893" y="1019164"/>
            <a:chExt cx="4655801" cy="165418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文件头包含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765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71818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smtClean="0"/>
                <a:t>10 </a:t>
              </a:r>
              <a:r>
                <a:rPr lang="zh-CN" altLang="en-US" dirty="0" smtClean="0"/>
                <a:t>个指针指向数据块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91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686598"/>
              <a:ext cx="353420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个指针指向索引块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050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2000246"/>
              <a:ext cx="38913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个指针指向二级索引块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198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315026"/>
              <a:ext cx="410570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第</a:t>
              </a:r>
              <a:r>
                <a:rPr lang="en-US" altLang="zh-CN" dirty="0" smtClean="0"/>
                <a:t>13</a:t>
              </a:r>
              <a:r>
                <a:rPr lang="zh-CN" altLang="en-US" dirty="0" smtClean="0"/>
                <a:t>个指针指向三级索引块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3" y="2633210"/>
            <a:ext cx="3727107" cy="710976"/>
            <a:chOff x="844893" y="2633210"/>
            <a:chExt cx="3727107" cy="710976"/>
          </a:xfrm>
        </p:grpSpPr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142976" y="2633210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 smtClean="0"/>
                <a:t>效果</a:t>
              </a:r>
              <a:endParaRPr lang="en-US" altLang="zh-C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893" y="2633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906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985864"/>
              <a:ext cx="317701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提高了文件大小限制阀值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300644"/>
            <a:ext cx="4309710" cy="358322"/>
            <a:chOff x="1262422" y="3300644"/>
            <a:chExt cx="4309710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054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3300644"/>
              <a:ext cx="417714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动态分配数据块，文件扩展很容易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614292"/>
            <a:ext cx="1880818" cy="358322"/>
            <a:chOff x="1262422" y="3614292"/>
            <a:chExt cx="1880818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719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614292"/>
              <a:ext cx="17482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小文件开销小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929072"/>
            <a:ext cx="5452718" cy="642942"/>
            <a:chOff x="1262422" y="3929072"/>
            <a:chExt cx="5452718" cy="64294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0338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3929072"/>
              <a:ext cx="5320155" cy="6429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只为大文件分配间接数据块，大文件在访问数据</a:t>
              </a:r>
              <a:r>
                <a:rPr lang="zh-CN" altLang="en-US" dirty="0" smtClean="0"/>
                <a:t>块时需要</a:t>
              </a:r>
              <a:r>
                <a:rPr lang="zh-CN" altLang="en-US" dirty="0" smtClean="0"/>
                <a:t>大量查询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6584</TotalTime>
  <Words>424</Words>
  <Application>Microsoft Office PowerPoint</Application>
  <PresentationFormat>全屏显示(16:9)</PresentationFormat>
  <Paragraphs>146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1041</cp:revision>
  <dcterms:created xsi:type="dcterms:W3CDTF">2015-01-11T06:38:50Z</dcterms:created>
  <dcterms:modified xsi:type="dcterms:W3CDTF">2015-04-16T08:38:45Z</dcterms:modified>
</cp:coreProperties>
</file>