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44" r:id="rId2"/>
    <p:sldId id="588" r:id="rId3"/>
    <p:sldId id="589" r:id="rId4"/>
    <p:sldId id="594" r:id="rId5"/>
    <p:sldId id="59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08" d="100"/>
          <a:sy n="108" d="100"/>
        </p:scale>
        <p:origin x="686" y="77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11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0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4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空闲空间管理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941553" cy="428628"/>
            <a:chOff x="844893" y="1000114"/>
            <a:chExt cx="494155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跟踪记录文件卷中未分配的数据块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9215" y="1396207"/>
            <a:ext cx="5080288" cy="428628"/>
            <a:chOff x="1259632" y="1685693"/>
            <a:chExt cx="5080288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10698" y="1685693"/>
              <a:ext cx="49292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采用什么数据结构表示空闲空间列表？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79387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空闲空间组织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6513189" cy="1025756"/>
            <a:chOff x="844893" y="1019164"/>
            <a:chExt cx="6513189" cy="10257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用位图代表空闲数据块列表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596309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111111111111111001110101011101111...</a:t>
              </a:r>
              <a:endParaRPr lang="en-US" altLang="zh-CN" dirty="0"/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D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= 0 </a:t>
              </a:r>
              <a:r>
                <a:rPr lang="zh-CN" altLang="en-US" dirty="0" smtClean="0"/>
                <a:t>表明数据块</a:t>
              </a:r>
              <a:r>
                <a:rPr lang="en-US" altLang="zh-CN" dirty="0" err="1" smtClean="0"/>
                <a:t>i</a:t>
              </a:r>
              <a:r>
                <a:rPr lang="zh-CN" altLang="en-US" dirty="0" smtClean="0"/>
                <a:t>是空闲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否则，表示已分配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7370445" cy="710976"/>
            <a:chOff x="844893" y="2000246"/>
            <a:chExt cx="7370445" cy="710976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00024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使用简单但是可能会是一个大的很大向量表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7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352900"/>
              <a:ext cx="68203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160GB</a:t>
              </a:r>
              <a:r>
                <a:rPr lang="zh-CN" altLang="en-US" dirty="0" smtClean="0"/>
                <a:t>磁盘</a:t>
              </a:r>
              <a:r>
                <a:rPr lang="en-US" altLang="zh-CN" dirty="0" smtClean="0"/>
                <a:t>-&gt; 40M</a:t>
              </a:r>
              <a:r>
                <a:rPr lang="zh-CN" altLang="en-US" dirty="0" smtClean="0"/>
                <a:t>数据块</a:t>
              </a:r>
              <a:r>
                <a:rPr lang="en-US" altLang="zh-CN" dirty="0" smtClean="0"/>
                <a:t>-&gt; 5MB</a:t>
              </a:r>
              <a:r>
                <a:rPr lang="zh-CN" altLang="en-US" dirty="0" smtClean="0"/>
                <a:t>位图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667680"/>
            <a:ext cx="6381412" cy="1333962"/>
            <a:chOff x="1262422" y="2667680"/>
            <a:chExt cx="6381412" cy="133396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86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667680"/>
              <a:ext cx="62488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假定空闲空间在磁盘中均匀分布</a:t>
              </a:r>
              <a:r>
                <a:rPr lang="zh-CN" altLang="en-US" dirty="0" smtClean="0"/>
                <a:t>，</a:t>
              </a:r>
              <a:endParaRPr lang="en-US" altLang="zh-CN" dirty="0" smtClean="0"/>
            </a:p>
            <a:p>
              <a:pPr marL="0" lvl="1" indent="0"/>
              <a:r>
                <a:rPr lang="zh-CN" altLang="en-US" dirty="0" smtClean="0"/>
                <a:t>则</a:t>
              </a:r>
              <a:r>
                <a:rPr lang="zh-CN" altLang="en-US" dirty="0" smtClean="0"/>
                <a:t>找到“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”之前要扫描</a:t>
              </a:r>
              <a:r>
                <a:rPr lang="en-US" altLang="zh-CN" dirty="0" smtClean="0"/>
                <a:t>n/r </a:t>
              </a:r>
              <a:endParaRPr lang="en-US" altLang="zh-CN" dirty="0"/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434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624945" y="3315158"/>
              <a:ext cx="30899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n = </a:t>
              </a:r>
              <a:r>
                <a:rPr lang="zh-CN" altLang="en-US" dirty="0" smtClean="0"/>
                <a:t>磁盘上数据块的总数</a:t>
              </a:r>
              <a:endParaRPr lang="en-US" altLang="zh-CN" dirty="0"/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762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624945" y="3643320"/>
              <a:ext cx="23041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>
                <a:buSzPct val="100000"/>
              </a:pPr>
              <a:r>
                <a:rPr lang="en-US" altLang="zh-CN" sz="2000" dirty="0" smtClean="0"/>
                <a:t>r = </a:t>
              </a:r>
              <a:r>
                <a:rPr lang="zh-CN" altLang="en-US" sz="2000" dirty="0" smtClean="0"/>
                <a:t>空闲块的数目</a:t>
              </a:r>
              <a:r>
                <a:rPr lang="en-US" altLang="zh-CN" sz="2000" dirty="0" smtClean="0"/>
                <a:t> </a:t>
              </a:r>
              <a:endParaRPr lang="en-US" altLang="zh-CN" sz="20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其他空闲空间组织方式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0613" y="851004"/>
            <a:ext cx="6988079" cy="1284436"/>
            <a:chOff x="550613" y="851004"/>
            <a:chExt cx="6988079" cy="1284436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848696" y="85100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链表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613" y="8510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8953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1069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4977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2151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7554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8075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2506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181377" y="1740455"/>
              <a:ext cx="504056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685433" y="1719435"/>
              <a:ext cx="864096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6900" y="1719435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41966" y="1338184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2319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68101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5657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91713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61378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659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79800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2549528" y="1719435"/>
              <a:ext cx="2160240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4760756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213824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654820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0613" y="2175938"/>
            <a:ext cx="7837811" cy="2051996"/>
            <a:chOff x="550613" y="2175938"/>
            <a:chExt cx="7837811" cy="2051996"/>
          </a:xfrm>
        </p:grpSpPr>
        <p:grpSp>
          <p:nvGrpSpPr>
            <p:cNvPr id="4" name="组合 3"/>
            <p:cNvGrpSpPr/>
            <p:nvPr/>
          </p:nvGrpSpPr>
          <p:grpSpPr>
            <a:xfrm>
              <a:off x="550613" y="2175938"/>
              <a:ext cx="7027355" cy="1632306"/>
              <a:chOff x="550613" y="2175938"/>
              <a:chExt cx="7027355" cy="1632306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848696" y="2175938"/>
                <a:ext cx="142876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dirty="0" smtClean="0"/>
                  <a:t>链式索引</a:t>
                </a:r>
                <a:endParaRPr lang="en-US" altLang="zh-CN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0613" y="2175938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8953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  <a:latin typeface="+mj-ea"/>
                    <a:ea typeface="+mj-ea"/>
                  </a:rPr>
                  <a:t>D</a:t>
                </a:r>
                <a:endParaRPr lang="zh-CN" altLang="en-US" b="1" dirty="0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24977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2151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375544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8075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506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1695942" y="3108607"/>
                <a:ext cx="872359" cy="11433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1181377" y="3098097"/>
                <a:ext cx="432048" cy="27198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1602914" y="3056057"/>
                <a:ext cx="3106854" cy="339311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0460" y="2674806"/>
                <a:ext cx="368988" cy="396000"/>
                <a:chOff x="1754740" y="0"/>
                <a:chExt cx="368988" cy="3960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804584" y="0"/>
                  <a:ext cx="288000" cy="396000"/>
                </a:xfrm>
                <a:prstGeom prst="rect">
                  <a:avLst/>
                </a:prstGeom>
                <a:gradFill>
                  <a:gsLst>
                    <a:gs pos="0">
                      <a:srgbClr val="996633"/>
                    </a:gs>
                    <a:gs pos="100000">
                      <a:srgbClr val="333300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rgbClr val="11576A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9" name="内容占位符 2"/>
                <p:cNvSpPr txBox="1">
                  <a:spLocks/>
                </p:cNvSpPr>
                <p:nvPr/>
              </p:nvSpPr>
              <p:spPr>
                <a:xfrm>
                  <a:off x="1754740" y="18330"/>
                  <a:ext cx="368988" cy="360040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r>
                    <a:rPr lang="en-US" altLang="zh-CN" sz="1800" dirty="0" smtClean="0">
                      <a:solidFill>
                        <a:schemeClr val="bg1"/>
                      </a:solidFill>
                    </a:rPr>
                    <a:t>G</a:t>
                  </a:r>
                  <a:endParaRPr lang="en-US" altLang="zh-CN" sz="1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941966" y="2674806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2319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68101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565752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917136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61378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6595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00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1613424" y="3056057"/>
                <a:ext cx="3610910" cy="41131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613424" y="3056057"/>
                <a:ext cx="4114966" cy="483327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613424" y="3056057"/>
                <a:ext cx="4475006" cy="555335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1613424" y="3056057"/>
                <a:ext cx="5360122" cy="627343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1608092" y="3090037"/>
                <a:ext cx="5969876" cy="718207"/>
              </a:xfrm>
              <a:custGeom>
                <a:avLst/>
                <a:gdLst>
                  <a:gd name="connsiteX0" fmla="*/ 0 w 5969876"/>
                  <a:gd name="connsiteY0" fmla="*/ 0 h 718207"/>
                  <a:gd name="connsiteX1" fmla="*/ 830318 w 5969876"/>
                  <a:gd name="connsiteY1" fmla="*/ 578069 h 718207"/>
                  <a:gd name="connsiteX2" fmla="*/ 3384331 w 5969876"/>
                  <a:gd name="connsiteY2" fmla="*/ 704193 h 718207"/>
                  <a:gd name="connsiteX3" fmla="*/ 5969876 w 5969876"/>
                  <a:gd name="connsiteY3" fmla="*/ 493986 h 7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9876" h="718207">
                    <a:moveTo>
                      <a:pt x="0" y="0"/>
                    </a:moveTo>
                    <a:cubicBezTo>
                      <a:pt x="133131" y="230352"/>
                      <a:pt x="266263" y="460704"/>
                      <a:pt x="830318" y="578069"/>
                    </a:cubicBezTo>
                    <a:cubicBezTo>
                      <a:pt x="1394373" y="695435"/>
                      <a:pt x="2527738" y="718207"/>
                      <a:pt x="3384331" y="704193"/>
                    </a:cubicBezTo>
                    <a:cubicBezTo>
                      <a:pt x="4240924" y="690179"/>
                      <a:pt x="5105400" y="592082"/>
                      <a:pt x="5969876" y="493986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内容占位符 2"/>
            <p:cNvSpPr txBox="1">
              <a:spLocks/>
            </p:cNvSpPr>
            <p:nvPr/>
          </p:nvSpPr>
          <p:spPr>
            <a:xfrm>
              <a:off x="7268964" y="3291830"/>
              <a:ext cx="1119460" cy="9361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>
                  <a:solidFill>
                    <a:srgbClr val="660033"/>
                  </a:solidFill>
                </a:rPr>
                <a:t>    下一组索引块</a:t>
              </a:r>
              <a:endParaRPr lang="en-US" altLang="zh-CN" sz="1600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1496" y="4244268"/>
            <a:ext cx="4146496" cy="471092"/>
            <a:chOff x="2261496" y="4244268"/>
            <a:chExt cx="4146496" cy="471092"/>
          </a:xfrm>
        </p:grpSpPr>
        <p:sp>
          <p:nvSpPr>
            <p:cNvPr id="68" name="矩形 67"/>
            <p:cNvSpPr/>
            <p:nvPr/>
          </p:nvSpPr>
          <p:spPr>
            <a:xfrm>
              <a:off x="2261496" y="424426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588334" y="4245830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2568986" y="4286732"/>
              <a:ext cx="18438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/>
                <a:t>已分配数据块</a:t>
              </a:r>
              <a:endParaRPr lang="en-US" altLang="zh-CN" sz="1600" dirty="0"/>
            </a:p>
          </p:txBody>
        </p:sp>
        <p:sp>
          <p:nvSpPr>
            <p:cNvPr id="71" name="内容占位符 2"/>
            <p:cNvSpPr txBox="1">
              <a:spLocks/>
            </p:cNvSpPr>
            <p:nvPr/>
          </p:nvSpPr>
          <p:spPr>
            <a:xfrm>
              <a:off x="4895824" y="4286732"/>
              <a:ext cx="1512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/>
                <a:t>空闲数据块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66588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9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158</Words>
  <Application>Microsoft Office PowerPoint</Application>
  <PresentationFormat>全屏显示(16:9)</PresentationFormat>
  <Paragraphs>42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1023</cp:revision>
  <dcterms:created xsi:type="dcterms:W3CDTF">2015-01-11T06:38:50Z</dcterms:created>
  <dcterms:modified xsi:type="dcterms:W3CDTF">2015-04-16T09:33:54Z</dcterms:modified>
</cp:coreProperties>
</file>