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43" r:id="rId2"/>
    <p:sldId id="604" r:id="rId3"/>
    <p:sldId id="605" r:id="rId4"/>
    <p:sldId id="606" r:id="rId5"/>
    <p:sldId id="607" r:id="rId6"/>
    <p:sldId id="608" r:id="rId7"/>
    <p:sldId id="609" r:id="rId8"/>
    <p:sldId id="610" r:id="rId9"/>
    <p:sldId id="611" r:id="rId10"/>
    <p:sldId id="612" r:id="rId11"/>
    <p:sldId id="613" r:id="rId12"/>
    <p:sldId id="601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1">
          <p15:clr>
            <a:srgbClr val="A4A3A4"/>
          </p15:clr>
        </p15:guide>
        <p15:guide id="4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FFF"/>
    <a:srgbClr val="11576A"/>
    <a:srgbClr val="0EB1C8"/>
    <a:srgbClr val="CCFFFF"/>
    <a:srgbClr val="FFF9B1"/>
    <a:srgbClr val="FDD000"/>
    <a:srgbClr val="CC66FF"/>
    <a:srgbClr val="330033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1" autoAdjust="0"/>
    <p:restoredTop sz="94353" autoAdjust="0"/>
  </p:normalViewPr>
  <p:slideViewPr>
    <p:cSldViewPr>
      <p:cViewPr varScale="1">
        <p:scale>
          <a:sx n="108" d="100"/>
          <a:sy n="108" d="100"/>
        </p:scale>
        <p:origin x="206" y="77"/>
      </p:cViewPr>
      <p:guideLst>
        <p:guide orient="horz" pos="1620"/>
        <p:guide pos="2880"/>
        <p:guide orient="horz" pos="1801"/>
        <p:guide pos="748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833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21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2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文件系统的概念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冗余磁盘阵列</a:t>
            </a:r>
            <a:r>
              <a:rPr lang="en-US" altLang="zh-CN" dirty="0" smtClean="0">
                <a:solidFill>
                  <a:srgbClr val="C00000"/>
                </a:solidFill>
              </a:rPr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512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可纠正多个磁盘错误的冗余磁盘阵列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57352"/>
            <a:ext cx="4879235" cy="626366"/>
            <a:chOff x="844893" y="1657352"/>
            <a:chExt cx="4879235" cy="62636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657352"/>
              <a:ext cx="45811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 smtClean="0"/>
                <a:t>RAID-6: </a:t>
              </a:r>
              <a:r>
                <a:rPr lang="zh-CN" altLang="en-US" dirty="0" smtClean="0"/>
                <a:t>每</a:t>
              </a:r>
              <a:r>
                <a:rPr lang="zh-CN" altLang="en-US" dirty="0"/>
                <a:t>组条带块有两</a:t>
              </a:r>
              <a:r>
                <a:rPr lang="zh-CN" altLang="en-US" dirty="0" smtClean="0"/>
                <a:t>个冗余块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573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043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99556"/>
              <a:ext cx="2391196" cy="28416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允许两个磁盘错误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00114"/>
            <a:ext cx="5441619" cy="712788"/>
            <a:chOff x="844893" y="1000114"/>
            <a:chExt cx="5441619" cy="71278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1435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dirty="0" smtClean="0"/>
                <a:t>RAID-5: </a:t>
              </a:r>
              <a:r>
                <a:rPr lang="zh-CN" altLang="en-US" dirty="0" smtClean="0"/>
                <a:t>每组条带块有一个奇偶校验块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5" y="1357304"/>
              <a:ext cx="253407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允许一个磁盘错误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9620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RAID</a:t>
            </a:r>
            <a:r>
              <a:rPr lang="zh-CN" altLang="en-US" dirty="0" smtClean="0"/>
              <a:t>嵌套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4893" y="1000114"/>
            <a:ext cx="1726843" cy="428628"/>
            <a:chOff x="844893" y="1000114"/>
            <a:chExt cx="172684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dirty="0" smtClean="0"/>
                <a:t>RAID 0+1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857502"/>
            <a:ext cx="1869719" cy="428628"/>
            <a:chOff x="844893" y="2857502"/>
            <a:chExt cx="1869719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857502"/>
              <a:ext cx="15716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dirty="0" smtClean="0"/>
                <a:t>RAID 1+0</a:t>
              </a:r>
              <a:endParaRPr lang="en-US" altLang="zh-C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8575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819400" y="1298563"/>
            <a:ext cx="5181600" cy="1158875"/>
            <a:chOff x="2819400" y="1298563"/>
            <a:chExt cx="5181600" cy="1158875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8956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42672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368675" y="1298563"/>
              <a:ext cx="10230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RAID-0</a:t>
              </a:r>
            </a:p>
          </p:txBody>
        </p:sp>
        <p:sp>
          <p:nvSpPr>
            <p:cNvPr id="13" name="AutoShape 18"/>
            <p:cNvSpPr>
              <a:spLocks noChangeArrowheads="1"/>
            </p:cNvSpPr>
            <p:nvPr/>
          </p:nvSpPr>
          <p:spPr bwMode="auto">
            <a:xfrm>
              <a:off x="57150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" name="AutoShape 19"/>
            <p:cNvSpPr>
              <a:spLocks noChangeArrowheads="1"/>
            </p:cNvSpPr>
            <p:nvPr/>
          </p:nvSpPr>
          <p:spPr bwMode="auto">
            <a:xfrm>
              <a:off x="70866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6188075" y="1298563"/>
              <a:ext cx="10230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RAID-0</a:t>
              </a:r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>
              <a:off x="3276600" y="2076438"/>
              <a:ext cx="1447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6096000" y="2076438"/>
              <a:ext cx="1447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AutoShape 43"/>
            <p:cNvSpPr>
              <a:spLocks noChangeArrowheads="1"/>
            </p:cNvSpPr>
            <p:nvPr/>
          </p:nvSpPr>
          <p:spPr bwMode="auto">
            <a:xfrm>
              <a:off x="2819400" y="1619238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3" name="AutoShape 44"/>
            <p:cNvSpPr>
              <a:spLocks noChangeArrowheads="1"/>
            </p:cNvSpPr>
            <p:nvPr/>
          </p:nvSpPr>
          <p:spPr bwMode="auto">
            <a:xfrm>
              <a:off x="5638800" y="1619238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43200" y="857238"/>
            <a:ext cx="5334000" cy="1752600"/>
            <a:chOff x="2743200" y="857238"/>
            <a:chExt cx="5334000" cy="1752600"/>
          </a:xfrm>
        </p:grpSpPr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4826000" y="917563"/>
              <a:ext cx="10230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RAID-1</a:t>
              </a:r>
            </a:p>
          </p:txBody>
        </p:sp>
        <p:sp>
          <p:nvSpPr>
            <p:cNvPr id="28" name="AutoShape 39"/>
            <p:cNvSpPr>
              <a:spLocks noChangeArrowheads="1"/>
            </p:cNvSpPr>
            <p:nvPr/>
          </p:nvSpPr>
          <p:spPr bwMode="auto">
            <a:xfrm>
              <a:off x="5181600" y="1466838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11576A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6" name="AutoShape 47"/>
            <p:cNvSpPr>
              <a:spLocks noChangeArrowheads="1"/>
            </p:cNvSpPr>
            <p:nvPr/>
          </p:nvSpPr>
          <p:spPr bwMode="auto">
            <a:xfrm>
              <a:off x="2743200" y="857238"/>
              <a:ext cx="5334000" cy="1752600"/>
            </a:xfrm>
            <a:prstGeom prst="can">
              <a:avLst>
                <a:gd name="adj" fmla="val 28440"/>
              </a:avLst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 rot="16200000" flipH="1">
            <a:off x="-9679881" y="2750345"/>
            <a:ext cx="1328746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2743200" y="3071816"/>
            <a:ext cx="5334000" cy="1752600"/>
            <a:chOff x="2743200" y="3071816"/>
            <a:chExt cx="5334000" cy="1752600"/>
          </a:xfrm>
        </p:grpSpPr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4826000" y="3132141"/>
              <a:ext cx="10230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RAID-0</a:t>
              </a:r>
              <a:endParaRPr lang="en-US" altLang="zh-CN" sz="1800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4572000" y="3714758"/>
              <a:ext cx="1447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AutoShape 47"/>
            <p:cNvSpPr>
              <a:spLocks noChangeArrowheads="1"/>
            </p:cNvSpPr>
            <p:nvPr/>
          </p:nvSpPr>
          <p:spPr bwMode="auto">
            <a:xfrm>
              <a:off x="2743200" y="3071816"/>
              <a:ext cx="5334000" cy="1752600"/>
            </a:xfrm>
            <a:prstGeom prst="can">
              <a:avLst>
                <a:gd name="adj" fmla="val 28440"/>
              </a:avLst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19400" y="3513141"/>
            <a:ext cx="5181600" cy="1158875"/>
            <a:chOff x="2819400" y="3513141"/>
            <a:chExt cx="5181600" cy="1158875"/>
          </a:xfrm>
        </p:grpSpPr>
        <p:sp>
          <p:nvSpPr>
            <p:cNvPr id="40" name="AutoShape 7"/>
            <p:cNvSpPr>
              <a:spLocks noChangeArrowheads="1"/>
            </p:cNvSpPr>
            <p:nvPr/>
          </p:nvSpPr>
          <p:spPr bwMode="auto">
            <a:xfrm>
              <a:off x="28956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1" name="AutoShape 11"/>
            <p:cNvSpPr>
              <a:spLocks noChangeArrowheads="1"/>
            </p:cNvSpPr>
            <p:nvPr/>
          </p:nvSpPr>
          <p:spPr bwMode="auto">
            <a:xfrm>
              <a:off x="42672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3368675" y="3513141"/>
              <a:ext cx="10230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RAID-1</a:t>
              </a:r>
              <a:endParaRPr lang="en-US" altLang="zh-CN" sz="1800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3" name="AutoShape 18"/>
            <p:cNvSpPr>
              <a:spLocks noChangeArrowheads="1"/>
            </p:cNvSpPr>
            <p:nvPr/>
          </p:nvSpPr>
          <p:spPr bwMode="auto">
            <a:xfrm>
              <a:off x="57150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4" name="AutoShape 19"/>
            <p:cNvSpPr>
              <a:spLocks noChangeArrowheads="1"/>
            </p:cNvSpPr>
            <p:nvPr/>
          </p:nvSpPr>
          <p:spPr bwMode="auto">
            <a:xfrm>
              <a:off x="70866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6188075" y="3513141"/>
              <a:ext cx="10230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RAID-1</a:t>
              </a:r>
              <a:endParaRPr lang="en-US" altLang="zh-CN" sz="1800" b="1" dirty="0">
                <a:solidFill>
                  <a:srgbClr val="11576A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9" name="AutoShape 39"/>
            <p:cNvSpPr>
              <a:spLocks noChangeArrowheads="1"/>
            </p:cNvSpPr>
            <p:nvPr/>
          </p:nvSpPr>
          <p:spPr bwMode="auto">
            <a:xfrm>
              <a:off x="3786182" y="4286262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11576A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0" name="AutoShape 43"/>
            <p:cNvSpPr>
              <a:spLocks noChangeArrowheads="1"/>
            </p:cNvSpPr>
            <p:nvPr/>
          </p:nvSpPr>
          <p:spPr bwMode="auto">
            <a:xfrm>
              <a:off x="2819400" y="3833816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1" name="AutoShape 44"/>
            <p:cNvSpPr>
              <a:spLocks noChangeArrowheads="1"/>
            </p:cNvSpPr>
            <p:nvPr/>
          </p:nvSpPr>
          <p:spPr bwMode="auto">
            <a:xfrm>
              <a:off x="5638800" y="3833816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3" name="AutoShape 39"/>
            <p:cNvSpPr>
              <a:spLocks noChangeArrowheads="1"/>
            </p:cNvSpPr>
            <p:nvPr/>
          </p:nvSpPr>
          <p:spPr bwMode="auto">
            <a:xfrm>
              <a:off x="6572264" y="4286262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11576A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6613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449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磁盘分区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655933" cy="428628"/>
            <a:chOff x="844893" y="1019164"/>
            <a:chExt cx="565593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53578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通常磁盘通过分区来最大限度减小寻道时间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262422" y="1371818"/>
            <a:ext cx="3381016" cy="358322"/>
            <a:chOff x="1262422" y="1371818"/>
            <a:chExt cx="3381016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71818"/>
              <a:ext cx="324845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分区是一组柱面的集合</a:t>
              </a:r>
              <a:endParaRPr lang="en-US" altLang="zh-CN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707939"/>
            <a:ext cx="4893754" cy="358322"/>
            <a:chOff x="1262422" y="1686598"/>
            <a:chExt cx="4893754" cy="358322"/>
          </a:xfrm>
        </p:grpSpPr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1686598"/>
              <a:ext cx="47611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每个分区都可视为逻辑上独立的磁盘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826535" y="2855019"/>
            <a:ext cx="6132671" cy="2221823"/>
            <a:chOff x="1826535" y="2855019"/>
            <a:chExt cx="6132671" cy="2221823"/>
          </a:xfrm>
        </p:grpSpPr>
        <p:cxnSp>
          <p:nvCxnSpPr>
            <p:cNvPr id="42" name="直接连接符 41"/>
            <p:cNvCxnSpPr/>
            <p:nvPr/>
          </p:nvCxnSpPr>
          <p:spPr>
            <a:xfrm rot="10800000">
              <a:off x="6500826" y="4330503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10800000">
              <a:off x="6530446" y="3930212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10800000">
              <a:off x="6500826" y="3429006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1826535" y="2855019"/>
              <a:ext cx="5364000" cy="1801176"/>
              <a:chOff x="2469477" y="2855019"/>
              <a:chExt cx="5364000" cy="180117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469477" y="3643320"/>
                <a:ext cx="5364000" cy="101287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613495" y="3714758"/>
                <a:ext cx="5076000" cy="87838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757509" y="3786196"/>
                <a:ext cx="4788000" cy="72064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69477" y="3273798"/>
                <a:ext cx="5364000" cy="101287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613495" y="3336280"/>
                <a:ext cx="5076000" cy="87838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757509" y="3408288"/>
                <a:ext cx="4788000" cy="72064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469477" y="2855019"/>
                <a:ext cx="5364000" cy="101287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13495" y="2917501"/>
                <a:ext cx="5076000" cy="87838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2757509" y="3003235"/>
                <a:ext cx="4788000" cy="720643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2906290" y="3085894"/>
                <a:ext cx="4500000" cy="56597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031816" y="3157340"/>
                <a:ext cx="4248000" cy="422522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175270" y="3219822"/>
                <a:ext cx="3960000" cy="288032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326092" y="3286276"/>
                <a:ext cx="3694180" cy="15909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Line 113"/>
            <p:cNvSpPr>
              <a:spLocks noChangeShapeType="1"/>
            </p:cNvSpPr>
            <p:nvPr/>
          </p:nvSpPr>
          <p:spPr bwMode="auto">
            <a:xfrm>
              <a:off x="7929586" y="3168842"/>
              <a:ext cx="0" cy="1908000"/>
            </a:xfrm>
            <a:prstGeom prst="line">
              <a:avLst/>
            </a:prstGeom>
            <a:noFill/>
            <a:ln w="1016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rot="10800000">
              <a:off x="6500826" y="3200516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10800000">
              <a:off x="6509682" y="3768021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10800000">
              <a:off x="6500826" y="4180606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258535" y="3085372"/>
            <a:ext cx="4500000" cy="565975"/>
            <a:chOff x="2415748" y="3238294"/>
            <a:chExt cx="4500000" cy="565975"/>
          </a:xfrm>
        </p:grpSpPr>
        <p:sp>
          <p:nvSpPr>
            <p:cNvPr id="55" name="椭圆 54"/>
            <p:cNvSpPr/>
            <p:nvPr/>
          </p:nvSpPr>
          <p:spPr>
            <a:xfrm>
              <a:off x="2415748" y="3238294"/>
              <a:ext cx="4500000" cy="56597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541274" y="3309740"/>
              <a:ext cx="4248000" cy="42252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684728" y="3372222"/>
              <a:ext cx="3960000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2835550" y="3438676"/>
              <a:ext cx="3694180" cy="159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08161" y="2488589"/>
            <a:ext cx="108000" cy="2514863"/>
            <a:chOff x="4408161" y="2488589"/>
            <a:chExt cx="108000" cy="2514863"/>
          </a:xfrm>
        </p:grpSpPr>
        <p:sp>
          <p:nvSpPr>
            <p:cNvPr id="33" name="Line 86"/>
            <p:cNvSpPr>
              <a:spLocks noChangeShapeType="1"/>
            </p:cNvSpPr>
            <p:nvPr/>
          </p:nvSpPr>
          <p:spPr bwMode="auto">
            <a:xfrm>
              <a:off x="4500562" y="4643452"/>
              <a:ext cx="0" cy="360000"/>
            </a:xfrm>
            <a:prstGeom prst="line">
              <a:avLst/>
            </a:prstGeom>
            <a:noFill/>
            <a:ln w="1016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112"/>
            <p:cNvSpPr>
              <a:spLocks noChangeArrowheads="1"/>
            </p:cNvSpPr>
            <p:nvPr/>
          </p:nvSpPr>
          <p:spPr bwMode="auto">
            <a:xfrm>
              <a:off x="4408161" y="3283186"/>
              <a:ext cx="108000" cy="10800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400">
                <a:ea typeface="宋体" charset="0"/>
                <a:cs typeface="宋体" charset="0"/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4464816" y="2488589"/>
              <a:ext cx="0" cy="828000"/>
            </a:xfrm>
            <a:prstGeom prst="line">
              <a:avLst/>
            </a:prstGeom>
            <a:noFill/>
            <a:ln w="1016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08259" y="2143122"/>
            <a:ext cx="2701567" cy="2006636"/>
            <a:chOff x="808259" y="2143122"/>
            <a:chExt cx="2701567" cy="2006636"/>
          </a:xfrm>
        </p:grpSpPr>
        <p:cxnSp>
          <p:nvCxnSpPr>
            <p:cNvPr id="43" name="直接连接符 42"/>
            <p:cNvCxnSpPr/>
            <p:nvPr/>
          </p:nvCxnSpPr>
          <p:spPr>
            <a:xfrm rot="10800000">
              <a:off x="1826535" y="2679700"/>
              <a:ext cx="0" cy="1470058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10800000" flipH="1">
              <a:off x="2265358" y="2684882"/>
              <a:ext cx="0" cy="684000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10800000" flipH="1">
              <a:off x="2697158" y="2681824"/>
              <a:ext cx="0" cy="684000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左大括号 45"/>
            <p:cNvSpPr/>
            <p:nvPr/>
          </p:nvSpPr>
          <p:spPr>
            <a:xfrm rot="5400000">
              <a:off x="1960444" y="2400201"/>
              <a:ext cx="142877" cy="432000"/>
            </a:xfrm>
            <a:prstGeom prst="leftBrac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左大括号 46"/>
            <p:cNvSpPr/>
            <p:nvPr/>
          </p:nvSpPr>
          <p:spPr>
            <a:xfrm rot="5400000">
              <a:off x="2406732" y="2400202"/>
              <a:ext cx="142877" cy="432000"/>
            </a:xfrm>
            <a:prstGeom prst="leftBrac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8259" y="2143122"/>
              <a:ext cx="739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A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分区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86050" y="2143122"/>
              <a:ext cx="7237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B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分区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1463040" y="2270760"/>
              <a:ext cx="556260" cy="220980"/>
            </a:xfrm>
            <a:custGeom>
              <a:avLst/>
              <a:gdLst>
                <a:gd name="connsiteX0" fmla="*/ 0 w 556260"/>
                <a:gd name="connsiteY0" fmla="*/ 38100 h 220980"/>
                <a:gd name="connsiteX1" fmla="*/ 342900 w 556260"/>
                <a:gd name="connsiteY1" fmla="*/ 30480 h 220980"/>
                <a:gd name="connsiteX2" fmla="*/ 556260 w 556260"/>
                <a:gd name="connsiteY2" fmla="*/ 220980 h 22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260" h="220980">
                  <a:moveTo>
                    <a:pt x="0" y="38100"/>
                  </a:moveTo>
                  <a:cubicBezTo>
                    <a:pt x="125095" y="19050"/>
                    <a:pt x="250190" y="0"/>
                    <a:pt x="342900" y="30480"/>
                  </a:cubicBezTo>
                  <a:cubicBezTo>
                    <a:pt x="435610" y="60960"/>
                    <a:pt x="495935" y="140970"/>
                    <a:pt x="556260" y="220980"/>
                  </a:cubicBezTo>
                </a:path>
              </a:pathLst>
            </a:cu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2476500" y="2242820"/>
              <a:ext cx="373380" cy="203200"/>
            </a:xfrm>
            <a:custGeom>
              <a:avLst/>
              <a:gdLst>
                <a:gd name="connsiteX0" fmla="*/ 373380 w 373380"/>
                <a:gd name="connsiteY0" fmla="*/ 35560 h 203200"/>
                <a:gd name="connsiteX1" fmla="*/ 83820 w 373380"/>
                <a:gd name="connsiteY1" fmla="*/ 27940 h 203200"/>
                <a:gd name="connsiteX2" fmla="*/ 0 w 373380"/>
                <a:gd name="connsiteY2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380" h="203200">
                  <a:moveTo>
                    <a:pt x="373380" y="35560"/>
                  </a:moveTo>
                  <a:cubicBezTo>
                    <a:pt x="259715" y="17780"/>
                    <a:pt x="146050" y="0"/>
                    <a:pt x="83820" y="27940"/>
                  </a:cubicBezTo>
                  <a:cubicBezTo>
                    <a:pt x="21590" y="55880"/>
                    <a:pt x="0" y="203200"/>
                    <a:pt x="0" y="203200"/>
                  </a:cubicBezTo>
                </a:path>
              </a:pathLst>
            </a:cu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65371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一个典型的磁盘文件系统组织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/>
          <p:cNvSpPr txBox="1">
            <a:spLocks/>
          </p:cNvSpPr>
          <p:nvPr/>
        </p:nvSpPr>
        <p:spPr>
          <a:xfrm>
            <a:off x="926384" y="994292"/>
            <a:ext cx="70294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文件卷：一个拥有完整文件系统实例的外存空间</a:t>
            </a:r>
            <a:endParaRPr lang="en-US" altLang="zh-CN" dirty="0" smtClean="0"/>
          </a:p>
          <a:p>
            <a:pPr lvl="1" indent="-269875"/>
            <a:r>
              <a:rPr lang="zh-CN" altLang="en-US" dirty="0" smtClean="0"/>
              <a:t>             通常常驻在磁盘</a:t>
            </a:r>
            <a:r>
              <a:rPr lang="zh-CN" altLang="en-US" dirty="0"/>
              <a:t>的单个分</a:t>
            </a:r>
            <a:r>
              <a:rPr lang="zh-CN" altLang="en-US" dirty="0" smtClean="0"/>
              <a:t>区上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 rot="16200000" flipH="1">
            <a:off x="-9894195" y="2536031"/>
            <a:ext cx="1293027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23528" y="2067694"/>
            <a:ext cx="3523079" cy="2312393"/>
            <a:chOff x="958533" y="2083407"/>
            <a:chExt cx="3523079" cy="2312393"/>
          </a:xfrm>
        </p:grpSpPr>
        <p:sp>
          <p:nvSpPr>
            <p:cNvPr id="50" name="矩形 49"/>
            <p:cNvSpPr/>
            <p:nvPr/>
          </p:nvSpPr>
          <p:spPr>
            <a:xfrm>
              <a:off x="2106063" y="2091800"/>
              <a:ext cx="1080000" cy="2304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2106063" y="2090650"/>
              <a:ext cx="1080000" cy="357190"/>
              <a:chOff x="6519320" y="2545004"/>
              <a:chExt cx="1080000" cy="357190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6519320" y="2545004"/>
                <a:ext cx="1080000" cy="35719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736753" y="2545004"/>
                <a:ext cx="5822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spc="-100" dirty="0" smtClean="0">
                    <a:solidFill>
                      <a:srgbClr val="11576A"/>
                    </a:solidFill>
                    <a:latin typeface="+mn-ea"/>
                  </a:rPr>
                  <a:t>目录</a:t>
                </a:r>
                <a:endParaRPr lang="zh-CN" altLang="en-US" sz="1600" b="1" spc="-100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2106063" y="3176508"/>
              <a:ext cx="1080000" cy="357190"/>
              <a:chOff x="6519320" y="2545004"/>
              <a:chExt cx="1080000" cy="35719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6519320" y="2545004"/>
                <a:ext cx="1080000" cy="35719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736753" y="2545004"/>
                <a:ext cx="5822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spc="-100" dirty="0" smtClean="0">
                    <a:solidFill>
                      <a:srgbClr val="11576A"/>
                    </a:solidFill>
                    <a:latin typeface="+mn-ea"/>
                  </a:rPr>
                  <a:t>目录</a:t>
                </a:r>
                <a:endParaRPr lang="zh-CN" altLang="en-US" sz="1600" b="1" spc="-100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63" name="右大括号 62"/>
            <p:cNvSpPr/>
            <p:nvPr/>
          </p:nvSpPr>
          <p:spPr>
            <a:xfrm>
              <a:off x="3177633" y="2083407"/>
              <a:ext cx="357190" cy="2304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63385" y="301784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号磁盘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5" name="左大括号 64"/>
            <p:cNvSpPr/>
            <p:nvPr/>
          </p:nvSpPr>
          <p:spPr>
            <a:xfrm>
              <a:off x="1748873" y="2090734"/>
              <a:ext cx="357190" cy="1080000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左大括号 65"/>
            <p:cNvSpPr/>
            <p:nvPr/>
          </p:nvSpPr>
          <p:spPr>
            <a:xfrm>
              <a:off x="1748873" y="3195642"/>
              <a:ext cx="357190" cy="1188000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58533" y="242887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Ａ分区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44531" y="3609982"/>
              <a:ext cx="791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B</a:t>
              </a:r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分区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2055" y="262255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文件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12055" y="376555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文件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37024" y="2065582"/>
            <a:ext cx="3425941" cy="2314505"/>
            <a:chOff x="4275311" y="2380540"/>
            <a:chExt cx="3425941" cy="2314505"/>
          </a:xfrm>
        </p:grpSpPr>
        <p:sp>
          <p:nvSpPr>
            <p:cNvPr id="40" name="矩形 39"/>
            <p:cNvSpPr/>
            <p:nvPr/>
          </p:nvSpPr>
          <p:spPr>
            <a:xfrm>
              <a:off x="5311780" y="2380541"/>
              <a:ext cx="1080000" cy="231450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5311780" y="2380541"/>
              <a:ext cx="1080000" cy="357190"/>
              <a:chOff x="6519320" y="2738205"/>
              <a:chExt cx="1080000" cy="35719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519320" y="2738205"/>
                <a:ext cx="1080000" cy="35719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736753" y="2738205"/>
                <a:ext cx="5822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spc="-100" dirty="0" smtClean="0">
                    <a:solidFill>
                      <a:srgbClr val="11576A"/>
                    </a:solidFill>
                    <a:latin typeface="+mn-ea"/>
                  </a:rPr>
                  <a:t>目录</a:t>
                </a:r>
                <a:endParaRPr lang="zh-CN" altLang="en-US" sz="1600" b="1" spc="-100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57" name="右大括号 56"/>
            <p:cNvSpPr/>
            <p:nvPr/>
          </p:nvSpPr>
          <p:spPr>
            <a:xfrm>
              <a:off x="6391780" y="2380540"/>
              <a:ext cx="348760" cy="1101444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右大括号 57"/>
            <p:cNvSpPr/>
            <p:nvPr/>
          </p:nvSpPr>
          <p:spPr>
            <a:xfrm>
              <a:off x="6391780" y="3517906"/>
              <a:ext cx="348760" cy="1177139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83025" y="274531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号磁盘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83025" y="3921809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号磁盘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1" name="左大括号 60"/>
            <p:cNvSpPr/>
            <p:nvPr/>
          </p:nvSpPr>
          <p:spPr>
            <a:xfrm>
              <a:off x="5026027" y="2380540"/>
              <a:ext cx="277323" cy="2314505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75311" y="3340838"/>
              <a:ext cx="80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C</a:t>
              </a:r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分区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30856" y="338773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文件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9494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多磁盘管理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941514"/>
            <a:ext cx="8047587" cy="679450"/>
            <a:chOff x="844893" y="1941514"/>
            <a:chExt cx="8047587" cy="67945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941514"/>
              <a:ext cx="774950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冗余磁盘阵列</a:t>
              </a:r>
              <a:r>
                <a:rPr lang="en-US" altLang="zh-CN" dirty="0" smtClean="0"/>
                <a:t>(</a:t>
              </a:r>
              <a:r>
                <a:rPr lang="en-US" altLang="zh-CN" dirty="0"/>
                <a:t>RAID, Redundant Array of Inexpensive Disks)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415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701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265366"/>
              <a:ext cx="231975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多种磁盘管理技术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574926"/>
            <a:ext cx="5667032" cy="568328"/>
            <a:chOff x="1262422" y="2574926"/>
            <a:chExt cx="5667032" cy="568328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797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574926"/>
              <a:ext cx="5534468" cy="5683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RAID</a:t>
              </a:r>
              <a:r>
                <a:rPr lang="zh-CN" altLang="en-US" dirty="0" smtClean="0"/>
                <a:t>分类</a:t>
              </a:r>
              <a:endParaRPr lang="en-US" altLang="zh-CN" dirty="0" smtClean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如</a:t>
              </a:r>
              <a:r>
                <a:rPr lang="en-US" altLang="zh-CN" dirty="0" smtClean="0"/>
                <a:t>, RAID-0, RAID-1, RAID-5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00114"/>
            <a:ext cx="4012859" cy="1000132"/>
            <a:chOff x="844893" y="1000114"/>
            <a:chExt cx="4012859" cy="100013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使用多磁盘可改善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5" y="1357304"/>
              <a:ext cx="224832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吞吐量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通过并行</a:t>
              </a:r>
              <a:r>
                <a:rPr lang="en-US" altLang="zh-CN" dirty="0" smtClean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716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6" y="1666864"/>
              <a:ext cx="3462766" cy="33338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可靠性和可用性</a:t>
              </a:r>
              <a:r>
                <a:rPr lang="en-US" altLang="zh-CN" dirty="0" smtClean="0"/>
                <a:t> (</a:t>
              </a:r>
              <a:r>
                <a:rPr lang="zh-CN" altLang="en-US" dirty="0" smtClean="0"/>
                <a:t>通过冗余</a:t>
              </a:r>
              <a:r>
                <a:rPr lang="en-US" altLang="zh-CN" dirty="0" smtClean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3119446"/>
            <a:ext cx="5239275" cy="712788"/>
            <a:chOff x="844893" y="3119446"/>
            <a:chExt cx="5239275" cy="712788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3119446"/>
              <a:ext cx="37170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冗余磁盘阵列的实现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31194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814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3476636"/>
              <a:ext cx="46891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软件：操作系统内核的文件卷管理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786196"/>
            <a:ext cx="3741626" cy="333382"/>
            <a:chOff x="1262422" y="3786196"/>
            <a:chExt cx="3741626" cy="33338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8909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3786196"/>
              <a:ext cx="3609062" cy="33338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硬件：</a:t>
              </a:r>
              <a:r>
                <a:rPr lang="en-US" altLang="zh-CN" dirty="0" smtClean="0"/>
                <a:t>RAID</a:t>
              </a:r>
              <a:r>
                <a:rPr lang="zh-CN" altLang="en-US" dirty="0" smtClean="0"/>
                <a:t>硬件控制器</a:t>
              </a:r>
              <a:r>
                <a:rPr lang="en-US" altLang="zh-CN" dirty="0" smtClean="0"/>
                <a:t>(I/O)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8671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RAID-0</a:t>
            </a:r>
            <a:r>
              <a:rPr lang="zh-CN" altLang="zh-CN" dirty="0" smtClean="0"/>
              <a:t>：</a:t>
            </a:r>
            <a:r>
              <a:rPr lang="zh-CN" altLang="en-US" dirty="0"/>
              <a:t>磁盘</a:t>
            </a:r>
            <a:r>
              <a:rPr lang="zh-CN" altLang="en-US" dirty="0" smtClean="0"/>
              <a:t>条带化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6679435" cy="428628"/>
            <a:chOff x="844893" y="1000114"/>
            <a:chExt cx="6679435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63813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把数据块分成多个子块，存储在独立的磁盘中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45" name="直接连接符 144"/>
          <p:cNvCxnSpPr/>
          <p:nvPr/>
        </p:nvCxnSpPr>
        <p:spPr>
          <a:xfrm rot="5400000">
            <a:off x="-10358542" y="2214560"/>
            <a:ext cx="15716360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23528" y="3215262"/>
            <a:ext cx="1601721" cy="1336921"/>
            <a:chOff x="604280" y="3435846"/>
            <a:chExt cx="1601721" cy="1336921"/>
          </a:xfrm>
        </p:grpSpPr>
        <p:sp>
          <p:nvSpPr>
            <p:cNvPr id="184" name="Text Box 42"/>
            <p:cNvSpPr txBox="1">
              <a:spLocks noChangeArrowheads="1"/>
            </p:cNvSpPr>
            <p:nvPr/>
          </p:nvSpPr>
          <p:spPr bwMode="auto">
            <a:xfrm>
              <a:off x="604280" y="3849437"/>
              <a:ext cx="1601721" cy="92333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dirty="0">
                  <a:latin typeface="Times" charset="0"/>
                  <a:ea typeface="宋体" charset="0"/>
                  <a:cs typeface="宋体" charset="0"/>
                </a:rPr>
                <a:t> </a:t>
              </a:r>
              <a:r>
                <a:rPr lang="zh-CN" altLang="en-US" sz="18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8   9  10 11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12 13 14 15 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 0   1   2   3</a:t>
              </a:r>
            </a:p>
          </p:txBody>
        </p:sp>
        <p:sp>
          <p:nvSpPr>
            <p:cNvPr id="185" name="Text Box 43"/>
            <p:cNvSpPr txBox="1">
              <a:spLocks noChangeArrowheads="1"/>
            </p:cNvSpPr>
            <p:nvPr/>
          </p:nvSpPr>
          <p:spPr bwMode="auto">
            <a:xfrm>
              <a:off x="755576" y="3435846"/>
              <a:ext cx="119850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OS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862513" y="1779662"/>
            <a:ext cx="6205070" cy="1574590"/>
            <a:chOff x="2143265" y="2000246"/>
            <a:chExt cx="6205070" cy="1574590"/>
          </a:xfrm>
        </p:grpSpPr>
        <p:sp>
          <p:nvSpPr>
            <p:cNvPr id="313" name="Line 86"/>
            <p:cNvSpPr>
              <a:spLocks noChangeShapeType="1"/>
            </p:cNvSpPr>
            <p:nvPr/>
          </p:nvSpPr>
          <p:spPr bwMode="auto">
            <a:xfrm>
              <a:off x="7307725" y="29989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" name="Line 87"/>
            <p:cNvSpPr>
              <a:spLocks noChangeShapeType="1"/>
            </p:cNvSpPr>
            <p:nvPr/>
          </p:nvSpPr>
          <p:spPr bwMode="auto">
            <a:xfrm flipH="1">
              <a:off x="7972339" y="31520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" name="Oval 88"/>
            <p:cNvSpPr>
              <a:spLocks noChangeArrowheads="1"/>
            </p:cNvSpPr>
            <p:nvPr/>
          </p:nvSpPr>
          <p:spPr bwMode="auto">
            <a:xfrm>
              <a:off x="6441875" y="26446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16" name="Oval 89"/>
            <p:cNvSpPr>
              <a:spLocks noChangeArrowheads="1"/>
            </p:cNvSpPr>
            <p:nvPr/>
          </p:nvSpPr>
          <p:spPr bwMode="auto">
            <a:xfrm>
              <a:off x="6621929" y="28006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17" name="Line 90"/>
            <p:cNvSpPr>
              <a:spLocks noChangeShapeType="1"/>
            </p:cNvSpPr>
            <p:nvPr/>
          </p:nvSpPr>
          <p:spPr bwMode="auto">
            <a:xfrm flipH="1">
              <a:off x="7972339" y="29012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" name="Oval 91"/>
            <p:cNvSpPr>
              <a:spLocks noChangeArrowheads="1"/>
            </p:cNvSpPr>
            <p:nvPr/>
          </p:nvSpPr>
          <p:spPr bwMode="auto">
            <a:xfrm>
              <a:off x="6441875" y="23836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19" name="Oval 92"/>
            <p:cNvSpPr>
              <a:spLocks noChangeArrowheads="1"/>
            </p:cNvSpPr>
            <p:nvPr/>
          </p:nvSpPr>
          <p:spPr bwMode="auto">
            <a:xfrm>
              <a:off x="6621929" y="25615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20" name="Line 93"/>
            <p:cNvSpPr>
              <a:spLocks noChangeShapeType="1"/>
            </p:cNvSpPr>
            <p:nvPr/>
          </p:nvSpPr>
          <p:spPr bwMode="auto">
            <a:xfrm flipH="1">
              <a:off x="7977634" y="25046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" name="Oval 94"/>
            <p:cNvSpPr>
              <a:spLocks noChangeArrowheads="1"/>
            </p:cNvSpPr>
            <p:nvPr/>
          </p:nvSpPr>
          <p:spPr bwMode="auto">
            <a:xfrm>
              <a:off x="6441875" y="21445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23" name="Line 96"/>
            <p:cNvSpPr>
              <a:spLocks noChangeShapeType="1"/>
            </p:cNvSpPr>
            <p:nvPr/>
          </p:nvSpPr>
          <p:spPr bwMode="auto">
            <a:xfrm flipH="1">
              <a:off x="8021324" y="24653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" name="Line 97"/>
            <p:cNvSpPr>
              <a:spLocks noChangeShapeType="1"/>
            </p:cNvSpPr>
            <p:nvPr/>
          </p:nvSpPr>
          <p:spPr bwMode="auto">
            <a:xfrm>
              <a:off x="7307725" y="26302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" name="Line 98"/>
            <p:cNvSpPr>
              <a:spLocks noChangeShapeType="1"/>
            </p:cNvSpPr>
            <p:nvPr/>
          </p:nvSpPr>
          <p:spPr bwMode="auto">
            <a:xfrm flipH="1">
              <a:off x="7707552" y="21897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" name="Line 99"/>
            <p:cNvSpPr>
              <a:spLocks noChangeShapeType="1"/>
            </p:cNvSpPr>
            <p:nvPr/>
          </p:nvSpPr>
          <p:spPr bwMode="auto">
            <a:xfrm>
              <a:off x="7793608" y="25848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" name="Line 100"/>
            <p:cNvSpPr>
              <a:spLocks noChangeShapeType="1"/>
            </p:cNvSpPr>
            <p:nvPr/>
          </p:nvSpPr>
          <p:spPr bwMode="auto">
            <a:xfrm>
              <a:off x="7569864" y="26200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" name="Line 101"/>
            <p:cNvSpPr>
              <a:spLocks noChangeShapeType="1"/>
            </p:cNvSpPr>
            <p:nvPr/>
          </p:nvSpPr>
          <p:spPr bwMode="auto">
            <a:xfrm flipV="1">
              <a:off x="7471893" y="21511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" name="Line 102"/>
            <p:cNvSpPr>
              <a:spLocks noChangeShapeType="1"/>
            </p:cNvSpPr>
            <p:nvPr/>
          </p:nvSpPr>
          <p:spPr bwMode="auto">
            <a:xfrm flipV="1">
              <a:off x="7898199" y="22568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" name="Line 103"/>
            <p:cNvSpPr>
              <a:spLocks noChangeShapeType="1"/>
            </p:cNvSpPr>
            <p:nvPr/>
          </p:nvSpPr>
          <p:spPr bwMode="auto">
            <a:xfrm>
              <a:off x="7950099" y="25518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" name="Oval 104"/>
            <p:cNvSpPr>
              <a:spLocks noChangeArrowheads="1"/>
            </p:cNvSpPr>
            <p:nvPr/>
          </p:nvSpPr>
          <p:spPr bwMode="auto">
            <a:xfrm>
              <a:off x="6621929" y="23209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32" name="Line 105"/>
            <p:cNvSpPr>
              <a:spLocks noChangeShapeType="1"/>
            </p:cNvSpPr>
            <p:nvPr/>
          </p:nvSpPr>
          <p:spPr bwMode="auto">
            <a:xfrm flipH="1">
              <a:off x="7054855" y="26224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3" name="Line 106"/>
            <p:cNvSpPr>
              <a:spLocks noChangeShapeType="1"/>
            </p:cNvSpPr>
            <p:nvPr/>
          </p:nvSpPr>
          <p:spPr bwMode="auto">
            <a:xfrm flipH="1">
              <a:off x="6441074" y="24755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" name="Line 107"/>
            <p:cNvSpPr>
              <a:spLocks noChangeShapeType="1"/>
            </p:cNvSpPr>
            <p:nvPr/>
          </p:nvSpPr>
          <p:spPr bwMode="auto">
            <a:xfrm flipH="1">
              <a:off x="6783449" y="25981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" name="Line 108"/>
            <p:cNvSpPr>
              <a:spLocks noChangeShapeType="1"/>
            </p:cNvSpPr>
            <p:nvPr/>
          </p:nvSpPr>
          <p:spPr bwMode="auto">
            <a:xfrm>
              <a:off x="6893335" y="21897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" name="Line 109"/>
            <p:cNvSpPr>
              <a:spLocks noChangeShapeType="1"/>
            </p:cNvSpPr>
            <p:nvPr/>
          </p:nvSpPr>
          <p:spPr bwMode="auto">
            <a:xfrm flipH="1" flipV="1">
              <a:off x="6662704" y="22592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" name="Line 110"/>
            <p:cNvSpPr>
              <a:spLocks noChangeShapeType="1"/>
            </p:cNvSpPr>
            <p:nvPr/>
          </p:nvSpPr>
          <p:spPr bwMode="auto">
            <a:xfrm flipH="1" flipV="1">
              <a:off x="7154149" y="21613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" name="Line 111"/>
            <p:cNvSpPr>
              <a:spLocks noChangeShapeType="1"/>
            </p:cNvSpPr>
            <p:nvPr/>
          </p:nvSpPr>
          <p:spPr bwMode="auto">
            <a:xfrm flipH="1">
              <a:off x="6588564" y="25597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" name="Oval 112"/>
            <p:cNvSpPr>
              <a:spLocks noChangeArrowheads="1"/>
            </p:cNvSpPr>
            <p:nvPr/>
          </p:nvSpPr>
          <p:spPr bwMode="auto">
            <a:xfrm>
              <a:off x="7269331" y="24288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40" name="Line 113"/>
            <p:cNvSpPr>
              <a:spLocks noChangeShapeType="1"/>
            </p:cNvSpPr>
            <p:nvPr/>
          </p:nvSpPr>
          <p:spPr bwMode="auto">
            <a:xfrm>
              <a:off x="7311697" y="20002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" name="Line 114"/>
            <p:cNvSpPr>
              <a:spLocks noChangeShapeType="1"/>
            </p:cNvSpPr>
            <p:nvPr/>
          </p:nvSpPr>
          <p:spPr bwMode="auto">
            <a:xfrm flipH="1">
              <a:off x="7977634" y="23909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2" name="Line 115"/>
            <p:cNvSpPr>
              <a:spLocks noChangeShapeType="1"/>
            </p:cNvSpPr>
            <p:nvPr/>
          </p:nvSpPr>
          <p:spPr bwMode="auto">
            <a:xfrm>
              <a:off x="7996169" y="24040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" name="Line 116"/>
            <p:cNvSpPr>
              <a:spLocks noChangeShapeType="1"/>
            </p:cNvSpPr>
            <p:nvPr/>
          </p:nvSpPr>
          <p:spPr bwMode="auto">
            <a:xfrm flipH="1">
              <a:off x="7977634" y="30470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4" name="Line 117"/>
            <p:cNvSpPr>
              <a:spLocks noChangeShapeType="1"/>
            </p:cNvSpPr>
            <p:nvPr/>
          </p:nvSpPr>
          <p:spPr bwMode="auto">
            <a:xfrm flipH="1">
              <a:off x="7977634" y="27860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" name="Line 118"/>
            <p:cNvSpPr>
              <a:spLocks noChangeShapeType="1"/>
            </p:cNvSpPr>
            <p:nvPr/>
          </p:nvSpPr>
          <p:spPr bwMode="auto">
            <a:xfrm>
              <a:off x="7996169" y="27904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" name="Line 119"/>
            <p:cNvSpPr>
              <a:spLocks noChangeShapeType="1"/>
            </p:cNvSpPr>
            <p:nvPr/>
          </p:nvSpPr>
          <p:spPr bwMode="auto">
            <a:xfrm>
              <a:off x="7996169" y="30397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" name="Line 121"/>
            <p:cNvSpPr>
              <a:spLocks noChangeShapeType="1"/>
            </p:cNvSpPr>
            <p:nvPr/>
          </p:nvSpPr>
          <p:spPr bwMode="auto">
            <a:xfrm>
              <a:off x="8335096" y="24157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" name="Line 86"/>
            <p:cNvSpPr>
              <a:spLocks noChangeShapeType="1"/>
            </p:cNvSpPr>
            <p:nvPr/>
          </p:nvSpPr>
          <p:spPr bwMode="auto">
            <a:xfrm>
              <a:off x="5167100" y="29989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" name="Line 87"/>
            <p:cNvSpPr>
              <a:spLocks noChangeShapeType="1"/>
            </p:cNvSpPr>
            <p:nvPr/>
          </p:nvSpPr>
          <p:spPr bwMode="auto">
            <a:xfrm flipH="1">
              <a:off x="5831714" y="31520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" name="Oval 88"/>
            <p:cNvSpPr>
              <a:spLocks noChangeArrowheads="1"/>
            </p:cNvSpPr>
            <p:nvPr/>
          </p:nvSpPr>
          <p:spPr bwMode="auto">
            <a:xfrm>
              <a:off x="4301250" y="26446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79" name="Oval 89"/>
            <p:cNvSpPr>
              <a:spLocks noChangeArrowheads="1"/>
            </p:cNvSpPr>
            <p:nvPr/>
          </p:nvSpPr>
          <p:spPr bwMode="auto">
            <a:xfrm>
              <a:off x="4481304" y="28006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0" name="Line 90"/>
            <p:cNvSpPr>
              <a:spLocks noChangeShapeType="1"/>
            </p:cNvSpPr>
            <p:nvPr/>
          </p:nvSpPr>
          <p:spPr bwMode="auto">
            <a:xfrm flipH="1">
              <a:off x="5831714" y="29012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" name="Oval 91"/>
            <p:cNvSpPr>
              <a:spLocks noChangeArrowheads="1"/>
            </p:cNvSpPr>
            <p:nvPr/>
          </p:nvSpPr>
          <p:spPr bwMode="auto">
            <a:xfrm>
              <a:off x="4301250" y="23836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2" name="Oval 92"/>
            <p:cNvSpPr>
              <a:spLocks noChangeArrowheads="1"/>
            </p:cNvSpPr>
            <p:nvPr/>
          </p:nvSpPr>
          <p:spPr bwMode="auto">
            <a:xfrm>
              <a:off x="4481304" y="25615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3" name="Line 93"/>
            <p:cNvSpPr>
              <a:spLocks noChangeShapeType="1"/>
            </p:cNvSpPr>
            <p:nvPr/>
          </p:nvSpPr>
          <p:spPr bwMode="auto">
            <a:xfrm flipH="1">
              <a:off x="5837009" y="25046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" name="Oval 94"/>
            <p:cNvSpPr>
              <a:spLocks noChangeArrowheads="1"/>
            </p:cNvSpPr>
            <p:nvPr/>
          </p:nvSpPr>
          <p:spPr bwMode="auto">
            <a:xfrm>
              <a:off x="4301250" y="21445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6" name="Line 96"/>
            <p:cNvSpPr>
              <a:spLocks noChangeShapeType="1"/>
            </p:cNvSpPr>
            <p:nvPr/>
          </p:nvSpPr>
          <p:spPr bwMode="auto">
            <a:xfrm flipH="1">
              <a:off x="5880699" y="24653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" name="Line 97"/>
            <p:cNvSpPr>
              <a:spLocks noChangeShapeType="1"/>
            </p:cNvSpPr>
            <p:nvPr/>
          </p:nvSpPr>
          <p:spPr bwMode="auto">
            <a:xfrm>
              <a:off x="5167100" y="26302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" name="Line 98"/>
            <p:cNvSpPr>
              <a:spLocks noChangeShapeType="1"/>
            </p:cNvSpPr>
            <p:nvPr/>
          </p:nvSpPr>
          <p:spPr bwMode="auto">
            <a:xfrm flipH="1">
              <a:off x="5566927" y="21897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" name="Line 99"/>
            <p:cNvSpPr>
              <a:spLocks noChangeShapeType="1"/>
            </p:cNvSpPr>
            <p:nvPr/>
          </p:nvSpPr>
          <p:spPr bwMode="auto">
            <a:xfrm>
              <a:off x="5652983" y="25848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" name="Line 100"/>
            <p:cNvSpPr>
              <a:spLocks noChangeShapeType="1"/>
            </p:cNvSpPr>
            <p:nvPr/>
          </p:nvSpPr>
          <p:spPr bwMode="auto">
            <a:xfrm>
              <a:off x="5429239" y="26200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1" name="Line 101"/>
            <p:cNvSpPr>
              <a:spLocks noChangeShapeType="1"/>
            </p:cNvSpPr>
            <p:nvPr/>
          </p:nvSpPr>
          <p:spPr bwMode="auto">
            <a:xfrm flipV="1">
              <a:off x="5331268" y="21511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" name="Line 102"/>
            <p:cNvSpPr>
              <a:spLocks noChangeShapeType="1"/>
            </p:cNvSpPr>
            <p:nvPr/>
          </p:nvSpPr>
          <p:spPr bwMode="auto">
            <a:xfrm flipV="1">
              <a:off x="5757574" y="22568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" name="Line 103"/>
            <p:cNvSpPr>
              <a:spLocks noChangeShapeType="1"/>
            </p:cNvSpPr>
            <p:nvPr/>
          </p:nvSpPr>
          <p:spPr bwMode="auto">
            <a:xfrm>
              <a:off x="5809474" y="25518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" name="Oval 104"/>
            <p:cNvSpPr>
              <a:spLocks noChangeArrowheads="1"/>
            </p:cNvSpPr>
            <p:nvPr/>
          </p:nvSpPr>
          <p:spPr bwMode="auto">
            <a:xfrm>
              <a:off x="4481304" y="23209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95" name="Line 105"/>
            <p:cNvSpPr>
              <a:spLocks noChangeShapeType="1"/>
            </p:cNvSpPr>
            <p:nvPr/>
          </p:nvSpPr>
          <p:spPr bwMode="auto">
            <a:xfrm flipH="1">
              <a:off x="4914230" y="26224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" name="Line 106"/>
            <p:cNvSpPr>
              <a:spLocks noChangeShapeType="1"/>
            </p:cNvSpPr>
            <p:nvPr/>
          </p:nvSpPr>
          <p:spPr bwMode="auto">
            <a:xfrm flipH="1">
              <a:off x="4300449" y="24755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" name="Line 107"/>
            <p:cNvSpPr>
              <a:spLocks noChangeShapeType="1"/>
            </p:cNvSpPr>
            <p:nvPr/>
          </p:nvSpPr>
          <p:spPr bwMode="auto">
            <a:xfrm flipH="1">
              <a:off x="4642824" y="25981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" name="Line 108"/>
            <p:cNvSpPr>
              <a:spLocks noChangeShapeType="1"/>
            </p:cNvSpPr>
            <p:nvPr/>
          </p:nvSpPr>
          <p:spPr bwMode="auto">
            <a:xfrm>
              <a:off x="4752710" y="21897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" name="Line 109"/>
            <p:cNvSpPr>
              <a:spLocks noChangeShapeType="1"/>
            </p:cNvSpPr>
            <p:nvPr/>
          </p:nvSpPr>
          <p:spPr bwMode="auto">
            <a:xfrm flipH="1" flipV="1">
              <a:off x="4522079" y="22592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0" name="Line 110"/>
            <p:cNvSpPr>
              <a:spLocks noChangeShapeType="1"/>
            </p:cNvSpPr>
            <p:nvPr/>
          </p:nvSpPr>
          <p:spPr bwMode="auto">
            <a:xfrm flipH="1" flipV="1">
              <a:off x="5013524" y="21613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" name="Line 111"/>
            <p:cNvSpPr>
              <a:spLocks noChangeShapeType="1"/>
            </p:cNvSpPr>
            <p:nvPr/>
          </p:nvSpPr>
          <p:spPr bwMode="auto">
            <a:xfrm flipH="1">
              <a:off x="4447939" y="25597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" name="Oval 112"/>
            <p:cNvSpPr>
              <a:spLocks noChangeArrowheads="1"/>
            </p:cNvSpPr>
            <p:nvPr/>
          </p:nvSpPr>
          <p:spPr bwMode="auto">
            <a:xfrm>
              <a:off x="5128706" y="24288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03" name="Line 113"/>
            <p:cNvSpPr>
              <a:spLocks noChangeShapeType="1"/>
            </p:cNvSpPr>
            <p:nvPr/>
          </p:nvSpPr>
          <p:spPr bwMode="auto">
            <a:xfrm>
              <a:off x="5171072" y="20002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" name="Line 114"/>
            <p:cNvSpPr>
              <a:spLocks noChangeShapeType="1"/>
            </p:cNvSpPr>
            <p:nvPr/>
          </p:nvSpPr>
          <p:spPr bwMode="auto">
            <a:xfrm flipH="1">
              <a:off x="5837009" y="23909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" name="Line 115"/>
            <p:cNvSpPr>
              <a:spLocks noChangeShapeType="1"/>
            </p:cNvSpPr>
            <p:nvPr/>
          </p:nvSpPr>
          <p:spPr bwMode="auto">
            <a:xfrm>
              <a:off x="5855544" y="24040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" name="Line 116"/>
            <p:cNvSpPr>
              <a:spLocks noChangeShapeType="1"/>
            </p:cNvSpPr>
            <p:nvPr/>
          </p:nvSpPr>
          <p:spPr bwMode="auto">
            <a:xfrm flipH="1">
              <a:off x="5837009" y="30470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" name="Line 117"/>
            <p:cNvSpPr>
              <a:spLocks noChangeShapeType="1"/>
            </p:cNvSpPr>
            <p:nvPr/>
          </p:nvSpPr>
          <p:spPr bwMode="auto">
            <a:xfrm flipH="1">
              <a:off x="5837009" y="27860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" name="Line 118"/>
            <p:cNvSpPr>
              <a:spLocks noChangeShapeType="1"/>
            </p:cNvSpPr>
            <p:nvPr/>
          </p:nvSpPr>
          <p:spPr bwMode="auto">
            <a:xfrm>
              <a:off x="5855544" y="27904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" name="Line 119"/>
            <p:cNvSpPr>
              <a:spLocks noChangeShapeType="1"/>
            </p:cNvSpPr>
            <p:nvPr/>
          </p:nvSpPr>
          <p:spPr bwMode="auto">
            <a:xfrm>
              <a:off x="5855544" y="30397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" name="Line 121"/>
            <p:cNvSpPr>
              <a:spLocks noChangeShapeType="1"/>
            </p:cNvSpPr>
            <p:nvPr/>
          </p:nvSpPr>
          <p:spPr bwMode="auto">
            <a:xfrm>
              <a:off x="6194471" y="24157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" name="Line 86"/>
            <p:cNvSpPr>
              <a:spLocks noChangeShapeType="1"/>
            </p:cNvSpPr>
            <p:nvPr/>
          </p:nvSpPr>
          <p:spPr bwMode="auto">
            <a:xfrm>
              <a:off x="3009916" y="29989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" name="Line 87"/>
            <p:cNvSpPr>
              <a:spLocks noChangeShapeType="1"/>
            </p:cNvSpPr>
            <p:nvPr/>
          </p:nvSpPr>
          <p:spPr bwMode="auto">
            <a:xfrm flipH="1">
              <a:off x="3674530" y="31520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" name="Oval 88"/>
            <p:cNvSpPr>
              <a:spLocks noChangeArrowheads="1"/>
            </p:cNvSpPr>
            <p:nvPr/>
          </p:nvSpPr>
          <p:spPr bwMode="auto">
            <a:xfrm>
              <a:off x="2144066" y="26446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1" name="Oval 89"/>
            <p:cNvSpPr>
              <a:spLocks noChangeArrowheads="1"/>
            </p:cNvSpPr>
            <p:nvPr/>
          </p:nvSpPr>
          <p:spPr bwMode="auto">
            <a:xfrm>
              <a:off x="2324120" y="28006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2" name="Line 90"/>
            <p:cNvSpPr>
              <a:spLocks noChangeShapeType="1"/>
            </p:cNvSpPr>
            <p:nvPr/>
          </p:nvSpPr>
          <p:spPr bwMode="auto">
            <a:xfrm flipH="1">
              <a:off x="3674530" y="29012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Oval 91"/>
            <p:cNvSpPr>
              <a:spLocks noChangeArrowheads="1"/>
            </p:cNvSpPr>
            <p:nvPr/>
          </p:nvSpPr>
          <p:spPr bwMode="auto">
            <a:xfrm>
              <a:off x="2144066" y="23836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4" name="Oval 92"/>
            <p:cNvSpPr>
              <a:spLocks noChangeArrowheads="1"/>
            </p:cNvSpPr>
            <p:nvPr/>
          </p:nvSpPr>
          <p:spPr bwMode="auto">
            <a:xfrm>
              <a:off x="2324120" y="25615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5" name="Line 93"/>
            <p:cNvSpPr>
              <a:spLocks noChangeShapeType="1"/>
            </p:cNvSpPr>
            <p:nvPr/>
          </p:nvSpPr>
          <p:spPr bwMode="auto">
            <a:xfrm flipH="1">
              <a:off x="3679825" y="25046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Oval 94"/>
            <p:cNvSpPr>
              <a:spLocks noChangeArrowheads="1"/>
            </p:cNvSpPr>
            <p:nvPr/>
          </p:nvSpPr>
          <p:spPr bwMode="auto">
            <a:xfrm>
              <a:off x="2144066" y="21445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8" name="Line 96"/>
            <p:cNvSpPr>
              <a:spLocks noChangeShapeType="1"/>
            </p:cNvSpPr>
            <p:nvPr/>
          </p:nvSpPr>
          <p:spPr bwMode="auto">
            <a:xfrm flipH="1">
              <a:off x="3723515" y="24653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Line 97"/>
            <p:cNvSpPr>
              <a:spLocks noChangeShapeType="1"/>
            </p:cNvSpPr>
            <p:nvPr/>
          </p:nvSpPr>
          <p:spPr bwMode="auto">
            <a:xfrm>
              <a:off x="3009916" y="26302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Line 98"/>
            <p:cNvSpPr>
              <a:spLocks noChangeShapeType="1"/>
            </p:cNvSpPr>
            <p:nvPr/>
          </p:nvSpPr>
          <p:spPr bwMode="auto">
            <a:xfrm flipH="1">
              <a:off x="3409743" y="21897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Line 99"/>
            <p:cNvSpPr>
              <a:spLocks noChangeShapeType="1"/>
            </p:cNvSpPr>
            <p:nvPr/>
          </p:nvSpPr>
          <p:spPr bwMode="auto">
            <a:xfrm>
              <a:off x="3495799" y="25848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Line 100"/>
            <p:cNvSpPr>
              <a:spLocks noChangeShapeType="1"/>
            </p:cNvSpPr>
            <p:nvPr/>
          </p:nvSpPr>
          <p:spPr bwMode="auto">
            <a:xfrm>
              <a:off x="3272055" y="26200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Line 101"/>
            <p:cNvSpPr>
              <a:spLocks noChangeShapeType="1"/>
            </p:cNvSpPr>
            <p:nvPr/>
          </p:nvSpPr>
          <p:spPr bwMode="auto">
            <a:xfrm flipV="1">
              <a:off x="3174084" y="21511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Line 102"/>
            <p:cNvSpPr>
              <a:spLocks noChangeShapeType="1"/>
            </p:cNvSpPr>
            <p:nvPr/>
          </p:nvSpPr>
          <p:spPr bwMode="auto">
            <a:xfrm flipV="1">
              <a:off x="3600390" y="22568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Line 103"/>
            <p:cNvSpPr>
              <a:spLocks noChangeShapeType="1"/>
            </p:cNvSpPr>
            <p:nvPr/>
          </p:nvSpPr>
          <p:spPr bwMode="auto">
            <a:xfrm>
              <a:off x="3652290" y="25518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" name="Oval 104"/>
            <p:cNvSpPr>
              <a:spLocks noChangeArrowheads="1"/>
            </p:cNvSpPr>
            <p:nvPr/>
          </p:nvSpPr>
          <p:spPr bwMode="auto">
            <a:xfrm>
              <a:off x="2324120" y="23209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47" name="Line 105"/>
            <p:cNvSpPr>
              <a:spLocks noChangeShapeType="1"/>
            </p:cNvSpPr>
            <p:nvPr/>
          </p:nvSpPr>
          <p:spPr bwMode="auto">
            <a:xfrm flipH="1">
              <a:off x="2757046" y="26224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Line 106"/>
            <p:cNvSpPr>
              <a:spLocks noChangeShapeType="1"/>
            </p:cNvSpPr>
            <p:nvPr/>
          </p:nvSpPr>
          <p:spPr bwMode="auto">
            <a:xfrm flipH="1">
              <a:off x="2143265" y="24755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" name="Line 107"/>
            <p:cNvSpPr>
              <a:spLocks noChangeShapeType="1"/>
            </p:cNvSpPr>
            <p:nvPr/>
          </p:nvSpPr>
          <p:spPr bwMode="auto">
            <a:xfrm flipH="1">
              <a:off x="2485640" y="25981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" name="Line 108"/>
            <p:cNvSpPr>
              <a:spLocks noChangeShapeType="1"/>
            </p:cNvSpPr>
            <p:nvPr/>
          </p:nvSpPr>
          <p:spPr bwMode="auto">
            <a:xfrm>
              <a:off x="2595526" y="21897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" name="Line 109"/>
            <p:cNvSpPr>
              <a:spLocks noChangeShapeType="1"/>
            </p:cNvSpPr>
            <p:nvPr/>
          </p:nvSpPr>
          <p:spPr bwMode="auto">
            <a:xfrm flipH="1" flipV="1">
              <a:off x="2364895" y="22592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" name="Line 110"/>
            <p:cNvSpPr>
              <a:spLocks noChangeShapeType="1"/>
            </p:cNvSpPr>
            <p:nvPr/>
          </p:nvSpPr>
          <p:spPr bwMode="auto">
            <a:xfrm flipH="1" flipV="1">
              <a:off x="2856340" y="21613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" name="Line 111"/>
            <p:cNvSpPr>
              <a:spLocks noChangeShapeType="1"/>
            </p:cNvSpPr>
            <p:nvPr/>
          </p:nvSpPr>
          <p:spPr bwMode="auto">
            <a:xfrm flipH="1">
              <a:off x="2290755" y="25597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" name="Oval 112"/>
            <p:cNvSpPr>
              <a:spLocks noChangeArrowheads="1"/>
            </p:cNvSpPr>
            <p:nvPr/>
          </p:nvSpPr>
          <p:spPr bwMode="auto">
            <a:xfrm>
              <a:off x="2971522" y="24288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55" name="Line 113"/>
            <p:cNvSpPr>
              <a:spLocks noChangeShapeType="1"/>
            </p:cNvSpPr>
            <p:nvPr/>
          </p:nvSpPr>
          <p:spPr bwMode="auto">
            <a:xfrm>
              <a:off x="3013888" y="20002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" name="Line 114"/>
            <p:cNvSpPr>
              <a:spLocks noChangeShapeType="1"/>
            </p:cNvSpPr>
            <p:nvPr/>
          </p:nvSpPr>
          <p:spPr bwMode="auto">
            <a:xfrm flipH="1">
              <a:off x="3679825" y="23909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" name="Line 115"/>
            <p:cNvSpPr>
              <a:spLocks noChangeShapeType="1"/>
            </p:cNvSpPr>
            <p:nvPr/>
          </p:nvSpPr>
          <p:spPr bwMode="auto">
            <a:xfrm>
              <a:off x="3698360" y="24040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" name="Line 116"/>
            <p:cNvSpPr>
              <a:spLocks noChangeShapeType="1"/>
            </p:cNvSpPr>
            <p:nvPr/>
          </p:nvSpPr>
          <p:spPr bwMode="auto">
            <a:xfrm flipH="1">
              <a:off x="3679825" y="30470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" name="Line 117"/>
            <p:cNvSpPr>
              <a:spLocks noChangeShapeType="1"/>
            </p:cNvSpPr>
            <p:nvPr/>
          </p:nvSpPr>
          <p:spPr bwMode="auto">
            <a:xfrm flipH="1">
              <a:off x="3679825" y="27860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0" name="Line 118"/>
            <p:cNvSpPr>
              <a:spLocks noChangeShapeType="1"/>
            </p:cNvSpPr>
            <p:nvPr/>
          </p:nvSpPr>
          <p:spPr bwMode="auto">
            <a:xfrm>
              <a:off x="3698360" y="27904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1" name="Line 119"/>
            <p:cNvSpPr>
              <a:spLocks noChangeShapeType="1"/>
            </p:cNvSpPr>
            <p:nvPr/>
          </p:nvSpPr>
          <p:spPr bwMode="auto">
            <a:xfrm>
              <a:off x="3698360" y="30397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" name="Line 121"/>
            <p:cNvSpPr>
              <a:spLocks noChangeShapeType="1"/>
            </p:cNvSpPr>
            <p:nvPr/>
          </p:nvSpPr>
          <p:spPr bwMode="auto">
            <a:xfrm>
              <a:off x="4037287" y="24157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66151" y="3565612"/>
            <a:ext cx="5527328" cy="1283182"/>
            <a:chOff x="2246903" y="3786196"/>
            <a:chExt cx="5527328" cy="1283182"/>
          </a:xfrm>
        </p:grpSpPr>
        <p:grpSp>
          <p:nvGrpSpPr>
            <p:cNvPr id="7" name="组合 6"/>
            <p:cNvGrpSpPr/>
            <p:nvPr/>
          </p:nvGrpSpPr>
          <p:grpSpPr>
            <a:xfrm>
              <a:off x="2745348" y="3786196"/>
              <a:ext cx="5028883" cy="1283182"/>
              <a:chOff x="2745348" y="3786196"/>
              <a:chExt cx="5028883" cy="1283182"/>
            </a:xfrm>
          </p:grpSpPr>
          <p:sp>
            <p:nvSpPr>
              <p:cNvPr id="146" name="Rectangle 2"/>
              <p:cNvSpPr>
                <a:spLocks noChangeArrowheads="1"/>
              </p:cNvSpPr>
              <p:nvPr/>
            </p:nvSpPr>
            <p:spPr bwMode="auto">
              <a:xfrm>
                <a:off x="2745348" y="3786196"/>
                <a:ext cx="5028883" cy="926976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1999"/>
                  </a:schemeClr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187" name="Text Box 45"/>
              <p:cNvSpPr txBox="1">
                <a:spLocks noChangeArrowheads="1"/>
              </p:cNvSpPr>
              <p:nvPr/>
            </p:nvSpPr>
            <p:spPr bwMode="auto">
              <a:xfrm>
                <a:off x="4413836" y="4746213"/>
                <a:ext cx="1800493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 typeface="Monotype Sorts" charset="0"/>
                  <a:buNone/>
                </a:pPr>
                <a:r>
                  <a:rPr lang="zh-CN" altLang="en-US" sz="1800" b="1" dirty="0" smtClean="0">
                    <a:solidFill>
                      <a:srgbClr val="11576A"/>
                    </a:solidFill>
                    <a:latin typeface="+mn-ea"/>
                    <a:ea typeface="+mn-ea"/>
                    <a:cs typeface="宋体" charset="0"/>
                  </a:rPr>
                  <a:t>物理磁盘数据块</a:t>
                </a:r>
                <a:endPara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endParaRPr>
              </a:p>
            </p:txBody>
          </p:sp>
        </p:grpSp>
        <p:sp>
          <p:nvSpPr>
            <p:cNvPr id="268" name="AutoShape 126"/>
            <p:cNvSpPr>
              <a:spLocks noChangeArrowheads="1"/>
            </p:cNvSpPr>
            <p:nvPr/>
          </p:nvSpPr>
          <p:spPr bwMode="auto">
            <a:xfrm>
              <a:off x="2246903" y="3949436"/>
              <a:ext cx="469870" cy="749200"/>
            </a:xfrm>
            <a:prstGeom prst="rightArrow">
              <a:avLst>
                <a:gd name="adj1" fmla="val 56778"/>
                <a:gd name="adj2" fmla="val 57431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11507" y="2109160"/>
            <a:ext cx="1851898" cy="2173761"/>
            <a:chOff x="2492259" y="2329744"/>
            <a:chExt cx="1851898" cy="2173761"/>
          </a:xfrm>
        </p:grpSpPr>
        <p:sp>
          <p:nvSpPr>
            <p:cNvPr id="186" name="Text Box 44"/>
            <p:cNvSpPr txBox="1">
              <a:spLocks noChangeArrowheads="1"/>
            </p:cNvSpPr>
            <p:nvPr/>
          </p:nvSpPr>
          <p:spPr bwMode="auto">
            <a:xfrm>
              <a:off x="2820983" y="4134173"/>
              <a:ext cx="1523174" cy="36933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 8   9  10 11</a:t>
              </a:r>
            </a:p>
          </p:txBody>
        </p:sp>
        <p:sp>
          <p:nvSpPr>
            <p:cNvPr id="237" name="Freeform 95"/>
            <p:cNvSpPr>
              <a:spLocks/>
            </p:cNvSpPr>
            <p:nvPr/>
          </p:nvSpPr>
          <p:spPr bwMode="auto">
            <a:xfrm>
              <a:off x="2492259" y="26003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Rectangle 120"/>
            <p:cNvSpPr>
              <a:spLocks noChangeArrowheads="1"/>
            </p:cNvSpPr>
            <p:nvPr/>
          </p:nvSpPr>
          <p:spPr bwMode="auto">
            <a:xfrm>
              <a:off x="2555808" y="2329744"/>
              <a:ext cx="277319" cy="274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1</a:t>
              </a:r>
            </a:p>
          </p:txBody>
        </p:sp>
        <p:sp>
          <p:nvSpPr>
            <p:cNvPr id="267" name="Line 125"/>
            <p:cNvSpPr>
              <a:spLocks noChangeShapeType="1"/>
            </p:cNvSpPr>
            <p:nvPr/>
          </p:nvSpPr>
          <p:spPr bwMode="auto">
            <a:xfrm rot="16200000" flipH="1">
              <a:off x="2866798" y="2658491"/>
              <a:ext cx="1363590" cy="158359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" name="Line 127"/>
            <p:cNvSpPr>
              <a:spLocks noChangeShapeType="1"/>
            </p:cNvSpPr>
            <p:nvPr/>
          </p:nvSpPr>
          <p:spPr bwMode="auto">
            <a:xfrm rot="16200000" flipH="1">
              <a:off x="1970579" y="3281678"/>
              <a:ext cx="1388986" cy="311823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32721" y="2109160"/>
            <a:ext cx="1532792" cy="2171671"/>
            <a:chOff x="4513473" y="2329744"/>
            <a:chExt cx="1532792" cy="2171671"/>
          </a:xfrm>
        </p:grpSpPr>
        <p:sp>
          <p:nvSpPr>
            <p:cNvPr id="285" name="Freeform 95"/>
            <p:cNvSpPr>
              <a:spLocks/>
            </p:cNvSpPr>
            <p:nvPr/>
          </p:nvSpPr>
          <p:spPr bwMode="auto">
            <a:xfrm>
              <a:off x="4649443" y="26003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Rectangle 120"/>
            <p:cNvSpPr>
              <a:spLocks noChangeArrowheads="1"/>
            </p:cNvSpPr>
            <p:nvPr/>
          </p:nvSpPr>
          <p:spPr bwMode="auto">
            <a:xfrm>
              <a:off x="4712992" y="2329744"/>
              <a:ext cx="277319" cy="274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2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64" name="Line 122"/>
            <p:cNvSpPr>
              <a:spLocks noChangeShapeType="1"/>
            </p:cNvSpPr>
            <p:nvPr/>
          </p:nvSpPr>
          <p:spPr bwMode="auto">
            <a:xfrm>
              <a:off x="4922008" y="2755795"/>
              <a:ext cx="1121534" cy="136507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" name="Line 123"/>
            <p:cNvSpPr>
              <a:spLocks noChangeShapeType="1"/>
            </p:cNvSpPr>
            <p:nvPr/>
          </p:nvSpPr>
          <p:spPr bwMode="auto">
            <a:xfrm rot="5400000">
              <a:off x="3880723" y="3365310"/>
              <a:ext cx="1396814" cy="114293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2" name="Text Box 130"/>
            <p:cNvSpPr txBox="1">
              <a:spLocks noChangeArrowheads="1"/>
            </p:cNvSpPr>
            <p:nvPr/>
          </p:nvSpPr>
          <p:spPr bwMode="auto">
            <a:xfrm>
              <a:off x="4513473" y="4132083"/>
              <a:ext cx="1532792" cy="36933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12 13 14 15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28529" y="2109160"/>
            <a:ext cx="1513556" cy="2171671"/>
            <a:chOff x="6209281" y="2329744"/>
            <a:chExt cx="1513556" cy="2171671"/>
          </a:xfrm>
        </p:grpSpPr>
        <p:sp>
          <p:nvSpPr>
            <p:cNvPr id="322" name="Freeform 95"/>
            <p:cNvSpPr>
              <a:spLocks/>
            </p:cNvSpPr>
            <p:nvPr/>
          </p:nvSpPr>
          <p:spPr bwMode="auto">
            <a:xfrm>
              <a:off x="6790068" y="26003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" name="Rectangle 120"/>
            <p:cNvSpPr>
              <a:spLocks noChangeArrowheads="1"/>
            </p:cNvSpPr>
            <p:nvPr/>
          </p:nvSpPr>
          <p:spPr bwMode="auto">
            <a:xfrm>
              <a:off x="6853617" y="2329744"/>
              <a:ext cx="277319" cy="274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3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88" name="Line 46"/>
            <p:cNvSpPr>
              <a:spLocks noChangeShapeType="1"/>
            </p:cNvSpPr>
            <p:nvPr/>
          </p:nvSpPr>
          <p:spPr bwMode="auto">
            <a:xfrm>
              <a:off x="7055473" y="2755795"/>
              <a:ext cx="667363" cy="1376288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Line 47"/>
            <p:cNvSpPr>
              <a:spLocks noChangeShapeType="1"/>
            </p:cNvSpPr>
            <p:nvPr/>
          </p:nvSpPr>
          <p:spPr bwMode="auto">
            <a:xfrm flipH="1">
              <a:off x="6214329" y="2743096"/>
              <a:ext cx="561762" cy="1377767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" name="Text Box 131"/>
            <p:cNvSpPr txBox="1">
              <a:spLocks noChangeArrowheads="1"/>
            </p:cNvSpPr>
            <p:nvPr/>
          </p:nvSpPr>
          <p:spPr bwMode="auto">
            <a:xfrm>
              <a:off x="6209281" y="4132083"/>
              <a:ext cx="1513556" cy="36933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 0   1   2   3 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25500" y="1351034"/>
            <a:ext cx="6270836" cy="428628"/>
            <a:chOff x="1325500" y="1351034"/>
            <a:chExt cx="6270836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47538" y="1351034"/>
              <a:ext cx="614879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通过独立磁盘上并行数据块访问提供更大的磁盘带宽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34" name="图片 1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5500" y="1484418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7700759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71887" y="1923678"/>
            <a:ext cx="4591738" cy="1592185"/>
            <a:chOff x="1271887" y="1923678"/>
            <a:chExt cx="4591738" cy="1592185"/>
          </a:xfrm>
        </p:grpSpPr>
        <p:sp>
          <p:nvSpPr>
            <p:cNvPr id="134" name="Line 86"/>
            <p:cNvSpPr>
              <a:spLocks noChangeShapeType="1"/>
            </p:cNvSpPr>
            <p:nvPr/>
          </p:nvSpPr>
          <p:spPr bwMode="auto">
            <a:xfrm>
              <a:off x="4823015" y="2939971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Line 87"/>
            <p:cNvSpPr>
              <a:spLocks noChangeShapeType="1"/>
            </p:cNvSpPr>
            <p:nvPr/>
          </p:nvSpPr>
          <p:spPr bwMode="auto">
            <a:xfrm flipH="1">
              <a:off x="5487629" y="3093056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Oval 88"/>
            <p:cNvSpPr>
              <a:spLocks noChangeArrowheads="1"/>
            </p:cNvSpPr>
            <p:nvPr/>
          </p:nvSpPr>
          <p:spPr bwMode="auto">
            <a:xfrm>
              <a:off x="3957165" y="2585689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37" name="Oval 89"/>
            <p:cNvSpPr>
              <a:spLocks noChangeArrowheads="1"/>
            </p:cNvSpPr>
            <p:nvPr/>
          </p:nvSpPr>
          <p:spPr bwMode="auto">
            <a:xfrm>
              <a:off x="4137219" y="2741690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38" name="Line 90"/>
            <p:cNvSpPr>
              <a:spLocks noChangeShapeType="1"/>
            </p:cNvSpPr>
            <p:nvPr/>
          </p:nvSpPr>
          <p:spPr bwMode="auto">
            <a:xfrm flipH="1">
              <a:off x="5487629" y="2842288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Oval 91"/>
            <p:cNvSpPr>
              <a:spLocks noChangeArrowheads="1"/>
            </p:cNvSpPr>
            <p:nvPr/>
          </p:nvSpPr>
          <p:spPr bwMode="auto">
            <a:xfrm>
              <a:off x="3957165" y="2324715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0" name="Oval 92"/>
            <p:cNvSpPr>
              <a:spLocks noChangeArrowheads="1"/>
            </p:cNvSpPr>
            <p:nvPr/>
          </p:nvSpPr>
          <p:spPr bwMode="auto">
            <a:xfrm>
              <a:off x="4137219" y="2502585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1" name="Line 93"/>
            <p:cNvSpPr>
              <a:spLocks noChangeShapeType="1"/>
            </p:cNvSpPr>
            <p:nvPr/>
          </p:nvSpPr>
          <p:spPr bwMode="auto">
            <a:xfrm flipH="1">
              <a:off x="5492924" y="2445706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Oval 94"/>
            <p:cNvSpPr>
              <a:spLocks noChangeArrowheads="1"/>
            </p:cNvSpPr>
            <p:nvPr/>
          </p:nvSpPr>
          <p:spPr bwMode="auto">
            <a:xfrm>
              <a:off x="3957165" y="2085610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4" name="Line 96"/>
            <p:cNvSpPr>
              <a:spLocks noChangeShapeType="1"/>
            </p:cNvSpPr>
            <p:nvPr/>
          </p:nvSpPr>
          <p:spPr bwMode="auto">
            <a:xfrm flipH="1">
              <a:off x="5536614" y="2406360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Line 97"/>
            <p:cNvSpPr>
              <a:spLocks noChangeShapeType="1"/>
            </p:cNvSpPr>
            <p:nvPr/>
          </p:nvSpPr>
          <p:spPr bwMode="auto">
            <a:xfrm>
              <a:off x="4823015" y="2571256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98"/>
            <p:cNvSpPr>
              <a:spLocks noChangeShapeType="1"/>
            </p:cNvSpPr>
            <p:nvPr/>
          </p:nvSpPr>
          <p:spPr bwMode="auto">
            <a:xfrm flipH="1">
              <a:off x="5222842" y="2130807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99"/>
            <p:cNvSpPr>
              <a:spLocks noChangeShapeType="1"/>
            </p:cNvSpPr>
            <p:nvPr/>
          </p:nvSpPr>
          <p:spPr bwMode="auto">
            <a:xfrm>
              <a:off x="5308898" y="2525912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100"/>
            <p:cNvSpPr>
              <a:spLocks noChangeShapeType="1"/>
            </p:cNvSpPr>
            <p:nvPr/>
          </p:nvSpPr>
          <p:spPr bwMode="auto">
            <a:xfrm>
              <a:off x="5085154" y="2561050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101"/>
            <p:cNvSpPr>
              <a:spLocks noChangeShapeType="1"/>
            </p:cNvSpPr>
            <p:nvPr/>
          </p:nvSpPr>
          <p:spPr bwMode="auto">
            <a:xfrm flipV="1">
              <a:off x="4987183" y="2092219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102"/>
            <p:cNvSpPr>
              <a:spLocks noChangeShapeType="1"/>
            </p:cNvSpPr>
            <p:nvPr/>
          </p:nvSpPr>
          <p:spPr bwMode="auto">
            <a:xfrm flipV="1">
              <a:off x="5413489" y="2197873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103"/>
            <p:cNvSpPr>
              <a:spLocks noChangeShapeType="1"/>
            </p:cNvSpPr>
            <p:nvPr/>
          </p:nvSpPr>
          <p:spPr bwMode="auto">
            <a:xfrm>
              <a:off x="5465389" y="2492914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Oval 104"/>
            <p:cNvSpPr>
              <a:spLocks noChangeArrowheads="1"/>
            </p:cNvSpPr>
            <p:nvPr/>
          </p:nvSpPr>
          <p:spPr bwMode="auto">
            <a:xfrm>
              <a:off x="4137219" y="2262023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53" name="Line 105"/>
            <p:cNvSpPr>
              <a:spLocks noChangeShapeType="1"/>
            </p:cNvSpPr>
            <p:nvPr/>
          </p:nvSpPr>
          <p:spPr bwMode="auto">
            <a:xfrm flipH="1">
              <a:off x="4570145" y="2563431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106"/>
            <p:cNvSpPr>
              <a:spLocks noChangeShapeType="1"/>
            </p:cNvSpPr>
            <p:nvPr/>
          </p:nvSpPr>
          <p:spPr bwMode="auto">
            <a:xfrm flipH="1">
              <a:off x="3956364" y="2416566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Line 107"/>
            <p:cNvSpPr>
              <a:spLocks noChangeShapeType="1"/>
            </p:cNvSpPr>
            <p:nvPr/>
          </p:nvSpPr>
          <p:spPr bwMode="auto">
            <a:xfrm flipH="1">
              <a:off x="4298739" y="2539181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Line 108"/>
            <p:cNvSpPr>
              <a:spLocks noChangeShapeType="1"/>
            </p:cNvSpPr>
            <p:nvPr/>
          </p:nvSpPr>
          <p:spPr bwMode="auto">
            <a:xfrm>
              <a:off x="4408625" y="2130807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Line 109"/>
            <p:cNvSpPr>
              <a:spLocks noChangeShapeType="1"/>
            </p:cNvSpPr>
            <p:nvPr/>
          </p:nvSpPr>
          <p:spPr bwMode="auto">
            <a:xfrm flipH="1" flipV="1">
              <a:off x="4177994" y="2200254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110"/>
            <p:cNvSpPr>
              <a:spLocks noChangeShapeType="1"/>
            </p:cNvSpPr>
            <p:nvPr/>
          </p:nvSpPr>
          <p:spPr bwMode="auto">
            <a:xfrm flipH="1" flipV="1">
              <a:off x="4669439" y="2102424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111"/>
            <p:cNvSpPr>
              <a:spLocks noChangeShapeType="1"/>
            </p:cNvSpPr>
            <p:nvPr/>
          </p:nvSpPr>
          <p:spPr bwMode="auto">
            <a:xfrm flipH="1">
              <a:off x="4103854" y="2500739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Oval 112"/>
            <p:cNvSpPr>
              <a:spLocks noChangeArrowheads="1"/>
            </p:cNvSpPr>
            <p:nvPr/>
          </p:nvSpPr>
          <p:spPr bwMode="auto">
            <a:xfrm>
              <a:off x="4784621" y="2369911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61" name="Line 113"/>
            <p:cNvSpPr>
              <a:spLocks noChangeShapeType="1"/>
            </p:cNvSpPr>
            <p:nvPr/>
          </p:nvSpPr>
          <p:spPr bwMode="auto">
            <a:xfrm>
              <a:off x="4826987" y="1941273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Line 114"/>
            <p:cNvSpPr>
              <a:spLocks noChangeShapeType="1"/>
            </p:cNvSpPr>
            <p:nvPr/>
          </p:nvSpPr>
          <p:spPr bwMode="auto">
            <a:xfrm flipH="1">
              <a:off x="5492924" y="2331985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Line 115"/>
            <p:cNvSpPr>
              <a:spLocks noChangeShapeType="1"/>
            </p:cNvSpPr>
            <p:nvPr/>
          </p:nvSpPr>
          <p:spPr bwMode="auto">
            <a:xfrm>
              <a:off x="5511459" y="2345126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116"/>
            <p:cNvSpPr>
              <a:spLocks noChangeShapeType="1"/>
            </p:cNvSpPr>
            <p:nvPr/>
          </p:nvSpPr>
          <p:spPr bwMode="auto">
            <a:xfrm flipH="1">
              <a:off x="5492924" y="298808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Line 117"/>
            <p:cNvSpPr>
              <a:spLocks noChangeShapeType="1"/>
            </p:cNvSpPr>
            <p:nvPr/>
          </p:nvSpPr>
          <p:spPr bwMode="auto">
            <a:xfrm flipH="1">
              <a:off x="5492924" y="2727091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118"/>
            <p:cNvSpPr>
              <a:spLocks noChangeShapeType="1"/>
            </p:cNvSpPr>
            <p:nvPr/>
          </p:nvSpPr>
          <p:spPr bwMode="auto">
            <a:xfrm>
              <a:off x="5511459" y="2731484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Line 119"/>
            <p:cNvSpPr>
              <a:spLocks noChangeShapeType="1"/>
            </p:cNvSpPr>
            <p:nvPr/>
          </p:nvSpPr>
          <p:spPr bwMode="auto">
            <a:xfrm>
              <a:off x="5511459" y="2980794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Line 121"/>
            <p:cNvSpPr>
              <a:spLocks noChangeShapeType="1"/>
            </p:cNvSpPr>
            <p:nvPr/>
          </p:nvSpPr>
          <p:spPr bwMode="auto">
            <a:xfrm>
              <a:off x="5850386" y="2356770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86"/>
            <p:cNvSpPr>
              <a:spLocks noChangeShapeType="1"/>
            </p:cNvSpPr>
            <p:nvPr/>
          </p:nvSpPr>
          <p:spPr bwMode="auto">
            <a:xfrm>
              <a:off x="2138538" y="2922376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87"/>
            <p:cNvSpPr>
              <a:spLocks noChangeShapeType="1"/>
            </p:cNvSpPr>
            <p:nvPr/>
          </p:nvSpPr>
          <p:spPr bwMode="auto">
            <a:xfrm flipH="1">
              <a:off x="2803152" y="30754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Oval 88"/>
            <p:cNvSpPr>
              <a:spLocks noChangeArrowheads="1"/>
            </p:cNvSpPr>
            <p:nvPr/>
          </p:nvSpPr>
          <p:spPr bwMode="auto">
            <a:xfrm>
              <a:off x="1272688" y="2568094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0" name="Oval 89"/>
            <p:cNvSpPr>
              <a:spLocks noChangeArrowheads="1"/>
            </p:cNvSpPr>
            <p:nvPr/>
          </p:nvSpPr>
          <p:spPr bwMode="auto">
            <a:xfrm>
              <a:off x="1452742" y="2724095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1" name="Line 90"/>
            <p:cNvSpPr>
              <a:spLocks noChangeShapeType="1"/>
            </p:cNvSpPr>
            <p:nvPr/>
          </p:nvSpPr>
          <p:spPr bwMode="auto">
            <a:xfrm flipH="1">
              <a:off x="2803152" y="2824693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Oval 91"/>
            <p:cNvSpPr>
              <a:spLocks noChangeArrowheads="1"/>
            </p:cNvSpPr>
            <p:nvPr/>
          </p:nvSpPr>
          <p:spPr bwMode="auto">
            <a:xfrm>
              <a:off x="1272688" y="2307120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3" name="Oval 92"/>
            <p:cNvSpPr>
              <a:spLocks noChangeArrowheads="1"/>
            </p:cNvSpPr>
            <p:nvPr/>
          </p:nvSpPr>
          <p:spPr bwMode="auto">
            <a:xfrm>
              <a:off x="1452742" y="2484990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4" name="Line 93"/>
            <p:cNvSpPr>
              <a:spLocks noChangeShapeType="1"/>
            </p:cNvSpPr>
            <p:nvPr/>
          </p:nvSpPr>
          <p:spPr bwMode="auto">
            <a:xfrm flipH="1">
              <a:off x="2808447" y="2428111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Oval 94"/>
            <p:cNvSpPr>
              <a:spLocks noChangeArrowheads="1"/>
            </p:cNvSpPr>
            <p:nvPr/>
          </p:nvSpPr>
          <p:spPr bwMode="auto">
            <a:xfrm>
              <a:off x="1272688" y="2068015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7" name="Line 96"/>
            <p:cNvSpPr>
              <a:spLocks noChangeShapeType="1"/>
            </p:cNvSpPr>
            <p:nvPr/>
          </p:nvSpPr>
          <p:spPr bwMode="auto">
            <a:xfrm flipH="1">
              <a:off x="2852137" y="2388765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Line 97"/>
            <p:cNvSpPr>
              <a:spLocks noChangeShapeType="1"/>
            </p:cNvSpPr>
            <p:nvPr/>
          </p:nvSpPr>
          <p:spPr bwMode="auto">
            <a:xfrm>
              <a:off x="2138538" y="2553661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Line 98"/>
            <p:cNvSpPr>
              <a:spLocks noChangeShapeType="1"/>
            </p:cNvSpPr>
            <p:nvPr/>
          </p:nvSpPr>
          <p:spPr bwMode="auto">
            <a:xfrm flipH="1">
              <a:off x="2538365" y="2113212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99"/>
            <p:cNvSpPr>
              <a:spLocks noChangeShapeType="1"/>
            </p:cNvSpPr>
            <p:nvPr/>
          </p:nvSpPr>
          <p:spPr bwMode="auto">
            <a:xfrm>
              <a:off x="2624421" y="2508317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100"/>
            <p:cNvSpPr>
              <a:spLocks noChangeShapeType="1"/>
            </p:cNvSpPr>
            <p:nvPr/>
          </p:nvSpPr>
          <p:spPr bwMode="auto">
            <a:xfrm>
              <a:off x="2400677" y="2543455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101"/>
            <p:cNvSpPr>
              <a:spLocks noChangeShapeType="1"/>
            </p:cNvSpPr>
            <p:nvPr/>
          </p:nvSpPr>
          <p:spPr bwMode="auto">
            <a:xfrm flipV="1">
              <a:off x="2302706" y="2074624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102"/>
            <p:cNvSpPr>
              <a:spLocks noChangeShapeType="1"/>
            </p:cNvSpPr>
            <p:nvPr/>
          </p:nvSpPr>
          <p:spPr bwMode="auto">
            <a:xfrm flipV="1">
              <a:off x="2729012" y="2180278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Line 103"/>
            <p:cNvSpPr>
              <a:spLocks noChangeShapeType="1"/>
            </p:cNvSpPr>
            <p:nvPr/>
          </p:nvSpPr>
          <p:spPr bwMode="auto">
            <a:xfrm>
              <a:off x="2780912" y="2475319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Oval 104"/>
            <p:cNvSpPr>
              <a:spLocks noChangeArrowheads="1"/>
            </p:cNvSpPr>
            <p:nvPr/>
          </p:nvSpPr>
          <p:spPr bwMode="auto">
            <a:xfrm>
              <a:off x="1452742" y="2244428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16" name="Line 105"/>
            <p:cNvSpPr>
              <a:spLocks noChangeShapeType="1"/>
            </p:cNvSpPr>
            <p:nvPr/>
          </p:nvSpPr>
          <p:spPr bwMode="auto">
            <a:xfrm flipH="1">
              <a:off x="1885668" y="2545836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106"/>
            <p:cNvSpPr>
              <a:spLocks noChangeShapeType="1"/>
            </p:cNvSpPr>
            <p:nvPr/>
          </p:nvSpPr>
          <p:spPr bwMode="auto">
            <a:xfrm flipH="1">
              <a:off x="1271887" y="2398971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107"/>
            <p:cNvSpPr>
              <a:spLocks noChangeShapeType="1"/>
            </p:cNvSpPr>
            <p:nvPr/>
          </p:nvSpPr>
          <p:spPr bwMode="auto">
            <a:xfrm flipH="1">
              <a:off x="1614262" y="2521586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108"/>
            <p:cNvSpPr>
              <a:spLocks noChangeShapeType="1"/>
            </p:cNvSpPr>
            <p:nvPr/>
          </p:nvSpPr>
          <p:spPr bwMode="auto">
            <a:xfrm>
              <a:off x="1724148" y="2113212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109"/>
            <p:cNvSpPr>
              <a:spLocks noChangeShapeType="1"/>
            </p:cNvSpPr>
            <p:nvPr/>
          </p:nvSpPr>
          <p:spPr bwMode="auto">
            <a:xfrm flipH="1" flipV="1">
              <a:off x="1493517" y="2182659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110"/>
            <p:cNvSpPr>
              <a:spLocks noChangeShapeType="1"/>
            </p:cNvSpPr>
            <p:nvPr/>
          </p:nvSpPr>
          <p:spPr bwMode="auto">
            <a:xfrm flipH="1" flipV="1">
              <a:off x="1984962" y="2084829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111"/>
            <p:cNvSpPr>
              <a:spLocks noChangeShapeType="1"/>
            </p:cNvSpPr>
            <p:nvPr/>
          </p:nvSpPr>
          <p:spPr bwMode="auto">
            <a:xfrm flipH="1">
              <a:off x="1419377" y="2483144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Oval 112"/>
            <p:cNvSpPr>
              <a:spLocks noChangeArrowheads="1"/>
            </p:cNvSpPr>
            <p:nvPr/>
          </p:nvSpPr>
          <p:spPr bwMode="auto">
            <a:xfrm>
              <a:off x="2100144" y="2352316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24" name="Line 113"/>
            <p:cNvSpPr>
              <a:spLocks noChangeShapeType="1"/>
            </p:cNvSpPr>
            <p:nvPr/>
          </p:nvSpPr>
          <p:spPr bwMode="auto">
            <a:xfrm>
              <a:off x="2142510" y="1923678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114"/>
            <p:cNvSpPr>
              <a:spLocks noChangeShapeType="1"/>
            </p:cNvSpPr>
            <p:nvPr/>
          </p:nvSpPr>
          <p:spPr bwMode="auto">
            <a:xfrm flipH="1">
              <a:off x="2808447" y="2314390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115"/>
            <p:cNvSpPr>
              <a:spLocks noChangeShapeType="1"/>
            </p:cNvSpPr>
            <p:nvPr/>
          </p:nvSpPr>
          <p:spPr bwMode="auto">
            <a:xfrm>
              <a:off x="2826982" y="2327531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116"/>
            <p:cNvSpPr>
              <a:spLocks noChangeShapeType="1"/>
            </p:cNvSpPr>
            <p:nvPr/>
          </p:nvSpPr>
          <p:spPr bwMode="auto">
            <a:xfrm flipH="1">
              <a:off x="2808447" y="297048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117"/>
            <p:cNvSpPr>
              <a:spLocks noChangeShapeType="1"/>
            </p:cNvSpPr>
            <p:nvPr/>
          </p:nvSpPr>
          <p:spPr bwMode="auto">
            <a:xfrm flipH="1">
              <a:off x="2808447" y="2709496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Line 118"/>
            <p:cNvSpPr>
              <a:spLocks noChangeShapeType="1"/>
            </p:cNvSpPr>
            <p:nvPr/>
          </p:nvSpPr>
          <p:spPr bwMode="auto">
            <a:xfrm>
              <a:off x="2826982" y="2713889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119"/>
            <p:cNvSpPr>
              <a:spLocks noChangeShapeType="1"/>
            </p:cNvSpPr>
            <p:nvPr/>
          </p:nvSpPr>
          <p:spPr bwMode="auto">
            <a:xfrm>
              <a:off x="2826982" y="2963199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121"/>
            <p:cNvSpPr>
              <a:spLocks noChangeShapeType="1"/>
            </p:cNvSpPr>
            <p:nvPr/>
          </p:nvSpPr>
          <p:spPr bwMode="auto">
            <a:xfrm>
              <a:off x="3165909" y="2356770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RAID-1</a:t>
            </a:r>
            <a:r>
              <a:rPr lang="en-US" altLang="zh-CN" dirty="0" smtClean="0"/>
              <a:t>: </a:t>
            </a:r>
            <a:r>
              <a:rPr lang="zh-CN" altLang="en-US" dirty="0" smtClean="0"/>
              <a:t>磁盘镜像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584" y="2279158"/>
            <a:ext cx="1173719" cy="2435237"/>
            <a:chOff x="827584" y="2279158"/>
            <a:chExt cx="1173719" cy="2435237"/>
          </a:xfrm>
        </p:grpSpPr>
        <p:sp>
          <p:nvSpPr>
            <p:cNvPr id="106" name="Freeform 95"/>
            <p:cNvSpPr>
              <a:spLocks/>
            </p:cNvSpPr>
            <p:nvPr/>
          </p:nvSpPr>
          <p:spPr bwMode="auto">
            <a:xfrm>
              <a:off x="1620881" y="2523819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Rectangle 120"/>
            <p:cNvSpPr>
              <a:spLocks noChangeArrowheads="1"/>
            </p:cNvSpPr>
            <p:nvPr/>
          </p:nvSpPr>
          <p:spPr bwMode="auto">
            <a:xfrm>
              <a:off x="1707377" y="2279158"/>
              <a:ext cx="272509" cy="274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89" name="Line 77"/>
            <p:cNvSpPr>
              <a:spLocks noChangeShapeType="1"/>
            </p:cNvSpPr>
            <p:nvPr/>
          </p:nvSpPr>
          <p:spPr bwMode="auto">
            <a:xfrm flipH="1">
              <a:off x="829171" y="2706315"/>
              <a:ext cx="736600" cy="12446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78"/>
            <p:cNvSpPr>
              <a:spLocks noChangeShapeType="1"/>
            </p:cNvSpPr>
            <p:nvPr/>
          </p:nvSpPr>
          <p:spPr bwMode="auto">
            <a:xfrm>
              <a:off x="1902320" y="2744415"/>
              <a:ext cx="77565" cy="1190927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79"/>
            <p:cNvSpPr>
              <a:spLocks noChangeArrowheads="1"/>
            </p:cNvSpPr>
            <p:nvPr/>
          </p:nvSpPr>
          <p:spPr bwMode="auto">
            <a:xfrm>
              <a:off x="827584" y="3957265"/>
              <a:ext cx="1173719" cy="75713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0 1 1 0 0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1 1 1 0 1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0 1 0 1 1</a:t>
              </a:r>
            </a:p>
          </p:txBody>
        </p:sp>
      </p:grpSp>
      <p:sp>
        <p:nvSpPr>
          <p:cNvPr id="94" name="Text Box 82"/>
          <p:cNvSpPr txBox="1">
            <a:spLocks noChangeArrowheads="1"/>
          </p:cNvSpPr>
          <p:nvPr/>
        </p:nvSpPr>
        <p:spPr bwMode="auto">
          <a:xfrm>
            <a:off x="2123902" y="4151366"/>
            <a:ext cx="954107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主磁盘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4766036" y="4168961"/>
            <a:ext cx="1223412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镜像磁盘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57892" y="757984"/>
            <a:ext cx="4371364" cy="400110"/>
            <a:chOff x="1057892" y="757984"/>
            <a:chExt cx="4371364" cy="400110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5" y="775992"/>
              <a:ext cx="403427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向两个磁盘写入，从任何一个读取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70" name="TextBox 11"/>
            <p:cNvSpPr txBox="1"/>
            <p:nvPr/>
          </p:nvSpPr>
          <p:spPr>
            <a:xfrm>
              <a:off x="1057892" y="75798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34985" y="1069098"/>
            <a:ext cx="2508520" cy="760418"/>
            <a:chOff x="1534985" y="1069098"/>
            <a:chExt cx="2508520" cy="76041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686051" y="1069098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可靠性成倍增长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686051" y="1400888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读取性能线性增加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985" y="121547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71" name="图片 17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985" y="153414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3492054" y="2310351"/>
            <a:ext cx="1173719" cy="2421639"/>
            <a:chOff x="3492054" y="2310351"/>
            <a:chExt cx="1173719" cy="2421639"/>
          </a:xfrm>
        </p:grpSpPr>
        <p:grpSp>
          <p:nvGrpSpPr>
            <p:cNvPr id="5" name="组合 4"/>
            <p:cNvGrpSpPr/>
            <p:nvPr/>
          </p:nvGrpSpPr>
          <p:grpSpPr>
            <a:xfrm>
              <a:off x="3492054" y="2541414"/>
              <a:ext cx="1173719" cy="2190576"/>
              <a:chOff x="3492054" y="2541414"/>
              <a:chExt cx="1173719" cy="2190576"/>
            </a:xfrm>
          </p:grpSpPr>
          <p:sp>
            <p:nvSpPr>
              <p:cNvPr id="143" name="Freeform 95"/>
              <p:cNvSpPr>
                <a:spLocks/>
              </p:cNvSpPr>
              <p:nvPr/>
            </p:nvSpPr>
            <p:spPr bwMode="auto">
              <a:xfrm>
                <a:off x="4305358" y="2541414"/>
                <a:ext cx="293913" cy="165600"/>
              </a:xfrm>
              <a:custGeom>
                <a:avLst/>
                <a:gdLst>
                  <a:gd name="T0" fmla="*/ 56 w 222"/>
                  <a:gd name="T1" fmla="*/ 0 h 113"/>
                  <a:gd name="T2" fmla="*/ 0 w 222"/>
                  <a:gd name="T3" fmla="*/ 83 h 113"/>
                  <a:gd name="T4" fmla="*/ 201 w 222"/>
                  <a:gd name="T5" fmla="*/ 112 h 113"/>
                  <a:gd name="T6" fmla="*/ 221 w 222"/>
                  <a:gd name="T7" fmla="*/ 16 h 113"/>
                  <a:gd name="T8" fmla="*/ 56 w 222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2"/>
                  <a:gd name="T16" fmla="*/ 0 h 113"/>
                  <a:gd name="T17" fmla="*/ 222 w 222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2" h="113">
                    <a:moveTo>
                      <a:pt x="56" y="0"/>
                    </a:moveTo>
                    <a:lnTo>
                      <a:pt x="0" y="83"/>
                    </a:lnTo>
                    <a:lnTo>
                      <a:pt x="201" y="112"/>
                    </a:lnTo>
                    <a:lnTo>
                      <a:pt x="221" y="16"/>
                    </a:lnTo>
                    <a:lnTo>
                      <a:pt x="56" y="0"/>
                    </a:lnTo>
                  </a:path>
                </a:pathLst>
              </a:cu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Rectangle 2"/>
              <p:cNvSpPr>
                <a:spLocks noChangeArrowheads="1"/>
              </p:cNvSpPr>
              <p:nvPr/>
            </p:nvSpPr>
            <p:spPr bwMode="auto">
              <a:xfrm>
                <a:off x="3492054" y="3974860"/>
                <a:ext cx="1173719" cy="75713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1999"/>
                  </a:schemeClr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+mn-ea"/>
                    <a:cs typeface="宋体" charset="0"/>
                  </a:rPr>
                  <a:t>0 1 1 0 0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+mn-ea"/>
                    <a:cs typeface="宋体" charset="0"/>
                  </a:rPr>
                  <a:t>1 1 1 0 1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+mn-ea"/>
                    <a:cs typeface="宋体" charset="0"/>
                  </a:rPr>
                  <a:t>0 1 0 1 1</a:t>
                </a:r>
              </a:p>
            </p:txBody>
          </p:sp>
          <p:sp>
            <p:nvSpPr>
              <p:cNvPr id="92" name="Line 80"/>
              <p:cNvSpPr>
                <a:spLocks noChangeShapeType="1"/>
              </p:cNvSpPr>
              <p:nvPr/>
            </p:nvSpPr>
            <p:spPr bwMode="auto">
              <a:xfrm flipH="1">
                <a:off x="3493640" y="2656793"/>
                <a:ext cx="788221" cy="1311717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Line 81"/>
              <p:cNvSpPr>
                <a:spLocks noChangeShapeType="1"/>
              </p:cNvSpPr>
              <p:nvPr/>
            </p:nvSpPr>
            <p:spPr bwMode="auto">
              <a:xfrm>
                <a:off x="4566790" y="2762010"/>
                <a:ext cx="75111" cy="1190927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2" name="Rectangle 120"/>
            <p:cNvSpPr>
              <a:spLocks noChangeArrowheads="1"/>
            </p:cNvSpPr>
            <p:nvPr/>
          </p:nvSpPr>
          <p:spPr bwMode="auto">
            <a:xfrm>
              <a:off x="4368907" y="2310351"/>
              <a:ext cx="272509" cy="274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340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RAID-4: </a:t>
            </a:r>
            <a:r>
              <a:rPr lang="zh-CN" altLang="en-US" dirty="0" smtClean="0"/>
              <a:t>带校验的</a:t>
            </a:r>
            <a:r>
              <a:rPr lang="zh-CN" altLang="en-US" dirty="0"/>
              <a:t>磁盘</a:t>
            </a:r>
            <a:r>
              <a:rPr lang="zh-CN" altLang="en-US" dirty="0" smtClean="0"/>
              <a:t>条带化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3568" y="871177"/>
            <a:ext cx="5671323" cy="428628"/>
            <a:chOff x="844893" y="1000114"/>
            <a:chExt cx="567132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3732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数据块级的磁盘条带化加专用奇偶校验磁盘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02671" y="1208040"/>
            <a:ext cx="4166834" cy="355598"/>
            <a:chOff x="1262422" y="1323966"/>
            <a:chExt cx="4166834" cy="355598"/>
          </a:xfrm>
        </p:grpSpPr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287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394985" y="1323966"/>
              <a:ext cx="403427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允许从任意一个故障磁盘中恢复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27" name="直接连接符 226"/>
          <p:cNvCxnSpPr/>
          <p:nvPr/>
        </p:nvCxnSpPr>
        <p:spPr>
          <a:xfrm rot="5400000">
            <a:off x="-7072394" y="2500312"/>
            <a:ext cx="88583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23528" y="1851670"/>
            <a:ext cx="7643591" cy="1473717"/>
            <a:chOff x="323528" y="1851670"/>
            <a:chExt cx="7643591" cy="1473717"/>
          </a:xfrm>
        </p:grpSpPr>
        <p:sp>
          <p:nvSpPr>
            <p:cNvPr id="333" name="Line 86"/>
            <p:cNvSpPr>
              <a:spLocks noChangeShapeType="1"/>
            </p:cNvSpPr>
            <p:nvPr/>
          </p:nvSpPr>
          <p:spPr bwMode="auto">
            <a:xfrm>
              <a:off x="7229232" y="2917027"/>
              <a:ext cx="0" cy="40836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" name="Line 87"/>
            <p:cNvSpPr>
              <a:spLocks noChangeShapeType="1"/>
            </p:cNvSpPr>
            <p:nvPr/>
          </p:nvSpPr>
          <p:spPr bwMode="auto">
            <a:xfrm flipH="1">
              <a:off x="7700504" y="3025579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" name="Oval 88"/>
            <p:cNvSpPr>
              <a:spLocks noChangeArrowheads="1"/>
            </p:cNvSpPr>
            <p:nvPr/>
          </p:nvSpPr>
          <p:spPr bwMode="auto">
            <a:xfrm>
              <a:off x="6615265" y="2665809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36" name="Oval 89"/>
            <p:cNvSpPr>
              <a:spLocks noChangeArrowheads="1"/>
            </p:cNvSpPr>
            <p:nvPr/>
          </p:nvSpPr>
          <p:spPr bwMode="auto">
            <a:xfrm>
              <a:off x="6742940" y="2776428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37" name="Line 90"/>
            <p:cNvSpPr>
              <a:spLocks noChangeShapeType="1"/>
            </p:cNvSpPr>
            <p:nvPr/>
          </p:nvSpPr>
          <p:spPr bwMode="auto">
            <a:xfrm flipH="1">
              <a:off x="7700504" y="2847761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" name="Oval 91"/>
            <p:cNvSpPr>
              <a:spLocks noChangeArrowheads="1"/>
            </p:cNvSpPr>
            <p:nvPr/>
          </p:nvSpPr>
          <p:spPr bwMode="auto">
            <a:xfrm>
              <a:off x="6615265" y="2480755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39" name="Oval 92"/>
            <p:cNvSpPr>
              <a:spLocks noChangeArrowheads="1"/>
            </p:cNvSpPr>
            <p:nvPr/>
          </p:nvSpPr>
          <p:spPr bwMode="auto">
            <a:xfrm>
              <a:off x="6742940" y="2606881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40" name="Line 93"/>
            <p:cNvSpPr>
              <a:spLocks noChangeShapeType="1"/>
            </p:cNvSpPr>
            <p:nvPr/>
          </p:nvSpPr>
          <p:spPr bwMode="auto">
            <a:xfrm flipH="1">
              <a:off x="7704258" y="2566549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" name="Oval 94"/>
            <p:cNvSpPr>
              <a:spLocks noChangeArrowheads="1"/>
            </p:cNvSpPr>
            <p:nvPr/>
          </p:nvSpPr>
          <p:spPr bwMode="auto">
            <a:xfrm>
              <a:off x="6615265" y="2311208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43" name="Line 96"/>
            <p:cNvSpPr>
              <a:spLocks noChangeShapeType="1"/>
            </p:cNvSpPr>
            <p:nvPr/>
          </p:nvSpPr>
          <p:spPr bwMode="auto">
            <a:xfrm flipH="1">
              <a:off x="7735238" y="2538649"/>
              <a:ext cx="135185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4" name="Line 97"/>
            <p:cNvSpPr>
              <a:spLocks noChangeShapeType="1"/>
            </p:cNvSpPr>
            <p:nvPr/>
          </p:nvSpPr>
          <p:spPr bwMode="auto">
            <a:xfrm>
              <a:off x="7229232" y="2655575"/>
              <a:ext cx="0" cy="10958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" name="Line 98"/>
            <p:cNvSpPr>
              <a:spLocks noChangeShapeType="1"/>
            </p:cNvSpPr>
            <p:nvPr/>
          </p:nvSpPr>
          <p:spPr bwMode="auto">
            <a:xfrm flipH="1">
              <a:off x="7512745" y="2343257"/>
              <a:ext cx="38490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" name="Line 99"/>
            <p:cNvSpPr>
              <a:spLocks noChangeShapeType="1"/>
            </p:cNvSpPr>
            <p:nvPr/>
          </p:nvSpPr>
          <p:spPr bwMode="auto">
            <a:xfrm>
              <a:off x="7573767" y="2623422"/>
              <a:ext cx="4881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7" name="Line 100"/>
            <p:cNvSpPr>
              <a:spLocks noChangeShapeType="1"/>
            </p:cNvSpPr>
            <p:nvPr/>
          </p:nvSpPr>
          <p:spPr bwMode="auto">
            <a:xfrm>
              <a:off x="7415112" y="2648338"/>
              <a:ext cx="15021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" name="Line 101"/>
            <p:cNvSpPr>
              <a:spLocks noChangeShapeType="1"/>
            </p:cNvSpPr>
            <p:nvPr/>
          </p:nvSpPr>
          <p:spPr bwMode="auto">
            <a:xfrm flipV="1">
              <a:off x="7345642" y="2315894"/>
              <a:ext cx="10326" cy="11061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" name="Line 102"/>
            <p:cNvSpPr>
              <a:spLocks noChangeShapeType="1"/>
            </p:cNvSpPr>
            <p:nvPr/>
          </p:nvSpPr>
          <p:spPr bwMode="auto">
            <a:xfrm flipV="1">
              <a:off x="7647932" y="2390813"/>
              <a:ext cx="65715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" name="Line 103"/>
            <p:cNvSpPr>
              <a:spLocks noChangeShapeType="1"/>
            </p:cNvSpPr>
            <p:nvPr/>
          </p:nvSpPr>
          <p:spPr bwMode="auto">
            <a:xfrm>
              <a:off x="7684733" y="2600023"/>
              <a:ext cx="83552" cy="5065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" name="Oval 104"/>
            <p:cNvSpPr>
              <a:spLocks noChangeArrowheads="1"/>
            </p:cNvSpPr>
            <p:nvPr/>
          </p:nvSpPr>
          <p:spPr bwMode="auto">
            <a:xfrm>
              <a:off x="6742940" y="2436301"/>
              <a:ext cx="988543" cy="210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52" name="Line 105"/>
            <p:cNvSpPr>
              <a:spLocks noChangeShapeType="1"/>
            </p:cNvSpPr>
            <p:nvPr/>
          </p:nvSpPr>
          <p:spPr bwMode="auto">
            <a:xfrm flipH="1">
              <a:off x="7049924" y="2650026"/>
              <a:ext cx="21592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" name="Line 106"/>
            <p:cNvSpPr>
              <a:spLocks noChangeShapeType="1"/>
            </p:cNvSpPr>
            <p:nvPr/>
          </p:nvSpPr>
          <p:spPr bwMode="auto">
            <a:xfrm flipH="1">
              <a:off x="6614697" y="2545886"/>
              <a:ext cx="122042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" name="Line 107"/>
            <p:cNvSpPr>
              <a:spLocks noChangeShapeType="1"/>
            </p:cNvSpPr>
            <p:nvPr/>
          </p:nvSpPr>
          <p:spPr bwMode="auto">
            <a:xfrm flipH="1">
              <a:off x="6857472" y="2632831"/>
              <a:ext cx="5632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5" name="Line 108"/>
            <p:cNvSpPr>
              <a:spLocks noChangeShapeType="1"/>
            </p:cNvSpPr>
            <p:nvPr/>
          </p:nvSpPr>
          <p:spPr bwMode="auto">
            <a:xfrm>
              <a:off x="6935391" y="2343257"/>
              <a:ext cx="31919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" name="Line 109"/>
            <p:cNvSpPr>
              <a:spLocks noChangeShapeType="1"/>
            </p:cNvSpPr>
            <p:nvPr/>
          </p:nvSpPr>
          <p:spPr bwMode="auto">
            <a:xfrm flipH="1" flipV="1">
              <a:off x="6771853" y="2392501"/>
              <a:ext cx="47878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7" name="Line 110"/>
            <p:cNvSpPr>
              <a:spLocks noChangeShapeType="1"/>
            </p:cNvSpPr>
            <p:nvPr/>
          </p:nvSpPr>
          <p:spPr bwMode="auto">
            <a:xfrm flipH="1" flipV="1">
              <a:off x="7120332" y="2323131"/>
              <a:ext cx="12204" cy="10338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" name="Line 111"/>
            <p:cNvSpPr>
              <a:spLocks noChangeShapeType="1"/>
            </p:cNvSpPr>
            <p:nvPr/>
          </p:nvSpPr>
          <p:spPr bwMode="auto">
            <a:xfrm flipH="1">
              <a:off x="6719281" y="2605572"/>
              <a:ext cx="92940" cy="57894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" name="Oval 112"/>
            <p:cNvSpPr>
              <a:spLocks noChangeArrowheads="1"/>
            </p:cNvSpPr>
            <p:nvPr/>
          </p:nvSpPr>
          <p:spPr bwMode="auto">
            <a:xfrm>
              <a:off x="7202007" y="2512803"/>
              <a:ext cx="55389" cy="4342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60" name="Line 113"/>
            <p:cNvSpPr>
              <a:spLocks noChangeShapeType="1"/>
            </p:cNvSpPr>
            <p:nvPr/>
          </p:nvSpPr>
          <p:spPr bwMode="auto">
            <a:xfrm>
              <a:off x="7232048" y="2208860"/>
              <a:ext cx="0" cy="312214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" name="Line 114"/>
            <p:cNvSpPr>
              <a:spLocks noChangeShapeType="1"/>
            </p:cNvSpPr>
            <p:nvPr/>
          </p:nvSpPr>
          <p:spPr bwMode="auto">
            <a:xfrm flipH="1">
              <a:off x="7704258" y="2485910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2" name="Line 115"/>
            <p:cNvSpPr>
              <a:spLocks noChangeShapeType="1"/>
            </p:cNvSpPr>
            <p:nvPr/>
          </p:nvSpPr>
          <p:spPr bwMode="auto">
            <a:xfrm>
              <a:off x="7717401" y="2495228"/>
              <a:ext cx="0" cy="2687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3" name="Line 116"/>
            <p:cNvSpPr>
              <a:spLocks noChangeShapeType="1"/>
            </p:cNvSpPr>
            <p:nvPr/>
          </p:nvSpPr>
          <p:spPr bwMode="auto">
            <a:xfrm flipH="1">
              <a:off x="7698314" y="2947045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" name="Line 117"/>
            <p:cNvSpPr>
              <a:spLocks noChangeShapeType="1"/>
            </p:cNvSpPr>
            <p:nvPr/>
          </p:nvSpPr>
          <p:spPr bwMode="auto">
            <a:xfrm flipH="1">
              <a:off x="7704258" y="2766076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5" name="Line 118"/>
            <p:cNvSpPr>
              <a:spLocks noChangeShapeType="1"/>
            </p:cNvSpPr>
            <p:nvPr/>
          </p:nvSpPr>
          <p:spPr bwMode="auto">
            <a:xfrm>
              <a:off x="7717401" y="2769191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" name="Line 119"/>
            <p:cNvSpPr>
              <a:spLocks noChangeShapeType="1"/>
            </p:cNvSpPr>
            <p:nvPr/>
          </p:nvSpPr>
          <p:spPr bwMode="auto">
            <a:xfrm>
              <a:off x="7717401" y="2945975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" name="Line 121"/>
            <p:cNvSpPr>
              <a:spLocks noChangeShapeType="1"/>
            </p:cNvSpPr>
            <p:nvPr/>
          </p:nvSpPr>
          <p:spPr bwMode="auto">
            <a:xfrm>
              <a:off x="7961175" y="2452693"/>
              <a:ext cx="0" cy="813618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" name="Line 86"/>
            <p:cNvSpPr>
              <a:spLocks noChangeShapeType="1"/>
            </p:cNvSpPr>
            <p:nvPr/>
          </p:nvSpPr>
          <p:spPr bwMode="auto">
            <a:xfrm>
              <a:off x="5676646" y="2917027"/>
              <a:ext cx="0" cy="40836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" name="Line 87"/>
            <p:cNvSpPr>
              <a:spLocks noChangeShapeType="1"/>
            </p:cNvSpPr>
            <p:nvPr/>
          </p:nvSpPr>
          <p:spPr bwMode="auto">
            <a:xfrm flipH="1">
              <a:off x="6147918" y="3025579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" name="Oval 88"/>
            <p:cNvSpPr>
              <a:spLocks noChangeArrowheads="1"/>
            </p:cNvSpPr>
            <p:nvPr/>
          </p:nvSpPr>
          <p:spPr bwMode="auto">
            <a:xfrm>
              <a:off x="5062679" y="2665809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73" name="Oval 89"/>
            <p:cNvSpPr>
              <a:spLocks noChangeArrowheads="1"/>
            </p:cNvSpPr>
            <p:nvPr/>
          </p:nvSpPr>
          <p:spPr bwMode="auto">
            <a:xfrm>
              <a:off x="5190354" y="2776428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74" name="Line 90"/>
            <p:cNvSpPr>
              <a:spLocks noChangeShapeType="1"/>
            </p:cNvSpPr>
            <p:nvPr/>
          </p:nvSpPr>
          <p:spPr bwMode="auto">
            <a:xfrm flipH="1">
              <a:off x="6147918" y="2847761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" name="Oval 91"/>
            <p:cNvSpPr>
              <a:spLocks noChangeArrowheads="1"/>
            </p:cNvSpPr>
            <p:nvPr/>
          </p:nvSpPr>
          <p:spPr bwMode="auto">
            <a:xfrm>
              <a:off x="5062679" y="2480755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76" name="Oval 92"/>
            <p:cNvSpPr>
              <a:spLocks noChangeArrowheads="1"/>
            </p:cNvSpPr>
            <p:nvPr/>
          </p:nvSpPr>
          <p:spPr bwMode="auto">
            <a:xfrm>
              <a:off x="5190354" y="2606881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77" name="Line 93"/>
            <p:cNvSpPr>
              <a:spLocks noChangeShapeType="1"/>
            </p:cNvSpPr>
            <p:nvPr/>
          </p:nvSpPr>
          <p:spPr bwMode="auto">
            <a:xfrm flipH="1">
              <a:off x="6151672" y="2566549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" name="Oval 94"/>
            <p:cNvSpPr>
              <a:spLocks noChangeArrowheads="1"/>
            </p:cNvSpPr>
            <p:nvPr/>
          </p:nvSpPr>
          <p:spPr bwMode="auto">
            <a:xfrm>
              <a:off x="5062679" y="2311208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80" name="Line 96"/>
            <p:cNvSpPr>
              <a:spLocks noChangeShapeType="1"/>
            </p:cNvSpPr>
            <p:nvPr/>
          </p:nvSpPr>
          <p:spPr bwMode="auto">
            <a:xfrm flipH="1">
              <a:off x="6182652" y="2538649"/>
              <a:ext cx="135185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" name="Line 97"/>
            <p:cNvSpPr>
              <a:spLocks noChangeShapeType="1"/>
            </p:cNvSpPr>
            <p:nvPr/>
          </p:nvSpPr>
          <p:spPr bwMode="auto">
            <a:xfrm>
              <a:off x="5676646" y="2655575"/>
              <a:ext cx="0" cy="10958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" name="Line 98"/>
            <p:cNvSpPr>
              <a:spLocks noChangeShapeType="1"/>
            </p:cNvSpPr>
            <p:nvPr/>
          </p:nvSpPr>
          <p:spPr bwMode="auto">
            <a:xfrm flipH="1">
              <a:off x="5960159" y="2343257"/>
              <a:ext cx="38490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3" name="Line 99"/>
            <p:cNvSpPr>
              <a:spLocks noChangeShapeType="1"/>
            </p:cNvSpPr>
            <p:nvPr/>
          </p:nvSpPr>
          <p:spPr bwMode="auto">
            <a:xfrm>
              <a:off x="6021181" y="2623422"/>
              <a:ext cx="4881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" name="Line 100"/>
            <p:cNvSpPr>
              <a:spLocks noChangeShapeType="1"/>
            </p:cNvSpPr>
            <p:nvPr/>
          </p:nvSpPr>
          <p:spPr bwMode="auto">
            <a:xfrm>
              <a:off x="5862526" y="2648338"/>
              <a:ext cx="15021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5" name="Line 101"/>
            <p:cNvSpPr>
              <a:spLocks noChangeShapeType="1"/>
            </p:cNvSpPr>
            <p:nvPr/>
          </p:nvSpPr>
          <p:spPr bwMode="auto">
            <a:xfrm flipV="1">
              <a:off x="5793056" y="2315894"/>
              <a:ext cx="10326" cy="11061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" name="Line 102"/>
            <p:cNvSpPr>
              <a:spLocks noChangeShapeType="1"/>
            </p:cNvSpPr>
            <p:nvPr/>
          </p:nvSpPr>
          <p:spPr bwMode="auto">
            <a:xfrm flipV="1">
              <a:off x="6095346" y="2390813"/>
              <a:ext cx="65715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7" name="Line 103"/>
            <p:cNvSpPr>
              <a:spLocks noChangeShapeType="1"/>
            </p:cNvSpPr>
            <p:nvPr/>
          </p:nvSpPr>
          <p:spPr bwMode="auto">
            <a:xfrm>
              <a:off x="6132147" y="2600023"/>
              <a:ext cx="83552" cy="5065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" name="Oval 104"/>
            <p:cNvSpPr>
              <a:spLocks noChangeArrowheads="1"/>
            </p:cNvSpPr>
            <p:nvPr/>
          </p:nvSpPr>
          <p:spPr bwMode="auto">
            <a:xfrm>
              <a:off x="5190354" y="2436301"/>
              <a:ext cx="988543" cy="210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89" name="Line 105"/>
            <p:cNvSpPr>
              <a:spLocks noChangeShapeType="1"/>
            </p:cNvSpPr>
            <p:nvPr/>
          </p:nvSpPr>
          <p:spPr bwMode="auto">
            <a:xfrm flipH="1">
              <a:off x="5497338" y="2650026"/>
              <a:ext cx="21592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" name="Line 106"/>
            <p:cNvSpPr>
              <a:spLocks noChangeShapeType="1"/>
            </p:cNvSpPr>
            <p:nvPr/>
          </p:nvSpPr>
          <p:spPr bwMode="auto">
            <a:xfrm flipH="1">
              <a:off x="5062111" y="2545886"/>
              <a:ext cx="122042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" name="Line 107"/>
            <p:cNvSpPr>
              <a:spLocks noChangeShapeType="1"/>
            </p:cNvSpPr>
            <p:nvPr/>
          </p:nvSpPr>
          <p:spPr bwMode="auto">
            <a:xfrm flipH="1">
              <a:off x="5304886" y="2632831"/>
              <a:ext cx="5632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" name="Line 108"/>
            <p:cNvSpPr>
              <a:spLocks noChangeShapeType="1"/>
            </p:cNvSpPr>
            <p:nvPr/>
          </p:nvSpPr>
          <p:spPr bwMode="auto">
            <a:xfrm>
              <a:off x="5382805" y="2343257"/>
              <a:ext cx="31919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" name="Line 109"/>
            <p:cNvSpPr>
              <a:spLocks noChangeShapeType="1"/>
            </p:cNvSpPr>
            <p:nvPr/>
          </p:nvSpPr>
          <p:spPr bwMode="auto">
            <a:xfrm flipH="1" flipV="1">
              <a:off x="5219267" y="2392501"/>
              <a:ext cx="47878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4" name="Line 110"/>
            <p:cNvSpPr>
              <a:spLocks noChangeShapeType="1"/>
            </p:cNvSpPr>
            <p:nvPr/>
          </p:nvSpPr>
          <p:spPr bwMode="auto">
            <a:xfrm flipH="1" flipV="1">
              <a:off x="5567746" y="2323131"/>
              <a:ext cx="12204" cy="10338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5" name="Line 111"/>
            <p:cNvSpPr>
              <a:spLocks noChangeShapeType="1"/>
            </p:cNvSpPr>
            <p:nvPr/>
          </p:nvSpPr>
          <p:spPr bwMode="auto">
            <a:xfrm flipH="1">
              <a:off x="5166695" y="2605572"/>
              <a:ext cx="92940" cy="57894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" name="Oval 112"/>
            <p:cNvSpPr>
              <a:spLocks noChangeArrowheads="1"/>
            </p:cNvSpPr>
            <p:nvPr/>
          </p:nvSpPr>
          <p:spPr bwMode="auto">
            <a:xfrm>
              <a:off x="5649421" y="2512803"/>
              <a:ext cx="55389" cy="4342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97" name="Line 113"/>
            <p:cNvSpPr>
              <a:spLocks noChangeShapeType="1"/>
            </p:cNvSpPr>
            <p:nvPr/>
          </p:nvSpPr>
          <p:spPr bwMode="auto">
            <a:xfrm>
              <a:off x="5679462" y="2208860"/>
              <a:ext cx="0" cy="312214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" name="Line 114"/>
            <p:cNvSpPr>
              <a:spLocks noChangeShapeType="1"/>
            </p:cNvSpPr>
            <p:nvPr/>
          </p:nvSpPr>
          <p:spPr bwMode="auto">
            <a:xfrm flipH="1">
              <a:off x="6151672" y="2485910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" name="Line 115"/>
            <p:cNvSpPr>
              <a:spLocks noChangeShapeType="1"/>
            </p:cNvSpPr>
            <p:nvPr/>
          </p:nvSpPr>
          <p:spPr bwMode="auto">
            <a:xfrm>
              <a:off x="6164815" y="2495228"/>
              <a:ext cx="0" cy="2687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" name="Line 116"/>
            <p:cNvSpPr>
              <a:spLocks noChangeShapeType="1"/>
            </p:cNvSpPr>
            <p:nvPr/>
          </p:nvSpPr>
          <p:spPr bwMode="auto">
            <a:xfrm flipH="1">
              <a:off x="6144188" y="2939455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" name="Line 117"/>
            <p:cNvSpPr>
              <a:spLocks noChangeShapeType="1"/>
            </p:cNvSpPr>
            <p:nvPr/>
          </p:nvSpPr>
          <p:spPr bwMode="auto">
            <a:xfrm flipH="1">
              <a:off x="6151672" y="2766076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2" name="Line 118"/>
            <p:cNvSpPr>
              <a:spLocks noChangeShapeType="1"/>
            </p:cNvSpPr>
            <p:nvPr/>
          </p:nvSpPr>
          <p:spPr bwMode="auto">
            <a:xfrm>
              <a:off x="6164815" y="2769191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3" name="Line 119"/>
            <p:cNvSpPr>
              <a:spLocks noChangeShapeType="1"/>
            </p:cNvSpPr>
            <p:nvPr/>
          </p:nvSpPr>
          <p:spPr bwMode="auto">
            <a:xfrm>
              <a:off x="6164815" y="2945975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5" name="Line 121"/>
            <p:cNvSpPr>
              <a:spLocks noChangeShapeType="1"/>
            </p:cNvSpPr>
            <p:nvPr/>
          </p:nvSpPr>
          <p:spPr bwMode="auto">
            <a:xfrm>
              <a:off x="6414533" y="2457275"/>
              <a:ext cx="0" cy="813618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" name="Line 86"/>
            <p:cNvSpPr>
              <a:spLocks noChangeShapeType="1"/>
            </p:cNvSpPr>
            <p:nvPr/>
          </p:nvSpPr>
          <p:spPr bwMode="auto">
            <a:xfrm>
              <a:off x="4066910" y="2917027"/>
              <a:ext cx="0" cy="40836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" name="Line 87"/>
            <p:cNvSpPr>
              <a:spLocks noChangeShapeType="1"/>
            </p:cNvSpPr>
            <p:nvPr/>
          </p:nvSpPr>
          <p:spPr bwMode="auto">
            <a:xfrm flipH="1">
              <a:off x="4538182" y="3025579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" name="Oval 88"/>
            <p:cNvSpPr>
              <a:spLocks noChangeArrowheads="1"/>
            </p:cNvSpPr>
            <p:nvPr/>
          </p:nvSpPr>
          <p:spPr bwMode="auto">
            <a:xfrm>
              <a:off x="3452943" y="2665809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99" name="Oval 89"/>
            <p:cNvSpPr>
              <a:spLocks noChangeArrowheads="1"/>
            </p:cNvSpPr>
            <p:nvPr/>
          </p:nvSpPr>
          <p:spPr bwMode="auto">
            <a:xfrm>
              <a:off x="3580618" y="2776428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00" name="Line 90"/>
            <p:cNvSpPr>
              <a:spLocks noChangeShapeType="1"/>
            </p:cNvSpPr>
            <p:nvPr/>
          </p:nvSpPr>
          <p:spPr bwMode="auto">
            <a:xfrm flipH="1">
              <a:off x="4538182" y="2847761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" name="Oval 91"/>
            <p:cNvSpPr>
              <a:spLocks noChangeArrowheads="1"/>
            </p:cNvSpPr>
            <p:nvPr/>
          </p:nvSpPr>
          <p:spPr bwMode="auto">
            <a:xfrm>
              <a:off x="3452943" y="2480755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02" name="Oval 92"/>
            <p:cNvSpPr>
              <a:spLocks noChangeArrowheads="1"/>
            </p:cNvSpPr>
            <p:nvPr/>
          </p:nvSpPr>
          <p:spPr bwMode="auto">
            <a:xfrm>
              <a:off x="3580618" y="2606881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03" name="Line 93"/>
            <p:cNvSpPr>
              <a:spLocks noChangeShapeType="1"/>
            </p:cNvSpPr>
            <p:nvPr/>
          </p:nvSpPr>
          <p:spPr bwMode="auto">
            <a:xfrm flipH="1">
              <a:off x="4541936" y="2566549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" name="Oval 94"/>
            <p:cNvSpPr>
              <a:spLocks noChangeArrowheads="1"/>
            </p:cNvSpPr>
            <p:nvPr/>
          </p:nvSpPr>
          <p:spPr bwMode="auto">
            <a:xfrm>
              <a:off x="3452943" y="2311208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06" name="Line 96"/>
            <p:cNvSpPr>
              <a:spLocks noChangeShapeType="1"/>
            </p:cNvSpPr>
            <p:nvPr/>
          </p:nvSpPr>
          <p:spPr bwMode="auto">
            <a:xfrm flipH="1">
              <a:off x="4572916" y="2538649"/>
              <a:ext cx="135185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" name="Line 97"/>
            <p:cNvSpPr>
              <a:spLocks noChangeShapeType="1"/>
            </p:cNvSpPr>
            <p:nvPr/>
          </p:nvSpPr>
          <p:spPr bwMode="auto">
            <a:xfrm>
              <a:off x="4066910" y="2655575"/>
              <a:ext cx="0" cy="10958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" name="Line 98"/>
            <p:cNvSpPr>
              <a:spLocks noChangeShapeType="1"/>
            </p:cNvSpPr>
            <p:nvPr/>
          </p:nvSpPr>
          <p:spPr bwMode="auto">
            <a:xfrm flipH="1">
              <a:off x="4350423" y="2343257"/>
              <a:ext cx="38490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" name="Line 99"/>
            <p:cNvSpPr>
              <a:spLocks noChangeShapeType="1"/>
            </p:cNvSpPr>
            <p:nvPr/>
          </p:nvSpPr>
          <p:spPr bwMode="auto">
            <a:xfrm>
              <a:off x="4411445" y="2623422"/>
              <a:ext cx="4881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" name="Line 100"/>
            <p:cNvSpPr>
              <a:spLocks noChangeShapeType="1"/>
            </p:cNvSpPr>
            <p:nvPr/>
          </p:nvSpPr>
          <p:spPr bwMode="auto">
            <a:xfrm>
              <a:off x="4252790" y="2648338"/>
              <a:ext cx="15021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" name="Line 101"/>
            <p:cNvSpPr>
              <a:spLocks noChangeShapeType="1"/>
            </p:cNvSpPr>
            <p:nvPr/>
          </p:nvSpPr>
          <p:spPr bwMode="auto">
            <a:xfrm flipV="1">
              <a:off x="4183320" y="2315894"/>
              <a:ext cx="10326" cy="11061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" name="Line 102"/>
            <p:cNvSpPr>
              <a:spLocks noChangeShapeType="1"/>
            </p:cNvSpPr>
            <p:nvPr/>
          </p:nvSpPr>
          <p:spPr bwMode="auto">
            <a:xfrm flipV="1">
              <a:off x="4485610" y="2390813"/>
              <a:ext cx="65715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" name="Line 103"/>
            <p:cNvSpPr>
              <a:spLocks noChangeShapeType="1"/>
            </p:cNvSpPr>
            <p:nvPr/>
          </p:nvSpPr>
          <p:spPr bwMode="auto">
            <a:xfrm>
              <a:off x="4522411" y="2600023"/>
              <a:ext cx="83552" cy="5065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" name="Oval 104"/>
            <p:cNvSpPr>
              <a:spLocks noChangeArrowheads="1"/>
            </p:cNvSpPr>
            <p:nvPr/>
          </p:nvSpPr>
          <p:spPr bwMode="auto">
            <a:xfrm>
              <a:off x="3580618" y="2436301"/>
              <a:ext cx="988543" cy="210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15" name="Line 105"/>
            <p:cNvSpPr>
              <a:spLocks noChangeShapeType="1"/>
            </p:cNvSpPr>
            <p:nvPr/>
          </p:nvSpPr>
          <p:spPr bwMode="auto">
            <a:xfrm flipH="1">
              <a:off x="3887602" y="2650026"/>
              <a:ext cx="21592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" name="Line 106"/>
            <p:cNvSpPr>
              <a:spLocks noChangeShapeType="1"/>
            </p:cNvSpPr>
            <p:nvPr/>
          </p:nvSpPr>
          <p:spPr bwMode="auto">
            <a:xfrm flipH="1">
              <a:off x="3452375" y="2545886"/>
              <a:ext cx="122042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" name="Line 107"/>
            <p:cNvSpPr>
              <a:spLocks noChangeShapeType="1"/>
            </p:cNvSpPr>
            <p:nvPr/>
          </p:nvSpPr>
          <p:spPr bwMode="auto">
            <a:xfrm flipH="1">
              <a:off x="3695150" y="2632831"/>
              <a:ext cx="5632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" name="Line 108"/>
            <p:cNvSpPr>
              <a:spLocks noChangeShapeType="1"/>
            </p:cNvSpPr>
            <p:nvPr/>
          </p:nvSpPr>
          <p:spPr bwMode="auto">
            <a:xfrm>
              <a:off x="3773069" y="2343257"/>
              <a:ext cx="31919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" name="Line 109"/>
            <p:cNvSpPr>
              <a:spLocks noChangeShapeType="1"/>
            </p:cNvSpPr>
            <p:nvPr/>
          </p:nvSpPr>
          <p:spPr bwMode="auto">
            <a:xfrm flipH="1" flipV="1">
              <a:off x="3609531" y="2392501"/>
              <a:ext cx="47878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" name="Line 110"/>
            <p:cNvSpPr>
              <a:spLocks noChangeShapeType="1"/>
            </p:cNvSpPr>
            <p:nvPr/>
          </p:nvSpPr>
          <p:spPr bwMode="auto">
            <a:xfrm flipH="1" flipV="1">
              <a:off x="3958010" y="2323131"/>
              <a:ext cx="12204" cy="10338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" name="Line 111"/>
            <p:cNvSpPr>
              <a:spLocks noChangeShapeType="1"/>
            </p:cNvSpPr>
            <p:nvPr/>
          </p:nvSpPr>
          <p:spPr bwMode="auto">
            <a:xfrm flipH="1">
              <a:off x="3556959" y="2605572"/>
              <a:ext cx="92940" cy="57894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" name="Oval 112"/>
            <p:cNvSpPr>
              <a:spLocks noChangeArrowheads="1"/>
            </p:cNvSpPr>
            <p:nvPr/>
          </p:nvSpPr>
          <p:spPr bwMode="auto">
            <a:xfrm>
              <a:off x="4039685" y="2512803"/>
              <a:ext cx="55389" cy="4342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23" name="Line 113"/>
            <p:cNvSpPr>
              <a:spLocks noChangeShapeType="1"/>
            </p:cNvSpPr>
            <p:nvPr/>
          </p:nvSpPr>
          <p:spPr bwMode="auto">
            <a:xfrm>
              <a:off x="4069726" y="2208860"/>
              <a:ext cx="0" cy="312214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" name="Line 114"/>
            <p:cNvSpPr>
              <a:spLocks noChangeShapeType="1"/>
            </p:cNvSpPr>
            <p:nvPr/>
          </p:nvSpPr>
          <p:spPr bwMode="auto">
            <a:xfrm flipH="1">
              <a:off x="4541936" y="2485910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" name="Line 115"/>
            <p:cNvSpPr>
              <a:spLocks noChangeShapeType="1"/>
            </p:cNvSpPr>
            <p:nvPr/>
          </p:nvSpPr>
          <p:spPr bwMode="auto">
            <a:xfrm>
              <a:off x="4555079" y="2495228"/>
              <a:ext cx="0" cy="2687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" name="Line 116"/>
            <p:cNvSpPr>
              <a:spLocks noChangeShapeType="1"/>
            </p:cNvSpPr>
            <p:nvPr/>
          </p:nvSpPr>
          <p:spPr bwMode="auto">
            <a:xfrm flipH="1">
              <a:off x="4538182" y="2941671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" name="Line 117"/>
            <p:cNvSpPr>
              <a:spLocks noChangeShapeType="1"/>
            </p:cNvSpPr>
            <p:nvPr/>
          </p:nvSpPr>
          <p:spPr bwMode="auto">
            <a:xfrm flipH="1">
              <a:off x="4541936" y="2766076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" name="Line 118"/>
            <p:cNvSpPr>
              <a:spLocks noChangeShapeType="1"/>
            </p:cNvSpPr>
            <p:nvPr/>
          </p:nvSpPr>
          <p:spPr bwMode="auto">
            <a:xfrm>
              <a:off x="4555079" y="2769191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" name="Line 119"/>
            <p:cNvSpPr>
              <a:spLocks noChangeShapeType="1"/>
            </p:cNvSpPr>
            <p:nvPr/>
          </p:nvSpPr>
          <p:spPr bwMode="auto">
            <a:xfrm>
              <a:off x="4555079" y="2945975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" name="Line 121"/>
            <p:cNvSpPr>
              <a:spLocks noChangeShapeType="1"/>
            </p:cNvSpPr>
            <p:nvPr/>
          </p:nvSpPr>
          <p:spPr bwMode="auto">
            <a:xfrm>
              <a:off x="4800104" y="2462698"/>
              <a:ext cx="0" cy="813618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" name="Line 86"/>
            <p:cNvSpPr>
              <a:spLocks noChangeShapeType="1"/>
            </p:cNvSpPr>
            <p:nvPr/>
          </p:nvSpPr>
          <p:spPr bwMode="auto">
            <a:xfrm>
              <a:off x="2514324" y="2917027"/>
              <a:ext cx="0" cy="40836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0" name="Line 87"/>
            <p:cNvSpPr>
              <a:spLocks noChangeShapeType="1"/>
            </p:cNvSpPr>
            <p:nvPr/>
          </p:nvSpPr>
          <p:spPr bwMode="auto">
            <a:xfrm flipH="1">
              <a:off x="2985596" y="3025579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1" name="Oval 88"/>
            <p:cNvSpPr>
              <a:spLocks noChangeArrowheads="1"/>
            </p:cNvSpPr>
            <p:nvPr/>
          </p:nvSpPr>
          <p:spPr bwMode="auto">
            <a:xfrm>
              <a:off x="1900357" y="2665809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62" name="Oval 89"/>
            <p:cNvSpPr>
              <a:spLocks noChangeArrowheads="1"/>
            </p:cNvSpPr>
            <p:nvPr/>
          </p:nvSpPr>
          <p:spPr bwMode="auto">
            <a:xfrm>
              <a:off x="2028032" y="2776428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63" name="Line 90"/>
            <p:cNvSpPr>
              <a:spLocks noChangeShapeType="1"/>
            </p:cNvSpPr>
            <p:nvPr/>
          </p:nvSpPr>
          <p:spPr bwMode="auto">
            <a:xfrm flipH="1">
              <a:off x="2985596" y="2816126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4" name="Oval 91"/>
            <p:cNvSpPr>
              <a:spLocks noChangeArrowheads="1"/>
            </p:cNvSpPr>
            <p:nvPr/>
          </p:nvSpPr>
          <p:spPr bwMode="auto">
            <a:xfrm>
              <a:off x="1900357" y="2480755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65" name="Oval 92"/>
            <p:cNvSpPr>
              <a:spLocks noChangeArrowheads="1"/>
            </p:cNvSpPr>
            <p:nvPr/>
          </p:nvSpPr>
          <p:spPr bwMode="auto">
            <a:xfrm>
              <a:off x="2028032" y="2606881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66" name="Line 93"/>
            <p:cNvSpPr>
              <a:spLocks noChangeShapeType="1"/>
            </p:cNvSpPr>
            <p:nvPr/>
          </p:nvSpPr>
          <p:spPr bwMode="auto">
            <a:xfrm flipH="1">
              <a:off x="2989350" y="2566549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" name="Oval 94"/>
            <p:cNvSpPr>
              <a:spLocks noChangeArrowheads="1"/>
            </p:cNvSpPr>
            <p:nvPr/>
          </p:nvSpPr>
          <p:spPr bwMode="auto">
            <a:xfrm>
              <a:off x="1900357" y="2311208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69" name="Line 96"/>
            <p:cNvSpPr>
              <a:spLocks noChangeShapeType="1"/>
            </p:cNvSpPr>
            <p:nvPr/>
          </p:nvSpPr>
          <p:spPr bwMode="auto">
            <a:xfrm flipH="1">
              <a:off x="3020330" y="2538649"/>
              <a:ext cx="135185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" name="Line 97"/>
            <p:cNvSpPr>
              <a:spLocks noChangeShapeType="1"/>
            </p:cNvSpPr>
            <p:nvPr/>
          </p:nvSpPr>
          <p:spPr bwMode="auto">
            <a:xfrm>
              <a:off x="2514324" y="2655575"/>
              <a:ext cx="0" cy="10958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1" name="Line 98"/>
            <p:cNvSpPr>
              <a:spLocks noChangeShapeType="1"/>
            </p:cNvSpPr>
            <p:nvPr/>
          </p:nvSpPr>
          <p:spPr bwMode="auto">
            <a:xfrm flipH="1">
              <a:off x="2797837" y="2343257"/>
              <a:ext cx="38490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2" name="Line 99"/>
            <p:cNvSpPr>
              <a:spLocks noChangeShapeType="1"/>
            </p:cNvSpPr>
            <p:nvPr/>
          </p:nvSpPr>
          <p:spPr bwMode="auto">
            <a:xfrm>
              <a:off x="2858859" y="2623422"/>
              <a:ext cx="4881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" name="Line 100"/>
            <p:cNvSpPr>
              <a:spLocks noChangeShapeType="1"/>
            </p:cNvSpPr>
            <p:nvPr/>
          </p:nvSpPr>
          <p:spPr bwMode="auto">
            <a:xfrm>
              <a:off x="2700204" y="2648338"/>
              <a:ext cx="15021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" name="Line 101"/>
            <p:cNvSpPr>
              <a:spLocks noChangeShapeType="1"/>
            </p:cNvSpPr>
            <p:nvPr/>
          </p:nvSpPr>
          <p:spPr bwMode="auto">
            <a:xfrm flipV="1">
              <a:off x="2630734" y="2315894"/>
              <a:ext cx="10326" cy="11061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" name="Line 102"/>
            <p:cNvSpPr>
              <a:spLocks noChangeShapeType="1"/>
            </p:cNvSpPr>
            <p:nvPr/>
          </p:nvSpPr>
          <p:spPr bwMode="auto">
            <a:xfrm flipV="1">
              <a:off x="2933024" y="2390813"/>
              <a:ext cx="65715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" name="Line 103"/>
            <p:cNvSpPr>
              <a:spLocks noChangeShapeType="1"/>
            </p:cNvSpPr>
            <p:nvPr/>
          </p:nvSpPr>
          <p:spPr bwMode="auto">
            <a:xfrm>
              <a:off x="2969825" y="2600023"/>
              <a:ext cx="83552" cy="5065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" name="Oval 104"/>
            <p:cNvSpPr>
              <a:spLocks noChangeArrowheads="1"/>
            </p:cNvSpPr>
            <p:nvPr/>
          </p:nvSpPr>
          <p:spPr bwMode="auto">
            <a:xfrm>
              <a:off x="2028032" y="2436301"/>
              <a:ext cx="988543" cy="210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78" name="Line 105"/>
            <p:cNvSpPr>
              <a:spLocks noChangeShapeType="1"/>
            </p:cNvSpPr>
            <p:nvPr/>
          </p:nvSpPr>
          <p:spPr bwMode="auto">
            <a:xfrm flipH="1">
              <a:off x="2335016" y="2650026"/>
              <a:ext cx="21592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" name="Line 106"/>
            <p:cNvSpPr>
              <a:spLocks noChangeShapeType="1"/>
            </p:cNvSpPr>
            <p:nvPr/>
          </p:nvSpPr>
          <p:spPr bwMode="auto">
            <a:xfrm flipH="1">
              <a:off x="1899789" y="2545886"/>
              <a:ext cx="122042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0" name="Line 107"/>
            <p:cNvSpPr>
              <a:spLocks noChangeShapeType="1"/>
            </p:cNvSpPr>
            <p:nvPr/>
          </p:nvSpPr>
          <p:spPr bwMode="auto">
            <a:xfrm flipH="1">
              <a:off x="2142564" y="2632831"/>
              <a:ext cx="5632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" name="Line 108"/>
            <p:cNvSpPr>
              <a:spLocks noChangeShapeType="1"/>
            </p:cNvSpPr>
            <p:nvPr/>
          </p:nvSpPr>
          <p:spPr bwMode="auto">
            <a:xfrm>
              <a:off x="2220483" y="2343257"/>
              <a:ext cx="31919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" name="Line 109"/>
            <p:cNvSpPr>
              <a:spLocks noChangeShapeType="1"/>
            </p:cNvSpPr>
            <p:nvPr/>
          </p:nvSpPr>
          <p:spPr bwMode="auto">
            <a:xfrm flipH="1" flipV="1">
              <a:off x="2056945" y="2392501"/>
              <a:ext cx="47878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" name="Line 110"/>
            <p:cNvSpPr>
              <a:spLocks noChangeShapeType="1"/>
            </p:cNvSpPr>
            <p:nvPr/>
          </p:nvSpPr>
          <p:spPr bwMode="auto">
            <a:xfrm flipH="1" flipV="1">
              <a:off x="2405424" y="2323131"/>
              <a:ext cx="12204" cy="10338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" name="Line 111"/>
            <p:cNvSpPr>
              <a:spLocks noChangeShapeType="1"/>
            </p:cNvSpPr>
            <p:nvPr/>
          </p:nvSpPr>
          <p:spPr bwMode="auto">
            <a:xfrm flipH="1">
              <a:off x="2004373" y="2605572"/>
              <a:ext cx="92940" cy="57894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" name="Oval 112"/>
            <p:cNvSpPr>
              <a:spLocks noChangeArrowheads="1"/>
            </p:cNvSpPr>
            <p:nvPr/>
          </p:nvSpPr>
          <p:spPr bwMode="auto">
            <a:xfrm>
              <a:off x="2487099" y="2512803"/>
              <a:ext cx="55389" cy="4342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6" name="Line 113"/>
            <p:cNvSpPr>
              <a:spLocks noChangeShapeType="1"/>
            </p:cNvSpPr>
            <p:nvPr/>
          </p:nvSpPr>
          <p:spPr bwMode="auto">
            <a:xfrm>
              <a:off x="2517140" y="2208860"/>
              <a:ext cx="0" cy="312214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" name="Line 114"/>
            <p:cNvSpPr>
              <a:spLocks noChangeShapeType="1"/>
            </p:cNvSpPr>
            <p:nvPr/>
          </p:nvSpPr>
          <p:spPr bwMode="auto">
            <a:xfrm flipH="1">
              <a:off x="2989350" y="2485910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" name="Line 115"/>
            <p:cNvSpPr>
              <a:spLocks noChangeShapeType="1"/>
            </p:cNvSpPr>
            <p:nvPr/>
          </p:nvSpPr>
          <p:spPr bwMode="auto">
            <a:xfrm>
              <a:off x="3002493" y="2495228"/>
              <a:ext cx="0" cy="2687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" name="Line 116"/>
            <p:cNvSpPr>
              <a:spLocks noChangeShapeType="1"/>
            </p:cNvSpPr>
            <p:nvPr/>
          </p:nvSpPr>
          <p:spPr bwMode="auto">
            <a:xfrm flipH="1">
              <a:off x="2998739" y="2935352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" name="Line 117"/>
            <p:cNvSpPr>
              <a:spLocks noChangeShapeType="1"/>
            </p:cNvSpPr>
            <p:nvPr/>
          </p:nvSpPr>
          <p:spPr bwMode="auto">
            <a:xfrm flipH="1">
              <a:off x="2986459" y="2717059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1" name="Line 118"/>
            <p:cNvSpPr>
              <a:spLocks noChangeShapeType="1"/>
            </p:cNvSpPr>
            <p:nvPr/>
          </p:nvSpPr>
          <p:spPr bwMode="auto">
            <a:xfrm>
              <a:off x="3002493" y="2769191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" name="Line 119"/>
            <p:cNvSpPr>
              <a:spLocks noChangeShapeType="1"/>
            </p:cNvSpPr>
            <p:nvPr/>
          </p:nvSpPr>
          <p:spPr bwMode="auto">
            <a:xfrm>
              <a:off x="3002493" y="2945975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" name="Line 121"/>
            <p:cNvSpPr>
              <a:spLocks noChangeShapeType="1"/>
            </p:cNvSpPr>
            <p:nvPr/>
          </p:nvSpPr>
          <p:spPr bwMode="auto">
            <a:xfrm>
              <a:off x="3263847" y="2457275"/>
              <a:ext cx="0" cy="813618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Line 86"/>
            <p:cNvSpPr>
              <a:spLocks noChangeShapeType="1"/>
            </p:cNvSpPr>
            <p:nvPr/>
          </p:nvSpPr>
          <p:spPr bwMode="auto">
            <a:xfrm>
              <a:off x="938063" y="2917027"/>
              <a:ext cx="0" cy="40836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Line 87"/>
            <p:cNvSpPr>
              <a:spLocks noChangeShapeType="1"/>
            </p:cNvSpPr>
            <p:nvPr/>
          </p:nvSpPr>
          <p:spPr bwMode="auto">
            <a:xfrm flipH="1">
              <a:off x="1409335" y="3025579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auto">
            <a:xfrm>
              <a:off x="324096" y="2665809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auto">
            <a:xfrm>
              <a:off x="451771" y="2776428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5" name="Line 90"/>
            <p:cNvSpPr>
              <a:spLocks noChangeShapeType="1"/>
            </p:cNvSpPr>
            <p:nvPr/>
          </p:nvSpPr>
          <p:spPr bwMode="auto">
            <a:xfrm flipH="1">
              <a:off x="1409335" y="2808933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" name="Oval 91"/>
            <p:cNvSpPr>
              <a:spLocks noChangeArrowheads="1"/>
            </p:cNvSpPr>
            <p:nvPr/>
          </p:nvSpPr>
          <p:spPr bwMode="auto">
            <a:xfrm>
              <a:off x="324096" y="2480755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8" name="Oval 92"/>
            <p:cNvSpPr>
              <a:spLocks noChangeArrowheads="1"/>
            </p:cNvSpPr>
            <p:nvPr/>
          </p:nvSpPr>
          <p:spPr bwMode="auto">
            <a:xfrm>
              <a:off x="451771" y="2606881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9" name="Line 93"/>
            <p:cNvSpPr>
              <a:spLocks noChangeShapeType="1"/>
            </p:cNvSpPr>
            <p:nvPr/>
          </p:nvSpPr>
          <p:spPr bwMode="auto">
            <a:xfrm flipH="1">
              <a:off x="1419788" y="2594575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" name="Oval 94"/>
            <p:cNvSpPr>
              <a:spLocks noChangeArrowheads="1"/>
            </p:cNvSpPr>
            <p:nvPr/>
          </p:nvSpPr>
          <p:spPr bwMode="auto">
            <a:xfrm>
              <a:off x="324096" y="2311208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2" name="Line 96"/>
            <p:cNvSpPr>
              <a:spLocks noChangeShapeType="1"/>
            </p:cNvSpPr>
            <p:nvPr/>
          </p:nvSpPr>
          <p:spPr bwMode="auto">
            <a:xfrm flipH="1">
              <a:off x="1444069" y="2538649"/>
              <a:ext cx="135185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Line 97"/>
            <p:cNvSpPr>
              <a:spLocks noChangeShapeType="1"/>
            </p:cNvSpPr>
            <p:nvPr/>
          </p:nvSpPr>
          <p:spPr bwMode="auto">
            <a:xfrm>
              <a:off x="938063" y="2655575"/>
              <a:ext cx="0" cy="10958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Line 98"/>
            <p:cNvSpPr>
              <a:spLocks noChangeShapeType="1"/>
            </p:cNvSpPr>
            <p:nvPr/>
          </p:nvSpPr>
          <p:spPr bwMode="auto">
            <a:xfrm flipH="1">
              <a:off x="1221576" y="2343257"/>
              <a:ext cx="38490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" name="Line 99"/>
            <p:cNvSpPr>
              <a:spLocks noChangeShapeType="1"/>
            </p:cNvSpPr>
            <p:nvPr/>
          </p:nvSpPr>
          <p:spPr bwMode="auto">
            <a:xfrm>
              <a:off x="1282598" y="2623422"/>
              <a:ext cx="4881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Line 100"/>
            <p:cNvSpPr>
              <a:spLocks noChangeShapeType="1"/>
            </p:cNvSpPr>
            <p:nvPr/>
          </p:nvSpPr>
          <p:spPr bwMode="auto">
            <a:xfrm>
              <a:off x="1123943" y="2648338"/>
              <a:ext cx="15021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Line 101"/>
            <p:cNvSpPr>
              <a:spLocks noChangeShapeType="1"/>
            </p:cNvSpPr>
            <p:nvPr/>
          </p:nvSpPr>
          <p:spPr bwMode="auto">
            <a:xfrm flipV="1">
              <a:off x="1054473" y="2315894"/>
              <a:ext cx="10326" cy="11061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Line 102"/>
            <p:cNvSpPr>
              <a:spLocks noChangeShapeType="1"/>
            </p:cNvSpPr>
            <p:nvPr/>
          </p:nvSpPr>
          <p:spPr bwMode="auto">
            <a:xfrm flipV="1">
              <a:off x="1356763" y="2390813"/>
              <a:ext cx="65715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Line 103"/>
            <p:cNvSpPr>
              <a:spLocks noChangeShapeType="1"/>
            </p:cNvSpPr>
            <p:nvPr/>
          </p:nvSpPr>
          <p:spPr bwMode="auto">
            <a:xfrm>
              <a:off x="1393564" y="2600023"/>
              <a:ext cx="83552" cy="5065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Oval 104"/>
            <p:cNvSpPr>
              <a:spLocks noChangeArrowheads="1"/>
            </p:cNvSpPr>
            <p:nvPr/>
          </p:nvSpPr>
          <p:spPr bwMode="auto">
            <a:xfrm>
              <a:off x="451771" y="2436301"/>
              <a:ext cx="988543" cy="210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41" name="Line 105"/>
            <p:cNvSpPr>
              <a:spLocks noChangeShapeType="1"/>
            </p:cNvSpPr>
            <p:nvPr/>
          </p:nvSpPr>
          <p:spPr bwMode="auto">
            <a:xfrm flipH="1">
              <a:off x="758755" y="2650026"/>
              <a:ext cx="21592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Line 106"/>
            <p:cNvSpPr>
              <a:spLocks noChangeShapeType="1"/>
            </p:cNvSpPr>
            <p:nvPr/>
          </p:nvSpPr>
          <p:spPr bwMode="auto">
            <a:xfrm flipH="1">
              <a:off x="323528" y="2545886"/>
              <a:ext cx="122042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Line 107"/>
            <p:cNvSpPr>
              <a:spLocks noChangeShapeType="1"/>
            </p:cNvSpPr>
            <p:nvPr/>
          </p:nvSpPr>
          <p:spPr bwMode="auto">
            <a:xfrm flipH="1">
              <a:off x="566303" y="2632831"/>
              <a:ext cx="5632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Line 108"/>
            <p:cNvSpPr>
              <a:spLocks noChangeShapeType="1"/>
            </p:cNvSpPr>
            <p:nvPr/>
          </p:nvSpPr>
          <p:spPr bwMode="auto">
            <a:xfrm>
              <a:off x="644222" y="2343257"/>
              <a:ext cx="31919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Line 109"/>
            <p:cNvSpPr>
              <a:spLocks noChangeShapeType="1"/>
            </p:cNvSpPr>
            <p:nvPr/>
          </p:nvSpPr>
          <p:spPr bwMode="auto">
            <a:xfrm flipH="1" flipV="1">
              <a:off x="480684" y="2392501"/>
              <a:ext cx="47878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" name="Line 110"/>
            <p:cNvSpPr>
              <a:spLocks noChangeShapeType="1"/>
            </p:cNvSpPr>
            <p:nvPr/>
          </p:nvSpPr>
          <p:spPr bwMode="auto">
            <a:xfrm flipH="1" flipV="1">
              <a:off x="829163" y="2323131"/>
              <a:ext cx="12204" cy="10338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" name="Line 111"/>
            <p:cNvSpPr>
              <a:spLocks noChangeShapeType="1"/>
            </p:cNvSpPr>
            <p:nvPr/>
          </p:nvSpPr>
          <p:spPr bwMode="auto">
            <a:xfrm flipH="1">
              <a:off x="428112" y="2605572"/>
              <a:ext cx="92940" cy="57894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Oval 112"/>
            <p:cNvSpPr>
              <a:spLocks noChangeArrowheads="1"/>
            </p:cNvSpPr>
            <p:nvPr/>
          </p:nvSpPr>
          <p:spPr bwMode="auto">
            <a:xfrm>
              <a:off x="910838" y="2512803"/>
              <a:ext cx="55389" cy="4342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49" name="Line 113"/>
            <p:cNvSpPr>
              <a:spLocks noChangeShapeType="1"/>
            </p:cNvSpPr>
            <p:nvPr/>
          </p:nvSpPr>
          <p:spPr bwMode="auto">
            <a:xfrm>
              <a:off x="940879" y="2208860"/>
              <a:ext cx="0" cy="312214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" name="Line 114"/>
            <p:cNvSpPr>
              <a:spLocks noChangeShapeType="1"/>
            </p:cNvSpPr>
            <p:nvPr/>
          </p:nvSpPr>
          <p:spPr bwMode="auto">
            <a:xfrm flipH="1">
              <a:off x="1426232" y="2492220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" name="Line 115"/>
            <p:cNvSpPr>
              <a:spLocks noChangeShapeType="1"/>
            </p:cNvSpPr>
            <p:nvPr/>
          </p:nvSpPr>
          <p:spPr bwMode="auto">
            <a:xfrm>
              <a:off x="1426232" y="2495228"/>
              <a:ext cx="0" cy="2687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" name="Line 117"/>
            <p:cNvSpPr>
              <a:spLocks noChangeShapeType="1"/>
            </p:cNvSpPr>
            <p:nvPr/>
          </p:nvSpPr>
          <p:spPr bwMode="auto">
            <a:xfrm flipH="1">
              <a:off x="1409335" y="2715448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" name="Line 121"/>
            <p:cNvSpPr>
              <a:spLocks noChangeShapeType="1"/>
            </p:cNvSpPr>
            <p:nvPr/>
          </p:nvSpPr>
          <p:spPr bwMode="auto">
            <a:xfrm>
              <a:off x="1689093" y="2464363"/>
              <a:ext cx="0" cy="813618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0" name="Rectangle 6"/>
            <p:cNvSpPr>
              <a:spLocks noChangeArrowheads="1"/>
            </p:cNvSpPr>
            <p:nvPr/>
          </p:nvSpPr>
          <p:spPr bwMode="auto">
            <a:xfrm>
              <a:off x="493253" y="1851670"/>
              <a:ext cx="926535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1" name="Rectangle 7"/>
            <p:cNvSpPr>
              <a:spLocks noChangeArrowheads="1"/>
            </p:cNvSpPr>
            <p:nvPr/>
          </p:nvSpPr>
          <p:spPr bwMode="auto">
            <a:xfrm>
              <a:off x="2080753" y="1851670"/>
              <a:ext cx="926535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2" name="Rectangle 8"/>
            <p:cNvSpPr>
              <a:spLocks noChangeArrowheads="1"/>
            </p:cNvSpPr>
            <p:nvPr/>
          </p:nvSpPr>
          <p:spPr bwMode="auto">
            <a:xfrm>
              <a:off x="3642853" y="1851670"/>
              <a:ext cx="926535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3" name="Rectangle 9"/>
            <p:cNvSpPr>
              <a:spLocks noChangeArrowheads="1"/>
            </p:cNvSpPr>
            <p:nvPr/>
          </p:nvSpPr>
          <p:spPr bwMode="auto">
            <a:xfrm>
              <a:off x="5217653" y="1851670"/>
              <a:ext cx="926535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4" name="Rectangle 10"/>
            <p:cNvSpPr>
              <a:spLocks noChangeArrowheads="1"/>
            </p:cNvSpPr>
            <p:nvPr/>
          </p:nvSpPr>
          <p:spPr bwMode="auto">
            <a:xfrm>
              <a:off x="6563853" y="1851670"/>
              <a:ext cx="1016303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校验磁盘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Line 117"/>
            <p:cNvSpPr>
              <a:spLocks noChangeShapeType="1"/>
            </p:cNvSpPr>
            <p:nvPr/>
          </p:nvSpPr>
          <p:spPr bwMode="auto">
            <a:xfrm flipH="1">
              <a:off x="1419787" y="2935352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62166" y="2399976"/>
            <a:ext cx="1303235" cy="2325573"/>
            <a:chOff x="6862166" y="2399976"/>
            <a:chExt cx="1303235" cy="2325573"/>
          </a:xfrm>
        </p:grpSpPr>
        <p:sp>
          <p:nvSpPr>
            <p:cNvPr id="342" name="Freeform 95"/>
            <p:cNvSpPr>
              <a:spLocks/>
            </p:cNvSpPr>
            <p:nvPr/>
          </p:nvSpPr>
          <p:spPr bwMode="auto">
            <a:xfrm>
              <a:off x="6862166" y="2634414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Rectangle 120"/>
            <p:cNvSpPr>
              <a:spLocks noChangeArrowheads="1"/>
            </p:cNvSpPr>
            <p:nvPr/>
          </p:nvSpPr>
          <p:spPr bwMode="auto">
            <a:xfrm>
              <a:off x="6907228" y="2399976"/>
              <a:ext cx="193234" cy="194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655" name="Rectangle 16"/>
            <p:cNvSpPr>
              <a:spLocks noChangeArrowheads="1"/>
            </p:cNvSpPr>
            <p:nvPr/>
          </p:nvSpPr>
          <p:spPr bwMode="auto">
            <a:xfrm>
              <a:off x="7205203" y="3970983"/>
              <a:ext cx="960198" cy="7545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宋体" charset="0"/>
                </a:rPr>
                <a:t>1 1 0 0</a:t>
              </a:r>
            </a:p>
            <a:p>
              <a:pPr algn="ctr">
                <a:lnSpc>
                  <a:spcPct val="80000"/>
                </a:lnSpc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宋体" charset="0"/>
                </a:rPr>
                <a:t>1 0 0 0</a:t>
              </a:r>
            </a:p>
            <a:p>
              <a:pPr algn="ctr">
                <a:lnSpc>
                  <a:spcPct val="80000"/>
                </a:lnSpc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宋体" charset="0"/>
                </a:rPr>
                <a:t>0 1 0 0</a:t>
              </a:r>
            </a:p>
          </p:txBody>
        </p:sp>
        <p:sp>
          <p:nvSpPr>
            <p:cNvPr id="853" name="Line 214"/>
            <p:cNvSpPr>
              <a:spLocks noChangeShapeType="1"/>
            </p:cNvSpPr>
            <p:nvPr/>
          </p:nvSpPr>
          <p:spPr bwMode="auto">
            <a:xfrm>
              <a:off x="7068678" y="2808933"/>
              <a:ext cx="1091494" cy="114759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5" name="Line 216"/>
            <p:cNvSpPr>
              <a:spLocks noChangeShapeType="1"/>
            </p:cNvSpPr>
            <p:nvPr/>
          </p:nvSpPr>
          <p:spPr bwMode="auto">
            <a:xfrm>
              <a:off x="6916279" y="2796233"/>
              <a:ext cx="263058" cy="1929316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09580" y="2399976"/>
            <a:ext cx="1237014" cy="2292235"/>
            <a:chOff x="5309580" y="2399976"/>
            <a:chExt cx="1237014" cy="2292235"/>
          </a:xfrm>
        </p:grpSpPr>
        <p:sp>
          <p:nvSpPr>
            <p:cNvPr id="379" name="Freeform 95"/>
            <p:cNvSpPr>
              <a:spLocks/>
            </p:cNvSpPr>
            <p:nvPr/>
          </p:nvSpPr>
          <p:spPr bwMode="auto">
            <a:xfrm>
              <a:off x="5309580" y="2634414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" name="Rectangle 120"/>
            <p:cNvSpPr>
              <a:spLocks noChangeArrowheads="1"/>
            </p:cNvSpPr>
            <p:nvPr/>
          </p:nvSpPr>
          <p:spPr bwMode="auto">
            <a:xfrm>
              <a:off x="5354642" y="2399976"/>
              <a:ext cx="193234" cy="194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850" name="Line 211"/>
            <p:cNvSpPr>
              <a:spLocks noChangeShapeType="1"/>
            </p:cNvSpPr>
            <p:nvPr/>
          </p:nvSpPr>
          <p:spPr bwMode="auto">
            <a:xfrm>
              <a:off x="5468478" y="2796232"/>
              <a:ext cx="1078116" cy="1147627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2" name="Line 213"/>
            <p:cNvSpPr>
              <a:spLocks noChangeShapeType="1"/>
            </p:cNvSpPr>
            <p:nvPr/>
          </p:nvSpPr>
          <p:spPr bwMode="auto">
            <a:xfrm>
              <a:off x="5316079" y="2783533"/>
              <a:ext cx="239306" cy="190867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7" name="Rectangle 220"/>
            <p:cNvSpPr>
              <a:spLocks noChangeArrowheads="1"/>
            </p:cNvSpPr>
            <p:nvPr/>
          </p:nvSpPr>
          <p:spPr bwMode="auto">
            <a:xfrm>
              <a:off x="5573253" y="3937645"/>
              <a:ext cx="960198" cy="7545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0 0 0 1</a:t>
              </a:r>
            </a:p>
            <a:p>
              <a:pPr algn="ctr">
                <a:lnSpc>
                  <a:spcPct val="80000"/>
                </a:lnSpc>
                <a:buFont typeface="Arial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0 0 1 0</a:t>
              </a:r>
            </a:p>
            <a:p>
              <a:pPr algn="ctr">
                <a:lnSpc>
                  <a:spcPct val="80000"/>
                </a:lnSpc>
                <a:buFont typeface="Arial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0 0 1 1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699844" y="2399976"/>
            <a:ext cx="1309607" cy="2292235"/>
            <a:chOff x="3699844" y="2399976"/>
            <a:chExt cx="1309607" cy="2292235"/>
          </a:xfrm>
        </p:grpSpPr>
        <p:sp>
          <p:nvSpPr>
            <p:cNvPr id="305" name="Freeform 95"/>
            <p:cNvSpPr>
              <a:spLocks/>
            </p:cNvSpPr>
            <p:nvPr/>
          </p:nvSpPr>
          <p:spPr bwMode="auto">
            <a:xfrm>
              <a:off x="3699844" y="2634414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Rectangle 120"/>
            <p:cNvSpPr>
              <a:spLocks noChangeArrowheads="1"/>
            </p:cNvSpPr>
            <p:nvPr/>
          </p:nvSpPr>
          <p:spPr bwMode="auto">
            <a:xfrm>
              <a:off x="3744906" y="2399976"/>
              <a:ext cx="193234" cy="194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847" name="Line 208"/>
            <p:cNvSpPr>
              <a:spLocks noChangeShapeType="1"/>
            </p:cNvSpPr>
            <p:nvPr/>
          </p:nvSpPr>
          <p:spPr bwMode="auto">
            <a:xfrm>
              <a:off x="3880978" y="2783533"/>
              <a:ext cx="1116872" cy="1139652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9" name="Line 210"/>
            <p:cNvSpPr>
              <a:spLocks noChangeShapeType="1"/>
            </p:cNvSpPr>
            <p:nvPr/>
          </p:nvSpPr>
          <p:spPr bwMode="auto">
            <a:xfrm>
              <a:off x="3728578" y="2770833"/>
              <a:ext cx="313415" cy="192137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8" name="Rectangle 221"/>
            <p:cNvSpPr>
              <a:spLocks noChangeArrowheads="1"/>
            </p:cNvSpPr>
            <p:nvPr/>
          </p:nvSpPr>
          <p:spPr bwMode="auto">
            <a:xfrm>
              <a:off x="4049253" y="3937645"/>
              <a:ext cx="960198" cy="7545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1 1 1 0</a:t>
              </a:r>
            </a:p>
            <a:p>
              <a:pPr algn="ctr">
                <a:lnSpc>
                  <a:spcPct val="80000"/>
                </a:lnSpc>
                <a:buFont typeface="Arial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1 1 1 1</a:t>
              </a:r>
            </a:p>
            <a:p>
              <a:pPr algn="ctr">
                <a:lnSpc>
                  <a:spcPct val="80000"/>
                </a:lnSpc>
                <a:buFont typeface="Arial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0 0 0 0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46510" y="2399976"/>
            <a:ext cx="1262741" cy="2292235"/>
            <a:chOff x="2146510" y="2399976"/>
            <a:chExt cx="1262741" cy="2292235"/>
          </a:xfrm>
        </p:grpSpPr>
        <p:sp>
          <p:nvSpPr>
            <p:cNvPr id="293" name="Rectangle 120"/>
            <p:cNvSpPr>
              <a:spLocks noChangeArrowheads="1"/>
            </p:cNvSpPr>
            <p:nvPr/>
          </p:nvSpPr>
          <p:spPr bwMode="auto">
            <a:xfrm>
              <a:off x="2192320" y="2399976"/>
              <a:ext cx="193234" cy="194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844" name="Line 205"/>
            <p:cNvSpPr>
              <a:spLocks noChangeShapeType="1"/>
            </p:cNvSpPr>
            <p:nvPr/>
          </p:nvSpPr>
          <p:spPr bwMode="auto">
            <a:xfrm>
              <a:off x="2306178" y="2770833"/>
              <a:ext cx="1093225" cy="1173027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6" name="Line 207"/>
            <p:cNvSpPr>
              <a:spLocks noChangeShapeType="1"/>
            </p:cNvSpPr>
            <p:nvPr/>
          </p:nvSpPr>
          <p:spPr bwMode="auto">
            <a:xfrm>
              <a:off x="2153778" y="2758133"/>
              <a:ext cx="300464" cy="193407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9" name="Rectangle 222"/>
            <p:cNvSpPr>
              <a:spLocks noChangeArrowheads="1"/>
            </p:cNvSpPr>
            <p:nvPr/>
          </p:nvSpPr>
          <p:spPr bwMode="auto">
            <a:xfrm>
              <a:off x="2449053" y="3937645"/>
              <a:ext cx="960198" cy="7545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1 0 1 1</a:t>
              </a:r>
            </a:p>
            <a:p>
              <a:pPr algn="ctr">
                <a:lnSpc>
                  <a:spcPct val="80000"/>
                </a:lnSpc>
                <a:buFont typeface="Arial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1 1 0 0</a:t>
              </a:r>
            </a:p>
            <a:p>
              <a:pPr algn="ctr">
                <a:lnSpc>
                  <a:spcPct val="80000"/>
                </a:lnSpc>
                <a:buFont typeface="Arial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1 1 0 1</a:t>
              </a:r>
            </a:p>
          </p:txBody>
        </p:sp>
        <p:sp>
          <p:nvSpPr>
            <p:cNvPr id="215" name="Freeform 95"/>
            <p:cNvSpPr>
              <a:spLocks/>
            </p:cNvSpPr>
            <p:nvPr/>
          </p:nvSpPr>
          <p:spPr bwMode="auto">
            <a:xfrm>
              <a:off x="2146510" y="2634414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0997" y="2402071"/>
            <a:ext cx="1238054" cy="2290140"/>
            <a:chOff x="570997" y="2402071"/>
            <a:chExt cx="1238054" cy="2290140"/>
          </a:xfrm>
        </p:grpSpPr>
        <p:sp>
          <p:nvSpPr>
            <p:cNvPr id="256" name="Rectangle 120"/>
            <p:cNvSpPr>
              <a:spLocks noChangeArrowheads="1"/>
            </p:cNvSpPr>
            <p:nvPr/>
          </p:nvSpPr>
          <p:spPr bwMode="auto">
            <a:xfrm>
              <a:off x="616059" y="2402071"/>
              <a:ext cx="193234" cy="194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841" name="Line 202"/>
            <p:cNvSpPr>
              <a:spLocks noChangeShapeType="1"/>
            </p:cNvSpPr>
            <p:nvPr/>
          </p:nvSpPr>
          <p:spPr bwMode="auto">
            <a:xfrm>
              <a:off x="731378" y="2758133"/>
              <a:ext cx="1070405" cy="1178595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3" name="Line 204"/>
            <p:cNvSpPr>
              <a:spLocks noChangeShapeType="1"/>
            </p:cNvSpPr>
            <p:nvPr/>
          </p:nvSpPr>
          <p:spPr bwMode="auto">
            <a:xfrm>
              <a:off x="578978" y="2745433"/>
              <a:ext cx="263525" cy="194677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6" name="Rectangle 219"/>
            <p:cNvSpPr>
              <a:spLocks noChangeArrowheads="1"/>
            </p:cNvSpPr>
            <p:nvPr/>
          </p:nvSpPr>
          <p:spPr bwMode="auto">
            <a:xfrm>
              <a:off x="848853" y="3937645"/>
              <a:ext cx="960198" cy="7545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1 0 0 0</a:t>
              </a:r>
            </a:p>
            <a:p>
              <a:pPr algn="ctr">
                <a:lnSpc>
                  <a:spcPct val="80000"/>
                </a:lnSpc>
                <a:buFont typeface="Arial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1 0 0 1</a:t>
              </a:r>
            </a:p>
            <a:p>
              <a:pPr algn="ctr">
                <a:lnSpc>
                  <a:spcPct val="80000"/>
                </a:lnSpc>
                <a:buFont typeface="Arial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1 0 1 0</a:t>
              </a:r>
            </a:p>
          </p:txBody>
        </p:sp>
        <p:sp>
          <p:nvSpPr>
            <p:cNvPr id="216" name="Freeform 95"/>
            <p:cNvSpPr>
              <a:spLocks/>
            </p:cNvSpPr>
            <p:nvPr/>
          </p:nvSpPr>
          <p:spPr bwMode="auto">
            <a:xfrm>
              <a:off x="570997" y="2634414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44292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87459" y="769022"/>
            <a:ext cx="7650522" cy="1476909"/>
            <a:chOff x="1087459" y="769022"/>
            <a:chExt cx="7650522" cy="1476909"/>
          </a:xfrm>
        </p:grpSpPr>
        <p:grpSp>
          <p:nvGrpSpPr>
            <p:cNvPr id="14" name="组合 13"/>
            <p:cNvGrpSpPr/>
            <p:nvPr/>
          </p:nvGrpSpPr>
          <p:grpSpPr>
            <a:xfrm>
              <a:off x="1087459" y="1126212"/>
              <a:ext cx="1365868" cy="1116527"/>
              <a:chOff x="1087459" y="1126212"/>
              <a:chExt cx="1365868" cy="1116527"/>
            </a:xfrm>
          </p:grpSpPr>
          <p:sp>
            <p:nvSpPr>
              <p:cNvPr id="398" name="Line 86"/>
              <p:cNvSpPr>
                <a:spLocks noChangeShapeType="1"/>
              </p:cNvSpPr>
              <p:nvPr/>
            </p:nvSpPr>
            <p:spPr bwMode="auto">
              <a:xfrm>
                <a:off x="1701994" y="1834379"/>
                <a:ext cx="0" cy="408360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" name="Line 87"/>
              <p:cNvSpPr>
                <a:spLocks noChangeShapeType="1"/>
              </p:cNvSpPr>
              <p:nvPr/>
            </p:nvSpPr>
            <p:spPr bwMode="auto">
              <a:xfrm flipH="1">
                <a:off x="2173266" y="1942931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" name="Oval 88"/>
              <p:cNvSpPr>
                <a:spLocks noChangeArrowheads="1"/>
              </p:cNvSpPr>
              <p:nvPr/>
            </p:nvSpPr>
            <p:spPr bwMode="auto">
              <a:xfrm>
                <a:off x="1088027" y="1583161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01" name="Oval 89"/>
              <p:cNvSpPr>
                <a:spLocks noChangeArrowheads="1"/>
              </p:cNvSpPr>
              <p:nvPr/>
            </p:nvSpPr>
            <p:spPr bwMode="auto">
              <a:xfrm>
                <a:off x="1215702" y="1693780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02" name="Line 90"/>
              <p:cNvSpPr>
                <a:spLocks noChangeShapeType="1"/>
              </p:cNvSpPr>
              <p:nvPr/>
            </p:nvSpPr>
            <p:spPr bwMode="auto">
              <a:xfrm flipH="1">
                <a:off x="2173266" y="1765113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3" name="Oval 91"/>
              <p:cNvSpPr>
                <a:spLocks noChangeArrowheads="1"/>
              </p:cNvSpPr>
              <p:nvPr/>
            </p:nvSpPr>
            <p:spPr bwMode="auto">
              <a:xfrm>
                <a:off x="1088027" y="1398107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04" name="Oval 92"/>
              <p:cNvSpPr>
                <a:spLocks noChangeArrowheads="1"/>
              </p:cNvSpPr>
              <p:nvPr/>
            </p:nvSpPr>
            <p:spPr bwMode="auto">
              <a:xfrm>
                <a:off x="1215702" y="1524233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05" name="Line 93"/>
              <p:cNvSpPr>
                <a:spLocks noChangeShapeType="1"/>
              </p:cNvSpPr>
              <p:nvPr/>
            </p:nvSpPr>
            <p:spPr bwMode="auto">
              <a:xfrm flipH="1">
                <a:off x="2177020" y="1483901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6" name="Oval 94"/>
              <p:cNvSpPr>
                <a:spLocks noChangeArrowheads="1"/>
              </p:cNvSpPr>
              <p:nvPr/>
            </p:nvSpPr>
            <p:spPr bwMode="auto">
              <a:xfrm>
                <a:off x="1088027" y="1228560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08" name="Line 96"/>
              <p:cNvSpPr>
                <a:spLocks noChangeShapeType="1"/>
              </p:cNvSpPr>
              <p:nvPr/>
            </p:nvSpPr>
            <p:spPr bwMode="auto">
              <a:xfrm flipH="1">
                <a:off x="2208000" y="1456001"/>
                <a:ext cx="135185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" name="Line 97"/>
              <p:cNvSpPr>
                <a:spLocks noChangeShapeType="1"/>
              </p:cNvSpPr>
              <p:nvPr/>
            </p:nvSpPr>
            <p:spPr bwMode="auto">
              <a:xfrm>
                <a:off x="1701994" y="1572927"/>
                <a:ext cx="0" cy="10958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" name="Line 98"/>
              <p:cNvSpPr>
                <a:spLocks noChangeShapeType="1"/>
              </p:cNvSpPr>
              <p:nvPr/>
            </p:nvSpPr>
            <p:spPr bwMode="auto">
              <a:xfrm flipH="1">
                <a:off x="1985507" y="1260609"/>
                <a:ext cx="38490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" name="Line 99"/>
              <p:cNvSpPr>
                <a:spLocks noChangeShapeType="1"/>
              </p:cNvSpPr>
              <p:nvPr/>
            </p:nvSpPr>
            <p:spPr bwMode="auto">
              <a:xfrm>
                <a:off x="2046529" y="1540774"/>
                <a:ext cx="4881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" name="Line 100"/>
              <p:cNvSpPr>
                <a:spLocks noChangeShapeType="1"/>
              </p:cNvSpPr>
              <p:nvPr/>
            </p:nvSpPr>
            <p:spPr bwMode="auto">
              <a:xfrm>
                <a:off x="1887874" y="1565690"/>
                <a:ext cx="15021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" name="Line 101"/>
              <p:cNvSpPr>
                <a:spLocks noChangeShapeType="1"/>
              </p:cNvSpPr>
              <p:nvPr/>
            </p:nvSpPr>
            <p:spPr bwMode="auto">
              <a:xfrm flipV="1">
                <a:off x="1818404" y="1233246"/>
                <a:ext cx="10326" cy="110619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" name="Line 102"/>
              <p:cNvSpPr>
                <a:spLocks noChangeShapeType="1"/>
              </p:cNvSpPr>
              <p:nvPr/>
            </p:nvSpPr>
            <p:spPr bwMode="auto">
              <a:xfrm flipV="1">
                <a:off x="2120694" y="1308165"/>
                <a:ext cx="65715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" name="Line 103"/>
              <p:cNvSpPr>
                <a:spLocks noChangeShapeType="1"/>
              </p:cNvSpPr>
              <p:nvPr/>
            </p:nvSpPr>
            <p:spPr bwMode="auto">
              <a:xfrm>
                <a:off x="2157495" y="1517375"/>
                <a:ext cx="83552" cy="50657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" name="Oval 104"/>
              <p:cNvSpPr>
                <a:spLocks noChangeArrowheads="1"/>
              </p:cNvSpPr>
              <p:nvPr/>
            </p:nvSpPr>
            <p:spPr bwMode="auto">
              <a:xfrm>
                <a:off x="1215702" y="1353653"/>
                <a:ext cx="988543" cy="210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17" name="Line 105"/>
              <p:cNvSpPr>
                <a:spLocks noChangeShapeType="1"/>
              </p:cNvSpPr>
              <p:nvPr/>
            </p:nvSpPr>
            <p:spPr bwMode="auto">
              <a:xfrm flipH="1">
                <a:off x="1522686" y="1567378"/>
                <a:ext cx="21592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" name="Line 106"/>
              <p:cNvSpPr>
                <a:spLocks noChangeShapeType="1"/>
              </p:cNvSpPr>
              <p:nvPr/>
            </p:nvSpPr>
            <p:spPr bwMode="auto">
              <a:xfrm flipH="1">
                <a:off x="1087459" y="1463238"/>
                <a:ext cx="122042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" name="Line 107"/>
              <p:cNvSpPr>
                <a:spLocks noChangeShapeType="1"/>
              </p:cNvSpPr>
              <p:nvPr/>
            </p:nvSpPr>
            <p:spPr bwMode="auto">
              <a:xfrm flipH="1">
                <a:off x="1330234" y="1550183"/>
                <a:ext cx="5632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" name="Line 108"/>
              <p:cNvSpPr>
                <a:spLocks noChangeShapeType="1"/>
              </p:cNvSpPr>
              <p:nvPr/>
            </p:nvSpPr>
            <p:spPr bwMode="auto">
              <a:xfrm>
                <a:off x="1408153" y="1260609"/>
                <a:ext cx="31919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" name="Line 109"/>
              <p:cNvSpPr>
                <a:spLocks noChangeShapeType="1"/>
              </p:cNvSpPr>
              <p:nvPr/>
            </p:nvSpPr>
            <p:spPr bwMode="auto">
              <a:xfrm flipH="1" flipV="1">
                <a:off x="1244615" y="1309853"/>
                <a:ext cx="47878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" name="Line 110"/>
              <p:cNvSpPr>
                <a:spLocks noChangeShapeType="1"/>
              </p:cNvSpPr>
              <p:nvPr/>
            </p:nvSpPr>
            <p:spPr bwMode="auto">
              <a:xfrm flipH="1" flipV="1">
                <a:off x="1593094" y="1240483"/>
                <a:ext cx="12204" cy="10338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3" name="Line 111"/>
              <p:cNvSpPr>
                <a:spLocks noChangeShapeType="1"/>
              </p:cNvSpPr>
              <p:nvPr/>
            </p:nvSpPr>
            <p:spPr bwMode="auto">
              <a:xfrm flipH="1">
                <a:off x="1192043" y="1522924"/>
                <a:ext cx="92940" cy="57894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4" name="Oval 112"/>
              <p:cNvSpPr>
                <a:spLocks noChangeArrowheads="1"/>
              </p:cNvSpPr>
              <p:nvPr/>
            </p:nvSpPr>
            <p:spPr bwMode="auto">
              <a:xfrm>
                <a:off x="1674769" y="1430155"/>
                <a:ext cx="55389" cy="43420"/>
              </a:xfrm>
              <a:prstGeom prst="ellipse">
                <a:avLst/>
              </a:prstGeom>
              <a:solidFill>
                <a:srgbClr val="11576A"/>
              </a:solidFill>
              <a:ln w="12700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25" name="Line 113"/>
              <p:cNvSpPr>
                <a:spLocks noChangeShapeType="1"/>
              </p:cNvSpPr>
              <p:nvPr/>
            </p:nvSpPr>
            <p:spPr bwMode="auto">
              <a:xfrm>
                <a:off x="1704810" y="1126212"/>
                <a:ext cx="0" cy="312214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6" name="Line 114"/>
              <p:cNvSpPr>
                <a:spLocks noChangeShapeType="1"/>
              </p:cNvSpPr>
              <p:nvPr/>
            </p:nvSpPr>
            <p:spPr bwMode="auto">
              <a:xfrm flipH="1">
                <a:off x="2177020" y="1403262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7" name="Line 115"/>
              <p:cNvSpPr>
                <a:spLocks noChangeShapeType="1"/>
              </p:cNvSpPr>
              <p:nvPr/>
            </p:nvSpPr>
            <p:spPr bwMode="auto">
              <a:xfrm>
                <a:off x="2190163" y="1412580"/>
                <a:ext cx="0" cy="26879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" name="Line 116"/>
              <p:cNvSpPr>
                <a:spLocks noChangeShapeType="1"/>
              </p:cNvSpPr>
              <p:nvPr/>
            </p:nvSpPr>
            <p:spPr bwMode="auto">
              <a:xfrm flipH="1">
                <a:off x="2157495" y="186136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9" name="Line 117"/>
              <p:cNvSpPr>
                <a:spLocks noChangeShapeType="1"/>
              </p:cNvSpPr>
              <p:nvPr/>
            </p:nvSpPr>
            <p:spPr bwMode="auto">
              <a:xfrm flipH="1">
                <a:off x="2177020" y="168342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" name="Line 118"/>
              <p:cNvSpPr>
                <a:spLocks noChangeShapeType="1"/>
              </p:cNvSpPr>
              <p:nvPr/>
            </p:nvSpPr>
            <p:spPr bwMode="auto">
              <a:xfrm>
                <a:off x="2190163" y="1686543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" name="Line 119"/>
              <p:cNvSpPr>
                <a:spLocks noChangeShapeType="1"/>
              </p:cNvSpPr>
              <p:nvPr/>
            </p:nvSpPr>
            <p:spPr bwMode="auto">
              <a:xfrm>
                <a:off x="2190163" y="1863327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" name="Rectangle 120"/>
              <p:cNvSpPr>
                <a:spLocks noChangeArrowheads="1"/>
              </p:cNvSpPr>
              <p:nvPr/>
            </p:nvSpPr>
            <p:spPr bwMode="auto">
              <a:xfrm>
                <a:off x="1379955" y="1332979"/>
                <a:ext cx="193234" cy="194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eaLnBrk="1" hangingPunct="1">
                  <a:buFont typeface="Monotype Sorts" charset="0"/>
                  <a:buNone/>
                </a:pPr>
                <a:r>
                  <a:rPr lang="en-US" altLang="zh-CN" sz="1200" b="1" dirty="0" smtClean="0">
                    <a:solidFill>
                      <a:srgbClr val="11576A"/>
                    </a:solidFill>
                    <a:latin typeface="+mn-ea"/>
                    <a:cs typeface="宋体" charset="0"/>
                  </a:rPr>
                  <a:t>x</a:t>
                </a:r>
                <a:endPara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endParaRPr>
              </a:p>
            </p:txBody>
          </p:sp>
          <p:sp>
            <p:nvSpPr>
              <p:cNvPr id="433" name="Line 121"/>
              <p:cNvSpPr>
                <a:spLocks noChangeShapeType="1"/>
              </p:cNvSpPr>
              <p:nvPr/>
            </p:nvSpPr>
            <p:spPr bwMode="auto">
              <a:xfrm>
                <a:off x="2453327" y="1371629"/>
                <a:ext cx="0" cy="813618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7" name="Rectangle 6"/>
            <p:cNvSpPr>
              <a:spLocks noChangeArrowheads="1"/>
            </p:cNvSpPr>
            <p:nvPr/>
          </p:nvSpPr>
          <p:spPr bwMode="auto">
            <a:xfrm>
              <a:off x="1257184" y="769022"/>
              <a:ext cx="926535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8" name="Rectangle 7"/>
            <p:cNvSpPr>
              <a:spLocks noChangeArrowheads="1"/>
            </p:cNvSpPr>
            <p:nvPr/>
          </p:nvSpPr>
          <p:spPr bwMode="auto">
            <a:xfrm>
              <a:off x="2844684" y="769022"/>
              <a:ext cx="926535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9" name="Rectangle 8"/>
            <p:cNvSpPr>
              <a:spLocks noChangeArrowheads="1"/>
            </p:cNvSpPr>
            <p:nvPr/>
          </p:nvSpPr>
          <p:spPr bwMode="auto">
            <a:xfrm>
              <a:off x="4406784" y="769022"/>
              <a:ext cx="926535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0" name="Rectangle 9"/>
            <p:cNvSpPr>
              <a:spLocks noChangeArrowheads="1"/>
            </p:cNvSpPr>
            <p:nvPr/>
          </p:nvSpPr>
          <p:spPr bwMode="auto">
            <a:xfrm>
              <a:off x="5981584" y="769022"/>
              <a:ext cx="926535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2" name="Rectangle 9"/>
            <p:cNvSpPr>
              <a:spLocks noChangeArrowheads="1"/>
            </p:cNvSpPr>
            <p:nvPr/>
          </p:nvSpPr>
          <p:spPr bwMode="auto">
            <a:xfrm>
              <a:off x="7592942" y="769022"/>
              <a:ext cx="926535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40" name="组合 539"/>
            <p:cNvGrpSpPr/>
            <p:nvPr/>
          </p:nvGrpSpPr>
          <p:grpSpPr>
            <a:xfrm>
              <a:off x="2661651" y="1120930"/>
              <a:ext cx="1365868" cy="1116527"/>
              <a:chOff x="1087459" y="1126212"/>
              <a:chExt cx="1365868" cy="1116527"/>
            </a:xfrm>
          </p:grpSpPr>
          <p:sp>
            <p:nvSpPr>
              <p:cNvPr id="541" name="Line 86"/>
              <p:cNvSpPr>
                <a:spLocks noChangeShapeType="1"/>
              </p:cNvSpPr>
              <p:nvPr/>
            </p:nvSpPr>
            <p:spPr bwMode="auto">
              <a:xfrm>
                <a:off x="1701994" y="1834379"/>
                <a:ext cx="0" cy="408360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" name="Line 87"/>
              <p:cNvSpPr>
                <a:spLocks noChangeShapeType="1"/>
              </p:cNvSpPr>
              <p:nvPr/>
            </p:nvSpPr>
            <p:spPr bwMode="auto">
              <a:xfrm flipH="1">
                <a:off x="2173266" y="1942931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" name="Oval 88"/>
              <p:cNvSpPr>
                <a:spLocks noChangeArrowheads="1"/>
              </p:cNvSpPr>
              <p:nvPr/>
            </p:nvSpPr>
            <p:spPr bwMode="auto">
              <a:xfrm>
                <a:off x="1088027" y="1583161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44" name="Oval 89"/>
              <p:cNvSpPr>
                <a:spLocks noChangeArrowheads="1"/>
              </p:cNvSpPr>
              <p:nvPr/>
            </p:nvSpPr>
            <p:spPr bwMode="auto">
              <a:xfrm>
                <a:off x="1215702" y="1693780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45" name="Line 90"/>
              <p:cNvSpPr>
                <a:spLocks noChangeShapeType="1"/>
              </p:cNvSpPr>
              <p:nvPr/>
            </p:nvSpPr>
            <p:spPr bwMode="auto">
              <a:xfrm flipH="1">
                <a:off x="2173266" y="1765113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6" name="Oval 91"/>
              <p:cNvSpPr>
                <a:spLocks noChangeArrowheads="1"/>
              </p:cNvSpPr>
              <p:nvPr/>
            </p:nvSpPr>
            <p:spPr bwMode="auto">
              <a:xfrm>
                <a:off x="1088027" y="1398107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47" name="Oval 92"/>
              <p:cNvSpPr>
                <a:spLocks noChangeArrowheads="1"/>
              </p:cNvSpPr>
              <p:nvPr/>
            </p:nvSpPr>
            <p:spPr bwMode="auto">
              <a:xfrm>
                <a:off x="1215702" y="1524233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48" name="Line 93"/>
              <p:cNvSpPr>
                <a:spLocks noChangeShapeType="1"/>
              </p:cNvSpPr>
              <p:nvPr/>
            </p:nvSpPr>
            <p:spPr bwMode="auto">
              <a:xfrm flipH="1">
                <a:off x="2177020" y="1483901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9" name="Oval 94"/>
              <p:cNvSpPr>
                <a:spLocks noChangeArrowheads="1"/>
              </p:cNvSpPr>
              <p:nvPr/>
            </p:nvSpPr>
            <p:spPr bwMode="auto">
              <a:xfrm>
                <a:off x="1088027" y="1228560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50" name="Line 96"/>
              <p:cNvSpPr>
                <a:spLocks noChangeShapeType="1"/>
              </p:cNvSpPr>
              <p:nvPr/>
            </p:nvSpPr>
            <p:spPr bwMode="auto">
              <a:xfrm flipH="1">
                <a:off x="2208000" y="1456001"/>
                <a:ext cx="135185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1" name="Line 97"/>
              <p:cNvSpPr>
                <a:spLocks noChangeShapeType="1"/>
              </p:cNvSpPr>
              <p:nvPr/>
            </p:nvSpPr>
            <p:spPr bwMode="auto">
              <a:xfrm>
                <a:off x="1701994" y="1572927"/>
                <a:ext cx="0" cy="10958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" name="Line 98"/>
              <p:cNvSpPr>
                <a:spLocks noChangeShapeType="1"/>
              </p:cNvSpPr>
              <p:nvPr/>
            </p:nvSpPr>
            <p:spPr bwMode="auto">
              <a:xfrm flipH="1">
                <a:off x="1985507" y="1260609"/>
                <a:ext cx="38490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" name="Line 99"/>
              <p:cNvSpPr>
                <a:spLocks noChangeShapeType="1"/>
              </p:cNvSpPr>
              <p:nvPr/>
            </p:nvSpPr>
            <p:spPr bwMode="auto">
              <a:xfrm>
                <a:off x="2046529" y="1540774"/>
                <a:ext cx="4881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" name="Line 100"/>
              <p:cNvSpPr>
                <a:spLocks noChangeShapeType="1"/>
              </p:cNvSpPr>
              <p:nvPr/>
            </p:nvSpPr>
            <p:spPr bwMode="auto">
              <a:xfrm>
                <a:off x="1887874" y="1565690"/>
                <a:ext cx="15021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5" name="Line 101"/>
              <p:cNvSpPr>
                <a:spLocks noChangeShapeType="1"/>
              </p:cNvSpPr>
              <p:nvPr/>
            </p:nvSpPr>
            <p:spPr bwMode="auto">
              <a:xfrm flipV="1">
                <a:off x="1818404" y="1233246"/>
                <a:ext cx="10326" cy="110619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6" name="Line 102"/>
              <p:cNvSpPr>
                <a:spLocks noChangeShapeType="1"/>
              </p:cNvSpPr>
              <p:nvPr/>
            </p:nvSpPr>
            <p:spPr bwMode="auto">
              <a:xfrm flipV="1">
                <a:off x="2120694" y="1308165"/>
                <a:ext cx="65715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7" name="Line 103"/>
              <p:cNvSpPr>
                <a:spLocks noChangeShapeType="1"/>
              </p:cNvSpPr>
              <p:nvPr/>
            </p:nvSpPr>
            <p:spPr bwMode="auto">
              <a:xfrm>
                <a:off x="2157495" y="1517375"/>
                <a:ext cx="83552" cy="50657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8" name="Oval 104"/>
              <p:cNvSpPr>
                <a:spLocks noChangeArrowheads="1"/>
              </p:cNvSpPr>
              <p:nvPr/>
            </p:nvSpPr>
            <p:spPr bwMode="auto">
              <a:xfrm>
                <a:off x="1215702" y="1353653"/>
                <a:ext cx="988543" cy="210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59" name="Line 105"/>
              <p:cNvSpPr>
                <a:spLocks noChangeShapeType="1"/>
              </p:cNvSpPr>
              <p:nvPr/>
            </p:nvSpPr>
            <p:spPr bwMode="auto">
              <a:xfrm flipH="1">
                <a:off x="1522686" y="1567378"/>
                <a:ext cx="21592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0" name="Line 106"/>
              <p:cNvSpPr>
                <a:spLocks noChangeShapeType="1"/>
              </p:cNvSpPr>
              <p:nvPr/>
            </p:nvSpPr>
            <p:spPr bwMode="auto">
              <a:xfrm flipH="1">
                <a:off x="1087459" y="1463238"/>
                <a:ext cx="122042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1" name="Line 107"/>
              <p:cNvSpPr>
                <a:spLocks noChangeShapeType="1"/>
              </p:cNvSpPr>
              <p:nvPr/>
            </p:nvSpPr>
            <p:spPr bwMode="auto">
              <a:xfrm flipH="1">
                <a:off x="1330234" y="1550183"/>
                <a:ext cx="5632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2" name="Line 108"/>
              <p:cNvSpPr>
                <a:spLocks noChangeShapeType="1"/>
              </p:cNvSpPr>
              <p:nvPr/>
            </p:nvSpPr>
            <p:spPr bwMode="auto">
              <a:xfrm>
                <a:off x="1408153" y="1260609"/>
                <a:ext cx="31919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" name="Line 109"/>
              <p:cNvSpPr>
                <a:spLocks noChangeShapeType="1"/>
              </p:cNvSpPr>
              <p:nvPr/>
            </p:nvSpPr>
            <p:spPr bwMode="auto">
              <a:xfrm flipH="1" flipV="1">
                <a:off x="1244615" y="1309853"/>
                <a:ext cx="47878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" name="Line 110"/>
              <p:cNvSpPr>
                <a:spLocks noChangeShapeType="1"/>
              </p:cNvSpPr>
              <p:nvPr/>
            </p:nvSpPr>
            <p:spPr bwMode="auto">
              <a:xfrm flipH="1" flipV="1">
                <a:off x="1593094" y="1240483"/>
                <a:ext cx="12204" cy="10338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5" name="Line 111"/>
              <p:cNvSpPr>
                <a:spLocks noChangeShapeType="1"/>
              </p:cNvSpPr>
              <p:nvPr/>
            </p:nvSpPr>
            <p:spPr bwMode="auto">
              <a:xfrm flipH="1">
                <a:off x="1192043" y="1522924"/>
                <a:ext cx="92940" cy="57894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6" name="Oval 112"/>
              <p:cNvSpPr>
                <a:spLocks noChangeArrowheads="1"/>
              </p:cNvSpPr>
              <p:nvPr/>
            </p:nvSpPr>
            <p:spPr bwMode="auto">
              <a:xfrm>
                <a:off x="1674769" y="1430155"/>
                <a:ext cx="55389" cy="43420"/>
              </a:xfrm>
              <a:prstGeom prst="ellipse">
                <a:avLst/>
              </a:prstGeom>
              <a:solidFill>
                <a:srgbClr val="11576A"/>
              </a:solidFill>
              <a:ln w="12700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67" name="Line 113"/>
              <p:cNvSpPr>
                <a:spLocks noChangeShapeType="1"/>
              </p:cNvSpPr>
              <p:nvPr/>
            </p:nvSpPr>
            <p:spPr bwMode="auto">
              <a:xfrm>
                <a:off x="1704810" y="1126212"/>
                <a:ext cx="0" cy="312214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8" name="Line 114"/>
              <p:cNvSpPr>
                <a:spLocks noChangeShapeType="1"/>
              </p:cNvSpPr>
              <p:nvPr/>
            </p:nvSpPr>
            <p:spPr bwMode="auto">
              <a:xfrm flipH="1">
                <a:off x="2177020" y="1403262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9" name="Line 115"/>
              <p:cNvSpPr>
                <a:spLocks noChangeShapeType="1"/>
              </p:cNvSpPr>
              <p:nvPr/>
            </p:nvSpPr>
            <p:spPr bwMode="auto">
              <a:xfrm>
                <a:off x="2190163" y="1412580"/>
                <a:ext cx="0" cy="26879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0" name="Line 116"/>
              <p:cNvSpPr>
                <a:spLocks noChangeShapeType="1"/>
              </p:cNvSpPr>
              <p:nvPr/>
            </p:nvSpPr>
            <p:spPr bwMode="auto">
              <a:xfrm flipH="1">
                <a:off x="2157495" y="186136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1" name="Line 117"/>
              <p:cNvSpPr>
                <a:spLocks noChangeShapeType="1"/>
              </p:cNvSpPr>
              <p:nvPr/>
            </p:nvSpPr>
            <p:spPr bwMode="auto">
              <a:xfrm flipH="1">
                <a:off x="2177020" y="168342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2" name="Line 118"/>
              <p:cNvSpPr>
                <a:spLocks noChangeShapeType="1"/>
              </p:cNvSpPr>
              <p:nvPr/>
            </p:nvSpPr>
            <p:spPr bwMode="auto">
              <a:xfrm>
                <a:off x="2190163" y="1686543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" name="Line 119"/>
              <p:cNvSpPr>
                <a:spLocks noChangeShapeType="1"/>
              </p:cNvSpPr>
              <p:nvPr/>
            </p:nvSpPr>
            <p:spPr bwMode="auto">
              <a:xfrm>
                <a:off x="2190163" y="1863327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" name="Rectangle 120"/>
              <p:cNvSpPr>
                <a:spLocks noChangeArrowheads="1"/>
              </p:cNvSpPr>
              <p:nvPr/>
            </p:nvSpPr>
            <p:spPr bwMode="auto">
              <a:xfrm>
                <a:off x="1379955" y="1332979"/>
                <a:ext cx="193234" cy="194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eaLnBrk="1" hangingPunct="1">
                  <a:buFont typeface="Monotype Sorts" charset="0"/>
                  <a:buNone/>
                </a:pPr>
                <a:r>
                  <a:rPr lang="en-US" altLang="zh-CN" sz="1200" b="1" dirty="0" smtClean="0">
                    <a:solidFill>
                      <a:srgbClr val="11576A"/>
                    </a:solidFill>
                    <a:latin typeface="+mn-ea"/>
                    <a:cs typeface="宋体" charset="0"/>
                  </a:rPr>
                  <a:t>x</a:t>
                </a:r>
                <a:endPara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endParaRPr>
              </a:p>
            </p:txBody>
          </p:sp>
          <p:sp>
            <p:nvSpPr>
              <p:cNvPr id="575" name="Line 121"/>
              <p:cNvSpPr>
                <a:spLocks noChangeShapeType="1"/>
              </p:cNvSpPr>
              <p:nvPr/>
            </p:nvSpPr>
            <p:spPr bwMode="auto">
              <a:xfrm>
                <a:off x="2453327" y="1371629"/>
                <a:ext cx="0" cy="813618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6" name="组合 575"/>
            <p:cNvGrpSpPr/>
            <p:nvPr/>
          </p:nvGrpSpPr>
          <p:grpSpPr>
            <a:xfrm>
              <a:off x="4213771" y="1129404"/>
              <a:ext cx="1365868" cy="1116527"/>
              <a:chOff x="1087459" y="1126212"/>
              <a:chExt cx="1365868" cy="1116527"/>
            </a:xfrm>
          </p:grpSpPr>
          <p:sp>
            <p:nvSpPr>
              <p:cNvPr id="577" name="Line 86"/>
              <p:cNvSpPr>
                <a:spLocks noChangeShapeType="1"/>
              </p:cNvSpPr>
              <p:nvPr/>
            </p:nvSpPr>
            <p:spPr bwMode="auto">
              <a:xfrm>
                <a:off x="1701994" y="1834379"/>
                <a:ext cx="0" cy="408360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8" name="Line 87"/>
              <p:cNvSpPr>
                <a:spLocks noChangeShapeType="1"/>
              </p:cNvSpPr>
              <p:nvPr/>
            </p:nvSpPr>
            <p:spPr bwMode="auto">
              <a:xfrm flipH="1">
                <a:off x="2173266" y="1942931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9" name="Oval 88"/>
              <p:cNvSpPr>
                <a:spLocks noChangeArrowheads="1"/>
              </p:cNvSpPr>
              <p:nvPr/>
            </p:nvSpPr>
            <p:spPr bwMode="auto">
              <a:xfrm>
                <a:off x="1088027" y="1583161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80" name="Oval 89"/>
              <p:cNvSpPr>
                <a:spLocks noChangeArrowheads="1"/>
              </p:cNvSpPr>
              <p:nvPr/>
            </p:nvSpPr>
            <p:spPr bwMode="auto">
              <a:xfrm>
                <a:off x="1215702" y="1693780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81" name="Line 90"/>
              <p:cNvSpPr>
                <a:spLocks noChangeShapeType="1"/>
              </p:cNvSpPr>
              <p:nvPr/>
            </p:nvSpPr>
            <p:spPr bwMode="auto">
              <a:xfrm flipH="1">
                <a:off x="2173266" y="1765113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2" name="Oval 91"/>
              <p:cNvSpPr>
                <a:spLocks noChangeArrowheads="1"/>
              </p:cNvSpPr>
              <p:nvPr/>
            </p:nvSpPr>
            <p:spPr bwMode="auto">
              <a:xfrm>
                <a:off x="1088027" y="1398107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83" name="Oval 92"/>
              <p:cNvSpPr>
                <a:spLocks noChangeArrowheads="1"/>
              </p:cNvSpPr>
              <p:nvPr/>
            </p:nvSpPr>
            <p:spPr bwMode="auto">
              <a:xfrm>
                <a:off x="1215702" y="1524233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84" name="Line 93"/>
              <p:cNvSpPr>
                <a:spLocks noChangeShapeType="1"/>
              </p:cNvSpPr>
              <p:nvPr/>
            </p:nvSpPr>
            <p:spPr bwMode="auto">
              <a:xfrm flipH="1">
                <a:off x="2177020" y="1483901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5" name="Oval 94"/>
              <p:cNvSpPr>
                <a:spLocks noChangeArrowheads="1"/>
              </p:cNvSpPr>
              <p:nvPr/>
            </p:nvSpPr>
            <p:spPr bwMode="auto">
              <a:xfrm>
                <a:off x="1088027" y="1228560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86" name="Line 96"/>
              <p:cNvSpPr>
                <a:spLocks noChangeShapeType="1"/>
              </p:cNvSpPr>
              <p:nvPr/>
            </p:nvSpPr>
            <p:spPr bwMode="auto">
              <a:xfrm flipH="1">
                <a:off x="2208000" y="1456001"/>
                <a:ext cx="135185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7" name="Line 97"/>
              <p:cNvSpPr>
                <a:spLocks noChangeShapeType="1"/>
              </p:cNvSpPr>
              <p:nvPr/>
            </p:nvSpPr>
            <p:spPr bwMode="auto">
              <a:xfrm>
                <a:off x="1701994" y="1572927"/>
                <a:ext cx="0" cy="10958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" name="Line 98"/>
              <p:cNvSpPr>
                <a:spLocks noChangeShapeType="1"/>
              </p:cNvSpPr>
              <p:nvPr/>
            </p:nvSpPr>
            <p:spPr bwMode="auto">
              <a:xfrm flipH="1">
                <a:off x="1985507" y="1260609"/>
                <a:ext cx="38490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9" name="Line 99"/>
              <p:cNvSpPr>
                <a:spLocks noChangeShapeType="1"/>
              </p:cNvSpPr>
              <p:nvPr/>
            </p:nvSpPr>
            <p:spPr bwMode="auto">
              <a:xfrm>
                <a:off x="2046529" y="1540774"/>
                <a:ext cx="4881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0" name="Line 100"/>
              <p:cNvSpPr>
                <a:spLocks noChangeShapeType="1"/>
              </p:cNvSpPr>
              <p:nvPr/>
            </p:nvSpPr>
            <p:spPr bwMode="auto">
              <a:xfrm>
                <a:off x="1887874" y="1565690"/>
                <a:ext cx="15021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1" name="Line 101"/>
              <p:cNvSpPr>
                <a:spLocks noChangeShapeType="1"/>
              </p:cNvSpPr>
              <p:nvPr/>
            </p:nvSpPr>
            <p:spPr bwMode="auto">
              <a:xfrm flipV="1">
                <a:off x="1818404" y="1233246"/>
                <a:ext cx="10326" cy="110619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2" name="Line 102"/>
              <p:cNvSpPr>
                <a:spLocks noChangeShapeType="1"/>
              </p:cNvSpPr>
              <p:nvPr/>
            </p:nvSpPr>
            <p:spPr bwMode="auto">
              <a:xfrm flipV="1">
                <a:off x="2120694" y="1308165"/>
                <a:ext cx="65715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3" name="Line 103"/>
              <p:cNvSpPr>
                <a:spLocks noChangeShapeType="1"/>
              </p:cNvSpPr>
              <p:nvPr/>
            </p:nvSpPr>
            <p:spPr bwMode="auto">
              <a:xfrm>
                <a:off x="2157495" y="1517375"/>
                <a:ext cx="83552" cy="50657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" name="Oval 104"/>
              <p:cNvSpPr>
                <a:spLocks noChangeArrowheads="1"/>
              </p:cNvSpPr>
              <p:nvPr/>
            </p:nvSpPr>
            <p:spPr bwMode="auto">
              <a:xfrm>
                <a:off x="1215702" y="1353653"/>
                <a:ext cx="988543" cy="210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95" name="Line 105"/>
              <p:cNvSpPr>
                <a:spLocks noChangeShapeType="1"/>
              </p:cNvSpPr>
              <p:nvPr/>
            </p:nvSpPr>
            <p:spPr bwMode="auto">
              <a:xfrm flipH="1">
                <a:off x="1522686" y="1567378"/>
                <a:ext cx="21592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6" name="Line 106"/>
              <p:cNvSpPr>
                <a:spLocks noChangeShapeType="1"/>
              </p:cNvSpPr>
              <p:nvPr/>
            </p:nvSpPr>
            <p:spPr bwMode="auto">
              <a:xfrm flipH="1">
                <a:off x="1087459" y="1463238"/>
                <a:ext cx="122042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7" name="Line 107"/>
              <p:cNvSpPr>
                <a:spLocks noChangeShapeType="1"/>
              </p:cNvSpPr>
              <p:nvPr/>
            </p:nvSpPr>
            <p:spPr bwMode="auto">
              <a:xfrm flipH="1">
                <a:off x="1330234" y="1550183"/>
                <a:ext cx="5632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8" name="Line 108"/>
              <p:cNvSpPr>
                <a:spLocks noChangeShapeType="1"/>
              </p:cNvSpPr>
              <p:nvPr/>
            </p:nvSpPr>
            <p:spPr bwMode="auto">
              <a:xfrm>
                <a:off x="1408153" y="1260609"/>
                <a:ext cx="31919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9" name="Line 109"/>
              <p:cNvSpPr>
                <a:spLocks noChangeShapeType="1"/>
              </p:cNvSpPr>
              <p:nvPr/>
            </p:nvSpPr>
            <p:spPr bwMode="auto">
              <a:xfrm flipH="1" flipV="1">
                <a:off x="1244615" y="1309853"/>
                <a:ext cx="47878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0" name="Line 110"/>
              <p:cNvSpPr>
                <a:spLocks noChangeShapeType="1"/>
              </p:cNvSpPr>
              <p:nvPr/>
            </p:nvSpPr>
            <p:spPr bwMode="auto">
              <a:xfrm flipH="1" flipV="1">
                <a:off x="1593094" y="1240483"/>
                <a:ext cx="12204" cy="10338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1" name="Line 111"/>
              <p:cNvSpPr>
                <a:spLocks noChangeShapeType="1"/>
              </p:cNvSpPr>
              <p:nvPr/>
            </p:nvSpPr>
            <p:spPr bwMode="auto">
              <a:xfrm flipH="1">
                <a:off x="1192043" y="1522924"/>
                <a:ext cx="92940" cy="57894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2" name="Oval 112"/>
              <p:cNvSpPr>
                <a:spLocks noChangeArrowheads="1"/>
              </p:cNvSpPr>
              <p:nvPr/>
            </p:nvSpPr>
            <p:spPr bwMode="auto">
              <a:xfrm>
                <a:off x="1674769" y="1430155"/>
                <a:ext cx="55389" cy="43420"/>
              </a:xfrm>
              <a:prstGeom prst="ellipse">
                <a:avLst/>
              </a:prstGeom>
              <a:solidFill>
                <a:srgbClr val="11576A"/>
              </a:solidFill>
              <a:ln w="12700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03" name="Line 113"/>
              <p:cNvSpPr>
                <a:spLocks noChangeShapeType="1"/>
              </p:cNvSpPr>
              <p:nvPr/>
            </p:nvSpPr>
            <p:spPr bwMode="auto">
              <a:xfrm>
                <a:off x="1704810" y="1126212"/>
                <a:ext cx="0" cy="312214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" name="Line 114"/>
              <p:cNvSpPr>
                <a:spLocks noChangeShapeType="1"/>
              </p:cNvSpPr>
              <p:nvPr/>
            </p:nvSpPr>
            <p:spPr bwMode="auto">
              <a:xfrm flipH="1">
                <a:off x="2177020" y="1403262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" name="Line 115"/>
              <p:cNvSpPr>
                <a:spLocks noChangeShapeType="1"/>
              </p:cNvSpPr>
              <p:nvPr/>
            </p:nvSpPr>
            <p:spPr bwMode="auto">
              <a:xfrm>
                <a:off x="2190163" y="1412580"/>
                <a:ext cx="0" cy="26879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6" name="Line 116"/>
              <p:cNvSpPr>
                <a:spLocks noChangeShapeType="1"/>
              </p:cNvSpPr>
              <p:nvPr/>
            </p:nvSpPr>
            <p:spPr bwMode="auto">
              <a:xfrm flipH="1">
                <a:off x="2157495" y="186136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" name="Line 117"/>
              <p:cNvSpPr>
                <a:spLocks noChangeShapeType="1"/>
              </p:cNvSpPr>
              <p:nvPr/>
            </p:nvSpPr>
            <p:spPr bwMode="auto">
              <a:xfrm flipH="1">
                <a:off x="2177020" y="168342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8" name="Line 118"/>
              <p:cNvSpPr>
                <a:spLocks noChangeShapeType="1"/>
              </p:cNvSpPr>
              <p:nvPr/>
            </p:nvSpPr>
            <p:spPr bwMode="auto">
              <a:xfrm>
                <a:off x="2190163" y="1686543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9" name="Line 119"/>
              <p:cNvSpPr>
                <a:spLocks noChangeShapeType="1"/>
              </p:cNvSpPr>
              <p:nvPr/>
            </p:nvSpPr>
            <p:spPr bwMode="auto">
              <a:xfrm>
                <a:off x="2190163" y="1863327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0" name="Rectangle 120"/>
              <p:cNvSpPr>
                <a:spLocks noChangeArrowheads="1"/>
              </p:cNvSpPr>
              <p:nvPr/>
            </p:nvSpPr>
            <p:spPr bwMode="auto">
              <a:xfrm>
                <a:off x="1379955" y="1332979"/>
                <a:ext cx="193234" cy="194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eaLnBrk="1" hangingPunct="1">
                  <a:buFont typeface="Monotype Sorts" charset="0"/>
                  <a:buNone/>
                </a:pPr>
                <a:r>
                  <a:rPr lang="en-US" altLang="zh-CN" sz="1200" b="1" dirty="0" smtClean="0">
                    <a:solidFill>
                      <a:srgbClr val="11576A"/>
                    </a:solidFill>
                    <a:latin typeface="+mn-ea"/>
                    <a:cs typeface="宋体" charset="0"/>
                  </a:rPr>
                  <a:t>x</a:t>
                </a:r>
                <a:endPara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endParaRPr>
              </a:p>
            </p:txBody>
          </p:sp>
          <p:sp>
            <p:nvSpPr>
              <p:cNvPr id="611" name="Line 121"/>
              <p:cNvSpPr>
                <a:spLocks noChangeShapeType="1"/>
              </p:cNvSpPr>
              <p:nvPr/>
            </p:nvSpPr>
            <p:spPr bwMode="auto">
              <a:xfrm>
                <a:off x="2453327" y="1371629"/>
                <a:ext cx="0" cy="813618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2" name="组合 611"/>
            <p:cNvGrpSpPr/>
            <p:nvPr/>
          </p:nvGrpSpPr>
          <p:grpSpPr>
            <a:xfrm>
              <a:off x="5826131" y="1120930"/>
              <a:ext cx="1365868" cy="1116527"/>
              <a:chOff x="1087459" y="1126212"/>
              <a:chExt cx="1365868" cy="1116527"/>
            </a:xfrm>
          </p:grpSpPr>
          <p:sp>
            <p:nvSpPr>
              <p:cNvPr id="613" name="Line 86"/>
              <p:cNvSpPr>
                <a:spLocks noChangeShapeType="1"/>
              </p:cNvSpPr>
              <p:nvPr/>
            </p:nvSpPr>
            <p:spPr bwMode="auto">
              <a:xfrm>
                <a:off x="1701994" y="1834379"/>
                <a:ext cx="0" cy="408360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" name="Line 87"/>
              <p:cNvSpPr>
                <a:spLocks noChangeShapeType="1"/>
              </p:cNvSpPr>
              <p:nvPr/>
            </p:nvSpPr>
            <p:spPr bwMode="auto">
              <a:xfrm flipH="1">
                <a:off x="2173266" y="1942931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" name="Oval 88"/>
              <p:cNvSpPr>
                <a:spLocks noChangeArrowheads="1"/>
              </p:cNvSpPr>
              <p:nvPr/>
            </p:nvSpPr>
            <p:spPr bwMode="auto">
              <a:xfrm>
                <a:off x="1088027" y="1583161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16" name="Oval 89"/>
              <p:cNvSpPr>
                <a:spLocks noChangeArrowheads="1"/>
              </p:cNvSpPr>
              <p:nvPr/>
            </p:nvSpPr>
            <p:spPr bwMode="auto">
              <a:xfrm>
                <a:off x="1215702" y="1693780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17" name="Line 90"/>
              <p:cNvSpPr>
                <a:spLocks noChangeShapeType="1"/>
              </p:cNvSpPr>
              <p:nvPr/>
            </p:nvSpPr>
            <p:spPr bwMode="auto">
              <a:xfrm flipH="1">
                <a:off x="2173266" y="1765113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" name="Oval 91"/>
              <p:cNvSpPr>
                <a:spLocks noChangeArrowheads="1"/>
              </p:cNvSpPr>
              <p:nvPr/>
            </p:nvSpPr>
            <p:spPr bwMode="auto">
              <a:xfrm>
                <a:off x="1088027" y="1398107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19" name="Oval 92"/>
              <p:cNvSpPr>
                <a:spLocks noChangeArrowheads="1"/>
              </p:cNvSpPr>
              <p:nvPr/>
            </p:nvSpPr>
            <p:spPr bwMode="auto">
              <a:xfrm>
                <a:off x="1215702" y="1524233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20" name="Line 93"/>
              <p:cNvSpPr>
                <a:spLocks noChangeShapeType="1"/>
              </p:cNvSpPr>
              <p:nvPr/>
            </p:nvSpPr>
            <p:spPr bwMode="auto">
              <a:xfrm flipH="1">
                <a:off x="2177020" y="1483901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" name="Oval 94"/>
              <p:cNvSpPr>
                <a:spLocks noChangeArrowheads="1"/>
              </p:cNvSpPr>
              <p:nvPr/>
            </p:nvSpPr>
            <p:spPr bwMode="auto">
              <a:xfrm>
                <a:off x="1088027" y="1228560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22" name="Line 96"/>
              <p:cNvSpPr>
                <a:spLocks noChangeShapeType="1"/>
              </p:cNvSpPr>
              <p:nvPr/>
            </p:nvSpPr>
            <p:spPr bwMode="auto">
              <a:xfrm flipH="1">
                <a:off x="2208000" y="1456001"/>
                <a:ext cx="135185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3" name="Line 97"/>
              <p:cNvSpPr>
                <a:spLocks noChangeShapeType="1"/>
              </p:cNvSpPr>
              <p:nvPr/>
            </p:nvSpPr>
            <p:spPr bwMode="auto">
              <a:xfrm>
                <a:off x="1701994" y="1572927"/>
                <a:ext cx="0" cy="10958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" name="Line 98"/>
              <p:cNvSpPr>
                <a:spLocks noChangeShapeType="1"/>
              </p:cNvSpPr>
              <p:nvPr/>
            </p:nvSpPr>
            <p:spPr bwMode="auto">
              <a:xfrm flipH="1">
                <a:off x="1985507" y="1260609"/>
                <a:ext cx="38490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" name="Line 99"/>
              <p:cNvSpPr>
                <a:spLocks noChangeShapeType="1"/>
              </p:cNvSpPr>
              <p:nvPr/>
            </p:nvSpPr>
            <p:spPr bwMode="auto">
              <a:xfrm>
                <a:off x="2046529" y="1540774"/>
                <a:ext cx="4881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" name="Line 100"/>
              <p:cNvSpPr>
                <a:spLocks noChangeShapeType="1"/>
              </p:cNvSpPr>
              <p:nvPr/>
            </p:nvSpPr>
            <p:spPr bwMode="auto">
              <a:xfrm>
                <a:off x="1887874" y="1565690"/>
                <a:ext cx="15021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7" name="Line 101"/>
              <p:cNvSpPr>
                <a:spLocks noChangeShapeType="1"/>
              </p:cNvSpPr>
              <p:nvPr/>
            </p:nvSpPr>
            <p:spPr bwMode="auto">
              <a:xfrm flipV="1">
                <a:off x="1818404" y="1233246"/>
                <a:ext cx="10326" cy="110619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8" name="Line 102"/>
              <p:cNvSpPr>
                <a:spLocks noChangeShapeType="1"/>
              </p:cNvSpPr>
              <p:nvPr/>
            </p:nvSpPr>
            <p:spPr bwMode="auto">
              <a:xfrm flipV="1">
                <a:off x="2120694" y="1308165"/>
                <a:ext cx="65715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9" name="Line 103"/>
              <p:cNvSpPr>
                <a:spLocks noChangeShapeType="1"/>
              </p:cNvSpPr>
              <p:nvPr/>
            </p:nvSpPr>
            <p:spPr bwMode="auto">
              <a:xfrm>
                <a:off x="2157495" y="1517375"/>
                <a:ext cx="83552" cy="50657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0" name="Oval 104"/>
              <p:cNvSpPr>
                <a:spLocks noChangeArrowheads="1"/>
              </p:cNvSpPr>
              <p:nvPr/>
            </p:nvSpPr>
            <p:spPr bwMode="auto">
              <a:xfrm>
                <a:off x="1215702" y="1353653"/>
                <a:ext cx="988543" cy="210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31" name="Line 105"/>
              <p:cNvSpPr>
                <a:spLocks noChangeShapeType="1"/>
              </p:cNvSpPr>
              <p:nvPr/>
            </p:nvSpPr>
            <p:spPr bwMode="auto">
              <a:xfrm flipH="1">
                <a:off x="1522686" y="1567378"/>
                <a:ext cx="21592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2" name="Line 106"/>
              <p:cNvSpPr>
                <a:spLocks noChangeShapeType="1"/>
              </p:cNvSpPr>
              <p:nvPr/>
            </p:nvSpPr>
            <p:spPr bwMode="auto">
              <a:xfrm flipH="1">
                <a:off x="1087459" y="1463238"/>
                <a:ext cx="122042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3" name="Line 107"/>
              <p:cNvSpPr>
                <a:spLocks noChangeShapeType="1"/>
              </p:cNvSpPr>
              <p:nvPr/>
            </p:nvSpPr>
            <p:spPr bwMode="auto">
              <a:xfrm flipH="1">
                <a:off x="1330234" y="1550183"/>
                <a:ext cx="5632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4" name="Line 108"/>
              <p:cNvSpPr>
                <a:spLocks noChangeShapeType="1"/>
              </p:cNvSpPr>
              <p:nvPr/>
            </p:nvSpPr>
            <p:spPr bwMode="auto">
              <a:xfrm>
                <a:off x="1408153" y="1260609"/>
                <a:ext cx="31919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" name="Line 109"/>
              <p:cNvSpPr>
                <a:spLocks noChangeShapeType="1"/>
              </p:cNvSpPr>
              <p:nvPr/>
            </p:nvSpPr>
            <p:spPr bwMode="auto">
              <a:xfrm flipH="1" flipV="1">
                <a:off x="1244615" y="1309853"/>
                <a:ext cx="47878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" name="Line 110"/>
              <p:cNvSpPr>
                <a:spLocks noChangeShapeType="1"/>
              </p:cNvSpPr>
              <p:nvPr/>
            </p:nvSpPr>
            <p:spPr bwMode="auto">
              <a:xfrm flipH="1" flipV="1">
                <a:off x="1593094" y="1240483"/>
                <a:ext cx="12204" cy="10338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7" name="Line 111"/>
              <p:cNvSpPr>
                <a:spLocks noChangeShapeType="1"/>
              </p:cNvSpPr>
              <p:nvPr/>
            </p:nvSpPr>
            <p:spPr bwMode="auto">
              <a:xfrm flipH="1">
                <a:off x="1192043" y="1522924"/>
                <a:ext cx="92940" cy="57894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8" name="Oval 112"/>
              <p:cNvSpPr>
                <a:spLocks noChangeArrowheads="1"/>
              </p:cNvSpPr>
              <p:nvPr/>
            </p:nvSpPr>
            <p:spPr bwMode="auto">
              <a:xfrm>
                <a:off x="1674769" y="1430155"/>
                <a:ext cx="55389" cy="43420"/>
              </a:xfrm>
              <a:prstGeom prst="ellipse">
                <a:avLst/>
              </a:prstGeom>
              <a:solidFill>
                <a:srgbClr val="11576A"/>
              </a:solidFill>
              <a:ln w="12700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39" name="Line 113"/>
              <p:cNvSpPr>
                <a:spLocks noChangeShapeType="1"/>
              </p:cNvSpPr>
              <p:nvPr/>
            </p:nvSpPr>
            <p:spPr bwMode="auto">
              <a:xfrm>
                <a:off x="1704810" y="1126212"/>
                <a:ext cx="0" cy="312214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0" name="Line 114"/>
              <p:cNvSpPr>
                <a:spLocks noChangeShapeType="1"/>
              </p:cNvSpPr>
              <p:nvPr/>
            </p:nvSpPr>
            <p:spPr bwMode="auto">
              <a:xfrm flipH="1">
                <a:off x="2177020" y="1403262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1" name="Line 115"/>
              <p:cNvSpPr>
                <a:spLocks noChangeShapeType="1"/>
              </p:cNvSpPr>
              <p:nvPr/>
            </p:nvSpPr>
            <p:spPr bwMode="auto">
              <a:xfrm>
                <a:off x="2190163" y="1412580"/>
                <a:ext cx="0" cy="26879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2" name="Line 116"/>
              <p:cNvSpPr>
                <a:spLocks noChangeShapeType="1"/>
              </p:cNvSpPr>
              <p:nvPr/>
            </p:nvSpPr>
            <p:spPr bwMode="auto">
              <a:xfrm flipH="1">
                <a:off x="2157495" y="186136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3" name="Line 117"/>
              <p:cNvSpPr>
                <a:spLocks noChangeShapeType="1"/>
              </p:cNvSpPr>
              <p:nvPr/>
            </p:nvSpPr>
            <p:spPr bwMode="auto">
              <a:xfrm flipH="1">
                <a:off x="2177020" y="168342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4" name="Line 118"/>
              <p:cNvSpPr>
                <a:spLocks noChangeShapeType="1"/>
              </p:cNvSpPr>
              <p:nvPr/>
            </p:nvSpPr>
            <p:spPr bwMode="auto">
              <a:xfrm>
                <a:off x="2190163" y="1686543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" name="Line 119"/>
              <p:cNvSpPr>
                <a:spLocks noChangeShapeType="1"/>
              </p:cNvSpPr>
              <p:nvPr/>
            </p:nvSpPr>
            <p:spPr bwMode="auto">
              <a:xfrm>
                <a:off x="2190163" y="1863327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" name="Rectangle 120"/>
              <p:cNvSpPr>
                <a:spLocks noChangeArrowheads="1"/>
              </p:cNvSpPr>
              <p:nvPr/>
            </p:nvSpPr>
            <p:spPr bwMode="auto">
              <a:xfrm>
                <a:off x="1379955" y="1332979"/>
                <a:ext cx="193234" cy="194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eaLnBrk="1" hangingPunct="1">
                  <a:buFont typeface="Monotype Sorts" charset="0"/>
                  <a:buNone/>
                </a:pPr>
                <a:r>
                  <a:rPr lang="en-US" altLang="zh-CN" sz="1200" b="1" dirty="0" smtClean="0">
                    <a:solidFill>
                      <a:srgbClr val="11576A"/>
                    </a:solidFill>
                    <a:latin typeface="+mn-ea"/>
                    <a:cs typeface="宋体" charset="0"/>
                  </a:rPr>
                  <a:t>x</a:t>
                </a:r>
                <a:endPara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endParaRPr>
              </a:p>
            </p:txBody>
          </p:sp>
          <p:sp>
            <p:nvSpPr>
              <p:cNvPr id="647" name="Line 121"/>
              <p:cNvSpPr>
                <a:spLocks noChangeShapeType="1"/>
              </p:cNvSpPr>
              <p:nvPr/>
            </p:nvSpPr>
            <p:spPr bwMode="auto">
              <a:xfrm>
                <a:off x="2453327" y="1371629"/>
                <a:ext cx="0" cy="813618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8" name="组合 647"/>
            <p:cNvGrpSpPr/>
            <p:nvPr/>
          </p:nvGrpSpPr>
          <p:grpSpPr>
            <a:xfrm>
              <a:off x="7372113" y="1120930"/>
              <a:ext cx="1365868" cy="1116527"/>
              <a:chOff x="1087459" y="1126212"/>
              <a:chExt cx="1365868" cy="1116527"/>
            </a:xfrm>
          </p:grpSpPr>
          <p:sp>
            <p:nvSpPr>
              <p:cNvPr id="649" name="Line 86"/>
              <p:cNvSpPr>
                <a:spLocks noChangeShapeType="1"/>
              </p:cNvSpPr>
              <p:nvPr/>
            </p:nvSpPr>
            <p:spPr bwMode="auto">
              <a:xfrm>
                <a:off x="1701994" y="1834379"/>
                <a:ext cx="0" cy="408360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0" name="Line 87"/>
              <p:cNvSpPr>
                <a:spLocks noChangeShapeType="1"/>
              </p:cNvSpPr>
              <p:nvPr/>
            </p:nvSpPr>
            <p:spPr bwMode="auto">
              <a:xfrm flipH="1">
                <a:off x="2173266" y="1942931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1" name="Oval 88"/>
              <p:cNvSpPr>
                <a:spLocks noChangeArrowheads="1"/>
              </p:cNvSpPr>
              <p:nvPr/>
            </p:nvSpPr>
            <p:spPr bwMode="auto">
              <a:xfrm>
                <a:off x="1088027" y="1583161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52" name="Oval 89"/>
              <p:cNvSpPr>
                <a:spLocks noChangeArrowheads="1"/>
              </p:cNvSpPr>
              <p:nvPr/>
            </p:nvSpPr>
            <p:spPr bwMode="auto">
              <a:xfrm>
                <a:off x="1215702" y="1693780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53" name="Line 90"/>
              <p:cNvSpPr>
                <a:spLocks noChangeShapeType="1"/>
              </p:cNvSpPr>
              <p:nvPr/>
            </p:nvSpPr>
            <p:spPr bwMode="auto">
              <a:xfrm flipH="1">
                <a:off x="2173266" y="1765113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4" name="Oval 91"/>
              <p:cNvSpPr>
                <a:spLocks noChangeArrowheads="1"/>
              </p:cNvSpPr>
              <p:nvPr/>
            </p:nvSpPr>
            <p:spPr bwMode="auto">
              <a:xfrm>
                <a:off x="1088027" y="1398107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55" name="Oval 92"/>
              <p:cNvSpPr>
                <a:spLocks noChangeArrowheads="1"/>
              </p:cNvSpPr>
              <p:nvPr/>
            </p:nvSpPr>
            <p:spPr bwMode="auto">
              <a:xfrm>
                <a:off x="1215702" y="1524233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56" name="Line 93"/>
              <p:cNvSpPr>
                <a:spLocks noChangeShapeType="1"/>
              </p:cNvSpPr>
              <p:nvPr/>
            </p:nvSpPr>
            <p:spPr bwMode="auto">
              <a:xfrm flipH="1">
                <a:off x="2177020" y="1483901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7" name="Oval 94"/>
              <p:cNvSpPr>
                <a:spLocks noChangeArrowheads="1"/>
              </p:cNvSpPr>
              <p:nvPr/>
            </p:nvSpPr>
            <p:spPr bwMode="auto">
              <a:xfrm>
                <a:off x="1088027" y="1228560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58" name="Line 96"/>
              <p:cNvSpPr>
                <a:spLocks noChangeShapeType="1"/>
              </p:cNvSpPr>
              <p:nvPr/>
            </p:nvSpPr>
            <p:spPr bwMode="auto">
              <a:xfrm flipH="1">
                <a:off x="2208000" y="1456001"/>
                <a:ext cx="135185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9" name="Line 97"/>
              <p:cNvSpPr>
                <a:spLocks noChangeShapeType="1"/>
              </p:cNvSpPr>
              <p:nvPr/>
            </p:nvSpPr>
            <p:spPr bwMode="auto">
              <a:xfrm>
                <a:off x="1701994" y="1572927"/>
                <a:ext cx="0" cy="10958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0" name="Line 98"/>
              <p:cNvSpPr>
                <a:spLocks noChangeShapeType="1"/>
              </p:cNvSpPr>
              <p:nvPr/>
            </p:nvSpPr>
            <p:spPr bwMode="auto">
              <a:xfrm flipH="1">
                <a:off x="1985507" y="1260609"/>
                <a:ext cx="38490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1" name="Line 99"/>
              <p:cNvSpPr>
                <a:spLocks noChangeShapeType="1"/>
              </p:cNvSpPr>
              <p:nvPr/>
            </p:nvSpPr>
            <p:spPr bwMode="auto">
              <a:xfrm>
                <a:off x="2046529" y="1540774"/>
                <a:ext cx="4881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2" name="Line 100"/>
              <p:cNvSpPr>
                <a:spLocks noChangeShapeType="1"/>
              </p:cNvSpPr>
              <p:nvPr/>
            </p:nvSpPr>
            <p:spPr bwMode="auto">
              <a:xfrm>
                <a:off x="1887874" y="1565690"/>
                <a:ext cx="15021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3" name="Line 101"/>
              <p:cNvSpPr>
                <a:spLocks noChangeShapeType="1"/>
              </p:cNvSpPr>
              <p:nvPr/>
            </p:nvSpPr>
            <p:spPr bwMode="auto">
              <a:xfrm flipV="1">
                <a:off x="1818404" y="1233246"/>
                <a:ext cx="10326" cy="110619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4" name="Line 102"/>
              <p:cNvSpPr>
                <a:spLocks noChangeShapeType="1"/>
              </p:cNvSpPr>
              <p:nvPr/>
            </p:nvSpPr>
            <p:spPr bwMode="auto">
              <a:xfrm flipV="1">
                <a:off x="2120694" y="1308165"/>
                <a:ext cx="65715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" name="Line 103"/>
              <p:cNvSpPr>
                <a:spLocks noChangeShapeType="1"/>
              </p:cNvSpPr>
              <p:nvPr/>
            </p:nvSpPr>
            <p:spPr bwMode="auto">
              <a:xfrm>
                <a:off x="2157495" y="1517375"/>
                <a:ext cx="83552" cy="50657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" name="Oval 104"/>
              <p:cNvSpPr>
                <a:spLocks noChangeArrowheads="1"/>
              </p:cNvSpPr>
              <p:nvPr/>
            </p:nvSpPr>
            <p:spPr bwMode="auto">
              <a:xfrm>
                <a:off x="1215702" y="1353653"/>
                <a:ext cx="988543" cy="210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67" name="Line 105"/>
              <p:cNvSpPr>
                <a:spLocks noChangeShapeType="1"/>
              </p:cNvSpPr>
              <p:nvPr/>
            </p:nvSpPr>
            <p:spPr bwMode="auto">
              <a:xfrm flipH="1">
                <a:off x="1522686" y="1567378"/>
                <a:ext cx="21592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8" name="Line 106"/>
              <p:cNvSpPr>
                <a:spLocks noChangeShapeType="1"/>
              </p:cNvSpPr>
              <p:nvPr/>
            </p:nvSpPr>
            <p:spPr bwMode="auto">
              <a:xfrm flipH="1">
                <a:off x="1087459" y="1463238"/>
                <a:ext cx="122042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9" name="Line 107"/>
              <p:cNvSpPr>
                <a:spLocks noChangeShapeType="1"/>
              </p:cNvSpPr>
              <p:nvPr/>
            </p:nvSpPr>
            <p:spPr bwMode="auto">
              <a:xfrm flipH="1">
                <a:off x="1330234" y="1550183"/>
                <a:ext cx="5632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0" name="Line 108"/>
              <p:cNvSpPr>
                <a:spLocks noChangeShapeType="1"/>
              </p:cNvSpPr>
              <p:nvPr/>
            </p:nvSpPr>
            <p:spPr bwMode="auto">
              <a:xfrm>
                <a:off x="1408153" y="1260609"/>
                <a:ext cx="31919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1" name="Line 109"/>
              <p:cNvSpPr>
                <a:spLocks noChangeShapeType="1"/>
              </p:cNvSpPr>
              <p:nvPr/>
            </p:nvSpPr>
            <p:spPr bwMode="auto">
              <a:xfrm flipH="1" flipV="1">
                <a:off x="1244615" y="1309853"/>
                <a:ext cx="47878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2" name="Line 110"/>
              <p:cNvSpPr>
                <a:spLocks noChangeShapeType="1"/>
              </p:cNvSpPr>
              <p:nvPr/>
            </p:nvSpPr>
            <p:spPr bwMode="auto">
              <a:xfrm flipH="1" flipV="1">
                <a:off x="1593094" y="1240483"/>
                <a:ext cx="12204" cy="10338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3" name="Line 111"/>
              <p:cNvSpPr>
                <a:spLocks noChangeShapeType="1"/>
              </p:cNvSpPr>
              <p:nvPr/>
            </p:nvSpPr>
            <p:spPr bwMode="auto">
              <a:xfrm flipH="1">
                <a:off x="1192043" y="1522924"/>
                <a:ext cx="92940" cy="57894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4" name="Oval 112"/>
              <p:cNvSpPr>
                <a:spLocks noChangeArrowheads="1"/>
              </p:cNvSpPr>
              <p:nvPr/>
            </p:nvSpPr>
            <p:spPr bwMode="auto">
              <a:xfrm>
                <a:off x="1674769" y="1430155"/>
                <a:ext cx="55389" cy="43420"/>
              </a:xfrm>
              <a:prstGeom prst="ellipse">
                <a:avLst/>
              </a:prstGeom>
              <a:solidFill>
                <a:srgbClr val="11576A"/>
              </a:solidFill>
              <a:ln w="12700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75" name="Line 113"/>
              <p:cNvSpPr>
                <a:spLocks noChangeShapeType="1"/>
              </p:cNvSpPr>
              <p:nvPr/>
            </p:nvSpPr>
            <p:spPr bwMode="auto">
              <a:xfrm>
                <a:off x="1704810" y="1126212"/>
                <a:ext cx="0" cy="312214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" name="Line 114"/>
              <p:cNvSpPr>
                <a:spLocks noChangeShapeType="1"/>
              </p:cNvSpPr>
              <p:nvPr/>
            </p:nvSpPr>
            <p:spPr bwMode="auto">
              <a:xfrm flipH="1">
                <a:off x="2177020" y="1403262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" name="Line 115"/>
              <p:cNvSpPr>
                <a:spLocks noChangeShapeType="1"/>
              </p:cNvSpPr>
              <p:nvPr/>
            </p:nvSpPr>
            <p:spPr bwMode="auto">
              <a:xfrm>
                <a:off x="2190163" y="1412580"/>
                <a:ext cx="0" cy="26879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8" name="Line 116"/>
              <p:cNvSpPr>
                <a:spLocks noChangeShapeType="1"/>
              </p:cNvSpPr>
              <p:nvPr/>
            </p:nvSpPr>
            <p:spPr bwMode="auto">
              <a:xfrm flipH="1">
                <a:off x="2157495" y="186136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" name="Line 117"/>
              <p:cNvSpPr>
                <a:spLocks noChangeShapeType="1"/>
              </p:cNvSpPr>
              <p:nvPr/>
            </p:nvSpPr>
            <p:spPr bwMode="auto">
              <a:xfrm flipH="1">
                <a:off x="2177020" y="168342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" name="Line 118"/>
              <p:cNvSpPr>
                <a:spLocks noChangeShapeType="1"/>
              </p:cNvSpPr>
              <p:nvPr/>
            </p:nvSpPr>
            <p:spPr bwMode="auto">
              <a:xfrm>
                <a:off x="2190163" y="1686543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1" name="Line 119"/>
              <p:cNvSpPr>
                <a:spLocks noChangeShapeType="1"/>
              </p:cNvSpPr>
              <p:nvPr/>
            </p:nvSpPr>
            <p:spPr bwMode="auto">
              <a:xfrm>
                <a:off x="2190163" y="1863327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2" name="Rectangle 120"/>
              <p:cNvSpPr>
                <a:spLocks noChangeArrowheads="1"/>
              </p:cNvSpPr>
              <p:nvPr/>
            </p:nvSpPr>
            <p:spPr bwMode="auto">
              <a:xfrm>
                <a:off x="1379955" y="1332979"/>
                <a:ext cx="193234" cy="194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eaLnBrk="1" hangingPunct="1">
                  <a:buFont typeface="Monotype Sorts" charset="0"/>
                  <a:buNone/>
                </a:pPr>
                <a:r>
                  <a:rPr lang="en-US" altLang="zh-CN" sz="1200" b="1" dirty="0" smtClean="0">
                    <a:solidFill>
                      <a:srgbClr val="11576A"/>
                    </a:solidFill>
                    <a:latin typeface="+mn-ea"/>
                    <a:cs typeface="宋体" charset="0"/>
                  </a:rPr>
                  <a:t>x</a:t>
                </a:r>
                <a:endPara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endParaRPr>
              </a:p>
            </p:txBody>
          </p:sp>
          <p:sp>
            <p:nvSpPr>
              <p:cNvPr id="683" name="Line 121"/>
              <p:cNvSpPr>
                <a:spLocks noChangeShapeType="1"/>
              </p:cNvSpPr>
              <p:nvPr/>
            </p:nvSpPr>
            <p:spPr bwMode="auto">
              <a:xfrm>
                <a:off x="2453327" y="1371629"/>
                <a:ext cx="0" cy="813618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RAID-5: </a:t>
            </a:r>
            <a:r>
              <a:rPr lang="zh-CN" altLang="en-US" dirty="0" smtClean="0"/>
              <a:t>带分布式校验的</a:t>
            </a:r>
            <a:r>
              <a:rPr lang="zh-CN" altLang="en-US" dirty="0"/>
              <a:t>磁盘</a:t>
            </a:r>
            <a:r>
              <a:rPr lang="zh-CN" altLang="en-US" dirty="0" smtClean="0"/>
              <a:t>条带化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36" name="直接连接符 435"/>
          <p:cNvCxnSpPr/>
          <p:nvPr/>
        </p:nvCxnSpPr>
        <p:spPr>
          <a:xfrm rot="5400000">
            <a:off x="-7072394" y="1428742"/>
            <a:ext cx="88583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14414" y="2314598"/>
            <a:ext cx="7358114" cy="2614606"/>
            <a:chOff x="1214414" y="2314598"/>
            <a:chExt cx="7358114" cy="2614606"/>
          </a:xfrm>
        </p:grpSpPr>
        <p:sp>
          <p:nvSpPr>
            <p:cNvPr id="467" name="AutoShape 3"/>
            <p:cNvSpPr>
              <a:spLocks noChangeArrowheads="1"/>
            </p:cNvSpPr>
            <p:nvPr/>
          </p:nvSpPr>
          <p:spPr bwMode="auto">
            <a:xfrm>
              <a:off x="1214414" y="2314598"/>
              <a:ext cx="1071570" cy="2614606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000">
                <a:latin typeface="+mn-ea"/>
                <a:cs typeface="宋体" charset="0"/>
              </a:endParaRPr>
            </a:p>
          </p:txBody>
        </p:sp>
        <p:sp>
          <p:nvSpPr>
            <p:cNvPr id="485" name="AutoShape 3"/>
            <p:cNvSpPr>
              <a:spLocks noChangeArrowheads="1"/>
            </p:cNvSpPr>
            <p:nvPr/>
          </p:nvSpPr>
          <p:spPr bwMode="auto">
            <a:xfrm>
              <a:off x="2714612" y="2314598"/>
              <a:ext cx="1071570" cy="2614606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000">
                <a:ea typeface="宋体" charset="0"/>
                <a:cs typeface="宋体" charset="0"/>
              </a:endParaRPr>
            </a:p>
          </p:txBody>
        </p:sp>
        <p:sp>
          <p:nvSpPr>
            <p:cNvPr id="495" name="AutoShape 3"/>
            <p:cNvSpPr>
              <a:spLocks noChangeArrowheads="1"/>
            </p:cNvSpPr>
            <p:nvPr/>
          </p:nvSpPr>
          <p:spPr bwMode="auto">
            <a:xfrm>
              <a:off x="4357686" y="2314598"/>
              <a:ext cx="1071570" cy="2614606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000">
                <a:ea typeface="宋体" charset="0"/>
                <a:cs typeface="宋体" charset="0"/>
              </a:endParaRPr>
            </a:p>
          </p:txBody>
        </p:sp>
        <p:sp>
          <p:nvSpPr>
            <p:cNvPr id="505" name="AutoShape 3"/>
            <p:cNvSpPr>
              <a:spLocks noChangeArrowheads="1"/>
            </p:cNvSpPr>
            <p:nvPr/>
          </p:nvSpPr>
          <p:spPr bwMode="auto">
            <a:xfrm>
              <a:off x="5929322" y="2314598"/>
              <a:ext cx="1071570" cy="2614606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000">
                <a:ea typeface="宋体" charset="0"/>
                <a:cs typeface="宋体" charset="0"/>
              </a:endParaRPr>
            </a:p>
          </p:txBody>
        </p:sp>
        <p:sp>
          <p:nvSpPr>
            <p:cNvPr id="515" name="AutoShape 3"/>
            <p:cNvSpPr>
              <a:spLocks noChangeArrowheads="1"/>
            </p:cNvSpPr>
            <p:nvPr/>
          </p:nvSpPr>
          <p:spPr bwMode="auto">
            <a:xfrm>
              <a:off x="7500958" y="2314598"/>
              <a:ext cx="1071570" cy="2614606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000">
                <a:ea typeface="宋体" charset="0"/>
                <a:cs typeface="宋体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6866" y="2399846"/>
            <a:ext cx="8091529" cy="591364"/>
            <a:chOff x="256866" y="2399846"/>
            <a:chExt cx="8091529" cy="591364"/>
          </a:xfrm>
        </p:grpSpPr>
        <p:sp>
          <p:nvSpPr>
            <p:cNvPr id="463" name="Text Box 162"/>
            <p:cNvSpPr txBox="1">
              <a:spLocks noChangeArrowheads="1"/>
            </p:cNvSpPr>
            <p:nvPr/>
          </p:nvSpPr>
          <p:spPr bwMode="auto">
            <a:xfrm>
              <a:off x="256866" y="2446445"/>
              <a:ext cx="877163" cy="54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x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485652" y="2399846"/>
              <a:ext cx="6862743" cy="565801"/>
              <a:chOff x="1485652" y="2399846"/>
              <a:chExt cx="6862743" cy="565801"/>
            </a:xfrm>
          </p:grpSpPr>
          <p:sp>
            <p:nvSpPr>
              <p:cNvPr id="476" name="矩形 475"/>
              <p:cNvSpPr>
                <a:spLocks noChangeAspect="1"/>
              </p:cNvSpPr>
              <p:nvPr/>
            </p:nvSpPr>
            <p:spPr>
              <a:xfrm>
                <a:off x="1485652" y="2399846"/>
                <a:ext cx="540000" cy="54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472" name="Text Box 142"/>
              <p:cNvSpPr txBox="1">
                <a:spLocks noChangeArrowheads="1"/>
              </p:cNvSpPr>
              <p:nvPr/>
            </p:nvSpPr>
            <p:spPr bwMode="auto">
              <a:xfrm>
                <a:off x="1556679" y="2415881"/>
                <a:ext cx="405880" cy="549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8</a:t>
                </a: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9</a:t>
                </a: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10</a:t>
                </a:r>
              </a:p>
            </p:txBody>
          </p:sp>
          <p:sp>
            <p:nvSpPr>
              <p:cNvPr id="486" name="矩形 485"/>
              <p:cNvSpPr>
                <a:spLocks noChangeAspect="1"/>
              </p:cNvSpPr>
              <p:nvPr/>
            </p:nvSpPr>
            <p:spPr>
              <a:xfrm>
                <a:off x="2985850" y="2399846"/>
                <a:ext cx="540000" cy="54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7" name="Text Box 142"/>
              <p:cNvSpPr txBox="1">
                <a:spLocks noChangeArrowheads="1"/>
              </p:cNvSpPr>
              <p:nvPr/>
            </p:nvSpPr>
            <p:spPr bwMode="auto">
              <a:xfrm>
                <a:off x="3056877" y="2415881"/>
                <a:ext cx="405880" cy="549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11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12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13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</p:txBody>
          </p:sp>
          <p:sp>
            <p:nvSpPr>
              <p:cNvPr id="496" name="矩形 495"/>
              <p:cNvSpPr>
                <a:spLocks noChangeAspect="1"/>
              </p:cNvSpPr>
              <p:nvPr/>
            </p:nvSpPr>
            <p:spPr>
              <a:xfrm>
                <a:off x="4628924" y="2399846"/>
                <a:ext cx="540000" cy="54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Text Box 142"/>
              <p:cNvSpPr txBox="1">
                <a:spLocks noChangeArrowheads="1"/>
              </p:cNvSpPr>
              <p:nvPr/>
            </p:nvSpPr>
            <p:spPr bwMode="auto">
              <a:xfrm>
                <a:off x="4699951" y="2415881"/>
                <a:ext cx="405880" cy="549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14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15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0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</p:txBody>
          </p:sp>
          <p:sp>
            <p:nvSpPr>
              <p:cNvPr id="506" name="矩形 505"/>
              <p:cNvSpPr>
                <a:spLocks noChangeAspect="1"/>
              </p:cNvSpPr>
              <p:nvPr/>
            </p:nvSpPr>
            <p:spPr>
              <a:xfrm>
                <a:off x="6200560" y="2399846"/>
                <a:ext cx="540000" cy="54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Text Box 142"/>
              <p:cNvSpPr txBox="1">
                <a:spLocks noChangeArrowheads="1"/>
              </p:cNvSpPr>
              <p:nvPr/>
            </p:nvSpPr>
            <p:spPr bwMode="auto">
              <a:xfrm>
                <a:off x="6327470" y="2415881"/>
                <a:ext cx="295273" cy="544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2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3</a:t>
                </a:r>
                <a:endPara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</p:txBody>
          </p:sp>
          <p:sp>
            <p:nvSpPr>
              <p:cNvPr id="516" name="矩形 515"/>
              <p:cNvSpPr>
                <a:spLocks noChangeAspect="1"/>
              </p:cNvSpPr>
              <p:nvPr/>
            </p:nvSpPr>
            <p:spPr>
              <a:xfrm>
                <a:off x="7772196" y="2399846"/>
                <a:ext cx="540000" cy="540000"/>
              </a:xfrm>
              <a:prstGeom prst="rect">
                <a:avLst/>
              </a:prstGeom>
              <a:gradFill>
                <a:gsLst>
                  <a:gs pos="100000">
                    <a:srgbClr val="330033"/>
                  </a:gs>
                  <a:gs pos="0">
                    <a:srgbClr val="CC66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1" name="Text Box 163"/>
              <p:cNvSpPr txBox="1">
                <a:spLocks noChangeArrowheads="1"/>
              </p:cNvSpPr>
              <p:nvPr/>
            </p:nvSpPr>
            <p:spPr bwMode="auto">
              <a:xfrm>
                <a:off x="7727712" y="2428874"/>
                <a:ext cx="620683" cy="504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buFont typeface="Monotype Sorts" charset="0"/>
                  <a:buNone/>
                </a:pPr>
                <a:r>
                  <a:rPr lang="zh-CN" altLang="en-US" sz="11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数据块</a:t>
                </a:r>
                <a:endParaRPr lang="en-US" altLang="zh-CN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80000"/>
                  </a:lnSpc>
                  <a:buFont typeface="Monotype Sorts" charset="0"/>
                  <a:buNone/>
                </a:pPr>
                <a:r>
                  <a:rPr lang="en-US" altLang="zh-CN" sz="11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x</a:t>
                </a:r>
              </a:p>
              <a:p>
                <a:pPr algn="ctr" eaLnBrk="1" hangingPunct="1">
                  <a:lnSpc>
                    <a:spcPct val="80000"/>
                  </a:lnSpc>
                  <a:buFont typeface="Monotype Sorts" charset="0"/>
                  <a:buNone/>
                </a:pPr>
                <a:r>
                  <a:rPr lang="zh-CN" altLang="en-US" sz="1100" b="1" dirty="0" smtClean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校验和</a:t>
                </a:r>
                <a:endParaRPr lang="en-US" altLang="zh-CN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56866" y="3676658"/>
            <a:ext cx="8055330" cy="552385"/>
            <a:chOff x="256866" y="3676658"/>
            <a:chExt cx="8055330" cy="552385"/>
          </a:xfrm>
        </p:grpSpPr>
        <p:sp>
          <p:nvSpPr>
            <p:cNvPr id="465" name="Text Box 164"/>
            <p:cNvSpPr txBox="1">
              <a:spLocks noChangeArrowheads="1"/>
            </p:cNvSpPr>
            <p:nvPr/>
          </p:nvSpPr>
          <p:spPr bwMode="auto">
            <a:xfrm>
              <a:off x="256866" y="3676658"/>
              <a:ext cx="877163" cy="54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x+2</a:t>
              </a:r>
            </a:p>
          </p:txBody>
        </p:sp>
        <p:sp>
          <p:nvSpPr>
            <p:cNvPr id="478" name="矩形 477"/>
            <p:cNvSpPr>
              <a:spLocks noChangeAspect="1"/>
            </p:cNvSpPr>
            <p:nvPr/>
          </p:nvSpPr>
          <p:spPr>
            <a:xfrm>
              <a:off x="1485652" y="3685730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81" name="Text Box 142"/>
            <p:cNvSpPr txBox="1">
              <a:spLocks noChangeArrowheads="1"/>
            </p:cNvSpPr>
            <p:nvPr/>
          </p:nvSpPr>
          <p:spPr bwMode="auto">
            <a:xfrm>
              <a:off x="1574462" y="3684278"/>
              <a:ext cx="360996" cy="54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m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n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o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489" name="矩形 488"/>
            <p:cNvSpPr>
              <a:spLocks noChangeAspect="1"/>
            </p:cNvSpPr>
            <p:nvPr/>
          </p:nvSpPr>
          <p:spPr>
            <a:xfrm>
              <a:off x="2985850" y="3685730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矩形 498"/>
            <p:cNvSpPr>
              <a:spLocks noChangeAspect="1"/>
            </p:cNvSpPr>
            <p:nvPr/>
          </p:nvSpPr>
          <p:spPr>
            <a:xfrm>
              <a:off x="4628924" y="3685730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Text Box 142"/>
            <p:cNvSpPr txBox="1">
              <a:spLocks noChangeArrowheads="1"/>
            </p:cNvSpPr>
            <p:nvPr/>
          </p:nvSpPr>
          <p:spPr bwMode="auto">
            <a:xfrm>
              <a:off x="4717734" y="3684278"/>
              <a:ext cx="304892" cy="54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p</a:t>
              </a: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q</a:t>
              </a: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r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09" name="矩形 508"/>
            <p:cNvSpPr>
              <a:spLocks noChangeAspect="1"/>
            </p:cNvSpPr>
            <p:nvPr/>
          </p:nvSpPr>
          <p:spPr>
            <a:xfrm>
              <a:off x="6200560" y="3685730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Text Box 142"/>
            <p:cNvSpPr txBox="1">
              <a:spLocks noChangeArrowheads="1"/>
            </p:cNvSpPr>
            <p:nvPr/>
          </p:nvSpPr>
          <p:spPr bwMode="auto">
            <a:xfrm>
              <a:off x="6312230" y="3684278"/>
              <a:ext cx="303288" cy="54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s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t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u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19" name="矩形 518"/>
            <p:cNvSpPr>
              <a:spLocks noChangeAspect="1"/>
            </p:cNvSpPr>
            <p:nvPr/>
          </p:nvSpPr>
          <p:spPr>
            <a:xfrm>
              <a:off x="7772196" y="3685730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Text Box 142"/>
            <p:cNvSpPr txBox="1">
              <a:spLocks noChangeArrowheads="1"/>
            </p:cNvSpPr>
            <p:nvPr/>
          </p:nvSpPr>
          <p:spPr bwMode="auto">
            <a:xfrm>
              <a:off x="7861006" y="3684278"/>
              <a:ext cx="336952" cy="54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v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w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x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25" name="Text Box 163"/>
            <p:cNvSpPr txBox="1">
              <a:spLocks noChangeArrowheads="1"/>
            </p:cNvSpPr>
            <p:nvPr/>
          </p:nvSpPr>
          <p:spPr bwMode="auto">
            <a:xfrm>
              <a:off x="2944225" y="3714758"/>
              <a:ext cx="620683" cy="504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1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x+2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校验和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6866" y="3010856"/>
            <a:ext cx="8046984" cy="629400"/>
            <a:chOff x="256866" y="3010856"/>
            <a:chExt cx="8046984" cy="629400"/>
          </a:xfrm>
        </p:grpSpPr>
        <p:sp>
          <p:nvSpPr>
            <p:cNvPr id="464" name="Text Box 163"/>
            <p:cNvSpPr txBox="1">
              <a:spLocks noChangeArrowheads="1"/>
            </p:cNvSpPr>
            <p:nvPr/>
          </p:nvSpPr>
          <p:spPr bwMode="auto">
            <a:xfrm>
              <a:off x="256866" y="3073397"/>
              <a:ext cx="877163" cy="54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x+1</a:t>
              </a:r>
            </a:p>
          </p:txBody>
        </p:sp>
        <p:sp>
          <p:nvSpPr>
            <p:cNvPr id="477" name="矩形 476"/>
            <p:cNvSpPr>
              <a:spLocks noChangeAspect="1"/>
            </p:cNvSpPr>
            <p:nvPr/>
          </p:nvSpPr>
          <p:spPr>
            <a:xfrm>
              <a:off x="1485652" y="3042788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80" name="Text Box 163"/>
            <p:cNvSpPr txBox="1">
              <a:spLocks noChangeArrowheads="1"/>
            </p:cNvSpPr>
            <p:nvPr/>
          </p:nvSpPr>
          <p:spPr bwMode="auto">
            <a:xfrm>
              <a:off x="1435689" y="3071816"/>
              <a:ext cx="620683" cy="504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1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x+1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校验和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488" name="矩形 487"/>
            <p:cNvSpPr>
              <a:spLocks noChangeAspect="1"/>
            </p:cNvSpPr>
            <p:nvPr/>
          </p:nvSpPr>
          <p:spPr>
            <a:xfrm>
              <a:off x="2985850" y="3042788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Text Box 163"/>
            <p:cNvSpPr txBox="1">
              <a:spLocks noChangeArrowheads="1"/>
            </p:cNvSpPr>
            <p:nvPr/>
          </p:nvSpPr>
          <p:spPr bwMode="auto">
            <a:xfrm>
              <a:off x="3098383" y="3010856"/>
              <a:ext cx="304891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a</a:t>
              </a:r>
            </a:p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b</a:t>
              </a:r>
            </a:p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c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498" name="矩形 497"/>
            <p:cNvSpPr>
              <a:spLocks noChangeAspect="1"/>
            </p:cNvSpPr>
            <p:nvPr/>
          </p:nvSpPr>
          <p:spPr>
            <a:xfrm>
              <a:off x="4628924" y="3042788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矩形 507"/>
            <p:cNvSpPr>
              <a:spLocks noChangeAspect="1"/>
            </p:cNvSpPr>
            <p:nvPr/>
          </p:nvSpPr>
          <p:spPr>
            <a:xfrm>
              <a:off x="6200560" y="3042788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Text Box 142"/>
            <p:cNvSpPr txBox="1">
              <a:spLocks noChangeArrowheads="1"/>
            </p:cNvSpPr>
            <p:nvPr/>
          </p:nvSpPr>
          <p:spPr bwMode="auto">
            <a:xfrm>
              <a:off x="6327470" y="3069753"/>
              <a:ext cx="303288" cy="54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g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h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i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18" name="矩形 517"/>
            <p:cNvSpPr>
              <a:spLocks noChangeAspect="1"/>
            </p:cNvSpPr>
            <p:nvPr/>
          </p:nvSpPr>
          <p:spPr>
            <a:xfrm>
              <a:off x="7763850" y="3048956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Text Box 142"/>
            <p:cNvSpPr txBox="1">
              <a:spLocks noChangeArrowheads="1"/>
            </p:cNvSpPr>
            <p:nvPr/>
          </p:nvSpPr>
          <p:spPr bwMode="auto">
            <a:xfrm>
              <a:off x="7881008" y="3056576"/>
              <a:ext cx="295273" cy="54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j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k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1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26" name="Text Box 163"/>
            <p:cNvSpPr txBox="1">
              <a:spLocks noChangeArrowheads="1"/>
            </p:cNvSpPr>
            <p:nvPr/>
          </p:nvSpPr>
          <p:spPr bwMode="auto">
            <a:xfrm>
              <a:off x="4748214" y="3030858"/>
              <a:ext cx="304891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d</a:t>
              </a:r>
            </a:p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e</a:t>
              </a:r>
            </a:p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f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6866" y="4319600"/>
            <a:ext cx="8055330" cy="560005"/>
            <a:chOff x="256866" y="4319600"/>
            <a:chExt cx="8055330" cy="560005"/>
          </a:xfrm>
        </p:grpSpPr>
        <p:sp>
          <p:nvSpPr>
            <p:cNvPr id="466" name="Text Box 165"/>
            <p:cNvSpPr txBox="1">
              <a:spLocks noChangeArrowheads="1"/>
            </p:cNvSpPr>
            <p:nvPr/>
          </p:nvSpPr>
          <p:spPr bwMode="auto">
            <a:xfrm>
              <a:off x="256866" y="4319600"/>
              <a:ext cx="877163" cy="54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x+3</a:t>
              </a:r>
            </a:p>
          </p:txBody>
        </p:sp>
        <p:sp>
          <p:nvSpPr>
            <p:cNvPr id="479" name="矩形 478"/>
            <p:cNvSpPr>
              <a:spLocks noChangeAspect="1"/>
            </p:cNvSpPr>
            <p:nvPr/>
          </p:nvSpPr>
          <p:spPr>
            <a:xfrm>
              <a:off x="1485652" y="4328672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82" name="Text Box 142"/>
            <p:cNvSpPr txBox="1">
              <a:spLocks noChangeArrowheads="1"/>
            </p:cNvSpPr>
            <p:nvPr/>
          </p:nvSpPr>
          <p:spPr bwMode="auto">
            <a:xfrm>
              <a:off x="1551602" y="4334840"/>
              <a:ext cx="393056" cy="54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y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z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aa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490" name="矩形 489"/>
            <p:cNvSpPr>
              <a:spLocks noChangeAspect="1"/>
            </p:cNvSpPr>
            <p:nvPr/>
          </p:nvSpPr>
          <p:spPr>
            <a:xfrm>
              <a:off x="2985850" y="4328672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Text Box 142"/>
            <p:cNvSpPr txBox="1">
              <a:spLocks noChangeArrowheads="1"/>
            </p:cNvSpPr>
            <p:nvPr/>
          </p:nvSpPr>
          <p:spPr bwMode="auto">
            <a:xfrm>
              <a:off x="3051800" y="4334840"/>
              <a:ext cx="425116" cy="54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bb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cc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dd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00" name="矩形 499"/>
            <p:cNvSpPr>
              <a:spLocks noChangeAspect="1"/>
            </p:cNvSpPr>
            <p:nvPr/>
          </p:nvSpPr>
          <p:spPr>
            <a:xfrm>
              <a:off x="4628924" y="4328672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矩形 509"/>
            <p:cNvSpPr>
              <a:spLocks noChangeAspect="1"/>
            </p:cNvSpPr>
            <p:nvPr/>
          </p:nvSpPr>
          <p:spPr>
            <a:xfrm>
              <a:off x="6200560" y="4328672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Text Box 142"/>
            <p:cNvSpPr txBox="1">
              <a:spLocks noChangeArrowheads="1"/>
            </p:cNvSpPr>
            <p:nvPr/>
          </p:nvSpPr>
          <p:spPr bwMode="auto">
            <a:xfrm>
              <a:off x="6266510" y="4334840"/>
              <a:ext cx="421910" cy="54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ee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ff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gg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20" name="矩形 519"/>
            <p:cNvSpPr>
              <a:spLocks noChangeAspect="1"/>
            </p:cNvSpPr>
            <p:nvPr/>
          </p:nvSpPr>
          <p:spPr>
            <a:xfrm>
              <a:off x="7772196" y="4328672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Text Box 142"/>
            <p:cNvSpPr txBox="1">
              <a:spLocks noChangeArrowheads="1"/>
            </p:cNvSpPr>
            <p:nvPr/>
          </p:nvSpPr>
          <p:spPr bwMode="auto">
            <a:xfrm>
              <a:off x="7838146" y="4334840"/>
              <a:ext cx="415498" cy="54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hh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ii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jj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27" name="Text Box 163"/>
            <p:cNvSpPr txBox="1">
              <a:spLocks noChangeArrowheads="1"/>
            </p:cNvSpPr>
            <p:nvPr/>
          </p:nvSpPr>
          <p:spPr bwMode="auto">
            <a:xfrm>
              <a:off x="4584441" y="4357700"/>
              <a:ext cx="620683" cy="504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100" b="1" dirty="0" smtClean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x+3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校验和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81088" y="1459706"/>
            <a:ext cx="6477015" cy="130962"/>
            <a:chOff x="1081088" y="1459706"/>
            <a:chExt cx="6477015" cy="130962"/>
          </a:xfrm>
        </p:grpSpPr>
        <p:sp>
          <p:nvSpPr>
            <p:cNvPr id="397" name="任意多边形 396"/>
            <p:cNvSpPr/>
            <p:nvPr/>
          </p:nvSpPr>
          <p:spPr>
            <a:xfrm>
              <a:off x="1081088" y="1459706"/>
              <a:ext cx="192882" cy="121444"/>
            </a:xfrm>
            <a:custGeom>
              <a:avLst/>
              <a:gdLst>
                <a:gd name="connsiteX0" fmla="*/ 0 w 192882"/>
                <a:gd name="connsiteY0" fmla="*/ 0 h 121444"/>
                <a:gd name="connsiteX1" fmla="*/ 130969 w 192882"/>
                <a:gd name="connsiteY1" fmla="*/ 2382 h 121444"/>
                <a:gd name="connsiteX2" fmla="*/ 192882 w 192882"/>
                <a:gd name="connsiteY2" fmla="*/ 59532 h 121444"/>
                <a:gd name="connsiteX3" fmla="*/ 100013 w 192882"/>
                <a:gd name="connsiteY3" fmla="*/ 121444 h 121444"/>
                <a:gd name="connsiteX4" fmla="*/ 0 w 192882"/>
                <a:gd name="connsiteY4" fmla="*/ 0 h 12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2" h="121444">
                  <a:moveTo>
                    <a:pt x="0" y="0"/>
                  </a:moveTo>
                  <a:lnTo>
                    <a:pt x="130969" y="2382"/>
                  </a:lnTo>
                  <a:lnTo>
                    <a:pt x="192882" y="59532"/>
                  </a:lnTo>
                  <a:lnTo>
                    <a:pt x="100013" y="1214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任意多边形 433"/>
            <p:cNvSpPr/>
            <p:nvPr/>
          </p:nvSpPr>
          <p:spPr>
            <a:xfrm>
              <a:off x="2652698" y="1459706"/>
              <a:ext cx="192882" cy="121444"/>
            </a:xfrm>
            <a:custGeom>
              <a:avLst/>
              <a:gdLst>
                <a:gd name="connsiteX0" fmla="*/ 0 w 192882"/>
                <a:gd name="connsiteY0" fmla="*/ 0 h 121444"/>
                <a:gd name="connsiteX1" fmla="*/ 130969 w 192882"/>
                <a:gd name="connsiteY1" fmla="*/ 2382 h 121444"/>
                <a:gd name="connsiteX2" fmla="*/ 192882 w 192882"/>
                <a:gd name="connsiteY2" fmla="*/ 59532 h 121444"/>
                <a:gd name="connsiteX3" fmla="*/ 100013 w 192882"/>
                <a:gd name="connsiteY3" fmla="*/ 121444 h 121444"/>
                <a:gd name="connsiteX4" fmla="*/ 0 w 192882"/>
                <a:gd name="connsiteY4" fmla="*/ 0 h 12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2" h="121444">
                  <a:moveTo>
                    <a:pt x="0" y="0"/>
                  </a:moveTo>
                  <a:lnTo>
                    <a:pt x="130969" y="2382"/>
                  </a:lnTo>
                  <a:lnTo>
                    <a:pt x="192882" y="59532"/>
                  </a:lnTo>
                  <a:lnTo>
                    <a:pt x="100013" y="1214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任意多边形 434"/>
            <p:cNvSpPr/>
            <p:nvPr/>
          </p:nvSpPr>
          <p:spPr>
            <a:xfrm>
              <a:off x="4214810" y="1464469"/>
              <a:ext cx="192882" cy="121444"/>
            </a:xfrm>
            <a:custGeom>
              <a:avLst/>
              <a:gdLst>
                <a:gd name="connsiteX0" fmla="*/ 0 w 192882"/>
                <a:gd name="connsiteY0" fmla="*/ 0 h 121444"/>
                <a:gd name="connsiteX1" fmla="*/ 130969 w 192882"/>
                <a:gd name="connsiteY1" fmla="*/ 2382 h 121444"/>
                <a:gd name="connsiteX2" fmla="*/ 192882 w 192882"/>
                <a:gd name="connsiteY2" fmla="*/ 59532 h 121444"/>
                <a:gd name="connsiteX3" fmla="*/ 100013 w 192882"/>
                <a:gd name="connsiteY3" fmla="*/ 121444 h 121444"/>
                <a:gd name="connsiteX4" fmla="*/ 0 w 192882"/>
                <a:gd name="connsiteY4" fmla="*/ 0 h 12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2" h="121444">
                  <a:moveTo>
                    <a:pt x="0" y="0"/>
                  </a:moveTo>
                  <a:lnTo>
                    <a:pt x="130969" y="2382"/>
                  </a:lnTo>
                  <a:lnTo>
                    <a:pt x="192882" y="59532"/>
                  </a:lnTo>
                  <a:lnTo>
                    <a:pt x="100013" y="1214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任意多边形 440"/>
            <p:cNvSpPr/>
            <p:nvPr/>
          </p:nvSpPr>
          <p:spPr>
            <a:xfrm>
              <a:off x="5822163" y="1469224"/>
              <a:ext cx="192882" cy="121444"/>
            </a:xfrm>
            <a:custGeom>
              <a:avLst/>
              <a:gdLst>
                <a:gd name="connsiteX0" fmla="*/ 0 w 192882"/>
                <a:gd name="connsiteY0" fmla="*/ 0 h 121444"/>
                <a:gd name="connsiteX1" fmla="*/ 130969 w 192882"/>
                <a:gd name="connsiteY1" fmla="*/ 2382 h 121444"/>
                <a:gd name="connsiteX2" fmla="*/ 192882 w 192882"/>
                <a:gd name="connsiteY2" fmla="*/ 59532 h 121444"/>
                <a:gd name="connsiteX3" fmla="*/ 100013 w 192882"/>
                <a:gd name="connsiteY3" fmla="*/ 121444 h 121444"/>
                <a:gd name="connsiteX4" fmla="*/ 0 w 192882"/>
                <a:gd name="connsiteY4" fmla="*/ 0 h 12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2" h="121444">
                  <a:moveTo>
                    <a:pt x="0" y="0"/>
                  </a:moveTo>
                  <a:lnTo>
                    <a:pt x="130969" y="2382"/>
                  </a:lnTo>
                  <a:lnTo>
                    <a:pt x="192882" y="59532"/>
                  </a:lnTo>
                  <a:lnTo>
                    <a:pt x="100013" y="1214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任意多边形 441"/>
            <p:cNvSpPr/>
            <p:nvPr/>
          </p:nvSpPr>
          <p:spPr>
            <a:xfrm>
              <a:off x="7365221" y="1469224"/>
              <a:ext cx="192882" cy="121444"/>
            </a:xfrm>
            <a:custGeom>
              <a:avLst/>
              <a:gdLst>
                <a:gd name="connsiteX0" fmla="*/ 0 w 192882"/>
                <a:gd name="connsiteY0" fmla="*/ 0 h 121444"/>
                <a:gd name="connsiteX1" fmla="*/ 130969 w 192882"/>
                <a:gd name="connsiteY1" fmla="*/ 2382 h 121444"/>
                <a:gd name="connsiteX2" fmla="*/ 192882 w 192882"/>
                <a:gd name="connsiteY2" fmla="*/ 59532 h 121444"/>
                <a:gd name="connsiteX3" fmla="*/ 100013 w 192882"/>
                <a:gd name="connsiteY3" fmla="*/ 121444 h 121444"/>
                <a:gd name="connsiteX4" fmla="*/ 0 w 192882"/>
                <a:gd name="connsiteY4" fmla="*/ 0 h 12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2" h="121444">
                  <a:moveTo>
                    <a:pt x="0" y="0"/>
                  </a:moveTo>
                  <a:lnTo>
                    <a:pt x="130969" y="2382"/>
                  </a:lnTo>
                  <a:lnTo>
                    <a:pt x="192882" y="59532"/>
                  </a:lnTo>
                  <a:lnTo>
                    <a:pt x="100013" y="1214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96975" y="1524000"/>
            <a:ext cx="6464311" cy="112705"/>
            <a:chOff x="1196975" y="1524000"/>
            <a:chExt cx="6464311" cy="112705"/>
          </a:xfrm>
        </p:grpSpPr>
        <p:sp>
          <p:nvSpPr>
            <p:cNvPr id="443" name="任意多边形 442"/>
            <p:cNvSpPr/>
            <p:nvPr/>
          </p:nvSpPr>
          <p:spPr>
            <a:xfrm>
              <a:off x="1196975" y="1524000"/>
              <a:ext cx="184150" cy="107950"/>
            </a:xfrm>
            <a:custGeom>
              <a:avLst/>
              <a:gdLst>
                <a:gd name="connsiteX0" fmla="*/ 88900 w 184150"/>
                <a:gd name="connsiteY0" fmla="*/ 0 h 107950"/>
                <a:gd name="connsiteX1" fmla="*/ 184150 w 184150"/>
                <a:gd name="connsiteY1" fmla="*/ 22225 h 107950"/>
                <a:gd name="connsiteX2" fmla="*/ 136525 w 184150"/>
                <a:gd name="connsiteY2" fmla="*/ 107950 h 107950"/>
                <a:gd name="connsiteX3" fmla="*/ 0 w 184150"/>
                <a:gd name="connsiteY3" fmla="*/ 603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150" h="107950">
                  <a:moveTo>
                    <a:pt x="88900" y="0"/>
                  </a:moveTo>
                  <a:lnTo>
                    <a:pt x="184150" y="22225"/>
                  </a:lnTo>
                  <a:lnTo>
                    <a:pt x="136525" y="107950"/>
                  </a:lnTo>
                  <a:lnTo>
                    <a:pt x="0" y="60325"/>
                  </a:lnTo>
                </a:path>
              </a:pathLst>
            </a:cu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任意多边形 443"/>
            <p:cNvSpPr/>
            <p:nvPr/>
          </p:nvSpPr>
          <p:spPr>
            <a:xfrm>
              <a:off x="2778907" y="1524000"/>
              <a:ext cx="184150" cy="107950"/>
            </a:xfrm>
            <a:custGeom>
              <a:avLst/>
              <a:gdLst>
                <a:gd name="connsiteX0" fmla="*/ 88900 w 184150"/>
                <a:gd name="connsiteY0" fmla="*/ 0 h 107950"/>
                <a:gd name="connsiteX1" fmla="*/ 184150 w 184150"/>
                <a:gd name="connsiteY1" fmla="*/ 22225 h 107950"/>
                <a:gd name="connsiteX2" fmla="*/ 136525 w 184150"/>
                <a:gd name="connsiteY2" fmla="*/ 107950 h 107950"/>
                <a:gd name="connsiteX3" fmla="*/ 0 w 184150"/>
                <a:gd name="connsiteY3" fmla="*/ 603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150" h="107950">
                  <a:moveTo>
                    <a:pt x="88900" y="0"/>
                  </a:moveTo>
                  <a:lnTo>
                    <a:pt x="184150" y="22225"/>
                  </a:lnTo>
                  <a:lnTo>
                    <a:pt x="136525" y="107950"/>
                  </a:lnTo>
                  <a:lnTo>
                    <a:pt x="0" y="60325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任意多边形 444"/>
            <p:cNvSpPr/>
            <p:nvPr/>
          </p:nvSpPr>
          <p:spPr>
            <a:xfrm>
              <a:off x="4326725" y="1524000"/>
              <a:ext cx="184150" cy="107950"/>
            </a:xfrm>
            <a:custGeom>
              <a:avLst/>
              <a:gdLst>
                <a:gd name="connsiteX0" fmla="*/ 88900 w 184150"/>
                <a:gd name="connsiteY0" fmla="*/ 0 h 107950"/>
                <a:gd name="connsiteX1" fmla="*/ 184150 w 184150"/>
                <a:gd name="connsiteY1" fmla="*/ 22225 h 107950"/>
                <a:gd name="connsiteX2" fmla="*/ 136525 w 184150"/>
                <a:gd name="connsiteY2" fmla="*/ 107950 h 107950"/>
                <a:gd name="connsiteX3" fmla="*/ 0 w 184150"/>
                <a:gd name="connsiteY3" fmla="*/ 603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150" h="107950">
                  <a:moveTo>
                    <a:pt x="88900" y="0"/>
                  </a:moveTo>
                  <a:lnTo>
                    <a:pt x="184150" y="22225"/>
                  </a:lnTo>
                  <a:lnTo>
                    <a:pt x="136525" y="107950"/>
                  </a:lnTo>
                  <a:lnTo>
                    <a:pt x="0" y="60325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任意多边形 445"/>
            <p:cNvSpPr/>
            <p:nvPr/>
          </p:nvSpPr>
          <p:spPr>
            <a:xfrm>
              <a:off x="5934078" y="1528755"/>
              <a:ext cx="184150" cy="107950"/>
            </a:xfrm>
            <a:custGeom>
              <a:avLst/>
              <a:gdLst>
                <a:gd name="connsiteX0" fmla="*/ 88900 w 184150"/>
                <a:gd name="connsiteY0" fmla="*/ 0 h 107950"/>
                <a:gd name="connsiteX1" fmla="*/ 184150 w 184150"/>
                <a:gd name="connsiteY1" fmla="*/ 22225 h 107950"/>
                <a:gd name="connsiteX2" fmla="*/ 136525 w 184150"/>
                <a:gd name="connsiteY2" fmla="*/ 107950 h 107950"/>
                <a:gd name="connsiteX3" fmla="*/ 0 w 184150"/>
                <a:gd name="connsiteY3" fmla="*/ 603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150" h="107950">
                  <a:moveTo>
                    <a:pt x="88900" y="0"/>
                  </a:moveTo>
                  <a:lnTo>
                    <a:pt x="184150" y="22225"/>
                  </a:lnTo>
                  <a:lnTo>
                    <a:pt x="136525" y="107950"/>
                  </a:lnTo>
                  <a:lnTo>
                    <a:pt x="0" y="60325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任意多边形 446"/>
            <p:cNvSpPr/>
            <p:nvPr/>
          </p:nvSpPr>
          <p:spPr>
            <a:xfrm>
              <a:off x="7477136" y="1528755"/>
              <a:ext cx="184150" cy="107950"/>
            </a:xfrm>
            <a:custGeom>
              <a:avLst/>
              <a:gdLst>
                <a:gd name="connsiteX0" fmla="*/ 88900 w 184150"/>
                <a:gd name="connsiteY0" fmla="*/ 0 h 107950"/>
                <a:gd name="connsiteX1" fmla="*/ 184150 w 184150"/>
                <a:gd name="connsiteY1" fmla="*/ 22225 h 107950"/>
                <a:gd name="connsiteX2" fmla="*/ 136525 w 184150"/>
                <a:gd name="connsiteY2" fmla="*/ 107950 h 107950"/>
                <a:gd name="connsiteX3" fmla="*/ 0 w 184150"/>
                <a:gd name="connsiteY3" fmla="*/ 603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150" h="107950">
                  <a:moveTo>
                    <a:pt x="88900" y="0"/>
                  </a:moveTo>
                  <a:lnTo>
                    <a:pt x="184150" y="22225"/>
                  </a:lnTo>
                  <a:lnTo>
                    <a:pt x="136525" y="107950"/>
                  </a:lnTo>
                  <a:lnTo>
                    <a:pt x="0" y="60325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34928" y="1551766"/>
            <a:ext cx="6499580" cy="117425"/>
            <a:chOff x="1334928" y="1551766"/>
            <a:chExt cx="6499580" cy="117425"/>
          </a:xfrm>
        </p:grpSpPr>
        <p:sp>
          <p:nvSpPr>
            <p:cNvPr id="448" name="Freeform 95"/>
            <p:cNvSpPr>
              <a:spLocks/>
            </p:cNvSpPr>
            <p:nvPr/>
          </p:nvSpPr>
          <p:spPr bwMode="auto">
            <a:xfrm>
              <a:off x="7626097" y="1551766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" name="Freeform 95"/>
            <p:cNvSpPr>
              <a:spLocks/>
            </p:cNvSpPr>
            <p:nvPr/>
          </p:nvSpPr>
          <p:spPr bwMode="auto">
            <a:xfrm>
              <a:off x="6073511" y="1551766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" name="Freeform 95"/>
            <p:cNvSpPr>
              <a:spLocks/>
            </p:cNvSpPr>
            <p:nvPr/>
          </p:nvSpPr>
          <p:spPr bwMode="auto">
            <a:xfrm>
              <a:off x="4463775" y="1551766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" name="Freeform 95"/>
            <p:cNvSpPr>
              <a:spLocks/>
            </p:cNvSpPr>
            <p:nvPr/>
          </p:nvSpPr>
          <p:spPr bwMode="auto">
            <a:xfrm>
              <a:off x="2911189" y="1551766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" name="Freeform 95"/>
            <p:cNvSpPr>
              <a:spLocks/>
            </p:cNvSpPr>
            <p:nvPr/>
          </p:nvSpPr>
          <p:spPr bwMode="auto">
            <a:xfrm>
              <a:off x="1334928" y="1551766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28763" y="1566863"/>
            <a:ext cx="6448449" cy="119055"/>
            <a:chOff x="1528763" y="1566863"/>
            <a:chExt cx="6448449" cy="119055"/>
          </a:xfrm>
        </p:grpSpPr>
        <p:sp>
          <p:nvSpPr>
            <p:cNvPr id="453" name="任意多边形 452"/>
            <p:cNvSpPr/>
            <p:nvPr/>
          </p:nvSpPr>
          <p:spPr>
            <a:xfrm>
              <a:off x="1528763" y="1566863"/>
              <a:ext cx="171450" cy="114300"/>
            </a:xfrm>
            <a:custGeom>
              <a:avLst/>
              <a:gdLst>
                <a:gd name="connsiteX0" fmla="*/ 0 w 171450"/>
                <a:gd name="connsiteY0" fmla="*/ 102393 h 114300"/>
                <a:gd name="connsiteX1" fmla="*/ 26193 w 171450"/>
                <a:gd name="connsiteY1" fmla="*/ 0 h 114300"/>
                <a:gd name="connsiteX2" fmla="*/ 171450 w 171450"/>
                <a:gd name="connsiteY2" fmla="*/ 4762 h 114300"/>
                <a:gd name="connsiteX3" fmla="*/ 171450 w 171450"/>
                <a:gd name="connsiteY3" fmla="*/ 114300 h 114300"/>
                <a:gd name="connsiteX4" fmla="*/ 0 w 171450"/>
                <a:gd name="connsiteY4" fmla="*/ 10239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14300">
                  <a:moveTo>
                    <a:pt x="0" y="102393"/>
                  </a:moveTo>
                  <a:lnTo>
                    <a:pt x="26193" y="0"/>
                  </a:lnTo>
                  <a:lnTo>
                    <a:pt x="171450" y="4762"/>
                  </a:lnTo>
                  <a:lnTo>
                    <a:pt x="171450" y="114300"/>
                  </a:lnTo>
                  <a:lnTo>
                    <a:pt x="0" y="102393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任意多边形 453"/>
            <p:cNvSpPr/>
            <p:nvPr/>
          </p:nvSpPr>
          <p:spPr>
            <a:xfrm>
              <a:off x="3107523" y="1566863"/>
              <a:ext cx="171450" cy="114300"/>
            </a:xfrm>
            <a:custGeom>
              <a:avLst/>
              <a:gdLst>
                <a:gd name="connsiteX0" fmla="*/ 0 w 171450"/>
                <a:gd name="connsiteY0" fmla="*/ 102393 h 114300"/>
                <a:gd name="connsiteX1" fmla="*/ 26193 w 171450"/>
                <a:gd name="connsiteY1" fmla="*/ 0 h 114300"/>
                <a:gd name="connsiteX2" fmla="*/ 171450 w 171450"/>
                <a:gd name="connsiteY2" fmla="*/ 4762 h 114300"/>
                <a:gd name="connsiteX3" fmla="*/ 171450 w 171450"/>
                <a:gd name="connsiteY3" fmla="*/ 114300 h 114300"/>
                <a:gd name="connsiteX4" fmla="*/ 0 w 171450"/>
                <a:gd name="connsiteY4" fmla="*/ 10239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14300">
                  <a:moveTo>
                    <a:pt x="0" y="102393"/>
                  </a:moveTo>
                  <a:lnTo>
                    <a:pt x="26193" y="0"/>
                  </a:lnTo>
                  <a:lnTo>
                    <a:pt x="171450" y="4762"/>
                  </a:lnTo>
                  <a:lnTo>
                    <a:pt x="171450" y="114300"/>
                  </a:lnTo>
                  <a:lnTo>
                    <a:pt x="0" y="102393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任意多边形 454"/>
            <p:cNvSpPr/>
            <p:nvPr/>
          </p:nvSpPr>
          <p:spPr>
            <a:xfrm>
              <a:off x="4643438" y="1566863"/>
              <a:ext cx="171450" cy="114300"/>
            </a:xfrm>
            <a:custGeom>
              <a:avLst/>
              <a:gdLst>
                <a:gd name="connsiteX0" fmla="*/ 0 w 171450"/>
                <a:gd name="connsiteY0" fmla="*/ 102393 h 114300"/>
                <a:gd name="connsiteX1" fmla="*/ 26193 w 171450"/>
                <a:gd name="connsiteY1" fmla="*/ 0 h 114300"/>
                <a:gd name="connsiteX2" fmla="*/ 171450 w 171450"/>
                <a:gd name="connsiteY2" fmla="*/ 4762 h 114300"/>
                <a:gd name="connsiteX3" fmla="*/ 171450 w 171450"/>
                <a:gd name="connsiteY3" fmla="*/ 114300 h 114300"/>
                <a:gd name="connsiteX4" fmla="*/ 0 w 171450"/>
                <a:gd name="connsiteY4" fmla="*/ 10239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14300">
                  <a:moveTo>
                    <a:pt x="0" y="102393"/>
                  </a:moveTo>
                  <a:lnTo>
                    <a:pt x="26193" y="0"/>
                  </a:lnTo>
                  <a:lnTo>
                    <a:pt x="171450" y="4762"/>
                  </a:lnTo>
                  <a:lnTo>
                    <a:pt x="171450" y="114300"/>
                  </a:lnTo>
                  <a:lnTo>
                    <a:pt x="0" y="102393"/>
                  </a:lnTo>
                  <a:close/>
                </a:path>
              </a:pathLst>
            </a:cu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任意多边形 455"/>
            <p:cNvSpPr/>
            <p:nvPr/>
          </p:nvSpPr>
          <p:spPr>
            <a:xfrm>
              <a:off x="6262704" y="1571618"/>
              <a:ext cx="171450" cy="114300"/>
            </a:xfrm>
            <a:custGeom>
              <a:avLst/>
              <a:gdLst>
                <a:gd name="connsiteX0" fmla="*/ 0 w 171450"/>
                <a:gd name="connsiteY0" fmla="*/ 102393 h 114300"/>
                <a:gd name="connsiteX1" fmla="*/ 26193 w 171450"/>
                <a:gd name="connsiteY1" fmla="*/ 0 h 114300"/>
                <a:gd name="connsiteX2" fmla="*/ 171450 w 171450"/>
                <a:gd name="connsiteY2" fmla="*/ 4762 h 114300"/>
                <a:gd name="connsiteX3" fmla="*/ 171450 w 171450"/>
                <a:gd name="connsiteY3" fmla="*/ 114300 h 114300"/>
                <a:gd name="connsiteX4" fmla="*/ 0 w 171450"/>
                <a:gd name="connsiteY4" fmla="*/ 10239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14300">
                  <a:moveTo>
                    <a:pt x="0" y="102393"/>
                  </a:moveTo>
                  <a:lnTo>
                    <a:pt x="26193" y="0"/>
                  </a:lnTo>
                  <a:lnTo>
                    <a:pt x="171450" y="4762"/>
                  </a:lnTo>
                  <a:lnTo>
                    <a:pt x="171450" y="114300"/>
                  </a:lnTo>
                  <a:lnTo>
                    <a:pt x="0" y="102393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任意多边形 456"/>
            <p:cNvSpPr/>
            <p:nvPr/>
          </p:nvSpPr>
          <p:spPr>
            <a:xfrm>
              <a:off x="7805762" y="1571618"/>
              <a:ext cx="171450" cy="114300"/>
            </a:xfrm>
            <a:custGeom>
              <a:avLst/>
              <a:gdLst>
                <a:gd name="connsiteX0" fmla="*/ 0 w 171450"/>
                <a:gd name="connsiteY0" fmla="*/ 102393 h 114300"/>
                <a:gd name="connsiteX1" fmla="*/ 26193 w 171450"/>
                <a:gd name="connsiteY1" fmla="*/ 0 h 114300"/>
                <a:gd name="connsiteX2" fmla="*/ 171450 w 171450"/>
                <a:gd name="connsiteY2" fmla="*/ 4762 h 114300"/>
                <a:gd name="connsiteX3" fmla="*/ 171450 w 171450"/>
                <a:gd name="connsiteY3" fmla="*/ 114300 h 114300"/>
                <a:gd name="connsiteX4" fmla="*/ 0 w 171450"/>
                <a:gd name="connsiteY4" fmla="*/ 10239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14300">
                  <a:moveTo>
                    <a:pt x="0" y="102393"/>
                  </a:moveTo>
                  <a:lnTo>
                    <a:pt x="26193" y="0"/>
                  </a:lnTo>
                  <a:lnTo>
                    <a:pt x="171450" y="4762"/>
                  </a:lnTo>
                  <a:lnTo>
                    <a:pt x="171450" y="114300"/>
                  </a:lnTo>
                  <a:lnTo>
                    <a:pt x="0" y="102393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47744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76153" y="2152646"/>
            <a:ext cx="6774744" cy="1574590"/>
            <a:chOff x="1276153" y="2152646"/>
            <a:chExt cx="6774744" cy="1574590"/>
          </a:xfrm>
        </p:grpSpPr>
        <p:sp>
          <p:nvSpPr>
            <p:cNvPr id="135" name="Line 86"/>
            <p:cNvSpPr>
              <a:spLocks noChangeShapeType="1"/>
            </p:cNvSpPr>
            <p:nvPr/>
          </p:nvSpPr>
          <p:spPr bwMode="auto">
            <a:xfrm>
              <a:off x="4617077" y="31513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Line 87"/>
            <p:cNvSpPr>
              <a:spLocks noChangeShapeType="1"/>
            </p:cNvSpPr>
            <p:nvPr/>
          </p:nvSpPr>
          <p:spPr bwMode="auto">
            <a:xfrm flipH="1">
              <a:off x="5281691" y="33044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Oval 88"/>
            <p:cNvSpPr>
              <a:spLocks noChangeArrowheads="1"/>
            </p:cNvSpPr>
            <p:nvPr/>
          </p:nvSpPr>
          <p:spPr bwMode="auto">
            <a:xfrm>
              <a:off x="3751227" y="27970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38" name="Oval 89"/>
            <p:cNvSpPr>
              <a:spLocks noChangeArrowheads="1"/>
            </p:cNvSpPr>
            <p:nvPr/>
          </p:nvSpPr>
          <p:spPr bwMode="auto">
            <a:xfrm>
              <a:off x="3931281" y="29530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39" name="Line 90"/>
            <p:cNvSpPr>
              <a:spLocks noChangeShapeType="1"/>
            </p:cNvSpPr>
            <p:nvPr/>
          </p:nvSpPr>
          <p:spPr bwMode="auto">
            <a:xfrm flipH="1">
              <a:off x="5281691" y="30536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Oval 91"/>
            <p:cNvSpPr>
              <a:spLocks noChangeArrowheads="1"/>
            </p:cNvSpPr>
            <p:nvPr/>
          </p:nvSpPr>
          <p:spPr bwMode="auto">
            <a:xfrm>
              <a:off x="3751227" y="25360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1" name="Oval 92"/>
            <p:cNvSpPr>
              <a:spLocks noChangeArrowheads="1"/>
            </p:cNvSpPr>
            <p:nvPr/>
          </p:nvSpPr>
          <p:spPr bwMode="auto">
            <a:xfrm>
              <a:off x="3931281" y="27139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2" name="Line 93"/>
            <p:cNvSpPr>
              <a:spLocks noChangeShapeType="1"/>
            </p:cNvSpPr>
            <p:nvPr/>
          </p:nvSpPr>
          <p:spPr bwMode="auto">
            <a:xfrm flipH="1">
              <a:off x="5286986" y="26570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Oval 94"/>
            <p:cNvSpPr>
              <a:spLocks noChangeArrowheads="1"/>
            </p:cNvSpPr>
            <p:nvPr/>
          </p:nvSpPr>
          <p:spPr bwMode="auto">
            <a:xfrm>
              <a:off x="3751227" y="22969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5" name="Line 96"/>
            <p:cNvSpPr>
              <a:spLocks noChangeShapeType="1"/>
            </p:cNvSpPr>
            <p:nvPr/>
          </p:nvSpPr>
          <p:spPr bwMode="auto">
            <a:xfrm flipH="1">
              <a:off x="5330676" y="26177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97"/>
            <p:cNvSpPr>
              <a:spLocks noChangeShapeType="1"/>
            </p:cNvSpPr>
            <p:nvPr/>
          </p:nvSpPr>
          <p:spPr bwMode="auto">
            <a:xfrm>
              <a:off x="4617077" y="27826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98"/>
            <p:cNvSpPr>
              <a:spLocks noChangeShapeType="1"/>
            </p:cNvSpPr>
            <p:nvPr/>
          </p:nvSpPr>
          <p:spPr bwMode="auto">
            <a:xfrm flipH="1">
              <a:off x="5016904" y="23421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99"/>
            <p:cNvSpPr>
              <a:spLocks noChangeShapeType="1"/>
            </p:cNvSpPr>
            <p:nvPr/>
          </p:nvSpPr>
          <p:spPr bwMode="auto">
            <a:xfrm>
              <a:off x="5102960" y="27372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100"/>
            <p:cNvSpPr>
              <a:spLocks noChangeShapeType="1"/>
            </p:cNvSpPr>
            <p:nvPr/>
          </p:nvSpPr>
          <p:spPr bwMode="auto">
            <a:xfrm>
              <a:off x="4879216" y="27724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101"/>
            <p:cNvSpPr>
              <a:spLocks noChangeShapeType="1"/>
            </p:cNvSpPr>
            <p:nvPr/>
          </p:nvSpPr>
          <p:spPr bwMode="auto">
            <a:xfrm flipV="1">
              <a:off x="4781245" y="23035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102"/>
            <p:cNvSpPr>
              <a:spLocks noChangeShapeType="1"/>
            </p:cNvSpPr>
            <p:nvPr/>
          </p:nvSpPr>
          <p:spPr bwMode="auto">
            <a:xfrm flipV="1">
              <a:off x="5207551" y="24092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103"/>
            <p:cNvSpPr>
              <a:spLocks noChangeShapeType="1"/>
            </p:cNvSpPr>
            <p:nvPr/>
          </p:nvSpPr>
          <p:spPr bwMode="auto">
            <a:xfrm>
              <a:off x="5259451" y="27042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Oval 104"/>
            <p:cNvSpPr>
              <a:spLocks noChangeArrowheads="1"/>
            </p:cNvSpPr>
            <p:nvPr/>
          </p:nvSpPr>
          <p:spPr bwMode="auto">
            <a:xfrm>
              <a:off x="3931281" y="24733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54" name="Line 105"/>
            <p:cNvSpPr>
              <a:spLocks noChangeShapeType="1"/>
            </p:cNvSpPr>
            <p:nvPr/>
          </p:nvSpPr>
          <p:spPr bwMode="auto">
            <a:xfrm flipH="1">
              <a:off x="4364207" y="27748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Line 106"/>
            <p:cNvSpPr>
              <a:spLocks noChangeShapeType="1"/>
            </p:cNvSpPr>
            <p:nvPr/>
          </p:nvSpPr>
          <p:spPr bwMode="auto">
            <a:xfrm flipH="1">
              <a:off x="3750426" y="26279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Line 107"/>
            <p:cNvSpPr>
              <a:spLocks noChangeShapeType="1"/>
            </p:cNvSpPr>
            <p:nvPr/>
          </p:nvSpPr>
          <p:spPr bwMode="auto">
            <a:xfrm flipH="1">
              <a:off x="4092801" y="27505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Line 108"/>
            <p:cNvSpPr>
              <a:spLocks noChangeShapeType="1"/>
            </p:cNvSpPr>
            <p:nvPr/>
          </p:nvSpPr>
          <p:spPr bwMode="auto">
            <a:xfrm>
              <a:off x="4202687" y="23421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109"/>
            <p:cNvSpPr>
              <a:spLocks noChangeShapeType="1"/>
            </p:cNvSpPr>
            <p:nvPr/>
          </p:nvSpPr>
          <p:spPr bwMode="auto">
            <a:xfrm flipH="1" flipV="1">
              <a:off x="3972056" y="24116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110"/>
            <p:cNvSpPr>
              <a:spLocks noChangeShapeType="1"/>
            </p:cNvSpPr>
            <p:nvPr/>
          </p:nvSpPr>
          <p:spPr bwMode="auto">
            <a:xfrm flipH="1" flipV="1">
              <a:off x="4463501" y="23137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Line 111"/>
            <p:cNvSpPr>
              <a:spLocks noChangeShapeType="1"/>
            </p:cNvSpPr>
            <p:nvPr/>
          </p:nvSpPr>
          <p:spPr bwMode="auto">
            <a:xfrm flipH="1">
              <a:off x="3897916" y="27121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Oval 112"/>
            <p:cNvSpPr>
              <a:spLocks noChangeArrowheads="1"/>
            </p:cNvSpPr>
            <p:nvPr/>
          </p:nvSpPr>
          <p:spPr bwMode="auto">
            <a:xfrm>
              <a:off x="4578683" y="25812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62" name="Line 113"/>
            <p:cNvSpPr>
              <a:spLocks noChangeShapeType="1"/>
            </p:cNvSpPr>
            <p:nvPr/>
          </p:nvSpPr>
          <p:spPr bwMode="auto">
            <a:xfrm>
              <a:off x="4621049" y="21526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Line 114"/>
            <p:cNvSpPr>
              <a:spLocks noChangeShapeType="1"/>
            </p:cNvSpPr>
            <p:nvPr/>
          </p:nvSpPr>
          <p:spPr bwMode="auto">
            <a:xfrm flipH="1">
              <a:off x="5286986" y="25433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115"/>
            <p:cNvSpPr>
              <a:spLocks noChangeShapeType="1"/>
            </p:cNvSpPr>
            <p:nvPr/>
          </p:nvSpPr>
          <p:spPr bwMode="auto">
            <a:xfrm>
              <a:off x="5305521" y="25564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Line 116"/>
            <p:cNvSpPr>
              <a:spLocks noChangeShapeType="1"/>
            </p:cNvSpPr>
            <p:nvPr/>
          </p:nvSpPr>
          <p:spPr bwMode="auto">
            <a:xfrm flipH="1">
              <a:off x="5286986" y="31994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117"/>
            <p:cNvSpPr>
              <a:spLocks noChangeShapeType="1"/>
            </p:cNvSpPr>
            <p:nvPr/>
          </p:nvSpPr>
          <p:spPr bwMode="auto">
            <a:xfrm flipH="1">
              <a:off x="5286986" y="29384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Line 118"/>
            <p:cNvSpPr>
              <a:spLocks noChangeShapeType="1"/>
            </p:cNvSpPr>
            <p:nvPr/>
          </p:nvSpPr>
          <p:spPr bwMode="auto">
            <a:xfrm>
              <a:off x="5305521" y="29428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Line 119"/>
            <p:cNvSpPr>
              <a:spLocks noChangeShapeType="1"/>
            </p:cNvSpPr>
            <p:nvPr/>
          </p:nvSpPr>
          <p:spPr bwMode="auto">
            <a:xfrm>
              <a:off x="5305521" y="31921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" name="Line 121"/>
            <p:cNvSpPr>
              <a:spLocks noChangeShapeType="1"/>
            </p:cNvSpPr>
            <p:nvPr/>
          </p:nvSpPr>
          <p:spPr bwMode="auto">
            <a:xfrm>
              <a:off x="5644448" y="25681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Line 86"/>
            <p:cNvSpPr>
              <a:spLocks noChangeShapeType="1"/>
            </p:cNvSpPr>
            <p:nvPr/>
          </p:nvSpPr>
          <p:spPr bwMode="auto">
            <a:xfrm>
              <a:off x="2142804" y="31513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Line 87"/>
            <p:cNvSpPr>
              <a:spLocks noChangeShapeType="1"/>
            </p:cNvSpPr>
            <p:nvPr/>
          </p:nvSpPr>
          <p:spPr bwMode="auto">
            <a:xfrm flipH="1">
              <a:off x="2807418" y="33044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Oval 88"/>
            <p:cNvSpPr>
              <a:spLocks noChangeArrowheads="1"/>
            </p:cNvSpPr>
            <p:nvPr/>
          </p:nvSpPr>
          <p:spPr bwMode="auto">
            <a:xfrm>
              <a:off x="1276954" y="27970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75" name="Oval 89"/>
            <p:cNvSpPr>
              <a:spLocks noChangeArrowheads="1"/>
            </p:cNvSpPr>
            <p:nvPr/>
          </p:nvSpPr>
          <p:spPr bwMode="auto">
            <a:xfrm>
              <a:off x="1457008" y="29530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76" name="Line 90"/>
            <p:cNvSpPr>
              <a:spLocks noChangeShapeType="1"/>
            </p:cNvSpPr>
            <p:nvPr/>
          </p:nvSpPr>
          <p:spPr bwMode="auto">
            <a:xfrm flipH="1">
              <a:off x="2807418" y="30536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" name="Oval 91"/>
            <p:cNvSpPr>
              <a:spLocks noChangeArrowheads="1"/>
            </p:cNvSpPr>
            <p:nvPr/>
          </p:nvSpPr>
          <p:spPr bwMode="auto">
            <a:xfrm>
              <a:off x="1276954" y="25360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78" name="Oval 92"/>
            <p:cNvSpPr>
              <a:spLocks noChangeArrowheads="1"/>
            </p:cNvSpPr>
            <p:nvPr/>
          </p:nvSpPr>
          <p:spPr bwMode="auto">
            <a:xfrm>
              <a:off x="1457008" y="27139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79" name="Line 93"/>
            <p:cNvSpPr>
              <a:spLocks noChangeShapeType="1"/>
            </p:cNvSpPr>
            <p:nvPr/>
          </p:nvSpPr>
          <p:spPr bwMode="auto">
            <a:xfrm flipH="1">
              <a:off x="2812713" y="26570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Oval 94"/>
            <p:cNvSpPr>
              <a:spLocks noChangeArrowheads="1"/>
            </p:cNvSpPr>
            <p:nvPr/>
          </p:nvSpPr>
          <p:spPr bwMode="auto">
            <a:xfrm>
              <a:off x="1276954" y="22969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82" name="Line 96"/>
            <p:cNvSpPr>
              <a:spLocks noChangeShapeType="1"/>
            </p:cNvSpPr>
            <p:nvPr/>
          </p:nvSpPr>
          <p:spPr bwMode="auto">
            <a:xfrm flipH="1">
              <a:off x="2856403" y="26177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Line 97"/>
            <p:cNvSpPr>
              <a:spLocks noChangeShapeType="1"/>
            </p:cNvSpPr>
            <p:nvPr/>
          </p:nvSpPr>
          <p:spPr bwMode="auto">
            <a:xfrm>
              <a:off x="2142804" y="27826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Line 98"/>
            <p:cNvSpPr>
              <a:spLocks noChangeShapeType="1"/>
            </p:cNvSpPr>
            <p:nvPr/>
          </p:nvSpPr>
          <p:spPr bwMode="auto">
            <a:xfrm flipH="1">
              <a:off x="2542631" y="23421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Line 99"/>
            <p:cNvSpPr>
              <a:spLocks noChangeShapeType="1"/>
            </p:cNvSpPr>
            <p:nvPr/>
          </p:nvSpPr>
          <p:spPr bwMode="auto">
            <a:xfrm>
              <a:off x="2628687" y="27372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" name="Line 100"/>
            <p:cNvSpPr>
              <a:spLocks noChangeShapeType="1"/>
            </p:cNvSpPr>
            <p:nvPr/>
          </p:nvSpPr>
          <p:spPr bwMode="auto">
            <a:xfrm>
              <a:off x="2404943" y="27724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Line 101"/>
            <p:cNvSpPr>
              <a:spLocks noChangeShapeType="1"/>
            </p:cNvSpPr>
            <p:nvPr/>
          </p:nvSpPr>
          <p:spPr bwMode="auto">
            <a:xfrm flipV="1">
              <a:off x="2306972" y="23035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Line 102"/>
            <p:cNvSpPr>
              <a:spLocks noChangeShapeType="1"/>
            </p:cNvSpPr>
            <p:nvPr/>
          </p:nvSpPr>
          <p:spPr bwMode="auto">
            <a:xfrm flipV="1">
              <a:off x="2733278" y="24092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Line 103"/>
            <p:cNvSpPr>
              <a:spLocks noChangeShapeType="1"/>
            </p:cNvSpPr>
            <p:nvPr/>
          </p:nvSpPr>
          <p:spPr bwMode="auto">
            <a:xfrm>
              <a:off x="2785178" y="27042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Oval 104"/>
            <p:cNvSpPr>
              <a:spLocks noChangeArrowheads="1"/>
            </p:cNvSpPr>
            <p:nvPr/>
          </p:nvSpPr>
          <p:spPr bwMode="auto">
            <a:xfrm>
              <a:off x="1457008" y="24733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91" name="Line 105"/>
            <p:cNvSpPr>
              <a:spLocks noChangeShapeType="1"/>
            </p:cNvSpPr>
            <p:nvPr/>
          </p:nvSpPr>
          <p:spPr bwMode="auto">
            <a:xfrm flipH="1">
              <a:off x="1889934" y="27748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Line 106"/>
            <p:cNvSpPr>
              <a:spLocks noChangeShapeType="1"/>
            </p:cNvSpPr>
            <p:nvPr/>
          </p:nvSpPr>
          <p:spPr bwMode="auto">
            <a:xfrm flipH="1">
              <a:off x="1276153" y="26279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Line 107"/>
            <p:cNvSpPr>
              <a:spLocks noChangeShapeType="1"/>
            </p:cNvSpPr>
            <p:nvPr/>
          </p:nvSpPr>
          <p:spPr bwMode="auto">
            <a:xfrm flipH="1">
              <a:off x="1618528" y="27505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Line 108"/>
            <p:cNvSpPr>
              <a:spLocks noChangeShapeType="1"/>
            </p:cNvSpPr>
            <p:nvPr/>
          </p:nvSpPr>
          <p:spPr bwMode="auto">
            <a:xfrm>
              <a:off x="1728414" y="23421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Line 109"/>
            <p:cNvSpPr>
              <a:spLocks noChangeShapeType="1"/>
            </p:cNvSpPr>
            <p:nvPr/>
          </p:nvSpPr>
          <p:spPr bwMode="auto">
            <a:xfrm flipH="1" flipV="1">
              <a:off x="1497783" y="24116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Line 110"/>
            <p:cNvSpPr>
              <a:spLocks noChangeShapeType="1"/>
            </p:cNvSpPr>
            <p:nvPr/>
          </p:nvSpPr>
          <p:spPr bwMode="auto">
            <a:xfrm flipH="1" flipV="1">
              <a:off x="1989228" y="23137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111"/>
            <p:cNvSpPr>
              <a:spLocks noChangeShapeType="1"/>
            </p:cNvSpPr>
            <p:nvPr/>
          </p:nvSpPr>
          <p:spPr bwMode="auto">
            <a:xfrm flipH="1">
              <a:off x="1423643" y="27121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" name="Oval 112"/>
            <p:cNvSpPr>
              <a:spLocks noChangeArrowheads="1"/>
            </p:cNvSpPr>
            <p:nvPr/>
          </p:nvSpPr>
          <p:spPr bwMode="auto">
            <a:xfrm>
              <a:off x="2104410" y="25812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99" name="Line 113"/>
            <p:cNvSpPr>
              <a:spLocks noChangeShapeType="1"/>
            </p:cNvSpPr>
            <p:nvPr/>
          </p:nvSpPr>
          <p:spPr bwMode="auto">
            <a:xfrm>
              <a:off x="2146776" y="21526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Line 114"/>
            <p:cNvSpPr>
              <a:spLocks noChangeShapeType="1"/>
            </p:cNvSpPr>
            <p:nvPr/>
          </p:nvSpPr>
          <p:spPr bwMode="auto">
            <a:xfrm flipH="1">
              <a:off x="2812713" y="25433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Line 115"/>
            <p:cNvSpPr>
              <a:spLocks noChangeShapeType="1"/>
            </p:cNvSpPr>
            <p:nvPr/>
          </p:nvSpPr>
          <p:spPr bwMode="auto">
            <a:xfrm>
              <a:off x="2831248" y="25564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Line 116"/>
            <p:cNvSpPr>
              <a:spLocks noChangeShapeType="1"/>
            </p:cNvSpPr>
            <p:nvPr/>
          </p:nvSpPr>
          <p:spPr bwMode="auto">
            <a:xfrm flipH="1">
              <a:off x="2812713" y="31994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Line 117"/>
            <p:cNvSpPr>
              <a:spLocks noChangeShapeType="1"/>
            </p:cNvSpPr>
            <p:nvPr/>
          </p:nvSpPr>
          <p:spPr bwMode="auto">
            <a:xfrm flipH="1">
              <a:off x="2812713" y="29384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Line 118"/>
            <p:cNvSpPr>
              <a:spLocks noChangeShapeType="1"/>
            </p:cNvSpPr>
            <p:nvPr/>
          </p:nvSpPr>
          <p:spPr bwMode="auto">
            <a:xfrm>
              <a:off x="2831248" y="29428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Line 119"/>
            <p:cNvSpPr>
              <a:spLocks noChangeShapeType="1"/>
            </p:cNvSpPr>
            <p:nvPr/>
          </p:nvSpPr>
          <p:spPr bwMode="auto">
            <a:xfrm>
              <a:off x="2831248" y="31921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Line 121"/>
            <p:cNvSpPr>
              <a:spLocks noChangeShapeType="1"/>
            </p:cNvSpPr>
            <p:nvPr/>
          </p:nvSpPr>
          <p:spPr bwMode="auto">
            <a:xfrm>
              <a:off x="3170175" y="25681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Line 86"/>
            <p:cNvSpPr>
              <a:spLocks noChangeShapeType="1"/>
            </p:cNvSpPr>
            <p:nvPr/>
          </p:nvSpPr>
          <p:spPr bwMode="auto">
            <a:xfrm>
              <a:off x="7010287" y="31513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Line 87"/>
            <p:cNvSpPr>
              <a:spLocks noChangeShapeType="1"/>
            </p:cNvSpPr>
            <p:nvPr/>
          </p:nvSpPr>
          <p:spPr bwMode="auto">
            <a:xfrm flipH="1">
              <a:off x="7674901" y="33044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auto">
            <a:xfrm>
              <a:off x="6144437" y="27970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auto">
            <a:xfrm>
              <a:off x="6324491" y="29530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3" name="Line 90"/>
            <p:cNvSpPr>
              <a:spLocks noChangeShapeType="1"/>
            </p:cNvSpPr>
            <p:nvPr/>
          </p:nvSpPr>
          <p:spPr bwMode="auto">
            <a:xfrm flipH="1">
              <a:off x="7674901" y="30536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" name="Oval 91"/>
            <p:cNvSpPr>
              <a:spLocks noChangeArrowheads="1"/>
            </p:cNvSpPr>
            <p:nvPr/>
          </p:nvSpPr>
          <p:spPr bwMode="auto">
            <a:xfrm>
              <a:off x="6144437" y="25360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5" name="Oval 92"/>
            <p:cNvSpPr>
              <a:spLocks noChangeArrowheads="1"/>
            </p:cNvSpPr>
            <p:nvPr/>
          </p:nvSpPr>
          <p:spPr bwMode="auto">
            <a:xfrm>
              <a:off x="6324491" y="27139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6" name="Line 93"/>
            <p:cNvSpPr>
              <a:spLocks noChangeShapeType="1"/>
            </p:cNvSpPr>
            <p:nvPr/>
          </p:nvSpPr>
          <p:spPr bwMode="auto">
            <a:xfrm flipH="1">
              <a:off x="7680196" y="26570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" name="Oval 94"/>
            <p:cNvSpPr>
              <a:spLocks noChangeArrowheads="1"/>
            </p:cNvSpPr>
            <p:nvPr/>
          </p:nvSpPr>
          <p:spPr bwMode="auto">
            <a:xfrm>
              <a:off x="6144437" y="22969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9" name="Line 96"/>
            <p:cNvSpPr>
              <a:spLocks noChangeShapeType="1"/>
            </p:cNvSpPr>
            <p:nvPr/>
          </p:nvSpPr>
          <p:spPr bwMode="auto">
            <a:xfrm flipH="1">
              <a:off x="7723886" y="26177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" name="Line 97"/>
            <p:cNvSpPr>
              <a:spLocks noChangeShapeType="1"/>
            </p:cNvSpPr>
            <p:nvPr/>
          </p:nvSpPr>
          <p:spPr bwMode="auto">
            <a:xfrm>
              <a:off x="7010287" y="27826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Line 98"/>
            <p:cNvSpPr>
              <a:spLocks noChangeShapeType="1"/>
            </p:cNvSpPr>
            <p:nvPr/>
          </p:nvSpPr>
          <p:spPr bwMode="auto">
            <a:xfrm flipH="1">
              <a:off x="7410114" y="23421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" name="Line 99"/>
            <p:cNvSpPr>
              <a:spLocks noChangeShapeType="1"/>
            </p:cNvSpPr>
            <p:nvPr/>
          </p:nvSpPr>
          <p:spPr bwMode="auto">
            <a:xfrm>
              <a:off x="7496170" y="27372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Line 100"/>
            <p:cNvSpPr>
              <a:spLocks noChangeShapeType="1"/>
            </p:cNvSpPr>
            <p:nvPr/>
          </p:nvSpPr>
          <p:spPr bwMode="auto">
            <a:xfrm>
              <a:off x="7272426" y="27724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Line 101"/>
            <p:cNvSpPr>
              <a:spLocks noChangeShapeType="1"/>
            </p:cNvSpPr>
            <p:nvPr/>
          </p:nvSpPr>
          <p:spPr bwMode="auto">
            <a:xfrm flipV="1">
              <a:off x="7174455" y="23035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" name="Line 102"/>
            <p:cNvSpPr>
              <a:spLocks noChangeShapeType="1"/>
            </p:cNvSpPr>
            <p:nvPr/>
          </p:nvSpPr>
          <p:spPr bwMode="auto">
            <a:xfrm flipV="1">
              <a:off x="7600761" y="24092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Line 103"/>
            <p:cNvSpPr>
              <a:spLocks noChangeShapeType="1"/>
            </p:cNvSpPr>
            <p:nvPr/>
          </p:nvSpPr>
          <p:spPr bwMode="auto">
            <a:xfrm>
              <a:off x="7652661" y="27042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auto">
            <a:xfrm>
              <a:off x="6324491" y="24733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8" name="Line 105"/>
            <p:cNvSpPr>
              <a:spLocks noChangeShapeType="1"/>
            </p:cNvSpPr>
            <p:nvPr/>
          </p:nvSpPr>
          <p:spPr bwMode="auto">
            <a:xfrm flipH="1">
              <a:off x="6757417" y="27748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Line 106"/>
            <p:cNvSpPr>
              <a:spLocks noChangeShapeType="1"/>
            </p:cNvSpPr>
            <p:nvPr/>
          </p:nvSpPr>
          <p:spPr bwMode="auto">
            <a:xfrm flipH="1">
              <a:off x="6143636" y="26279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Line 107"/>
            <p:cNvSpPr>
              <a:spLocks noChangeShapeType="1"/>
            </p:cNvSpPr>
            <p:nvPr/>
          </p:nvSpPr>
          <p:spPr bwMode="auto">
            <a:xfrm flipH="1">
              <a:off x="6486011" y="27505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Line 108"/>
            <p:cNvSpPr>
              <a:spLocks noChangeShapeType="1"/>
            </p:cNvSpPr>
            <p:nvPr/>
          </p:nvSpPr>
          <p:spPr bwMode="auto">
            <a:xfrm>
              <a:off x="6595897" y="23421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Line 109"/>
            <p:cNvSpPr>
              <a:spLocks noChangeShapeType="1"/>
            </p:cNvSpPr>
            <p:nvPr/>
          </p:nvSpPr>
          <p:spPr bwMode="auto">
            <a:xfrm flipH="1" flipV="1">
              <a:off x="6365266" y="24116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Line 110"/>
            <p:cNvSpPr>
              <a:spLocks noChangeShapeType="1"/>
            </p:cNvSpPr>
            <p:nvPr/>
          </p:nvSpPr>
          <p:spPr bwMode="auto">
            <a:xfrm flipH="1" flipV="1">
              <a:off x="6856711" y="23137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Line 111"/>
            <p:cNvSpPr>
              <a:spLocks noChangeShapeType="1"/>
            </p:cNvSpPr>
            <p:nvPr/>
          </p:nvSpPr>
          <p:spPr bwMode="auto">
            <a:xfrm flipH="1">
              <a:off x="6291126" y="27121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Oval 112"/>
            <p:cNvSpPr>
              <a:spLocks noChangeArrowheads="1"/>
            </p:cNvSpPr>
            <p:nvPr/>
          </p:nvSpPr>
          <p:spPr bwMode="auto">
            <a:xfrm>
              <a:off x="6971893" y="25812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46" name="Line 113"/>
            <p:cNvSpPr>
              <a:spLocks noChangeShapeType="1"/>
            </p:cNvSpPr>
            <p:nvPr/>
          </p:nvSpPr>
          <p:spPr bwMode="auto">
            <a:xfrm>
              <a:off x="7014259" y="21526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" name="Line 114"/>
            <p:cNvSpPr>
              <a:spLocks noChangeShapeType="1"/>
            </p:cNvSpPr>
            <p:nvPr/>
          </p:nvSpPr>
          <p:spPr bwMode="auto">
            <a:xfrm flipH="1">
              <a:off x="7680196" y="25433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Line 115"/>
            <p:cNvSpPr>
              <a:spLocks noChangeShapeType="1"/>
            </p:cNvSpPr>
            <p:nvPr/>
          </p:nvSpPr>
          <p:spPr bwMode="auto">
            <a:xfrm>
              <a:off x="7698731" y="25564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" name="Line 116"/>
            <p:cNvSpPr>
              <a:spLocks noChangeShapeType="1"/>
            </p:cNvSpPr>
            <p:nvPr/>
          </p:nvSpPr>
          <p:spPr bwMode="auto">
            <a:xfrm flipH="1">
              <a:off x="7680196" y="31994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" name="Line 117"/>
            <p:cNvSpPr>
              <a:spLocks noChangeShapeType="1"/>
            </p:cNvSpPr>
            <p:nvPr/>
          </p:nvSpPr>
          <p:spPr bwMode="auto">
            <a:xfrm flipH="1">
              <a:off x="7680196" y="29384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" name="Line 118"/>
            <p:cNvSpPr>
              <a:spLocks noChangeShapeType="1"/>
            </p:cNvSpPr>
            <p:nvPr/>
          </p:nvSpPr>
          <p:spPr bwMode="auto">
            <a:xfrm>
              <a:off x="7698731" y="29428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" name="Line 119"/>
            <p:cNvSpPr>
              <a:spLocks noChangeShapeType="1"/>
            </p:cNvSpPr>
            <p:nvPr/>
          </p:nvSpPr>
          <p:spPr bwMode="auto">
            <a:xfrm>
              <a:off x="7698731" y="31921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" name="Line 121"/>
            <p:cNvSpPr>
              <a:spLocks noChangeShapeType="1"/>
            </p:cNvSpPr>
            <p:nvPr/>
          </p:nvSpPr>
          <p:spPr bwMode="auto">
            <a:xfrm>
              <a:off x="8037658" y="25681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基于位和基于块的磁盘条带化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47700"/>
            <a:ext cx="6441751" cy="428628"/>
            <a:chOff x="844893" y="747700"/>
            <a:chExt cx="644175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47700"/>
              <a:ext cx="61436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条带化和奇偶校验按“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字节</a:t>
              </a:r>
              <a:r>
                <a:rPr lang="zh-CN" altLang="en-US" dirty="0" smtClean="0"/>
                <a:t>”或者“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位</a:t>
              </a:r>
              <a:r>
                <a:rPr lang="zh-CN" altLang="en-US" dirty="0" smtClean="0"/>
                <a:t>”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7024" y="1079490"/>
            <a:ext cx="3457852" cy="693742"/>
            <a:chOff x="1257024" y="1079490"/>
            <a:chExt cx="3457852" cy="69374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024" y="15255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5" y="1417634"/>
              <a:ext cx="239119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/>
                <a:t>RAID-3: </a:t>
              </a:r>
              <a:r>
                <a:rPr lang="zh-CN" altLang="en-US" dirty="0" smtClean="0"/>
                <a:t>基于位</a:t>
              </a:r>
              <a:endParaRPr lang="en-US" altLang="zh-CN" dirty="0"/>
            </a:p>
          </p:txBody>
        </p:sp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842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394985" y="1079490"/>
              <a:ext cx="331989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/>
                <a:t>RAID-0/4/5: </a:t>
              </a:r>
              <a:r>
                <a:rPr lang="zh-CN" altLang="en-US" dirty="0" smtClean="0"/>
                <a:t>基于数据块</a:t>
              </a:r>
              <a:endParaRPr lang="en-US" altLang="zh-CN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1850" y="2482144"/>
            <a:ext cx="1173719" cy="2461219"/>
            <a:chOff x="831850" y="2482144"/>
            <a:chExt cx="1173719" cy="2461219"/>
          </a:xfrm>
        </p:grpSpPr>
        <p:sp>
          <p:nvSpPr>
            <p:cNvPr id="181" name="Freeform 95"/>
            <p:cNvSpPr>
              <a:spLocks/>
            </p:cNvSpPr>
            <p:nvPr/>
          </p:nvSpPr>
          <p:spPr bwMode="auto">
            <a:xfrm>
              <a:off x="1625147" y="27527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120"/>
            <p:cNvSpPr>
              <a:spLocks noChangeArrowheads="1"/>
            </p:cNvSpPr>
            <p:nvPr/>
          </p:nvSpPr>
          <p:spPr bwMode="auto">
            <a:xfrm>
              <a:off x="1688696" y="2482144"/>
              <a:ext cx="277319" cy="274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1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09" name="Line 77"/>
            <p:cNvSpPr>
              <a:spLocks noChangeShapeType="1"/>
            </p:cNvSpPr>
            <p:nvPr/>
          </p:nvSpPr>
          <p:spPr bwMode="auto">
            <a:xfrm flipH="1">
              <a:off x="833437" y="2935283"/>
              <a:ext cx="736600" cy="12446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Line 78"/>
            <p:cNvSpPr>
              <a:spLocks noChangeShapeType="1"/>
            </p:cNvSpPr>
            <p:nvPr/>
          </p:nvSpPr>
          <p:spPr bwMode="auto">
            <a:xfrm>
              <a:off x="1906587" y="2973383"/>
              <a:ext cx="25400" cy="12065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" name="Rectangle 79"/>
            <p:cNvSpPr>
              <a:spLocks noChangeArrowheads="1"/>
            </p:cNvSpPr>
            <p:nvPr/>
          </p:nvSpPr>
          <p:spPr bwMode="auto">
            <a:xfrm>
              <a:off x="831850" y="4186233"/>
              <a:ext cx="1173719" cy="75713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1 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 smtClean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 smtClean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86116" y="2482144"/>
            <a:ext cx="1173719" cy="2461219"/>
            <a:chOff x="3286116" y="2482144"/>
            <a:chExt cx="1173719" cy="2461219"/>
          </a:xfrm>
        </p:grpSpPr>
        <p:sp>
          <p:nvSpPr>
            <p:cNvPr id="144" name="Freeform 95"/>
            <p:cNvSpPr>
              <a:spLocks/>
            </p:cNvSpPr>
            <p:nvPr/>
          </p:nvSpPr>
          <p:spPr bwMode="auto">
            <a:xfrm>
              <a:off x="4099420" y="27527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Rectangle 120"/>
            <p:cNvSpPr>
              <a:spLocks noChangeArrowheads="1"/>
            </p:cNvSpPr>
            <p:nvPr/>
          </p:nvSpPr>
          <p:spPr bwMode="auto">
            <a:xfrm>
              <a:off x="4162969" y="2482144"/>
              <a:ext cx="277319" cy="274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2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08" name="Rectangle 2"/>
            <p:cNvSpPr>
              <a:spLocks noChangeArrowheads="1"/>
            </p:cNvSpPr>
            <p:nvPr/>
          </p:nvSpPr>
          <p:spPr bwMode="auto">
            <a:xfrm>
              <a:off x="3286116" y="4186233"/>
              <a:ext cx="1173719" cy="75713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0 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 smtClean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 smtClean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12" name="Line 80"/>
            <p:cNvSpPr>
              <a:spLocks noChangeShapeType="1"/>
            </p:cNvSpPr>
            <p:nvPr/>
          </p:nvSpPr>
          <p:spPr bwMode="auto">
            <a:xfrm flipH="1">
              <a:off x="3287703" y="2935283"/>
              <a:ext cx="736600" cy="12446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" name="Line 81"/>
            <p:cNvSpPr>
              <a:spLocks noChangeShapeType="1"/>
            </p:cNvSpPr>
            <p:nvPr/>
          </p:nvSpPr>
          <p:spPr bwMode="auto">
            <a:xfrm>
              <a:off x="4360853" y="2973383"/>
              <a:ext cx="25400" cy="11938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217" name="直接连接符 216"/>
          <p:cNvCxnSpPr/>
          <p:nvPr/>
        </p:nvCxnSpPr>
        <p:spPr>
          <a:xfrm rot="5400000">
            <a:off x="-13537533" y="2178841"/>
            <a:ext cx="13073154" cy="114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679326" y="2482144"/>
            <a:ext cx="1173719" cy="2461219"/>
            <a:chOff x="5679326" y="2482144"/>
            <a:chExt cx="1173719" cy="2461219"/>
          </a:xfrm>
        </p:grpSpPr>
        <p:sp>
          <p:nvSpPr>
            <p:cNvPr id="228" name="Freeform 95"/>
            <p:cNvSpPr>
              <a:spLocks/>
            </p:cNvSpPr>
            <p:nvPr/>
          </p:nvSpPr>
          <p:spPr bwMode="auto">
            <a:xfrm>
              <a:off x="6492630" y="27527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Rectangle 120"/>
            <p:cNvSpPr>
              <a:spLocks noChangeArrowheads="1"/>
            </p:cNvSpPr>
            <p:nvPr/>
          </p:nvSpPr>
          <p:spPr bwMode="auto">
            <a:xfrm>
              <a:off x="6556179" y="2482144"/>
              <a:ext cx="277319" cy="274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3</a:t>
              </a:r>
              <a:endParaRPr lang="en-US" altLang="zh-CN" sz="1200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55" name="Rectangle 2"/>
            <p:cNvSpPr>
              <a:spLocks noChangeArrowheads="1"/>
            </p:cNvSpPr>
            <p:nvPr/>
          </p:nvSpPr>
          <p:spPr bwMode="auto">
            <a:xfrm>
              <a:off x="5679326" y="4186233"/>
              <a:ext cx="1173719" cy="75713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1 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 smtClean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 smtClean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56" name="Line 80"/>
            <p:cNvSpPr>
              <a:spLocks noChangeShapeType="1"/>
            </p:cNvSpPr>
            <p:nvPr/>
          </p:nvSpPr>
          <p:spPr bwMode="auto">
            <a:xfrm flipH="1">
              <a:off x="5680913" y="2935283"/>
              <a:ext cx="736600" cy="12446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" name="Line 81"/>
            <p:cNvSpPr>
              <a:spLocks noChangeShapeType="1"/>
            </p:cNvSpPr>
            <p:nvPr/>
          </p:nvSpPr>
          <p:spPr bwMode="auto">
            <a:xfrm>
              <a:off x="6754063" y="2973383"/>
              <a:ext cx="25400" cy="11938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58950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6675</TotalTime>
  <Words>654</Words>
  <Application>Microsoft Office PowerPoint</Application>
  <PresentationFormat>全屏显示(16:9)</PresentationFormat>
  <Paragraphs>224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Monotype Sorts</vt:lpstr>
      <vt:lpstr>MS PGothic</vt:lpstr>
      <vt:lpstr>宋体</vt:lpstr>
      <vt:lpstr>微软雅黑</vt:lpstr>
      <vt:lpstr>张海山锐谐体2.0-授权联系：Samtype@QQ.com</vt:lpstr>
      <vt:lpstr>Arial</vt:lpstr>
      <vt:lpstr>Calibri</vt:lpstr>
      <vt:lpstr>Times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1042</cp:revision>
  <dcterms:created xsi:type="dcterms:W3CDTF">2015-01-11T06:38:50Z</dcterms:created>
  <dcterms:modified xsi:type="dcterms:W3CDTF">2015-04-16T11:11:39Z</dcterms:modified>
</cp:coreProperties>
</file>