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96" r:id="rId2"/>
    <p:sldId id="556" r:id="rId3"/>
    <p:sldId id="517" r:id="rId4"/>
    <p:sldId id="557" r:id="rId5"/>
    <p:sldId id="510" r:id="rId6"/>
    <p:sldId id="511" r:id="rId7"/>
    <p:sldId id="500" r:id="rId8"/>
    <p:sldId id="512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9" r:id="rId18"/>
    <p:sldId id="566" r:id="rId19"/>
    <p:sldId id="568" r:id="rId20"/>
    <p:sldId id="567" r:id="rId21"/>
    <p:sldId id="495" r:id="rId22"/>
    <p:sldId id="518" r:id="rId23"/>
    <p:sldId id="30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11576A"/>
    <a:srgbClr val="C647C6"/>
    <a:srgbClr val="0EB1C8"/>
    <a:srgbClr val="CCFFFF"/>
    <a:srgbClr val="33FFFF"/>
    <a:srgbClr val="FFF9B1"/>
    <a:srgbClr val="FDD000"/>
    <a:srgbClr val="33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7581" autoAdjust="0"/>
  </p:normalViewPr>
  <p:slideViewPr>
    <p:cSldViewPr>
      <p:cViewPr>
        <p:scale>
          <a:sx n="160" d="100"/>
          <a:sy n="160" d="100"/>
        </p:scale>
        <p:origin x="-204" y="-24"/>
      </p:cViewPr>
      <p:guideLst>
        <p:guide orient="horz" pos="1620"/>
        <p:guide orient="horz" pos="1711"/>
        <p:guide pos="2880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2072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2827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226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7089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3838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3880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22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7994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2396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27562" y="3365872"/>
            <a:ext cx="1008112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8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2376000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sz="20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5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27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35435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0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275856" y="3363838"/>
            <a:ext cx="1728192" cy="9361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841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管程条件变量的释放处理方式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7243" y="1000114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 smtClean="0"/>
                <a:t>Hansen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20004" y="1342790"/>
            <a:ext cx="3426584" cy="428628"/>
            <a:chOff x="1020004" y="1342790"/>
            <a:chExt cx="342658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1342790"/>
              <a:ext cx="32861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主要用于真实</a:t>
              </a:r>
              <a:r>
                <a:rPr lang="en-US" altLang="zh-CN" dirty="0" smtClean="0"/>
                <a:t>OS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Java</a:t>
              </a:r>
              <a:r>
                <a:rPr lang="zh-CN" altLang="en-US" dirty="0" smtClean="0"/>
                <a:t>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004" y="14493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399333" y="1000114"/>
            <a:ext cx="2084033" cy="428628"/>
            <a:chOff x="4399333" y="1000114"/>
            <a:chExt cx="208403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469741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 smtClean="0"/>
                <a:t>Hoare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933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16862" y="1342790"/>
            <a:ext cx="2360246" cy="428628"/>
            <a:chOff x="4816862" y="1342790"/>
            <a:chExt cx="2360246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4962530" y="1342790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主要见于教材中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6862" y="1449380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4324350" y="904066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2950" y="1779160"/>
            <a:ext cx="2773060" cy="864028"/>
            <a:chOff x="742950" y="1779160"/>
            <a:chExt cx="2773060" cy="86402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429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266950" y="2304634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2950" y="4071948"/>
            <a:ext cx="3196253" cy="584775"/>
            <a:chOff x="742950" y="4071948"/>
            <a:chExt cx="3196253" cy="584775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742950" y="4071948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266950" y="4087823"/>
              <a:ext cx="16722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31640" y="2669762"/>
            <a:ext cx="2764110" cy="1352412"/>
            <a:chOff x="1331640" y="2669762"/>
            <a:chExt cx="2764110" cy="1352412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571750" y="2698735"/>
              <a:ext cx="1524000" cy="132343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331640" y="2669762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378724" y="3673356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退出管程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29150" y="1779160"/>
            <a:ext cx="2784281" cy="838628"/>
            <a:chOff x="4629150" y="1779160"/>
            <a:chExt cx="2784281" cy="838628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6291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6153150" y="2279234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29150" y="3643320"/>
            <a:ext cx="3194650" cy="694154"/>
            <a:chOff x="4629150" y="3643320"/>
            <a:chExt cx="3194650" cy="694154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4629150" y="3690945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6153150" y="3643320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6153150" y="3998920"/>
              <a:ext cx="910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 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结束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12716" y="4337474"/>
            <a:ext cx="3169234" cy="608174"/>
            <a:chOff x="4812716" y="4337474"/>
            <a:chExt cx="3169234" cy="6081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6457950" y="4360873"/>
              <a:ext cx="1524000" cy="58477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812716" y="4337474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95302" y="2683783"/>
            <a:ext cx="2786648" cy="885296"/>
            <a:chOff x="5195302" y="2683783"/>
            <a:chExt cx="2786648" cy="885296"/>
          </a:xfrm>
        </p:grpSpPr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457950" y="2713023"/>
              <a:ext cx="1524000" cy="830997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x.signal()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220856" y="3230525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195302" y="2683783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dirty="0" smtClean="0"/>
              <a:t>Hansen </a:t>
            </a:r>
            <a:r>
              <a:rPr lang="zh-CN" altLang="en-US" dirty="0" smtClean="0"/>
              <a:t>管程与</a:t>
            </a:r>
            <a:r>
              <a:rPr lang="en-US" altLang="zh-CN" dirty="0" smtClean="0"/>
              <a:t> Hoare </a:t>
            </a:r>
            <a:r>
              <a:rPr lang="zh-CN" altLang="en-US" dirty="0" smtClean="0"/>
              <a:t>管程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7243" y="3003798"/>
            <a:ext cx="1831617" cy="428628"/>
            <a:chOff x="597243" y="3003798"/>
            <a:chExt cx="183161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 smtClean="0"/>
                <a:t>Hansen</a:t>
              </a:r>
              <a:r>
                <a:rPr lang="zh-CN" altLang="en-US" sz="1800" dirty="0" smtClean="0"/>
                <a:t>管程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4772" y="3302932"/>
            <a:ext cx="2271344" cy="1003528"/>
            <a:chOff x="1014772" y="3302932"/>
            <a:chExt cx="2271344" cy="10035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3302932"/>
              <a:ext cx="2125676" cy="64633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条件变量释放仅是一个提示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160440" y="3877832"/>
              <a:ext cx="20542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需要重新检查条件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98442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597243" y="4179685"/>
            <a:ext cx="1402989" cy="771304"/>
            <a:chOff x="597243" y="4179685"/>
            <a:chExt cx="1402989" cy="771304"/>
          </a:xfrm>
        </p:grpSpPr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895326" y="4179685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 smtClean="0"/>
                <a:t>特点</a:t>
              </a:r>
              <a:endParaRPr lang="zh-CN" altLang="en-US" sz="1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243" y="417968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60440" y="4522361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高效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46289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191000" y="3003798"/>
            <a:ext cx="1831617" cy="428628"/>
            <a:chOff x="4191000" y="3003798"/>
            <a:chExt cx="183161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4489083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 smtClean="0"/>
                <a:t>Hoare</a:t>
              </a:r>
              <a:r>
                <a:rPr lang="zh-CN" altLang="en-US" sz="1800" dirty="0" smtClean="0"/>
                <a:t>管程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1000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08529" y="3302932"/>
            <a:ext cx="3154370" cy="1014191"/>
            <a:chOff x="4608529" y="3302932"/>
            <a:chExt cx="3154370" cy="1014191"/>
          </a:xfrm>
        </p:grpSpPr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4754197" y="3302932"/>
              <a:ext cx="2982932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条件变量释放同时表示放弃管程访问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754196" y="3888495"/>
              <a:ext cx="3008703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释放后条件变量的状态可用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995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4191000" y="4190348"/>
            <a:ext cx="1402989" cy="771304"/>
            <a:chOff x="4191000" y="4190348"/>
            <a:chExt cx="1402989" cy="771304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4489083" y="4190348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 smtClean="0"/>
                <a:t>特点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1000" y="419034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754197" y="4533024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低效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463961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500063" y="2988052"/>
            <a:ext cx="8382000" cy="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8"/>
          <p:cNvSpPr>
            <a:spLocks noChangeArrowheads="1"/>
          </p:cNvSpPr>
          <p:nvPr/>
        </p:nvSpPr>
        <p:spPr bwMode="auto">
          <a:xfrm>
            <a:off x="4190999" y="899051"/>
            <a:ext cx="4190775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Hoare-style: 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if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598263" y="885669"/>
            <a:ext cx="389082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Hansen-style :Deposit(){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while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矩形 9"/>
          <p:cNvSpPr>
            <a:spLocks noChangeArrowheads="1"/>
          </p:cNvSpPr>
          <p:nvPr/>
        </p:nvSpPr>
        <p:spPr bwMode="auto">
          <a:xfrm>
            <a:off x="844489" y="1274271"/>
            <a:ext cx="877742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35" name="矩形 9"/>
          <p:cNvSpPr>
            <a:spLocks noChangeArrowheads="1"/>
          </p:cNvSpPr>
          <p:nvPr/>
        </p:nvSpPr>
        <p:spPr bwMode="auto">
          <a:xfrm>
            <a:off x="4438246" y="1288505"/>
            <a:ext cx="877742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6" grpId="0"/>
      <p:bldP spid="27" grpId="0"/>
      <p:bldP spid="28" grpId="0"/>
      <p:bldP spid="28" grpId="1"/>
      <p:bldP spid="35" grpId="0"/>
      <p:bldP spid="3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5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45" name="任意多边形 4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47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48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spect="1" noChangeArrowheads="1"/>
          </p:cNvSpPr>
          <p:nvPr/>
        </p:nvSpPr>
        <p:spPr bwMode="auto">
          <a:xfrm>
            <a:off x="4221015" y="2500312"/>
            <a:ext cx="69276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锁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4" name="Rectangle 14"/>
          <p:cNvSpPr>
            <a:spLocks noChangeAspect="1" noChangeArrowheads="1"/>
          </p:cNvSpPr>
          <p:nvPr/>
        </p:nvSpPr>
        <p:spPr bwMode="auto">
          <a:xfrm>
            <a:off x="5060925" y="2500312"/>
            <a:ext cx="116725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b="1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1" name="Rectangle 6"/>
          <p:cNvSpPr>
            <a:spLocks noChangeAspect="1" noChangeArrowheads="1"/>
          </p:cNvSpPr>
          <p:nvPr/>
        </p:nvSpPr>
        <p:spPr bwMode="auto">
          <a:xfrm>
            <a:off x="3140896" y="2500312"/>
            <a:ext cx="936104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2537883" y="2882900"/>
            <a:ext cx="592445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045754" y="2882900"/>
            <a:ext cx="1701845" cy="1062557"/>
            <a:chOff x="6045754" y="2882900"/>
            <a:chExt cx="1701845" cy="1062557"/>
          </a:xfrm>
        </p:grpSpPr>
        <p:sp>
          <p:nvSpPr>
            <p:cNvPr id="27" name="任意多边形 26"/>
            <p:cNvSpPr/>
            <p:nvPr/>
          </p:nvSpPr>
          <p:spPr>
            <a:xfrm>
              <a:off x="6045754" y="2882900"/>
              <a:ext cx="80484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9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790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管程（</a:t>
            </a:r>
            <a:r>
              <a:rPr lang="en-US" altLang="zh-CN" dirty="0" err="1" smtClean="0"/>
              <a:t>Moniter</a:t>
            </a:r>
            <a:r>
              <a:rPr lang="zh-CN" altLang="en-US" dirty="0" smtClean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6370313" cy="745224"/>
            <a:chOff x="844893" y="1008052"/>
            <a:chExt cx="6370313" cy="74522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70686"/>
              <a:ext cx="5625286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采用面向对象方法，简化了线程间的同步控制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6072230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管程是一种用于多线程互斥访问共享资源的程序结构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9646"/>
            <a:ext cx="4798677" cy="771304"/>
            <a:chOff x="844893" y="2599646"/>
            <a:chExt cx="4798677" cy="7713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3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4232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在对象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模块中，收集相关共享数据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2599646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管程的使用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244175"/>
            <a:ext cx="3309578" cy="428628"/>
            <a:chOff x="1262422" y="3244175"/>
            <a:chExt cx="3309578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362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244175"/>
              <a:ext cx="31770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定义访问共享数据的</a:t>
              </a:r>
              <a:r>
                <a:rPr lang="zh-CN" altLang="en-US" dirty="0"/>
                <a:t>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5667032" cy="382590"/>
            <a:chOff x="1262422" y="1685466"/>
            <a:chExt cx="5667032" cy="38259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6" y="1685466"/>
              <a:ext cx="553446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任一时刻最多只有一个线程执行管程代码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004328"/>
            <a:ext cx="5667032" cy="638859"/>
            <a:chOff x="1262422" y="2004328"/>
            <a:chExt cx="5667032" cy="638859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9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004328"/>
              <a:ext cx="5534468" cy="63885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正在管程中的线程可临时放弃管程的互斥访问，等待事件出现时恢复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管程的组成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791414" y="2156471"/>
            <a:ext cx="2078367" cy="2928958"/>
            <a:chOff x="1791414" y="2156471"/>
            <a:chExt cx="2078367" cy="2928958"/>
          </a:xfrm>
        </p:grpSpPr>
        <p:grpSp>
          <p:nvGrpSpPr>
            <p:cNvPr id="10" name="组合 25"/>
            <p:cNvGrpSpPr/>
            <p:nvPr/>
          </p:nvGrpSpPr>
          <p:grpSpPr>
            <a:xfrm>
              <a:off x="1791414" y="2156471"/>
              <a:ext cx="2078367" cy="2928958"/>
              <a:chOff x="2684132" y="1895470"/>
              <a:chExt cx="2078367" cy="292895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新月形 22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新月形 23"/>
              <p:cNvSpPr/>
              <p:nvPr/>
            </p:nvSpPr>
            <p:spPr>
              <a:xfrm>
                <a:off x="4587645" y="2679815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27"/>
            <p:cNvCxnSpPr/>
            <p:nvPr/>
          </p:nvCxnSpPr>
          <p:spPr>
            <a:xfrm flipV="1">
              <a:off x="1902858" y="2942287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8"/>
            <p:cNvCxnSpPr/>
            <p:nvPr/>
          </p:nvCxnSpPr>
          <p:spPr>
            <a:xfrm flipV="1">
              <a:off x="1902858" y="4290089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036208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4836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88754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/>
            <p:cNvSpPr/>
            <p:nvPr/>
          </p:nvSpPr>
          <p:spPr>
            <a:xfrm rot="5400000">
              <a:off x="2737084" y="3280623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2233" y="4043250"/>
              <a:ext cx="158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管程的操作成员函数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34"/>
            <p:cNvSpPr txBox="1"/>
            <p:nvPr/>
          </p:nvSpPr>
          <p:spPr>
            <a:xfrm>
              <a:off x="2393398" y="229402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共享数据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TextBox 67"/>
            <p:cNvSpPr txBox="1"/>
            <p:nvPr/>
          </p:nvSpPr>
          <p:spPr>
            <a:xfrm>
              <a:off x="2325056" y="447730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初始化代码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Box 68"/>
            <p:cNvSpPr txBox="1"/>
            <p:nvPr/>
          </p:nvSpPr>
          <p:spPr>
            <a:xfrm>
              <a:off x="2776306" y="314422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23944" y="2240743"/>
            <a:ext cx="1910097" cy="608758"/>
            <a:chOff x="3523944" y="2240743"/>
            <a:chExt cx="1910097" cy="608758"/>
          </a:xfrm>
        </p:grpSpPr>
        <p:grpSp>
          <p:nvGrpSpPr>
            <p:cNvPr id="3" name="组合 2"/>
            <p:cNvGrpSpPr/>
            <p:nvPr/>
          </p:nvGrpSpPr>
          <p:grpSpPr>
            <a:xfrm>
              <a:off x="3523944" y="2587806"/>
              <a:ext cx="1910097" cy="261695"/>
              <a:chOff x="3523944" y="2587806"/>
              <a:chExt cx="1910097" cy="261695"/>
            </a:xfrm>
          </p:grpSpPr>
          <p:sp>
            <p:nvSpPr>
              <p:cNvPr id="48" name="矩形 47"/>
              <p:cNvSpPr/>
              <p:nvPr/>
            </p:nvSpPr>
            <p:spPr>
              <a:xfrm rot="5385077">
                <a:off x="3743162" y="258780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箭头连接符 71"/>
              <p:cNvCxnSpPr/>
              <p:nvPr/>
            </p:nvCxnSpPr>
            <p:spPr>
              <a:xfrm rot="1485077" flipV="1">
                <a:off x="3903748" y="263611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 rot="5385077">
                <a:off x="4163321" y="2590262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73"/>
              <p:cNvCxnSpPr/>
              <p:nvPr/>
            </p:nvCxnSpPr>
            <p:spPr>
              <a:xfrm rot="1485077" flipV="1">
                <a:off x="4306568" y="2638269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 rot="5385077">
                <a:off x="4572187" y="259067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箭头连接符 76"/>
              <p:cNvCxnSpPr/>
              <p:nvPr/>
            </p:nvCxnSpPr>
            <p:spPr>
              <a:xfrm rot="1485077" flipV="1">
                <a:off x="4732773" y="263898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 rot="5385077">
                <a:off x="4988202" y="2605914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79"/>
              <p:cNvCxnSpPr>
                <a:stCxn id="54" idx="0"/>
              </p:cNvCxnSpPr>
              <p:nvPr/>
            </p:nvCxnSpPr>
            <p:spPr>
              <a:xfrm rot="1485077" flipV="1">
                <a:off x="5209148" y="2682375"/>
                <a:ext cx="146234" cy="6377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81"/>
              <p:cNvCxnSpPr/>
              <p:nvPr/>
            </p:nvCxnSpPr>
            <p:spPr>
              <a:xfrm rot="17685077" flipH="1">
                <a:off x="5320605" y="2726811"/>
                <a:ext cx="76207" cy="3809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83"/>
              <p:cNvCxnSpPr/>
              <p:nvPr/>
            </p:nvCxnSpPr>
            <p:spPr>
              <a:xfrm rot="1485077" flipV="1">
                <a:off x="5300691" y="2752981"/>
                <a:ext cx="133350" cy="61913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85"/>
              <p:cNvCxnSpPr/>
              <p:nvPr/>
            </p:nvCxnSpPr>
            <p:spPr>
              <a:xfrm rot="1485077" flipV="1">
                <a:off x="5332944" y="2816164"/>
                <a:ext cx="76200" cy="33337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87"/>
              <p:cNvCxnSpPr>
                <a:stCxn id="48" idx="2"/>
              </p:cNvCxnSpPr>
              <p:nvPr/>
            </p:nvCxnSpPr>
            <p:spPr>
              <a:xfrm rot="12285077" flipV="1">
                <a:off x="3523944" y="2647327"/>
                <a:ext cx="207213" cy="102825"/>
              </a:xfrm>
              <a:prstGeom prst="line">
                <a:avLst/>
              </a:prstGeom>
              <a:ln w="28575">
                <a:solidFill>
                  <a:srgbClr val="11576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89"/>
            <p:cNvSpPr txBox="1"/>
            <p:nvPr/>
          </p:nvSpPr>
          <p:spPr>
            <a:xfrm>
              <a:off x="3643812" y="224074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入口队列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2587" y="710518"/>
            <a:ext cx="3528391" cy="599898"/>
            <a:chOff x="766662" y="690431"/>
            <a:chExt cx="3528391" cy="599898"/>
          </a:xfrm>
        </p:grpSpPr>
        <p:grpSp>
          <p:nvGrpSpPr>
            <p:cNvPr id="5" name="组合 4"/>
            <p:cNvGrpSpPr/>
            <p:nvPr/>
          </p:nvGrpSpPr>
          <p:grpSpPr>
            <a:xfrm>
              <a:off x="766662" y="690431"/>
              <a:ext cx="3528391" cy="554859"/>
              <a:chOff x="827584" y="627534"/>
              <a:chExt cx="3528391" cy="554859"/>
            </a:xfrm>
          </p:grpSpPr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125666" y="690265"/>
                <a:ext cx="3230309" cy="4921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一个锁</a:t>
                </a:r>
                <a:endParaRPr lang="en-US" altLang="zh-CN" dirty="0" smtClean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   </a:t>
                </a:r>
                <a:r>
                  <a:rPr lang="zh-CN" altLang="en-US" sz="1800" dirty="0" smtClean="0"/>
                  <a:t>控制管程代码的互斥访问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7584" y="62753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141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779896" y="1397011"/>
            <a:ext cx="3292556" cy="757621"/>
            <a:chOff x="783971" y="1420201"/>
            <a:chExt cx="3292556" cy="757621"/>
          </a:xfrm>
        </p:grpSpPr>
        <p:grpSp>
          <p:nvGrpSpPr>
            <p:cNvPr id="6" name="组合 5"/>
            <p:cNvGrpSpPr/>
            <p:nvPr/>
          </p:nvGrpSpPr>
          <p:grpSpPr>
            <a:xfrm>
              <a:off x="783971" y="1420201"/>
              <a:ext cx="3292556" cy="757621"/>
              <a:chOff x="844893" y="1357304"/>
              <a:chExt cx="3292556" cy="757621"/>
            </a:xfrm>
          </p:grpSpPr>
          <p:sp>
            <p:nvSpPr>
              <p:cNvPr id="19" name="内容占位符 2"/>
              <p:cNvSpPr txBox="1">
                <a:spLocks/>
              </p:cNvSpPr>
              <p:nvPr/>
            </p:nvSpPr>
            <p:spPr>
              <a:xfrm>
                <a:off x="1131808" y="1428441"/>
                <a:ext cx="3005641" cy="68648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或者多个条件变量</a:t>
                </a:r>
                <a:endParaRPr lang="en-US" altLang="zh-CN" dirty="0" smtClean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   </a:t>
                </a:r>
                <a:r>
                  <a:rPr lang="zh-CN" altLang="en-US" sz="1800" dirty="0" smtClean="0"/>
                  <a:t>管理共享数据的</a:t>
                </a:r>
                <a:r>
                  <a:rPr lang="zh-CN" altLang="en-US" sz="1800" dirty="0"/>
                  <a:t>并发访问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4893" y="135730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874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467365" y="2521729"/>
            <a:ext cx="2376708" cy="461665"/>
            <a:chOff x="467544" y="2548345"/>
            <a:chExt cx="2376708" cy="461665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52"/>
            <p:cNvCxnSpPr>
              <a:stCxn id="31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左大括号 43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6"/>
            <p:cNvSpPr txBox="1"/>
            <p:nvPr/>
          </p:nvSpPr>
          <p:spPr>
            <a:xfrm>
              <a:off x="467544" y="2548345"/>
              <a:ext cx="1344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与条件变量相关的等待队列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526224" y="2586385"/>
            <a:ext cx="1910097" cy="261695"/>
            <a:chOff x="3523944" y="2587806"/>
            <a:chExt cx="1910097" cy="261695"/>
          </a:xfrm>
        </p:grpSpPr>
        <p:sp>
          <p:nvSpPr>
            <p:cNvPr id="73" name="矩形 72"/>
            <p:cNvSpPr/>
            <p:nvPr/>
          </p:nvSpPr>
          <p:spPr>
            <a:xfrm rot="5385077">
              <a:off x="3743162" y="258780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1"/>
            <p:cNvCxnSpPr/>
            <p:nvPr/>
          </p:nvCxnSpPr>
          <p:spPr>
            <a:xfrm rot="1485077" flipV="1">
              <a:off x="3903748" y="263611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 rot="5385077">
              <a:off x="4163321" y="2590262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3"/>
            <p:cNvCxnSpPr/>
            <p:nvPr/>
          </p:nvCxnSpPr>
          <p:spPr>
            <a:xfrm rot="1485077" flipV="1">
              <a:off x="4306568" y="2638269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 rot="5385077">
              <a:off x="4572187" y="259067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6"/>
            <p:cNvCxnSpPr/>
            <p:nvPr/>
          </p:nvCxnSpPr>
          <p:spPr>
            <a:xfrm rot="1485077" flipV="1">
              <a:off x="4732773" y="263898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 rot="5385077">
              <a:off x="4988202" y="2605914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0"/>
            </p:cNvCxnSpPr>
            <p:nvPr/>
          </p:nvCxnSpPr>
          <p:spPr>
            <a:xfrm rot="1485077" flipV="1">
              <a:off x="5209148" y="2682375"/>
              <a:ext cx="146234" cy="637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1"/>
            <p:cNvCxnSpPr/>
            <p:nvPr/>
          </p:nvCxnSpPr>
          <p:spPr>
            <a:xfrm rot="17685077" flipH="1">
              <a:off x="5320605" y="2726811"/>
              <a:ext cx="76207" cy="380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3"/>
            <p:cNvCxnSpPr/>
            <p:nvPr/>
          </p:nvCxnSpPr>
          <p:spPr>
            <a:xfrm rot="1485077" flipV="1">
              <a:off x="5300691" y="2752981"/>
              <a:ext cx="133350" cy="61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5"/>
            <p:cNvCxnSpPr/>
            <p:nvPr/>
          </p:nvCxnSpPr>
          <p:spPr>
            <a:xfrm rot="1485077" flipV="1">
              <a:off x="5332944" y="2816164"/>
              <a:ext cx="76200" cy="33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7"/>
            <p:cNvCxnSpPr>
              <a:stCxn id="73" idx="2"/>
            </p:cNvCxnSpPr>
            <p:nvPr/>
          </p:nvCxnSpPr>
          <p:spPr>
            <a:xfrm rot="12285077" flipV="1">
              <a:off x="3523944" y="2647327"/>
              <a:ext cx="207213" cy="102825"/>
            </a:xfrm>
            <a:prstGeom prst="line">
              <a:avLst/>
            </a:prstGeom>
            <a:ln w="28575">
              <a:solidFill>
                <a:srgbClr val="C0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1824442" y="2527292"/>
            <a:ext cx="1022358" cy="388121"/>
            <a:chOff x="1821894" y="2555752"/>
            <a:chExt cx="1022358" cy="388121"/>
          </a:xfrm>
        </p:grpSpPr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52"/>
            <p:cNvCxnSpPr>
              <a:stCxn id="93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C0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5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C0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6" name="左大括号 105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TextBox 89"/>
          <p:cNvSpPr txBox="1"/>
          <p:nvPr/>
        </p:nvSpPr>
        <p:spPr>
          <a:xfrm>
            <a:off x="3643190" y="22440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入口队列</a:t>
            </a:r>
            <a:endParaRPr lang="zh-CN" altLang="en-US" sz="12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9" name="TextBox 66"/>
          <p:cNvSpPr txBox="1"/>
          <p:nvPr/>
        </p:nvSpPr>
        <p:spPr>
          <a:xfrm>
            <a:off x="464348" y="2517790"/>
            <a:ext cx="134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与条件变量相关的等待队列</a:t>
            </a:r>
            <a:endParaRPr lang="zh-CN" altLang="en-US" sz="12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08" grpId="2"/>
      <p:bldP spid="109" grpId="0"/>
      <p:bldP spid="10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条件变量（</a:t>
            </a:r>
            <a:r>
              <a:rPr lang="en-US" altLang="zh-CN" dirty="0" smtClean="0"/>
              <a:t>Condition Variable</a:t>
            </a:r>
            <a:r>
              <a:rPr lang="zh-CN" altLang="en-US" dirty="0" smtClean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2214560"/>
            <a:ext cx="5173176" cy="984250"/>
            <a:chOff x="827584" y="2214560"/>
            <a:chExt cx="5173176" cy="98425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21456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Wait()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22145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1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546350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将自己阻塞在等待队列中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06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855910"/>
              <a:ext cx="4605774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唤醒一个等待者或释放管程的互斥访问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3170246"/>
            <a:ext cx="2101342" cy="428628"/>
            <a:chOff x="827584" y="3170246"/>
            <a:chExt cx="2101342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17024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Signal()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584" y="317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502036"/>
            <a:ext cx="3666768" cy="355598"/>
            <a:chOff x="1262422" y="3502036"/>
            <a:chExt cx="3666768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06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502036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将等待队列中的一个线程唤醒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11596"/>
            <a:ext cx="4965762" cy="342900"/>
            <a:chOff x="1262422" y="3811596"/>
            <a:chExt cx="4965762" cy="34290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16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811596"/>
              <a:ext cx="4833198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如果等待队列为空，则等同空操作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999233"/>
            <a:ext cx="6294176" cy="1215327"/>
            <a:chOff x="827584" y="999233"/>
            <a:chExt cx="6294176" cy="121532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00448" y="999233"/>
              <a:ext cx="6021312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条件变量是管程内的等待机制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 进入管程的线程因资源被占用而进入等待状态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623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5" y="1657570"/>
              <a:ext cx="5320155" cy="556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每个条件变量表示一种等待原因，对应一个等待队列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9163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12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1406</Words>
  <Application>Microsoft Office PowerPoint</Application>
  <PresentationFormat>全屏显示(16:9)</PresentationFormat>
  <Paragraphs>453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张健飞 JackyZhang</cp:lastModifiedBy>
  <cp:revision>1009</cp:revision>
  <dcterms:created xsi:type="dcterms:W3CDTF">2015-01-11T06:38:50Z</dcterms:created>
  <dcterms:modified xsi:type="dcterms:W3CDTF">2015-05-19T13:34:23Z</dcterms:modified>
</cp:coreProperties>
</file>