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519" r:id="rId2"/>
    <p:sldId id="520" r:id="rId3"/>
    <p:sldId id="556" r:id="rId4"/>
    <p:sldId id="559" r:id="rId5"/>
    <p:sldId id="560" r:id="rId6"/>
    <p:sldId id="562" r:id="rId7"/>
    <p:sldId id="563" r:id="rId8"/>
    <p:sldId id="564" r:id="rId9"/>
    <p:sldId id="567" r:id="rId10"/>
    <p:sldId id="568" r:id="rId11"/>
    <p:sldId id="570" r:id="rId12"/>
    <p:sldId id="569" r:id="rId13"/>
    <p:sldId id="571" r:id="rId14"/>
    <p:sldId id="572" r:id="rId15"/>
    <p:sldId id="300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11">
          <p15:clr>
            <a:srgbClr val="A4A3A4"/>
          </p15:clr>
        </p15:guide>
        <p15:guide id="4" pos="31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76A"/>
    <a:srgbClr val="C647C6"/>
    <a:srgbClr val="0EB1C8"/>
    <a:srgbClr val="CCFFFF"/>
    <a:srgbClr val="33FFFF"/>
    <a:srgbClr val="FFF9B1"/>
    <a:srgbClr val="FDD000"/>
    <a:srgbClr val="339900"/>
    <a:srgbClr val="CCCCCC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97581" autoAdjust="0"/>
  </p:normalViewPr>
  <p:slideViewPr>
    <p:cSldViewPr>
      <p:cViewPr>
        <p:scale>
          <a:sx n="107" d="100"/>
          <a:sy n="107" d="100"/>
        </p:scale>
        <p:origin x="-354" y="-24"/>
      </p:cViewPr>
      <p:guideLst>
        <p:guide orient="horz" pos="1620"/>
        <p:guide orient="horz" pos="1711"/>
        <p:guide pos="2880"/>
        <p:guide pos="31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2015/5/20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53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143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信号量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信号量使用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17859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经典同步问题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2468566"/>
            <a:ext cx="151066" cy="148997"/>
          </a:xfrm>
          <a:prstGeom prst="rect">
            <a:avLst/>
          </a:prstGeom>
          <a:effectLst/>
        </p:spPr>
      </p:pic>
      <p:sp>
        <p:nvSpPr>
          <p:cNvPr id="13" name="内容占位符 2"/>
          <p:cNvSpPr txBox="1">
            <a:spLocks/>
          </p:cNvSpPr>
          <p:nvPr/>
        </p:nvSpPr>
        <p:spPr>
          <a:xfrm>
            <a:off x="1394985" y="2363790"/>
            <a:ext cx="2034007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哲学家就餐问题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4" name="图片 1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2782889"/>
            <a:ext cx="151066" cy="148997"/>
          </a:xfrm>
          <a:prstGeom prst="rect">
            <a:avLst/>
          </a:prstGeom>
          <a:effectLst/>
        </p:spPr>
      </p:pic>
      <p:sp>
        <p:nvSpPr>
          <p:cNvPr id="21" name="内容占位符 2"/>
          <p:cNvSpPr txBox="1">
            <a:spLocks/>
          </p:cNvSpPr>
          <p:nvPr/>
        </p:nvSpPr>
        <p:spPr>
          <a:xfrm>
            <a:off x="1394985" y="2678113"/>
            <a:ext cx="2034007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/>
            <a:r>
              <a:rPr lang="zh-CN" altLang="en-US" dirty="0" smtClean="0"/>
              <a:t>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</a:t>
            </a:r>
            <a:endParaRPr lang="zh-CN" altLang="en-US" dirty="0"/>
          </a:p>
        </p:txBody>
      </p:sp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777861"/>
            <a:ext cx="6408712" cy="382668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3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67713" y="850608"/>
            <a:ext cx="6454196" cy="376103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fork[5];                  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TW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信号量初值为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哲学家编号：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0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－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4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{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哲学家在思考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吃面条中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….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}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4255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777861"/>
            <a:ext cx="6408712" cy="382668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3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67713" y="850608"/>
            <a:ext cx="6454196" cy="376103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fork[5];                  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TW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信号量初值为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哲学家编号：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0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－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4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{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哲学家在思考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if (i%2 == 0)</a:t>
            </a:r>
            <a:r>
              <a:rPr lang="zh-CN" alt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 smtClean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} else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 smtClean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}      </a:t>
            </a: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吃面条中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….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}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0096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777861"/>
            <a:ext cx="6408712" cy="382668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3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67713" y="850608"/>
            <a:ext cx="6454196" cy="376103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fork[5];                  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TW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信号量初值为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哲学家编号：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0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－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4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{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哲学家在思考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if (i%2 == 0)</a:t>
            </a:r>
            <a:r>
              <a:rPr lang="zh-CN" alt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	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去拿左边的叉子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去拿右边的叉子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else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 smtClean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}      </a:t>
            </a: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吃面条中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….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}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3742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777861"/>
            <a:ext cx="6408712" cy="382668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3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67713" y="850608"/>
            <a:ext cx="6454196" cy="376103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fork[5];                  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TW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信号量初值为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哲学家编号：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0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－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4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{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哲学家在思考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if (i%2 == 0)</a:t>
            </a:r>
            <a:r>
              <a:rPr lang="zh-CN" alt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	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去拿左边的叉子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去拿右边的叉子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else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去拿右边的叉子</a:t>
            </a:r>
            <a:endParaRPr lang="en-US" altLang="zh-CN" sz="1400" b="1" dirty="0" smtClean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去拿左边的叉子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  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吃面条中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….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}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5616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777861"/>
            <a:ext cx="6408712" cy="382668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3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67713" y="850608"/>
            <a:ext cx="6454196" cy="376103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fork[5];                  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TW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信号量初值为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哲学家编号：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0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－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4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{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哲学家在思考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if (i%2 == 0)</a:t>
            </a:r>
            <a:r>
              <a:rPr lang="zh-CN" alt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	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去拿左边的叉子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去拿右边的叉子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else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去拿右边的叉子</a:t>
            </a:r>
            <a:endParaRPr lang="en-US" altLang="zh-CN" sz="1400" b="1" dirty="0" smtClean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去拿左边的叉子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 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吃面条中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….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V(fork[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		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放下左边的叉子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V(fork[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	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放下右边的叉子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}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99592" y="4633169"/>
            <a:ext cx="35189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buFont typeface="Arial" charset="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没有死锁，可有多人同时就餐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800962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66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/>
              <a:t>哲学家就餐问题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870347" y="1185221"/>
            <a:ext cx="3672408" cy="57150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  <a:defRPr/>
            </a:pPr>
            <a:r>
              <a:rPr lang="zh-CN" altLang="en-US" sz="1600" dirty="0" smtClean="0"/>
              <a:t>问题描述：</a:t>
            </a:r>
            <a:endParaRPr lang="zh-CN" altLang="en-US" sz="1600" dirty="0"/>
          </a:p>
        </p:txBody>
      </p:sp>
      <p:grpSp>
        <p:nvGrpSpPr>
          <p:cNvPr id="4" name="组合 3"/>
          <p:cNvGrpSpPr/>
          <p:nvPr/>
        </p:nvGrpSpPr>
        <p:grpSpPr>
          <a:xfrm>
            <a:off x="844893" y="1523771"/>
            <a:ext cx="3727107" cy="351760"/>
            <a:chOff x="844893" y="1523771"/>
            <a:chExt cx="3727107" cy="351760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523771"/>
              <a:ext cx="3429024" cy="3517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sz="1600" dirty="0" smtClean="0"/>
                <a:t>5</a:t>
              </a:r>
              <a:r>
                <a:rPr lang="zh-CN" altLang="en-US" sz="1600" dirty="0" smtClean="0"/>
                <a:t>个哲学家围绕一张圆桌而坐</a:t>
              </a:r>
              <a:endParaRPr lang="en-US" altLang="zh-CN" sz="16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523771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334455"/>
            <a:ext cx="3692160" cy="358679"/>
            <a:chOff x="844893" y="2334455"/>
            <a:chExt cx="3692160" cy="358679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108029" y="2334455"/>
              <a:ext cx="3429024" cy="35867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 smtClean="0"/>
                <a:t>哲学家的动作包括思考和进餐</a:t>
              </a:r>
              <a:endParaRPr lang="en-US" altLang="zh-CN" sz="1600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4893" y="2335100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44893" y="3357569"/>
            <a:ext cx="3727107" cy="571504"/>
            <a:chOff x="844893" y="3357569"/>
            <a:chExt cx="3727107" cy="571504"/>
          </a:xfrm>
        </p:grpSpPr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142976" y="3357569"/>
              <a:ext cx="3429024" cy="5715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 smtClean="0">
                  <a:solidFill>
                    <a:srgbClr val="C00000"/>
                  </a:solidFill>
                </a:rPr>
                <a:t>如何保证哲学家们的动作有序进行？</a:t>
              </a:r>
              <a:r>
                <a:rPr lang="zh-CN" altLang="en-US" sz="1600" dirty="0" smtClean="0"/>
                <a:t>如：不出现有人永远拿不到叉子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4893" y="3357569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57889" y="888506"/>
            <a:ext cx="3235899" cy="3360834"/>
            <a:chOff x="4557889" y="888506"/>
            <a:chExt cx="3235899" cy="3360834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449" y="1097968"/>
              <a:ext cx="3151372" cy="3151372"/>
            </a:xfrm>
            <a:prstGeom prst="rect">
              <a:avLst/>
            </a:prstGeom>
          </p:spPr>
        </p:pic>
        <p:sp>
          <p:nvSpPr>
            <p:cNvPr id="39" name="Text Box 6"/>
            <p:cNvSpPr txBox="1">
              <a:spLocks noChangeArrowheads="1"/>
            </p:cNvSpPr>
            <p:nvPr/>
          </p:nvSpPr>
          <p:spPr bwMode="auto">
            <a:xfrm>
              <a:off x="6017225" y="888506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+mj-ea"/>
                  <a:ea typeface="+mj-ea"/>
                </a:rPr>
                <a:t>0</a:t>
              </a: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4557889" y="1819286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+mj-ea"/>
                  <a:ea typeface="+mj-ea"/>
                </a:rPr>
                <a:t>1</a:t>
              </a: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5105106" y="3706358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+mj-ea"/>
                  <a:ea typeface="+mj-ea"/>
                </a:rPr>
                <a:t>2</a:t>
              </a:r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7030846" y="3690153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+mj-ea"/>
                  <a:ea typeface="+mj-ea"/>
                </a:rPr>
                <a:t>3</a:t>
              </a:r>
            </a:p>
          </p:txBody>
        </p:sp>
        <p:sp>
          <p:nvSpPr>
            <p:cNvPr id="43" name="Text Box 10"/>
            <p:cNvSpPr txBox="1">
              <a:spLocks noChangeArrowheads="1"/>
            </p:cNvSpPr>
            <p:nvPr/>
          </p:nvSpPr>
          <p:spPr bwMode="auto">
            <a:xfrm>
              <a:off x="7419968" y="1804412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+mj-ea"/>
                  <a:ea typeface="+mj-ea"/>
                </a:rPr>
                <a:t>4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87892" y="1413865"/>
            <a:ext cx="2731051" cy="2755149"/>
            <a:chOff x="4787892" y="1413865"/>
            <a:chExt cx="2731051" cy="2755149"/>
          </a:xfrm>
        </p:grpSpPr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6763724" y="1443218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0</a:t>
              </a:r>
            </a:p>
          </p:txBody>
        </p: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5278062" y="1413865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1</a:t>
              </a:r>
            </a:p>
          </p:txBody>
        </p:sp>
        <p:sp>
          <p:nvSpPr>
            <p:cNvPr id="46" name="Text Box 13"/>
            <p:cNvSpPr txBox="1">
              <a:spLocks noChangeArrowheads="1"/>
            </p:cNvSpPr>
            <p:nvPr/>
          </p:nvSpPr>
          <p:spPr bwMode="auto">
            <a:xfrm>
              <a:off x="4787892" y="2803480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2</a:t>
              </a:r>
            </a:p>
          </p:txBody>
        </p: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6017225" y="3707349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3</a:t>
              </a:r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7145123" y="2823424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4</a:t>
              </a: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1712" y="1797471"/>
              <a:ext cx="2067228" cy="1971372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1248698" y="1762664"/>
            <a:ext cx="2775183" cy="618499"/>
            <a:chOff x="1248698" y="1762664"/>
            <a:chExt cx="2775183" cy="618499"/>
          </a:xfrm>
        </p:grpSpPr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69679" y="1762664"/>
              <a:ext cx="2654202" cy="61849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 smtClean="0"/>
                <a:t>桌子上放着</a:t>
              </a:r>
              <a:r>
                <a:rPr lang="en-US" altLang="zh-CN" sz="1600" dirty="0" smtClean="0"/>
                <a:t>5</a:t>
              </a:r>
              <a:r>
                <a:rPr lang="zh-CN" altLang="en-US" sz="1600" dirty="0" smtClean="0"/>
                <a:t>支叉子</a:t>
              </a:r>
              <a:endParaRPr lang="en-US" altLang="zh-CN" sz="1600" dirty="0" smtClean="0"/>
            </a:p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 smtClean="0"/>
                <a:t>每两个哲学家之间放一支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8698" y="1849656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8698" y="214833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1248698" y="2620309"/>
            <a:ext cx="3529533" cy="341458"/>
            <a:chOff x="1248698" y="2620309"/>
            <a:chExt cx="3529533" cy="341458"/>
          </a:xfrm>
        </p:grpSpPr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49207" y="2620309"/>
              <a:ext cx="3429024" cy="34145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 smtClean="0"/>
                <a:t>进餐时需同时拿到左右两边的叉子</a:t>
              </a:r>
              <a:endParaRPr lang="en-US" altLang="zh-CN" sz="1600" dirty="0" smtClean="0"/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8698" y="270096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1248698" y="2900962"/>
            <a:ext cx="3529533" cy="364183"/>
            <a:chOff x="1248698" y="2900962"/>
            <a:chExt cx="3529533" cy="364183"/>
          </a:xfrm>
        </p:grpSpPr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49207" y="2900962"/>
              <a:ext cx="3429024" cy="36418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 smtClean="0"/>
                <a:t>思考时将两支叉子放回原处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8698" y="2999640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1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683568" y="1131590"/>
            <a:ext cx="6193753" cy="2996205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500"/>
              </a:lnSpc>
              <a:spcAft>
                <a:spcPct val="40000"/>
              </a:spcAft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define</a:t>
            </a:r>
            <a:r>
              <a:rPr lang="zh-CN" altLang="en-US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N</a:t>
            </a:r>
            <a:r>
              <a:rPr lang="zh-CN" altLang="en-US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5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个数</a:t>
            </a:r>
            <a:r>
              <a:rPr lang="zh-CN" altLang="en-US" sz="1400" b="1" dirty="0" smtClean="0">
                <a:latin typeface="+mn-ea"/>
                <a:ea typeface="+mn-ea"/>
                <a:cs typeface="Courier New" panose="02070309020205020404" pitchFamily="49" charset="0"/>
              </a:rPr>
              <a:t/>
            </a:r>
            <a:br>
              <a:rPr lang="zh-CN" altLang="en-US" sz="1400" b="1" dirty="0" smtClean="0"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</a:t>
            </a: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emaphore fork[</a:t>
            </a: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5</a:t>
            </a: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];              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信号量初值为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</a:rPr>
              <a:t>1</a:t>
            </a:r>
            <a:endParaRPr lang="en-US" altLang="zh-TW" sz="1400" b="1" dirty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 smtClean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 smtClean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 smtClean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 smtClean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 smtClean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6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827584" y="4233658"/>
            <a:ext cx="2749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buFont typeface="Arial" charset="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不正确，可能导致死锁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4633" y="1570863"/>
            <a:ext cx="6193753" cy="250837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500"/>
              </a:lnSpc>
              <a:spcAft>
                <a:spcPct val="40000"/>
              </a:spcAft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philosopher(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－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4</a:t>
            </a:r>
            <a:endParaRPr lang="en-US" altLang="zh-CN" sz="1400" b="1" dirty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r>
              <a:rPr lang="en-US" altLang="zh-CN" sz="1400" b="1" dirty="0">
                <a:latin typeface="+mn-ea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400" b="1" dirty="0" smtClean="0">
                <a:latin typeface="+mn-ea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while(TRUE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</a:t>
            </a:r>
            <a:b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{</a:t>
            </a:r>
            <a:b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think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);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哲学家在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思考</a:t>
            </a:r>
            <a:r>
              <a:rPr lang="en-US" altLang="zh-CN" sz="1400" b="1" dirty="0" smtClean="0">
                <a:latin typeface="+mn-ea"/>
                <a:ea typeface="+mn-ea"/>
                <a:cs typeface="Courier New" panose="02070309020205020404" pitchFamily="49" charset="0"/>
              </a:rPr>
              <a:t>	</a:t>
            </a:r>
            <a:r>
              <a:rPr lang="zh-CN" altLang="en-US" sz="1400" b="1" dirty="0">
                <a:latin typeface="+mn-ea"/>
                <a:ea typeface="+mn-ea"/>
                <a:cs typeface="Courier New" panose="02070309020205020404" pitchFamily="49" charset="0"/>
              </a:rPr>
              <a:t/>
            </a:r>
            <a:br>
              <a:rPr lang="zh-CN" altLang="en-US" sz="1400" b="1" dirty="0">
                <a:latin typeface="+mn-ea"/>
                <a:ea typeface="+mn-ea"/>
                <a:cs typeface="Courier New" panose="02070309020205020404" pitchFamily="49" charset="0"/>
              </a:rPr>
            </a:br>
            <a:endParaRPr lang="en-US" altLang="zh-CN" sz="16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r>
              <a:rPr lang="zh-CN" altLang="en-US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eat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 );	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吃面条中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….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b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endParaRPr lang="en-US" altLang="zh-CN" sz="16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r>
              <a:rPr lang="zh-CN" altLang="en-US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23482" y="2448147"/>
            <a:ext cx="48704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P(fork[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</a:rPr>
              <a:t>去拿左边的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</a:rPr>
              <a:t>叉子</a:t>
            </a:r>
            <a:endParaRPr lang="en-US" altLang="zh-CN" sz="1400" b="1" dirty="0" smtClean="0">
              <a:solidFill>
                <a:srgbClr val="11576A"/>
              </a:solidFill>
              <a:latin typeface="+mn-ea"/>
            </a:endParaRPr>
          </a:p>
          <a:p>
            <a:r>
              <a:rPr lang="en-US" altLang="zh-TW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P(fork</a:t>
            </a:r>
            <a:r>
              <a:rPr lang="en-US" altLang="zh-TW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[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</a:rPr>
              <a:t>去拿右边的叉子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1423482" y="3212180"/>
            <a:ext cx="489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V(fork[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</a:t>
            </a:r>
            <a:r>
              <a:rPr lang="en-US" altLang="zh-CN" sz="1400" b="1" dirty="0">
                <a:solidFill>
                  <a:srgbClr val="C00000"/>
                </a:solidFill>
                <a:latin typeface="+mn-ea"/>
              </a:rPr>
              <a:t>         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</a:rPr>
              <a:t>放下左边的叉子</a:t>
            </a: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/>
            </a:r>
            <a:b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TW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V(fork</a:t>
            </a:r>
            <a:r>
              <a:rPr lang="en-US" altLang="zh-TW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[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 ]);</a:t>
            </a:r>
            <a:r>
              <a:rPr lang="en-US" altLang="zh-CN" sz="1600" b="1" dirty="0">
                <a:solidFill>
                  <a:srgbClr val="C00000"/>
                </a:solidFill>
                <a:latin typeface="+mn-ea"/>
              </a:rPr>
              <a:t>   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</a:rPr>
              <a:t>放下右边的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</a:rPr>
              <a:t>叉子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1467634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6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2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9552" y="778318"/>
            <a:ext cx="6301264" cy="3672728"/>
            <a:chOff x="539552" y="778318"/>
            <a:chExt cx="6301264" cy="3672728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539552" y="863910"/>
              <a:ext cx="6264696" cy="3587136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576120" y="778318"/>
              <a:ext cx="6264696" cy="9520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r>
                <a:rPr lang="en-US" altLang="zh-CN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#define   N   5                    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  <a:ea typeface="+mn-ea"/>
                </a:rPr>
                <a:t>// </a:t>
              </a:r>
              <a:r>
                <a:rPr lang="zh-CN" altLang="en-US" sz="1400" b="1" dirty="0">
                  <a:solidFill>
                    <a:srgbClr val="11576A"/>
                  </a:solidFill>
                  <a:latin typeface="+mn-ea"/>
                  <a:ea typeface="+mn-ea"/>
                </a:rPr>
                <a:t>哲学家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  <a:ea typeface="+mn-ea"/>
                </a:rPr>
                <a:t>个数</a:t>
              </a:r>
              <a:endPara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r>
                <a:rPr lang="en-US" altLang="zh-CN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s</a:t>
              </a:r>
              <a:r>
                <a:rPr lang="en-US" altLang="zh-TW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emaphore fork[5];                 </a:t>
              </a:r>
              <a:r>
                <a:rPr lang="en-US" altLang="zh-TW" sz="1400" b="1" dirty="0" smtClean="0">
                  <a:solidFill>
                    <a:srgbClr val="11576A"/>
                  </a:solidFill>
                  <a:latin typeface="+mn-ea"/>
                  <a:ea typeface="+mn-ea"/>
                </a:rPr>
                <a:t>// </a:t>
              </a:r>
              <a:r>
                <a:rPr lang="zh-TW" altLang="en-US" sz="1400" b="1" dirty="0">
                  <a:solidFill>
                    <a:srgbClr val="11576A"/>
                  </a:solidFill>
                  <a:latin typeface="+mn-ea"/>
                  <a:ea typeface="+mn-ea"/>
                </a:rPr>
                <a:t>信号量初值</a:t>
              </a:r>
              <a:r>
                <a:rPr lang="zh-TW" altLang="en-US" sz="1400" b="1" dirty="0" smtClean="0">
                  <a:solidFill>
                    <a:srgbClr val="11576A"/>
                  </a:solidFill>
                  <a:latin typeface="+mn-ea"/>
                  <a:ea typeface="+mn-ea"/>
                </a:rPr>
                <a:t>为</a:t>
              </a:r>
              <a:r>
                <a:rPr lang="en-US" altLang="zh-TW" sz="1400" b="1" dirty="0" smtClean="0">
                  <a:solidFill>
                    <a:srgbClr val="11576A"/>
                  </a:solidFill>
                  <a:latin typeface="+mn-ea"/>
                  <a:ea typeface="+mn-ea"/>
                </a:rPr>
                <a:t>1</a:t>
              </a: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r>
                <a:rPr lang="en-US" altLang="zh-CN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semaphore   </a:t>
              </a:r>
              <a:r>
                <a:rPr lang="en-US" altLang="zh-CN" sz="16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mutex</a:t>
              </a:r>
              <a:r>
                <a:rPr lang="en-US" altLang="zh-CN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;	</a:t>
              </a:r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 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                        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  <a:ea typeface="+mn-ea"/>
                </a:rPr>
                <a:t>// </a:t>
              </a:r>
              <a:r>
                <a:rPr lang="zh-CN" altLang="en-US" sz="1400" b="1" dirty="0">
                  <a:solidFill>
                    <a:srgbClr val="11576A"/>
                  </a:solidFill>
                  <a:latin typeface="+mn-ea"/>
                  <a:ea typeface="+mn-ea"/>
                </a:rPr>
                <a:t>互斥信号量，初值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  <a:ea typeface="+mn-ea"/>
                </a:rPr>
                <a:t>1</a:t>
              </a:r>
              <a:endParaRPr lang="en-US" altLang="zh-CN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698096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9552" y="863910"/>
            <a:ext cx="6264696" cy="358713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2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76120" y="778318"/>
            <a:ext cx="6264696" cy="358713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个数</a:t>
            </a:r>
            <a:endParaRPr lang="en-US" altLang="zh-CN" sz="1400" b="1" dirty="0" smtClean="0">
              <a:solidFill>
                <a:srgbClr val="11576A"/>
              </a:solidFill>
              <a:latin typeface="+mn-ea"/>
              <a:ea typeface="+mn-ea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</a:t>
            </a:r>
            <a:r>
              <a:rPr lang="en-US" altLang="zh-TW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emaphore fork[5];                 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信号量初值</a:t>
            </a:r>
            <a:r>
              <a:rPr lang="zh-TW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为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</a:rPr>
              <a:t>1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  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	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互斥信号量，初值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1</a:t>
            </a:r>
            <a:endParaRPr lang="en-US" altLang="zh-CN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－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4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while(TRUE){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哲学家在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思考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吃面条中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….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TW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9953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9552" y="863910"/>
            <a:ext cx="6264696" cy="358713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2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76120" y="778318"/>
            <a:ext cx="6264696" cy="358713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个数</a:t>
            </a:r>
            <a:endParaRPr lang="en-US" altLang="zh-CN" sz="1400" b="1" dirty="0" smtClean="0">
              <a:solidFill>
                <a:srgbClr val="11576A"/>
              </a:solidFill>
              <a:latin typeface="+mn-ea"/>
              <a:ea typeface="+mn-ea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</a:t>
            </a:r>
            <a:r>
              <a:rPr lang="en-US" altLang="zh-TW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emaphore fork[5];                 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信号量初值</a:t>
            </a:r>
            <a:r>
              <a:rPr lang="zh-TW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为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</a:rPr>
              <a:t>1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  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	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互斥信号量，初值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1</a:t>
            </a:r>
            <a:endParaRPr lang="en-US" altLang="zh-CN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－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4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while(TRUE){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哲学家在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思考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);</a:t>
            </a:r>
            <a:r>
              <a:rPr lang="en-US" altLang="zh-CN" sz="1600" b="1" dirty="0" smtClean="0">
                <a:solidFill>
                  <a:srgbClr val="C00000"/>
                </a:solidFill>
                <a:latin typeface="+mn-ea"/>
              </a:rPr>
              <a:t> 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进入临界区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TW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吃面条中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….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TW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);</a:t>
            </a:r>
            <a:r>
              <a:rPr lang="en-US" altLang="zh-CN" sz="1600" b="1" dirty="0" smtClean="0">
                <a:solidFill>
                  <a:srgbClr val="C00000"/>
                </a:solidFill>
                <a:latin typeface="+mn-ea"/>
              </a:rPr>
              <a:t>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退出临界区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56727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9552" y="863910"/>
            <a:ext cx="6264696" cy="358713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2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76120" y="778318"/>
            <a:ext cx="6264696" cy="358713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个数</a:t>
            </a:r>
            <a:endParaRPr lang="en-US" altLang="zh-CN" sz="1400" b="1" dirty="0" smtClean="0">
              <a:solidFill>
                <a:srgbClr val="11576A"/>
              </a:solidFill>
              <a:latin typeface="+mn-ea"/>
              <a:ea typeface="+mn-ea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</a:t>
            </a:r>
            <a:r>
              <a:rPr lang="en-US" altLang="zh-TW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emaphore fork[5];                 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信号量初值</a:t>
            </a:r>
            <a:r>
              <a:rPr lang="zh-TW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为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</a:rPr>
              <a:t>1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  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	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互斥信号量，初值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1</a:t>
            </a:r>
            <a:endParaRPr lang="en-US" altLang="zh-CN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－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4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while(TRUE){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哲学家在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思考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);</a:t>
            </a:r>
            <a:r>
              <a:rPr lang="en-US" altLang="zh-CN" sz="1600" b="1" dirty="0" smtClean="0">
                <a:solidFill>
                  <a:srgbClr val="C00000"/>
                </a:solidFill>
                <a:latin typeface="+mn-ea"/>
              </a:rPr>
              <a:t> 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进入临界区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TW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P(fork[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去拿左边的叉子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TW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P(fork[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去拿右边的叉子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吃面条中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….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TW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);</a:t>
            </a:r>
            <a:r>
              <a:rPr lang="en-US" altLang="zh-CN" sz="1600" b="1" dirty="0" smtClean="0">
                <a:solidFill>
                  <a:srgbClr val="C00000"/>
                </a:solidFill>
                <a:latin typeface="+mn-ea"/>
              </a:rPr>
              <a:t>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退出临界区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3810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9552" y="863910"/>
            <a:ext cx="6264696" cy="358713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2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852421" y="4443958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buFont typeface="Arial" charset="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互斥访问正确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76120" y="778318"/>
            <a:ext cx="6264696" cy="36134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个数</a:t>
            </a:r>
            <a:endParaRPr lang="en-US" altLang="zh-CN" sz="1400" b="1" dirty="0" smtClean="0">
              <a:solidFill>
                <a:srgbClr val="11576A"/>
              </a:solidFill>
              <a:latin typeface="+mn-ea"/>
              <a:ea typeface="+mn-ea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</a:t>
            </a:r>
            <a:r>
              <a:rPr lang="en-US" altLang="zh-TW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emaphore fork[5];                 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信号量初值</a:t>
            </a:r>
            <a:r>
              <a:rPr lang="zh-TW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为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</a:rPr>
              <a:t>1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  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	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互斥信号量，初值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1</a:t>
            </a:r>
            <a:endParaRPr lang="en-US" altLang="zh-CN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－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4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while(TRUE){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哲学家在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思考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);</a:t>
            </a:r>
            <a:r>
              <a:rPr lang="en-US" altLang="zh-CN" sz="1600" b="1" dirty="0" smtClean="0">
                <a:solidFill>
                  <a:srgbClr val="C00000"/>
                </a:solidFill>
                <a:latin typeface="+mn-ea"/>
              </a:rPr>
              <a:t> 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进入临界区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TW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P(fork[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去拿左边的叉子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TW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P(fork[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去拿右边的叉子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吃面条中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….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TW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V(fork[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	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放下左边的叉子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TW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V(fork[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放下右边的叉子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);</a:t>
            </a:r>
            <a:r>
              <a:rPr lang="en-US" altLang="zh-CN" sz="1600" b="1" dirty="0" smtClean="0">
                <a:solidFill>
                  <a:srgbClr val="C00000"/>
                </a:solidFill>
                <a:latin typeface="+mn-ea"/>
              </a:rPr>
              <a:t>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退出临界区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39752" y="4451046"/>
            <a:ext cx="30059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buFont typeface="Arial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但每次只允许一人进餐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978029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3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9552" y="777861"/>
            <a:ext cx="6482357" cy="3826689"/>
            <a:chOff x="539552" y="777861"/>
            <a:chExt cx="6482357" cy="3826689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539552" y="777861"/>
              <a:ext cx="6408712" cy="3826689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22" name="Text Box 3"/>
            <p:cNvSpPr txBox="1">
              <a:spLocks noChangeArrowheads="1"/>
            </p:cNvSpPr>
            <p:nvPr/>
          </p:nvSpPr>
          <p:spPr bwMode="auto">
            <a:xfrm>
              <a:off x="567713" y="850608"/>
              <a:ext cx="6454196" cy="4370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50000"/>
                </a:lnSpc>
                <a:spcAft>
                  <a:spcPct val="40000"/>
                </a:spcAft>
                <a:buFont typeface="Arial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#define   N   5                     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  <a:ea typeface="+mn-ea"/>
                  <a:cs typeface="Courier New" panose="02070309020205020404" pitchFamily="49" charset="0"/>
                </a:rPr>
                <a:t>// 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  <a:ea typeface="+mn-ea"/>
                  <a:cs typeface="Courier New" panose="02070309020205020404" pitchFamily="49" charset="0"/>
                </a:rPr>
                <a:t>哲学家个数</a:t>
              </a:r>
              <a:endPara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endParaRPr>
            </a:p>
            <a:p>
              <a:pPr>
                <a:lnSpc>
                  <a:spcPct val="50000"/>
                </a:lnSpc>
                <a:spcAft>
                  <a:spcPct val="40000"/>
                </a:spcAft>
                <a:buFont typeface="Arial" charset="0"/>
                <a:buNone/>
              </a:pPr>
              <a:r>
                <a:rPr lang="en-US" altLang="zh-TW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semaphore fork[5];                  </a:t>
              </a:r>
              <a:r>
                <a:rPr lang="en-US" altLang="zh-TW" sz="1400" b="1" dirty="0" smtClean="0">
                  <a:solidFill>
                    <a:srgbClr val="11576A"/>
                  </a:solidFill>
                  <a:latin typeface="+mn-ea"/>
                  <a:ea typeface="+mn-ea"/>
                  <a:cs typeface="Courier New" panose="02070309020205020404" pitchFamily="49" charset="0"/>
                </a:rPr>
                <a:t>// </a:t>
              </a:r>
              <a:r>
                <a:rPr lang="zh-TW" altLang="en-US" sz="1400" b="1" dirty="0" smtClean="0">
                  <a:solidFill>
                    <a:srgbClr val="11576A"/>
                  </a:solidFill>
                  <a:latin typeface="+mn-ea"/>
                  <a:ea typeface="+mn-ea"/>
                  <a:cs typeface="Courier New" panose="02070309020205020404" pitchFamily="49" charset="0"/>
                </a:rPr>
                <a:t>信号量初值为</a:t>
              </a:r>
              <a:r>
                <a:rPr lang="en-US" altLang="zh-TW" sz="1400" b="1" dirty="0" smtClean="0">
                  <a:solidFill>
                    <a:srgbClr val="11576A"/>
                  </a:solidFill>
                  <a:latin typeface="+mn-ea"/>
                  <a:ea typeface="+mn-ea"/>
                  <a:cs typeface="Courier New" panose="02070309020205020404" pitchFamily="49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36930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6236</TotalTime>
  <Words>572</Words>
  <Application>Microsoft Office PowerPoint</Application>
  <PresentationFormat>全屏显示(16:9)</PresentationFormat>
  <Paragraphs>366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张健飞 JackyZhang</cp:lastModifiedBy>
  <cp:revision>1008</cp:revision>
  <dcterms:created xsi:type="dcterms:W3CDTF">2015-01-11T06:38:50Z</dcterms:created>
  <dcterms:modified xsi:type="dcterms:W3CDTF">2015-05-20T09:21:50Z</dcterms:modified>
</cp:coreProperties>
</file>