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5" r:id="rId2"/>
    <p:sldId id="306" r:id="rId3"/>
    <p:sldId id="344" r:id="rId4"/>
    <p:sldId id="347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D"/>
    <a:srgbClr val="FDD000"/>
    <a:srgbClr val="11576A"/>
    <a:srgbClr val="CCCCCC"/>
    <a:srgbClr val="666666"/>
    <a:srgbClr val="0EB1C8"/>
    <a:srgbClr val="CCFFFF"/>
    <a:srgbClr val="33FFFF"/>
    <a:srgbClr val="FFF9B1"/>
    <a:srgbClr val="00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  <p:guide orient="horz" pos="577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7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加动画：从运行到就绪、等待和退出的三个箭头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7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56492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处理机调度概念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202814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调度准则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2028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2371045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237104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728235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实时调度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72823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484534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94986" y="1341658"/>
            <a:ext cx="209689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处理机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829474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394986" y="1686598"/>
            <a:ext cx="239119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</a:t>
            </a:r>
            <a:r>
              <a:rPr lang="zh-CN" altLang="en-US" dirty="0" smtClean="0">
                <a:solidFill>
                  <a:srgbClr val="C00000"/>
                </a:solidFill>
              </a:rPr>
              <a:t>时机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3071816"/>
            <a:ext cx="24288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多处理器调度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307181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3429006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优先级反转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342900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CPU</a:t>
            </a:r>
            <a:r>
              <a:rPr lang="zh-CN" altLang="en-US" dirty="0" smtClean="0"/>
              <a:t>资源的时分复用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012991" cy="428628"/>
            <a:chOff x="844893" y="1000114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进程切换：CPU资源的当前占用者切换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067694"/>
            <a:ext cx="1869719" cy="428628"/>
            <a:chOff x="844893" y="2067694"/>
            <a:chExt cx="1869719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067694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处理机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676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147814"/>
            <a:ext cx="5095259" cy="428628"/>
            <a:chOff x="844893" y="3147814"/>
            <a:chExt cx="5095259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147814"/>
              <a:ext cx="47971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调度程序：挑选就绪进程的内核函数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1478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404246"/>
            <a:ext cx="6981986" cy="414954"/>
            <a:chOff x="1262422" y="2404246"/>
            <a:chExt cx="6981986" cy="414954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921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404246"/>
              <a:ext cx="6849422" cy="41495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从就绪队列中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挑选</a:t>
              </a:r>
              <a:r>
                <a:rPr lang="zh-CN" altLang="en-US" dirty="0" smtClean="0"/>
                <a:t>下一个占用CPU运行的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进程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1306504"/>
            <a:ext cx="5901866" cy="757770"/>
            <a:chOff x="1262422" y="1306504"/>
            <a:chExt cx="5901866" cy="757770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93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306504"/>
              <a:ext cx="576930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保存当前进程在PCB中的执行上下文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CPU状态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262" y="1778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01826" y="1635646"/>
              <a:ext cx="40342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恢复</a:t>
              </a:r>
              <a:r>
                <a:rPr lang="zh-CN" altLang="en-US" dirty="0" smtClean="0"/>
                <a:t>下一个进程的执行上下文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766153"/>
            <a:ext cx="6988826" cy="293812"/>
            <a:chOff x="1262422" y="2766153"/>
            <a:chExt cx="6988826" cy="293812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01826" y="2766153"/>
              <a:ext cx="6849422" cy="2938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从多个可用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中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挑选</a:t>
              </a:r>
              <a:r>
                <a:rPr lang="zh-CN" altLang="en-US" dirty="0" smtClean="0"/>
                <a:t>就绪进程可使用的</a:t>
              </a:r>
              <a:r>
                <a:rPr lang="en-US" altLang="zh-CN" dirty="0" smtClean="0"/>
                <a:t>CPU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资源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860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62422" y="3476428"/>
            <a:ext cx="5095528" cy="620476"/>
            <a:chOff x="1262422" y="3476428"/>
            <a:chExt cx="5095528" cy="620476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19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476428"/>
              <a:ext cx="49629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调度策略</a:t>
              </a:r>
              <a:endParaRPr lang="en-US" altLang="zh-CN" dirty="0" smtClean="0"/>
            </a:p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    依据什么原则挑选进程</a:t>
              </a:r>
              <a:r>
                <a:rPr lang="en-US" altLang="zh-CN" sz="1800" dirty="0" smtClean="0"/>
                <a:t>/</a:t>
              </a:r>
              <a:r>
                <a:rPr lang="zh-CN" altLang="en-US" sz="1800" dirty="0" smtClean="0"/>
                <a:t>线程？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394790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1262422" y="4149962"/>
            <a:ext cx="4023958" cy="630683"/>
            <a:chOff x="1262422" y="4149962"/>
            <a:chExt cx="4023958" cy="630683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928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4149962"/>
              <a:ext cx="38913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调度时机</a:t>
              </a:r>
              <a:endParaRPr lang="en-US" altLang="zh-CN" dirty="0" smtClean="0"/>
            </a:p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    什么时候进行调度？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567" y="463164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8596" y="1000953"/>
            <a:ext cx="5870247" cy="428628"/>
            <a:chOff x="844893" y="1000114"/>
            <a:chExt cx="5870247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在进程/线程的生命周期中的什么时候进行调度？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50308" y="1794971"/>
            <a:ext cx="3013713" cy="2963585"/>
            <a:chOff x="559291" y="1754461"/>
            <a:chExt cx="3013713" cy="2963585"/>
          </a:xfrm>
        </p:grpSpPr>
        <p:grpSp>
          <p:nvGrpSpPr>
            <p:cNvPr id="25" name="组合 24"/>
            <p:cNvGrpSpPr/>
            <p:nvPr/>
          </p:nvGrpSpPr>
          <p:grpSpPr>
            <a:xfrm>
              <a:off x="559291" y="1784507"/>
              <a:ext cx="3008403" cy="2592110"/>
              <a:chOff x="4572000" y="1275606"/>
              <a:chExt cx="3008403" cy="2592110"/>
            </a:xfrm>
          </p:grpSpPr>
          <p:grpSp>
            <p:nvGrpSpPr>
              <p:cNvPr id="26" name="组合 38"/>
              <p:cNvGrpSpPr/>
              <p:nvPr/>
            </p:nvGrpSpPr>
            <p:grpSpPr>
              <a:xfrm>
                <a:off x="4572000" y="1275606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创 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7" name="组合 39"/>
              <p:cNvGrpSpPr/>
              <p:nvPr/>
            </p:nvGrpSpPr>
            <p:grpSpPr>
              <a:xfrm>
                <a:off x="4572000" y="2274265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就 绪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8" name="组合 40"/>
              <p:cNvGrpSpPr/>
              <p:nvPr/>
            </p:nvGrpSpPr>
            <p:grpSpPr>
              <a:xfrm>
                <a:off x="6300192" y="2252854"/>
                <a:ext cx="1280211" cy="640662"/>
                <a:chOff x="5004048" y="1347614"/>
                <a:chExt cx="1280211" cy="640662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TextBox 61"/>
                <p:cNvSpPr txBox="1"/>
                <p:nvPr/>
              </p:nvSpPr>
              <p:spPr>
                <a:xfrm>
                  <a:off x="5214966" y="1447863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运 行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1" name="弧形 30"/>
              <p:cNvSpPr/>
              <p:nvPr/>
            </p:nvSpPr>
            <p:spPr>
              <a:xfrm rot="18840000">
                <a:off x="5300215" y="2054475"/>
                <a:ext cx="1484437" cy="1532939"/>
              </a:xfrm>
              <a:prstGeom prst="arc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V="1">
                <a:off x="5212104" y="1915360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合 43"/>
              <p:cNvGrpSpPr/>
              <p:nvPr/>
            </p:nvGrpSpPr>
            <p:grpSpPr>
              <a:xfrm>
                <a:off x="5436096" y="2228395"/>
                <a:ext cx="1629555" cy="1639321"/>
                <a:chOff x="5652120" y="2228395"/>
                <a:chExt cx="1629555" cy="1639321"/>
              </a:xfrm>
            </p:grpSpPr>
            <p:grpSp>
              <p:nvGrpSpPr>
                <p:cNvPr id="34" name="组合 44"/>
                <p:cNvGrpSpPr/>
                <p:nvPr/>
              </p:nvGrpSpPr>
              <p:grpSpPr>
                <a:xfrm>
                  <a:off x="5652120" y="32270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等 待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9" name="弧形 38"/>
                <p:cNvSpPr/>
                <p:nvPr/>
              </p:nvSpPr>
              <p:spPr>
                <a:xfrm>
                  <a:off x="6609906" y="2228395"/>
                  <a:ext cx="671769" cy="1328491"/>
                </a:xfrm>
                <a:prstGeom prst="arc">
                  <a:avLst>
                    <a:gd name="adj1" fmla="val 53704"/>
                    <a:gd name="adj2" fmla="val 5400000"/>
                  </a:avLst>
                </a:prstGeom>
                <a:ln w="38100">
                  <a:solidFill>
                    <a:srgbClr val="11576A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8" name="组合 47"/>
            <p:cNvGrpSpPr/>
            <p:nvPr/>
          </p:nvGrpSpPr>
          <p:grpSpPr>
            <a:xfrm>
              <a:off x="2292793" y="1754461"/>
              <a:ext cx="1280211" cy="989694"/>
              <a:chOff x="6305502" y="1245560"/>
              <a:chExt cx="1280211" cy="989694"/>
            </a:xfrm>
          </p:grpSpPr>
          <p:grpSp>
            <p:nvGrpSpPr>
              <p:cNvPr id="49" name="组合 85"/>
              <p:cNvGrpSpPr/>
              <p:nvPr/>
            </p:nvGrpSpPr>
            <p:grpSpPr>
              <a:xfrm>
                <a:off x="6305502" y="1245560"/>
                <a:ext cx="1280211" cy="640662"/>
                <a:chOff x="5004048" y="1347614"/>
                <a:chExt cx="1280211" cy="640662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5004048" y="1347614"/>
                  <a:ext cx="1280211" cy="640662"/>
                </a:xfrm>
                <a:prstGeom prst="ellipse">
                  <a:avLst/>
                </a:prstGeom>
                <a:gradFill>
                  <a:gsLst>
                    <a:gs pos="0">
                      <a:srgbClr val="116579"/>
                    </a:gs>
                    <a:gs pos="76700">
                      <a:srgbClr val="0F9BB1"/>
                    </a:gs>
                    <a:gs pos="100000">
                      <a:srgbClr val="0EABC2"/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TextBox 61"/>
                <p:cNvSpPr txBox="1"/>
                <p:nvPr/>
              </p:nvSpPr>
              <p:spPr>
                <a:xfrm>
                  <a:off x="5198357" y="1437112"/>
                  <a:ext cx="891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退 出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cxnSp>
            <p:nvCxnSpPr>
              <p:cNvPr id="50" name="直接箭头连接符 49"/>
              <p:cNvCxnSpPr/>
              <p:nvPr/>
            </p:nvCxnSpPr>
            <p:spPr>
              <a:xfrm flipV="1">
                <a:off x="6945608" y="1877257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弧形 52"/>
            <p:cNvSpPr/>
            <p:nvPr/>
          </p:nvSpPr>
          <p:spPr>
            <a:xfrm flipH="1">
              <a:off x="1060506" y="2772714"/>
              <a:ext cx="692649" cy="1308095"/>
            </a:xfrm>
            <a:prstGeom prst="arc">
              <a:avLst>
                <a:gd name="adj1" fmla="val 53704"/>
                <a:gd name="adj2" fmla="val 5400000"/>
              </a:avLst>
            </a:prstGeom>
            <a:ln w="38100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/>
            <p:nvPr/>
          </p:nvSpPr>
          <p:spPr>
            <a:xfrm rot="-2760000">
              <a:off x="1201805" y="3169924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7025672" y="2430157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>
            <a:off x="6467030" y="2778652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-2760000">
            <a:off x="5288284" y="3219873"/>
            <a:ext cx="1523237" cy="1573007"/>
          </a:xfrm>
          <a:prstGeom prst="arc">
            <a:avLst/>
          </a:prstGeom>
          <a:ln w="38100">
            <a:solidFill>
              <a:srgbClr val="C00000"/>
            </a:solidFill>
            <a:headEnd type="non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428596" y="2001997"/>
            <a:ext cx="4084297" cy="713468"/>
            <a:chOff x="844893" y="2001158"/>
            <a:chExt cx="4084297" cy="713468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001158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非抢占系统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844893" y="20011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383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394986" y="2337710"/>
              <a:ext cx="3534204" cy="3769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当前进程主动放弃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28596" y="2656277"/>
            <a:ext cx="4519195" cy="1093794"/>
            <a:chOff x="844893" y="2655438"/>
            <a:chExt cx="4519195" cy="1093794"/>
          </a:xfrm>
        </p:grpSpPr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142976" y="2655438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可抢占系统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TextBox 17"/>
            <p:cNvSpPr txBox="1"/>
            <p:nvPr/>
          </p:nvSpPr>
          <p:spPr>
            <a:xfrm>
              <a:off x="844893" y="26554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0" name="图片 5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269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394986" y="2984052"/>
              <a:ext cx="39691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中断请求被服务例程响应完成时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62" name="图片 6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63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3" name="内容占位符 2"/>
            <p:cNvSpPr txBox="1">
              <a:spLocks/>
            </p:cNvSpPr>
            <p:nvPr/>
          </p:nvSpPr>
          <p:spPr>
            <a:xfrm>
              <a:off x="1394986" y="3320604"/>
              <a:ext cx="2248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当前进程被抢占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8596" y="1000953"/>
            <a:ext cx="5941685" cy="428628"/>
            <a:chOff x="3715909" y="1000953"/>
            <a:chExt cx="5941685" cy="428628"/>
          </a:xfrm>
        </p:grpSpPr>
        <p:sp>
          <p:nvSpPr>
            <p:cNvPr id="65" name="内容占位符 2"/>
            <p:cNvSpPr txBox="1">
              <a:spLocks/>
            </p:cNvSpPr>
            <p:nvPr/>
          </p:nvSpPr>
          <p:spPr>
            <a:xfrm>
              <a:off x="4013992" y="1000953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内核运行调度程序的条件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6" name="TextBox 11"/>
            <p:cNvSpPr txBox="1"/>
            <p:nvPr/>
          </p:nvSpPr>
          <p:spPr>
            <a:xfrm>
              <a:off x="3715909" y="10009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6125" y="1307343"/>
            <a:ext cx="4809776" cy="407990"/>
            <a:chOff x="4133438" y="1307343"/>
            <a:chExt cx="4809776" cy="407990"/>
          </a:xfrm>
        </p:grpSpPr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438" y="14502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8" name="内容占位符 2"/>
            <p:cNvSpPr txBox="1">
              <a:spLocks/>
            </p:cNvSpPr>
            <p:nvPr/>
          </p:nvSpPr>
          <p:spPr>
            <a:xfrm>
              <a:off x="4266002" y="1307343"/>
              <a:ext cx="467721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进程从运行状态切换到等待状态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6125" y="1641631"/>
            <a:ext cx="2595198" cy="428628"/>
            <a:chOff x="4133438" y="1641631"/>
            <a:chExt cx="2595198" cy="428628"/>
          </a:xfrm>
        </p:grpSpPr>
        <p:pic>
          <p:nvPicPr>
            <p:cNvPr id="69" name="图片 6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438" y="17845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4266002" y="1641631"/>
              <a:ext cx="24626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进程被终结了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132738" y="3713230"/>
            <a:ext cx="3166981" cy="758951"/>
            <a:chOff x="1549035" y="3712391"/>
            <a:chExt cx="3166981" cy="758951"/>
          </a:xfrm>
        </p:grpSpPr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1715620" y="371239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进程时间片</a:t>
              </a:r>
              <a:r>
                <a:rPr lang="zh-CN" altLang="en-US" sz="1800" dirty="0"/>
                <a:t>用完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3" name="内容占位符 2"/>
            <p:cNvSpPr txBox="1">
              <a:spLocks/>
            </p:cNvSpPr>
            <p:nvPr/>
          </p:nvSpPr>
          <p:spPr>
            <a:xfrm>
              <a:off x="1715620" y="4042714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进程从等待切换到就绪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74" name="图片 7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035" y="383066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75" name="图片 7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035" y="414032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76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调度时机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7026058" y="2438750"/>
            <a:ext cx="0" cy="357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弧形 77"/>
          <p:cNvSpPr/>
          <p:nvPr/>
        </p:nvSpPr>
        <p:spPr>
          <a:xfrm>
            <a:off x="6467416" y="2787245"/>
            <a:ext cx="671769" cy="1328491"/>
          </a:xfrm>
          <a:prstGeom prst="arc">
            <a:avLst>
              <a:gd name="adj1" fmla="val 53704"/>
              <a:gd name="adj2" fmla="val 5400000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5" grpId="0" animBg="1"/>
      <p:bldP spid="35" grpId="1" animBg="1"/>
      <p:bldP spid="78" grpId="0" animBg="1"/>
      <p:bldP spid="78" grpId="1" animBg="1"/>
      <p:bldP spid="7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3486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31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210</Words>
  <Application>Microsoft Office PowerPoint</Application>
  <PresentationFormat>全屏显示(16:9)</PresentationFormat>
  <Paragraphs>53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630</cp:revision>
  <dcterms:created xsi:type="dcterms:W3CDTF">2015-01-11T06:38:50Z</dcterms:created>
  <dcterms:modified xsi:type="dcterms:W3CDTF">2015-03-28T05:38:13Z</dcterms:modified>
</cp:coreProperties>
</file>