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9" r:id="rId2"/>
    <p:sldId id="346" r:id="rId3"/>
    <p:sldId id="347" r:id="rId4"/>
    <p:sldId id="348" r:id="rId5"/>
    <p:sldId id="349" r:id="rId6"/>
    <p:sldId id="350" r:id="rId7"/>
    <p:sldId id="355" r:id="rId8"/>
    <p:sldId id="352" r:id="rId9"/>
    <p:sldId id="35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D"/>
    <a:srgbClr val="FDD000"/>
    <a:srgbClr val="11576A"/>
    <a:srgbClr val="CCCCCC"/>
    <a:srgbClr val="666666"/>
    <a:srgbClr val="0EB1C8"/>
    <a:srgbClr val="CCFFFF"/>
    <a:srgbClr val="33FFFF"/>
    <a:srgbClr val="FFF9B1"/>
    <a:srgbClr val="00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577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8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加动画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35010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  <a:defRPr/>
            </a:pPr>
            <a:r>
              <a:rPr lang="zh-CN" altLang="en-US" dirty="0" smtClean="0"/>
              <a:t>处理机调度</a:t>
            </a:r>
            <a:r>
              <a:rPr lang="zh-CN" altLang="en-US" dirty="0"/>
              <a:t>概念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调度准则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238442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238442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741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实时调度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741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3085198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多处理器调度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308519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3442388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优先级反转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344238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422" y="1838994"/>
            <a:ext cx="151066" cy="148997"/>
          </a:xfrm>
          <a:prstGeom prst="rect">
            <a:avLst/>
          </a:prstGeom>
          <a:effectLst/>
        </p:spPr>
      </p:pic>
      <p:sp>
        <p:nvSpPr>
          <p:cNvPr id="29" name="内容占位符 2"/>
          <p:cNvSpPr txBox="1">
            <a:spLocks/>
          </p:cNvSpPr>
          <p:nvPr/>
        </p:nvSpPr>
        <p:spPr>
          <a:xfrm>
            <a:off x="1394986" y="1696118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调度策略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422" y="2185532"/>
            <a:ext cx="151066" cy="148997"/>
          </a:xfrm>
          <a:prstGeom prst="rect">
            <a:avLst/>
          </a:prstGeom>
          <a:effectLst/>
        </p:spPr>
      </p:pic>
      <p:sp>
        <p:nvSpPr>
          <p:cNvPr id="33" name="内容占位符 2"/>
          <p:cNvSpPr txBox="1">
            <a:spLocks/>
          </p:cNvSpPr>
          <p:nvPr/>
        </p:nvSpPr>
        <p:spPr>
          <a:xfrm>
            <a:off x="1394986" y="2042656"/>
            <a:ext cx="281982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比较调度算法的准则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86227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调度策略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934492"/>
            <a:ext cx="4375179" cy="428628"/>
            <a:chOff x="844893" y="1934492"/>
            <a:chExt cx="437517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93449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调度策略要解决的问题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9344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1139912"/>
            <a:ext cx="6751443" cy="1012190"/>
            <a:chOff x="827584" y="1139912"/>
            <a:chExt cx="6751443" cy="101219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5667" y="1139912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调度策略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11399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16756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77677" y="1560872"/>
              <a:ext cx="6201350" cy="59123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确定如何从就绪队列中选择</a:t>
              </a:r>
              <a:r>
                <a:rPr lang="zh-CN" altLang="en-US" dirty="0"/>
                <a:t>下一</a:t>
              </a:r>
              <a:r>
                <a:rPr lang="zh-CN" altLang="en-US" dirty="0" smtClean="0"/>
                <a:t>个执行进程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926676"/>
            <a:ext cx="4798677" cy="757242"/>
            <a:chOff x="844893" y="2926676"/>
            <a:chExt cx="4798677" cy="757242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926676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调度算法</a:t>
              </a: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92667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81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255290"/>
              <a:ext cx="42485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在调度程序中实现的调度策略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40882"/>
            <a:ext cx="4309710" cy="407990"/>
            <a:chOff x="1262422" y="2240882"/>
            <a:chExt cx="4309710" cy="407990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37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2240882"/>
              <a:ext cx="417714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挑选就绪队列</a:t>
              </a:r>
              <a:r>
                <a:rPr lang="zh-CN" altLang="en-US" dirty="0" smtClean="0"/>
                <a:t>中的哪一个进程？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575170"/>
            <a:ext cx="4524024" cy="428628"/>
            <a:chOff x="1262422" y="2575170"/>
            <a:chExt cx="4524024" cy="4286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180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575170"/>
              <a:ext cx="43914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通过什么样的准则来选择？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3585264"/>
            <a:ext cx="3441355" cy="772436"/>
            <a:chOff x="844893" y="3585264"/>
            <a:chExt cx="3441355" cy="772436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4071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57290" y="3929072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哪一个策略/算法较好</a:t>
              </a:r>
              <a:r>
                <a:rPr lang="en-US" altLang="zh-CN" smtClean="0"/>
                <a:t>?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3585264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比较调度算法的准则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3585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处理机资源的使用模式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25499" y="1178666"/>
            <a:ext cx="5387689" cy="428628"/>
            <a:chOff x="1807757" y="1178666"/>
            <a:chExt cx="5387689" cy="428628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757" y="1263486"/>
              <a:ext cx="176137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962321" y="1178666"/>
              <a:ext cx="523312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每次调度决定在下一个CPU计算时将哪个工作交给</a:t>
              </a:r>
              <a:r>
                <a:rPr lang="en-US" altLang="zh-CN" sz="1600" dirty="0" smtClean="0"/>
                <a:t>CPU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9592" y="805551"/>
            <a:ext cx="5078330" cy="442780"/>
            <a:chOff x="1381850" y="805551"/>
            <a:chExt cx="5078330" cy="442780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712440" y="819703"/>
              <a:ext cx="47477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进程在CPU计算和I/O操作间交替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81850" y="805551"/>
              <a:ext cx="5053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25499" y="1509784"/>
            <a:ext cx="6220626" cy="357190"/>
            <a:chOff x="1807757" y="1509784"/>
            <a:chExt cx="6220626" cy="357190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757" y="1594604"/>
              <a:ext cx="176137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962321" y="1509784"/>
              <a:ext cx="606606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在时间片机制下，进程可能在结束当前CPU计算前被迫放弃</a:t>
              </a:r>
              <a:r>
                <a:rPr lang="en-US" altLang="zh-CN" sz="1600" dirty="0" smtClean="0"/>
                <a:t>CPU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rot="16200000" flipH="1">
            <a:off x="-10930046" y="2714626"/>
            <a:ext cx="1343034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4318000" y="5357832"/>
            <a:ext cx="4826000" cy="33575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 rot="5400000">
            <a:off x="1045969" y="154454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+mn-ea"/>
              </a:rPr>
              <a:t>…</a:t>
            </a:r>
          </a:p>
        </p:txBody>
      </p:sp>
      <p:sp>
        <p:nvSpPr>
          <p:cNvPr id="107" name="TextBox 106"/>
          <p:cNvSpPr txBox="1"/>
          <p:nvPr/>
        </p:nvSpPr>
        <p:spPr>
          <a:xfrm rot="5400000">
            <a:off x="1055551" y="4820227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11576A"/>
                </a:solidFill>
                <a:latin typeface="+mn-ea"/>
              </a:rPr>
              <a:t>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75970" y="1910687"/>
            <a:ext cx="2649153" cy="581801"/>
            <a:chOff x="675970" y="1720077"/>
            <a:chExt cx="2649153" cy="581801"/>
          </a:xfrm>
        </p:grpSpPr>
        <p:sp>
          <p:nvSpPr>
            <p:cNvPr id="102" name="矩形 101"/>
            <p:cNvSpPr/>
            <p:nvPr/>
          </p:nvSpPr>
          <p:spPr>
            <a:xfrm>
              <a:off x="716029" y="1743293"/>
              <a:ext cx="1327444" cy="54931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675970" y="1720077"/>
              <a:ext cx="1244315" cy="581801"/>
              <a:chOff x="428596" y="928676"/>
              <a:chExt cx="1244315" cy="581801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428596" y="928676"/>
                <a:ext cx="9604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load store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28596" y="1085840"/>
                <a:ext cx="918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</a:rPr>
                  <a:t>add store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28596" y="1233478"/>
                <a:ext cx="1244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</a:rPr>
                  <a:t>read from file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109" name="右大括号 108"/>
            <p:cNvSpPr/>
            <p:nvPr/>
          </p:nvSpPr>
          <p:spPr>
            <a:xfrm>
              <a:off x="2237595" y="1743292"/>
              <a:ext cx="151525" cy="549311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09488" y="1843653"/>
              <a:ext cx="915635" cy="311041"/>
              <a:chOff x="2409488" y="1843653"/>
              <a:chExt cx="915635" cy="311041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432079" y="1843653"/>
                <a:ext cx="881692" cy="297964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409488" y="1846917"/>
                <a:ext cx="915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  <a:latin typeface="+mn-ea"/>
                  </a:rPr>
                  <a:t>CPU</a:t>
                </a:r>
                <a:r>
                  <a:rPr lang="zh-CN" altLang="en-US" sz="1400" b="1" dirty="0" smtClean="0">
                    <a:solidFill>
                      <a:srgbClr val="11576A"/>
                    </a:solidFill>
                    <a:latin typeface="+mn-ea"/>
                  </a:rPr>
                  <a:t>计算</a:t>
                </a:r>
                <a:endParaRPr lang="zh-CN" altLang="en-US" sz="14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138" name="组合 137"/>
          <p:cNvGrpSpPr/>
          <p:nvPr/>
        </p:nvGrpSpPr>
        <p:grpSpPr>
          <a:xfrm>
            <a:off x="3407591" y="2141617"/>
            <a:ext cx="5098639" cy="2661555"/>
            <a:chOff x="3314555" y="915988"/>
            <a:chExt cx="6635347" cy="3463737"/>
          </a:xfrm>
        </p:grpSpPr>
        <p:grpSp>
          <p:nvGrpSpPr>
            <p:cNvPr id="134" name="组合 133"/>
            <p:cNvGrpSpPr/>
            <p:nvPr/>
          </p:nvGrpSpPr>
          <p:grpSpPr>
            <a:xfrm>
              <a:off x="3639498" y="915988"/>
              <a:ext cx="6310404" cy="3224626"/>
              <a:chOff x="3639498" y="915988"/>
              <a:chExt cx="6310404" cy="3224626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3994977" y="915988"/>
                <a:ext cx="5954925" cy="3224626"/>
                <a:chOff x="2957126" y="827138"/>
                <a:chExt cx="5954925" cy="3224626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3142446" y="827138"/>
                  <a:ext cx="4320793" cy="2881270"/>
                  <a:chOff x="3142446" y="827138"/>
                  <a:chExt cx="4320793" cy="2881270"/>
                </a:xfrm>
              </p:grpSpPr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3143240" y="1115614"/>
                    <a:ext cx="3960000" cy="2592794"/>
                    <a:chOff x="4562475" y="695312"/>
                    <a:chExt cx="3960000" cy="2592794"/>
                  </a:xfr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p:grpSpPr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4562475" y="695312"/>
                      <a:ext cx="3960000" cy="2592000"/>
                    </a:xfrm>
                    <a:prstGeom prst="rect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6" name="直接连接符 45"/>
                    <p:cNvCxnSpPr/>
                    <p:nvPr/>
                  </p:nvCxnSpPr>
                  <p:spPr>
                    <a:xfrm rot="16200000" flipH="1">
                      <a:off x="5428720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连接符 46"/>
                    <p:cNvCxnSpPr/>
                    <p:nvPr/>
                  </p:nvCxnSpPr>
                  <p:spPr>
                    <a:xfrm rot="16200000" flipH="1">
                      <a:off x="3983554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接连接符 47"/>
                    <p:cNvCxnSpPr/>
                    <p:nvPr/>
                  </p:nvCxnSpPr>
                  <p:spPr>
                    <a:xfrm rot="16200000" flipH="1">
                      <a:off x="6147965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 rot="16200000" flipH="1">
                      <a:off x="4711586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连接符 49"/>
                    <p:cNvCxnSpPr/>
                    <p:nvPr/>
                  </p:nvCxnSpPr>
                  <p:spPr>
                    <a:xfrm rot="16200000" flipH="1">
                      <a:off x="6863934" y="1991312"/>
                      <a:ext cx="2592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接连接符 52"/>
                    <p:cNvCxnSpPr/>
                    <p:nvPr/>
                  </p:nvCxnSpPr>
                  <p:spPr>
                    <a:xfrm rot="10800000" flipH="1">
                      <a:off x="4562475" y="3000378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/>
                    <p:cNvCxnSpPr/>
                    <p:nvPr/>
                  </p:nvCxnSpPr>
                  <p:spPr>
                    <a:xfrm rot="10800000" flipH="1">
                      <a:off x="4562475" y="2714626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接连接符 54"/>
                    <p:cNvCxnSpPr/>
                    <p:nvPr/>
                  </p:nvCxnSpPr>
                  <p:spPr>
                    <a:xfrm rot="10800000" flipH="1">
                      <a:off x="4562475" y="2428874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/>
                    <p:cNvCxnSpPr/>
                    <p:nvPr/>
                  </p:nvCxnSpPr>
                  <p:spPr>
                    <a:xfrm rot="10800000" flipH="1">
                      <a:off x="4562475" y="2143122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连接符 56"/>
                    <p:cNvCxnSpPr/>
                    <p:nvPr/>
                  </p:nvCxnSpPr>
                  <p:spPr>
                    <a:xfrm rot="10800000" flipH="1">
                      <a:off x="4562475" y="1857370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连接符 57"/>
                    <p:cNvCxnSpPr/>
                    <p:nvPr/>
                  </p:nvCxnSpPr>
                  <p:spPr>
                    <a:xfrm rot="10800000" flipH="1">
                      <a:off x="4562475" y="1571618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连接符 58"/>
                    <p:cNvCxnSpPr/>
                    <p:nvPr/>
                  </p:nvCxnSpPr>
                  <p:spPr>
                    <a:xfrm rot="10800000" flipH="1">
                      <a:off x="4562475" y="1285866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接连接符 59"/>
                    <p:cNvCxnSpPr/>
                    <p:nvPr/>
                  </p:nvCxnSpPr>
                  <p:spPr>
                    <a:xfrm rot="10800000" flipH="1">
                      <a:off x="4562475" y="1000114"/>
                      <a:ext cx="3960000" cy="1588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rgbClr val="11576A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2" name="直接连接符 61"/>
                  <p:cNvCxnSpPr/>
                  <p:nvPr/>
                </p:nvCxnSpPr>
                <p:spPr>
                  <a:xfrm flipV="1">
                    <a:off x="3143239" y="3699222"/>
                    <a:ext cx="4320000" cy="6"/>
                  </a:xfrm>
                  <a:prstGeom prst="line">
                    <a:avLst/>
                  </a:prstGeom>
                  <a:ln w="28575">
                    <a:solidFill>
                      <a:srgbClr val="11576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箭头连接符 63"/>
                  <p:cNvCxnSpPr/>
                  <p:nvPr/>
                </p:nvCxnSpPr>
                <p:spPr>
                  <a:xfrm rot="5400000" flipH="1" flipV="1">
                    <a:off x="1703240" y="2266344"/>
                    <a:ext cx="2880000" cy="1588"/>
                  </a:xfrm>
                  <a:prstGeom prst="straightConnector1">
                    <a:avLst/>
                  </a:prstGeom>
                  <a:ln w="28575">
                    <a:solidFill>
                      <a:srgbClr val="11576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内容占位符 2"/>
                <p:cNvSpPr txBox="1">
                  <a:spLocks/>
                </p:cNvSpPr>
                <p:nvPr/>
              </p:nvSpPr>
              <p:spPr>
                <a:xfrm>
                  <a:off x="2957126" y="3694574"/>
                  <a:ext cx="5954925" cy="357190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0" indent="0">
                    <a:spcBef>
                      <a:spcPct val="20000"/>
                    </a:spcBef>
                  </a:pPr>
                  <a:r>
                    <a:rPr lang="en-US" altLang="zh-CN" sz="1200" dirty="0" smtClean="0"/>
                    <a:t> 0         8         16         24        32       40</a:t>
                  </a:r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3639498" y="1338856"/>
                <a:ext cx="468398" cy="2277261"/>
                <a:chOff x="3639498" y="1338856"/>
                <a:chExt cx="468398" cy="2277261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3639498" y="1338856"/>
                  <a:ext cx="468398" cy="277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 smtClean="0">
                      <a:solidFill>
                        <a:srgbClr val="11576A"/>
                      </a:solidFill>
                      <a:latin typeface="+mn-ea"/>
                    </a:rPr>
                    <a:t>160</a:t>
                  </a:r>
                  <a:endParaRPr lang="zh-CN" altLang="en-US" sz="12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639498" y="1634134"/>
                  <a:ext cx="4683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140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39498" y="1910360"/>
                  <a:ext cx="4683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120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39498" y="2205638"/>
                  <a:ext cx="4683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100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732406" y="2481864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80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732406" y="2777140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60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732406" y="30533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40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732406" y="333911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smtClean="0">
                      <a:solidFill>
                        <a:srgbClr val="11576A"/>
                      </a:solidFill>
                      <a:latin typeface="+mn-ea"/>
                    </a:rPr>
                    <a:t>20</a:t>
                  </a:r>
                  <a:endParaRPr lang="zh-CN" altLang="en-US" sz="120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36" name="TextBox 135"/>
            <p:cNvSpPr txBox="1"/>
            <p:nvPr/>
          </p:nvSpPr>
          <p:spPr>
            <a:xfrm rot="10800000">
              <a:off x="3314555" y="1620615"/>
              <a:ext cx="520701" cy="178073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CPU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计算的频率</a:t>
              </a:r>
              <a:endParaRPr lang="zh-CN" altLang="en-US" sz="14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43438" y="4071948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每次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CPU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计算的时间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(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毫秒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)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6029" y="2541112"/>
            <a:ext cx="2597742" cy="307777"/>
            <a:chOff x="716029" y="2350502"/>
            <a:chExt cx="2597742" cy="307777"/>
          </a:xfrm>
        </p:grpSpPr>
        <p:grpSp>
          <p:nvGrpSpPr>
            <p:cNvPr id="91" name="组合 90"/>
            <p:cNvGrpSpPr/>
            <p:nvPr/>
          </p:nvGrpSpPr>
          <p:grpSpPr>
            <a:xfrm>
              <a:off x="716029" y="2363270"/>
              <a:ext cx="1327444" cy="288000"/>
              <a:chOff x="2190787" y="1857370"/>
              <a:chExt cx="1327444" cy="28800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190787" y="1857370"/>
                <a:ext cx="1327444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8637" y="18861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wait for I/O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47" name="右大括号 146"/>
            <p:cNvSpPr/>
            <p:nvPr/>
          </p:nvSpPr>
          <p:spPr>
            <a:xfrm>
              <a:off x="2220752" y="2360315"/>
              <a:ext cx="123108" cy="288153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2439274" y="2350502"/>
              <a:ext cx="874497" cy="307777"/>
              <a:chOff x="2190787" y="1841238"/>
              <a:chExt cx="874497" cy="307777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2190787" y="1857370"/>
                <a:ext cx="874497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TextBox 87"/>
              <p:cNvSpPr txBox="1"/>
              <p:nvPr/>
            </p:nvSpPr>
            <p:spPr>
              <a:xfrm>
                <a:off x="2228195" y="1841238"/>
                <a:ext cx="8370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操作</a:t>
                </a:r>
                <a:endParaRPr lang="zh-CN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21543" y="3520003"/>
            <a:ext cx="2570181" cy="307777"/>
            <a:chOff x="721543" y="3329393"/>
            <a:chExt cx="2570181" cy="307777"/>
          </a:xfrm>
        </p:grpSpPr>
        <p:grpSp>
          <p:nvGrpSpPr>
            <p:cNvPr id="135" name="组合 134"/>
            <p:cNvGrpSpPr/>
            <p:nvPr/>
          </p:nvGrpSpPr>
          <p:grpSpPr>
            <a:xfrm>
              <a:off x="721543" y="3334355"/>
              <a:ext cx="1327444" cy="288000"/>
              <a:chOff x="2190787" y="1857370"/>
              <a:chExt cx="1327444" cy="288000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2190787" y="1857370"/>
                <a:ext cx="1327444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TextBox 87"/>
              <p:cNvSpPr txBox="1"/>
              <p:nvPr/>
            </p:nvSpPr>
            <p:spPr>
              <a:xfrm>
                <a:off x="2278637" y="18861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wait for I/O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50" name="右大括号 149"/>
            <p:cNvSpPr/>
            <p:nvPr/>
          </p:nvSpPr>
          <p:spPr>
            <a:xfrm>
              <a:off x="2198094" y="3330619"/>
              <a:ext cx="123108" cy="288153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5" name="组合 154"/>
            <p:cNvGrpSpPr/>
            <p:nvPr/>
          </p:nvGrpSpPr>
          <p:grpSpPr>
            <a:xfrm>
              <a:off x="2417227" y="3329393"/>
              <a:ext cx="874497" cy="307777"/>
              <a:chOff x="2190787" y="1841238"/>
              <a:chExt cx="874497" cy="307777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2190787" y="1857370"/>
                <a:ext cx="874497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TextBox 87"/>
              <p:cNvSpPr txBox="1"/>
              <p:nvPr/>
            </p:nvSpPr>
            <p:spPr>
              <a:xfrm>
                <a:off x="2228195" y="1841238"/>
                <a:ext cx="8370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操作</a:t>
                </a:r>
                <a:endParaRPr lang="zh-CN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16029" y="4536334"/>
            <a:ext cx="2561588" cy="307777"/>
            <a:chOff x="716029" y="4345724"/>
            <a:chExt cx="2561588" cy="30777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716029" y="4348575"/>
              <a:ext cx="1327444" cy="288000"/>
              <a:chOff x="2190787" y="1857370"/>
              <a:chExt cx="1327444" cy="288000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2190787" y="1857370"/>
                <a:ext cx="1327444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TextBox 87"/>
              <p:cNvSpPr txBox="1"/>
              <p:nvPr/>
            </p:nvSpPr>
            <p:spPr>
              <a:xfrm>
                <a:off x="2278637" y="1886108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wait for I/O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51" name="右大括号 150"/>
            <p:cNvSpPr/>
            <p:nvPr/>
          </p:nvSpPr>
          <p:spPr>
            <a:xfrm>
              <a:off x="2198094" y="4347146"/>
              <a:ext cx="123108" cy="288153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2403120" y="4345724"/>
              <a:ext cx="874497" cy="307777"/>
              <a:chOff x="2190787" y="1841238"/>
              <a:chExt cx="874497" cy="307777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2190787" y="1857370"/>
                <a:ext cx="874497" cy="288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TextBox 87"/>
              <p:cNvSpPr txBox="1"/>
              <p:nvPr/>
            </p:nvSpPr>
            <p:spPr>
              <a:xfrm>
                <a:off x="2228195" y="1841238"/>
                <a:ext cx="8370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+mn-ea"/>
                  </a:rPr>
                  <a:t>操作</a:t>
                </a:r>
                <a:endParaRPr lang="zh-CN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75970" y="2875692"/>
            <a:ext cx="2657439" cy="586564"/>
            <a:chOff x="675970" y="2685082"/>
            <a:chExt cx="2657439" cy="586564"/>
          </a:xfrm>
        </p:grpSpPr>
        <p:sp>
          <p:nvSpPr>
            <p:cNvPr id="103" name="矩形 102"/>
            <p:cNvSpPr/>
            <p:nvPr/>
          </p:nvSpPr>
          <p:spPr>
            <a:xfrm>
              <a:off x="716386" y="2709817"/>
              <a:ext cx="1327087" cy="54931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675970" y="2685082"/>
              <a:ext cx="1408719" cy="586564"/>
              <a:chOff x="428596" y="1785932"/>
              <a:chExt cx="1408719" cy="58656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428596" y="1785932"/>
                <a:ext cx="1408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store increment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8596" y="1947858"/>
                <a:ext cx="611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index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28596" y="2095497"/>
                <a:ext cx="1079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write to file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145" name="右大括号 144"/>
            <p:cNvSpPr/>
            <p:nvPr/>
          </p:nvSpPr>
          <p:spPr>
            <a:xfrm>
              <a:off x="2205995" y="2707523"/>
              <a:ext cx="151525" cy="549311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2417774" y="2856106"/>
              <a:ext cx="915635" cy="311041"/>
              <a:chOff x="2409488" y="1843653"/>
              <a:chExt cx="915635" cy="311041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2432079" y="1843653"/>
                <a:ext cx="881692" cy="297964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16"/>
              <p:cNvSpPr txBox="1"/>
              <p:nvPr/>
            </p:nvSpPr>
            <p:spPr>
              <a:xfrm>
                <a:off x="2409488" y="1846917"/>
                <a:ext cx="915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  <a:latin typeface="+mn-ea"/>
                  </a:rPr>
                  <a:t>CPU</a:t>
                </a:r>
                <a:r>
                  <a:rPr lang="zh-CN" altLang="en-US" sz="1400" b="1" dirty="0" smtClean="0">
                    <a:solidFill>
                      <a:srgbClr val="11576A"/>
                    </a:solidFill>
                    <a:latin typeface="+mn-ea"/>
                  </a:rPr>
                  <a:t>计算</a:t>
                </a:r>
                <a:endParaRPr lang="zh-CN" altLang="en-US" sz="14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75970" y="3879814"/>
            <a:ext cx="2628778" cy="587336"/>
            <a:chOff x="675970" y="3689204"/>
            <a:chExt cx="2628778" cy="587336"/>
          </a:xfrm>
        </p:grpSpPr>
        <p:sp>
          <p:nvSpPr>
            <p:cNvPr id="141" name="矩形 140"/>
            <p:cNvSpPr/>
            <p:nvPr/>
          </p:nvSpPr>
          <p:spPr>
            <a:xfrm>
              <a:off x="721971" y="3697582"/>
              <a:ext cx="1327087" cy="54931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675970" y="3689204"/>
              <a:ext cx="1244315" cy="587336"/>
              <a:chOff x="428596" y="2704329"/>
              <a:chExt cx="1244315" cy="587336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428596" y="2704329"/>
                <a:ext cx="9604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</a:rPr>
                  <a:t>load store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28596" y="2861493"/>
                <a:ext cx="918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</a:rPr>
                  <a:t>add store</a:t>
                </a:r>
                <a:endParaRPr lang="zh-CN" altLang="en-US" sz="12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28596" y="3014666"/>
                <a:ext cx="1244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smtClean="0">
                    <a:solidFill>
                      <a:srgbClr val="11576A"/>
                    </a:solidFill>
                    <a:latin typeface="+mn-ea"/>
                  </a:rPr>
                  <a:t>read from file</a:t>
                </a:r>
                <a:endParaRPr lang="zh-CN" altLang="en-US" sz="12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146" name="右大括号 145"/>
            <p:cNvSpPr/>
            <p:nvPr/>
          </p:nvSpPr>
          <p:spPr>
            <a:xfrm>
              <a:off x="2205995" y="3692558"/>
              <a:ext cx="151525" cy="549311"/>
            </a:xfrm>
            <a:prstGeom prst="rightBrace">
              <a:avLst>
                <a:gd name="adj1" fmla="val 41619"/>
                <a:gd name="adj2" fmla="val 50000"/>
              </a:avLst>
            </a:prstGeom>
            <a:noFill/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2389113" y="3842170"/>
              <a:ext cx="915635" cy="311041"/>
              <a:chOff x="2409488" y="1843653"/>
              <a:chExt cx="915635" cy="311041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432079" y="1843653"/>
                <a:ext cx="881692" cy="297964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TextBox 116"/>
              <p:cNvSpPr txBox="1"/>
              <p:nvPr/>
            </p:nvSpPr>
            <p:spPr>
              <a:xfrm>
                <a:off x="2409488" y="1846917"/>
                <a:ext cx="915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  <a:latin typeface="+mn-ea"/>
                  </a:rPr>
                  <a:t>CPU</a:t>
                </a:r>
                <a:r>
                  <a:rPr lang="zh-CN" altLang="en-US" sz="1400" b="1" dirty="0" smtClean="0">
                    <a:solidFill>
                      <a:srgbClr val="11576A"/>
                    </a:solidFill>
                    <a:latin typeface="+mn-ea"/>
                  </a:rPr>
                  <a:t>计算</a:t>
                </a:r>
                <a:endParaRPr lang="zh-CN" altLang="en-US" sz="14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073442" y="2658787"/>
            <a:ext cx="2689776" cy="1593127"/>
            <a:chOff x="4073442" y="2658787"/>
            <a:chExt cx="2689776" cy="1593127"/>
          </a:xfrm>
        </p:grpSpPr>
        <p:cxnSp>
          <p:nvCxnSpPr>
            <p:cNvPr id="168" name="直接连接符 167"/>
            <p:cNvCxnSpPr/>
            <p:nvPr/>
          </p:nvCxnSpPr>
          <p:spPr>
            <a:xfrm rot="5400000" flipH="1" flipV="1">
              <a:off x="3497062" y="3235167"/>
              <a:ext cx="1262547" cy="109787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6200000" flipV="1">
              <a:off x="3606848" y="3235167"/>
              <a:ext cx="1372334" cy="219573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6200000" flipV="1">
              <a:off x="4402802" y="4031120"/>
              <a:ext cx="219573" cy="219573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622376" y="4250694"/>
              <a:ext cx="2140842" cy="1220"/>
            </a:xfrm>
            <a:prstGeom prst="line">
              <a:avLst/>
            </a:prstGeom>
            <a:ln w="28575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比较调度算法的准则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2155108"/>
            <a:ext cx="5870247" cy="1000132"/>
            <a:chOff x="844893" y="2155108"/>
            <a:chExt cx="5870247" cy="1000132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155108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周转时间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1551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265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2483722"/>
              <a:ext cx="5320154" cy="6715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进程从初始化到结束</a:t>
              </a:r>
              <a:r>
                <a:rPr lang="en-US" altLang="zh-CN" dirty="0"/>
                <a:t>(</a:t>
              </a:r>
              <a:r>
                <a:rPr lang="zh-CN" altLang="en-US" dirty="0" smtClean="0"/>
                <a:t>包括等待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总时间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511034"/>
            <a:ext cx="4084297" cy="713468"/>
            <a:chOff x="844893" y="1511034"/>
            <a:chExt cx="4084297" cy="71346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1103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吞吐量</a:t>
              </a: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51103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904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847586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单位时间内完成的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进程数量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42732"/>
            <a:ext cx="3941421" cy="772436"/>
            <a:chOff x="844893" y="2842732"/>
            <a:chExt cx="3941421" cy="772436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332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57290" y="318654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进程在就绪队列中的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总时间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84273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等待时间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8427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3514702"/>
            <a:ext cx="5870247" cy="1001264"/>
            <a:chOff x="844893" y="3514702"/>
            <a:chExt cx="5870247" cy="1001264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4001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57290" y="3858510"/>
              <a:ext cx="5357850" cy="6574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从提交请求到产生响应所花费的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总时间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351470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响应</a:t>
              </a: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时间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35147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869224"/>
            <a:ext cx="4727239" cy="714380"/>
            <a:chOff x="844893" y="869224"/>
            <a:chExt cx="4727239" cy="714380"/>
          </a:xfrm>
        </p:grpSpPr>
        <p:grpSp>
          <p:nvGrpSpPr>
            <p:cNvPr id="6" name="组合 5"/>
            <p:cNvGrpSpPr/>
            <p:nvPr/>
          </p:nvGrpSpPr>
          <p:grpSpPr>
            <a:xfrm>
              <a:off x="844893" y="869224"/>
              <a:ext cx="4727239" cy="714380"/>
              <a:chOff x="844893" y="869224"/>
              <a:chExt cx="4727239" cy="714380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69224"/>
                <a:ext cx="164307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mtClean="0"/>
                  <a:t>CPU使用率</a:t>
                </a:r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6922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6" y="1175614"/>
                <a:ext cx="4177146" cy="4079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CPU处于忙状态的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时间百分比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1849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吞吐量与延迟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88044"/>
            <a:ext cx="2155471" cy="428628"/>
            <a:chOff x="844893" y="1688044"/>
            <a:chExt cx="21554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88044"/>
              <a:ext cx="18573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什么是更快？</a:t>
              </a: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880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2960546"/>
            <a:ext cx="2791003" cy="428628"/>
            <a:chOff x="844893" y="2960546"/>
            <a:chExt cx="2791003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960546"/>
              <a:ext cx="24929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与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水管</a:t>
              </a:r>
              <a:r>
                <a:rPr lang="zh-CN" altLang="en-US" dirty="0"/>
                <a:t>的类比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9605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024596"/>
            <a:ext cx="5901866" cy="376916"/>
            <a:chOff x="1262422" y="2024596"/>
            <a:chExt cx="5901866" cy="376916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82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024596"/>
              <a:ext cx="576930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传输文件时的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高带宽</a:t>
              </a:r>
              <a:r>
                <a:rPr lang="zh-CN" altLang="en-US" dirty="0"/>
                <a:t>，调度算法的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高吞吐量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289160"/>
            <a:ext cx="5452718" cy="671518"/>
            <a:chOff x="1262422" y="3289160"/>
            <a:chExt cx="5452718" cy="671518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320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289160"/>
              <a:ext cx="5320154" cy="6715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低延迟：</a:t>
              </a:r>
              <a:r>
                <a:rPr lang="zh-CN" altLang="en-US" smtClean="0">
                  <a:solidFill>
                    <a:srgbClr val="C00000"/>
                  </a:solidFill>
                </a:rPr>
                <a:t>喝水</a:t>
              </a:r>
              <a:r>
                <a:rPr lang="zh-CN" altLang="en-US" smtClean="0"/>
                <a:t>的时候想要一打开水龙头水就流出来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24726" y="3930518"/>
            <a:ext cx="5490414" cy="657456"/>
            <a:chOff x="1224726" y="3930518"/>
            <a:chExt cx="5490414" cy="657456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26" y="40733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57290" y="3930518"/>
              <a:ext cx="5357850" cy="65745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高带宽：</a:t>
              </a:r>
              <a:r>
                <a:rPr lang="zh-CN" altLang="en-US" smtClean="0">
                  <a:solidFill>
                    <a:srgbClr val="C00000"/>
                  </a:solidFill>
                </a:rPr>
                <a:t>给游泳池充水</a:t>
              </a:r>
              <a:r>
                <a:rPr lang="zh-CN" altLang="en-US" smtClean="0"/>
                <a:t>时希望从水龙头里同时流出大量的水，并且不介意是否存在延迟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326906"/>
            <a:ext cx="5469818" cy="376916"/>
            <a:chOff x="1262422" y="2326906"/>
            <a:chExt cx="5469818" cy="376916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05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326906"/>
              <a:ext cx="533725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玩游戏时的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低延迟</a:t>
              </a:r>
              <a:r>
                <a:rPr lang="zh-CN" altLang="en-US" dirty="0"/>
                <a:t>，调度算法的</a:t>
              </a:r>
              <a:r>
                <a:rPr lang="zh-CN" altLang="en-US" dirty="0">
                  <a:solidFill>
                    <a:srgbClr val="C00000"/>
                  </a:solidFill>
                </a:rPr>
                <a:t>低响应延迟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646898"/>
            <a:ext cx="2952388" cy="376916"/>
            <a:chOff x="1262422" y="2646898"/>
            <a:chExt cx="2952388" cy="376916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405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2646898"/>
              <a:ext cx="281982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这两个因素是独立的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28010"/>
            <a:ext cx="5239275" cy="591764"/>
            <a:chOff x="844893" y="1028010"/>
            <a:chExt cx="5239275" cy="59176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49411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调度算法的要求</a:t>
              </a:r>
              <a:endParaRPr lang="en-US" altLang="zh-CN" dirty="0" smtClean="0"/>
            </a:p>
            <a:p>
              <a:r>
                <a:rPr lang="zh-CN" altLang="en-US" dirty="0" smtClean="0"/>
                <a:t>   希望“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更快</a:t>
              </a:r>
              <a:r>
                <a:rPr lang="zh-CN" altLang="en-US" dirty="0" smtClean="0"/>
                <a:t>”的服务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7077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处理机调度策略的响应时间</a:t>
            </a:r>
            <a:r>
              <a:rPr lang="zh-CN" altLang="en-US" dirty="0"/>
              <a:t>目标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0379" y="1685466"/>
            <a:ext cx="6099075" cy="700998"/>
            <a:chOff x="830379" y="1685466"/>
            <a:chExt cx="6099075" cy="70099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28462" y="1685466"/>
              <a:ext cx="30863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减少平均响应时间的波动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379" y="16854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524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009548"/>
              <a:ext cx="5534468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在交互系统中，可预测性比高差异低平均更重要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28010"/>
            <a:ext cx="7039475" cy="719592"/>
            <a:chOff x="844893" y="1028010"/>
            <a:chExt cx="7039475" cy="71959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减少响应时间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70686"/>
              <a:ext cx="6489382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及时处理用户的输入请求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尽快将输出反馈给用户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01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789985" y="2355726"/>
            <a:ext cx="5870247" cy="1000372"/>
            <a:chOff x="789985" y="2355726"/>
            <a:chExt cx="5870247" cy="1000372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088068" y="2355726"/>
              <a:ext cx="45640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低延迟调度改善了用户的交互体验</a:t>
              </a:r>
              <a:endParaRPr lang="zh-CN" altLang="en-US" dirty="0"/>
            </a:p>
          </p:txBody>
        </p:sp>
        <p:sp>
          <p:nvSpPr>
            <p:cNvPr id="25" name="TextBox 11"/>
            <p:cNvSpPr txBox="1"/>
            <p:nvPr/>
          </p:nvSpPr>
          <p:spPr>
            <a:xfrm>
              <a:off x="789985" y="23557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40078" y="2726538"/>
              <a:ext cx="5320154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如果移动鼠标时，屏幕中的光标没动，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用户可能会重启电脑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514" y="282789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27584" y="3295250"/>
            <a:ext cx="4456001" cy="428628"/>
            <a:chOff x="827584" y="3295250"/>
            <a:chExt cx="4456001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25667" y="3295250"/>
              <a:ext cx="41579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响应时间是操作系统的计算延迟</a:t>
              </a:r>
              <a:endParaRPr lang="zh-CN" altLang="en-US" dirty="0"/>
            </a:p>
          </p:txBody>
        </p:sp>
        <p:sp>
          <p:nvSpPr>
            <p:cNvPr id="34" name="TextBox 32"/>
            <p:cNvSpPr txBox="1"/>
            <p:nvPr/>
          </p:nvSpPr>
          <p:spPr>
            <a:xfrm>
              <a:off x="827584" y="32952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4685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处理机调度策略的吞吐量目标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08484"/>
            <a:ext cx="5370181" cy="1072702"/>
            <a:chOff x="844893" y="808484"/>
            <a:chExt cx="5370181" cy="1072702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80848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增加吞吐量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8084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940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1151160"/>
              <a:ext cx="4820088" cy="4572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减少开销（操作系统开销，上下文切换）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754" y="1636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6318" y="1493836"/>
              <a:ext cx="4786346" cy="38735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系统资源的高效利用（CPU，I/O设备）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852158"/>
            <a:ext cx="3727107" cy="719592"/>
            <a:chOff x="844893" y="1852158"/>
            <a:chExt cx="3727107" cy="71959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95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852158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mtClean="0">
                  <a:solidFill>
                    <a:srgbClr val="C00000"/>
                  </a:solidFill>
                </a:rPr>
                <a:t>减少等待时间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8521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6" y="2194834"/>
              <a:ext cx="317701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减少每个进程的等待时间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0379" y="2513530"/>
            <a:ext cx="5884761" cy="1013304"/>
            <a:chOff x="830379" y="2513530"/>
            <a:chExt cx="5884761" cy="1013304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513530"/>
              <a:ext cx="54597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操作系统需要保证吞吐量不受用户交互的影响</a:t>
              </a:r>
              <a:endParaRPr lang="zh-CN" altLang="en-US" dirty="0"/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830379" y="25135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04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886850"/>
              <a:ext cx="5320154" cy="6399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操作系统必须不时进行调度，即使存在许多交互任务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0379" y="3439266"/>
            <a:ext cx="4456001" cy="428628"/>
            <a:chOff x="830379" y="3439266"/>
            <a:chExt cx="4456001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28462" y="3439266"/>
              <a:ext cx="41579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吞吐量是操作系统的计算带宽</a:t>
              </a:r>
              <a:endParaRPr lang="zh-CN" altLang="en-US"/>
            </a:p>
          </p:txBody>
        </p:sp>
        <p:sp>
          <p:nvSpPr>
            <p:cNvPr id="34" name="TextBox 24"/>
            <p:cNvSpPr txBox="1"/>
            <p:nvPr/>
          </p:nvSpPr>
          <p:spPr>
            <a:xfrm>
              <a:off x="830379" y="3439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236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处理机调度的公平性目标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28010"/>
            <a:ext cx="2012595" cy="428628"/>
            <a:chOff x="844893" y="1028010"/>
            <a:chExt cx="201259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28010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公平的定义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280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52261"/>
            <a:ext cx="4317690" cy="425670"/>
            <a:chOff x="1262422" y="2427734"/>
            <a:chExt cx="4317690" cy="42567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338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427734"/>
              <a:ext cx="4185126" cy="4256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保证每个进程的等待时间相同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0379" y="2126009"/>
            <a:ext cx="4456001" cy="428628"/>
            <a:chOff x="830379" y="2928940"/>
            <a:chExt cx="4456001" cy="428628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28462" y="2928940"/>
              <a:ext cx="41579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公平通常会增加平均响应时间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379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89736"/>
            <a:ext cx="4381148" cy="415246"/>
            <a:chOff x="1262422" y="1389736"/>
            <a:chExt cx="4381148" cy="415246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89736"/>
              <a:ext cx="4248584" cy="4152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mtClean="0"/>
                <a:t>保证每个进程占用相同的CPU时间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8113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563272" y="1727534"/>
            <a:ext cx="5809182" cy="741822"/>
            <a:chOff x="1563272" y="1727534"/>
            <a:chExt cx="5809182" cy="741822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714338" y="1727534"/>
              <a:ext cx="5658116" cy="7418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这公平么？</a:t>
              </a:r>
              <a:endParaRPr lang="en-US" altLang="zh-CN" sz="1800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一个用户比其他用户运行更多的进程时，怎么办？</a:t>
              </a:r>
              <a:endParaRPr lang="zh-CN" altLang="en-US" sz="1800" dirty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272" y="184140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272" y="217920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89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559</Words>
  <Application>Microsoft Office PowerPoint</Application>
  <PresentationFormat>全屏显示(16:9)</PresentationFormat>
  <Paragraphs>132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638</cp:revision>
  <dcterms:created xsi:type="dcterms:W3CDTF">2015-01-11T06:38:50Z</dcterms:created>
  <dcterms:modified xsi:type="dcterms:W3CDTF">2015-03-28T05:38:31Z</dcterms:modified>
</cp:coreProperties>
</file>