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0" r:id="rId2"/>
    <p:sldId id="353" r:id="rId3"/>
    <p:sldId id="364" r:id="rId4"/>
    <p:sldId id="365" r:id="rId5"/>
    <p:sldId id="366" r:id="rId6"/>
    <p:sldId id="367" r:id="rId7"/>
    <p:sldId id="368" r:id="rId8"/>
    <p:sldId id="369" r:id="rId9"/>
    <p:sldId id="354" r:id="rId10"/>
    <p:sldId id="355" r:id="rId11"/>
    <p:sldId id="356" r:id="rId12"/>
    <p:sldId id="357" r:id="rId13"/>
    <p:sldId id="358" r:id="rId14"/>
    <p:sldId id="343" r:id="rId15"/>
    <p:sldId id="360" r:id="rId16"/>
    <p:sldId id="361" r:id="rId17"/>
    <p:sldId id="30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5072"/>
    <a:srgbClr val="0093DD"/>
    <a:srgbClr val="FFF9B1"/>
    <a:srgbClr val="FDD000"/>
    <a:srgbClr val="FFCC66"/>
    <a:srgbClr val="FF9900"/>
    <a:srgbClr val="0EB1C8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  <p:guide orient="horz" pos="577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2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699542"/>
            <a:ext cx="19888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  <a:defRPr/>
            </a:pPr>
            <a:r>
              <a:rPr lang="zh-CN" altLang="en-US" dirty="0"/>
              <a:t>处理机调度概念</a:t>
            </a: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6995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042218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调度准则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0422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385121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38512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18615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实时调度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1861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62196"/>
            <a:ext cx="24288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多处理器调度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621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19386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优先级反转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451938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25948" y="1692597"/>
            <a:ext cx="5658500" cy="1946598"/>
            <a:chOff x="3141891" y="1945548"/>
            <a:chExt cx="5658500" cy="1946598"/>
          </a:xfrm>
        </p:grpSpPr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3141891" y="194554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solidFill>
                    <a:srgbClr val="C00000"/>
                  </a:solidFill>
                </a:rPr>
                <a:t>先来先服务算法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3142275" y="2236915"/>
              <a:ext cx="5658116" cy="4263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短进程优先算法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3148880" y="2527626"/>
              <a:ext cx="33721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最高响应比优先算法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3148880" y="2817845"/>
              <a:ext cx="3947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3148880" y="3138210"/>
              <a:ext cx="55866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多级反馈队列算法</a:t>
              </a:r>
              <a:endParaRPr lang="zh-CN" altLang="en-US" sz="1800" dirty="0"/>
            </a:p>
          </p:txBody>
        </p:sp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3148880" y="3463518"/>
              <a:ext cx="55866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公平共享调度算法</a:t>
              </a:r>
              <a:endParaRPr lang="en-US" altLang="zh-CN" sz="1800" dirty="0" smtClean="0"/>
            </a:p>
          </p:txBody>
        </p:sp>
      </p:grpSp>
      <p:pic>
        <p:nvPicPr>
          <p:cNvPr id="46" name="图片 4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816919"/>
            <a:ext cx="151066" cy="148997"/>
          </a:xfrm>
          <a:prstGeom prst="rect">
            <a:avLst/>
          </a:prstGeom>
          <a:effectLst/>
        </p:spPr>
      </p:pic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113846"/>
            <a:ext cx="151066" cy="148997"/>
          </a:xfrm>
          <a:prstGeom prst="rect">
            <a:avLst/>
          </a:prstGeom>
          <a:effectLst/>
        </p:spPr>
      </p:pic>
      <p:pic>
        <p:nvPicPr>
          <p:cNvPr id="48" name="图片 4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409676"/>
            <a:ext cx="151066" cy="148997"/>
          </a:xfrm>
          <a:prstGeom prst="rect">
            <a:avLst/>
          </a:prstGeom>
          <a:effectLst/>
        </p:spPr>
      </p:pic>
      <p:pic>
        <p:nvPicPr>
          <p:cNvPr id="49" name="图片 4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2698000"/>
            <a:ext cx="151066" cy="148997"/>
          </a:xfrm>
          <a:prstGeom prst="rect">
            <a:avLst/>
          </a:prstGeom>
          <a:effectLst/>
        </p:spPr>
      </p:pic>
      <p:pic>
        <p:nvPicPr>
          <p:cNvPr id="50" name="图片 4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3018057"/>
            <a:ext cx="151066" cy="148997"/>
          </a:xfrm>
          <a:prstGeom prst="rect">
            <a:avLst/>
          </a:prstGeom>
          <a:effectLst/>
        </p:spPr>
      </p:pic>
      <p:pic>
        <p:nvPicPr>
          <p:cNvPr id="51" name="图片 5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3313887"/>
            <a:ext cx="151066" cy="148997"/>
          </a:xfrm>
          <a:prstGeom prst="rect">
            <a:avLst/>
          </a:prstGeom>
          <a:effectLst/>
        </p:spPr>
      </p:pic>
      <p:sp>
        <p:nvSpPr>
          <p:cNvPr id="30" name="内容占位符 2"/>
          <p:cNvSpPr txBox="1">
            <a:spLocks/>
          </p:cNvSpPr>
          <p:nvPr/>
        </p:nvSpPr>
        <p:spPr>
          <a:xfrm>
            <a:off x="1446231" y="3534617"/>
            <a:ext cx="558667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sz="1800" dirty="0" err="1" smtClean="0"/>
              <a:t>ucore</a:t>
            </a:r>
            <a:r>
              <a:rPr lang="zh-CN" altLang="en-US" sz="1800" dirty="0" smtClean="0"/>
              <a:t>的调度框架</a:t>
            </a:r>
            <a:endParaRPr lang="en-US" altLang="zh-CN" sz="1800" dirty="0" smtClean="0"/>
          </a:p>
        </p:txBody>
      </p:sp>
      <p:pic>
        <p:nvPicPr>
          <p:cNvPr id="31" name="图片 3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3644641"/>
            <a:ext cx="151066" cy="148997"/>
          </a:xfrm>
          <a:prstGeom prst="rect">
            <a:avLst/>
          </a:prstGeom>
          <a:effectLst/>
        </p:spPr>
      </p:pic>
      <p:pic>
        <p:nvPicPr>
          <p:cNvPr id="32" name="图片 3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0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先来先服务算法的特征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18876" y="2326213"/>
            <a:ext cx="5457066" cy="671970"/>
            <a:chOff x="1518876" y="2326213"/>
            <a:chExt cx="5457066" cy="67197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8876" y="24571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655788" y="2326213"/>
              <a:ext cx="5320154" cy="6719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短进程可能排在长进程后面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70854" y="2737128"/>
            <a:ext cx="4918910" cy="387350"/>
            <a:chOff x="1270854" y="2737128"/>
            <a:chExt cx="4918910" cy="38735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54" y="2856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3418" y="2737128"/>
              <a:ext cx="4786346" cy="38735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I/O资源和CPU资源的利用率较低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0379" y="1685466"/>
            <a:ext cx="3527307" cy="700998"/>
            <a:chOff x="830379" y="1685466"/>
            <a:chExt cx="3527307" cy="70099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685466"/>
              <a:ext cx="8717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缺点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6854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54" y="20917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09548"/>
              <a:ext cx="296270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平均等待时间波动较大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28010"/>
            <a:ext cx="2226909" cy="719592"/>
            <a:chOff x="844893" y="1028010"/>
            <a:chExt cx="2226909" cy="71959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96243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简单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01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532011" y="3161098"/>
            <a:ext cx="5200229" cy="642942"/>
            <a:chOff x="1532011" y="3161098"/>
            <a:chExt cx="5200229" cy="64294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69942" y="3161098"/>
              <a:ext cx="5062298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CPU密集型进程会导致I/O设备闲置时，</a:t>
              </a:r>
              <a:endParaRPr lang="en-US" altLang="zh-CN" sz="1800" dirty="0" smtClean="0"/>
            </a:p>
            <a:p>
              <a:pPr marL="0" lvl="1" indent="0"/>
              <a:r>
                <a:rPr lang="zh-CN" altLang="en-US" sz="1800" dirty="0" smtClean="0"/>
                <a:t>I/O密集型进程也等待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011" y="324826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短进程优先算法</a:t>
            </a:r>
            <a:r>
              <a:rPr lang="en-US" altLang="zh-CN" dirty="0" smtClean="0"/>
              <a:t>(</a:t>
            </a:r>
            <a:r>
              <a:rPr lang="zh-CN" altLang="en-US" dirty="0"/>
              <a:t>SPN</a:t>
            </a:r>
            <a:r>
              <a:rPr lang="en-US" altLang="zh-CN" dirty="0" smtClean="0"/>
              <a:t>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4103" y="878407"/>
            <a:ext cx="6680225" cy="441238"/>
            <a:chOff x="844893" y="1028010"/>
            <a:chExt cx="6680225" cy="44123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3766" y="1040620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选择就绪队列中执行时间最短进程占用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进入运行状态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1985" y="4155926"/>
            <a:ext cx="4554456" cy="748941"/>
            <a:chOff x="641985" y="4155926"/>
            <a:chExt cx="4554456" cy="748941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967085" y="4167804"/>
              <a:ext cx="42293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/>
                <a:t>短剩余时间优先算法</a:t>
              </a:r>
              <a:r>
                <a:rPr lang="zh-CN" altLang="en-US" sz="1800" dirty="0">
                  <a:solidFill>
                    <a:srgbClr val="C00000"/>
                  </a:solidFill>
                </a:rPr>
                <a:t>(SRT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)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985" y="41559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540" y="461251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82443" y="4556979"/>
              <a:ext cx="2700594" cy="34788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SPN</a:t>
              </a:r>
              <a:r>
                <a:rPr lang="zh-CN" altLang="en-US" sz="1800" dirty="0"/>
                <a:t>算法的可抢占改进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53517" y="1285602"/>
            <a:ext cx="4381148" cy="376916"/>
            <a:chOff x="1262422" y="1370686"/>
            <a:chExt cx="4381148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424858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就绪队列按预期的执行时间来排序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5663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3883037" y="2201796"/>
            <a:ext cx="4532789" cy="2176478"/>
            <a:chOff x="3883037" y="2201796"/>
            <a:chExt cx="4532789" cy="2176478"/>
          </a:xfrm>
        </p:grpSpPr>
        <p:grpSp>
          <p:nvGrpSpPr>
            <p:cNvPr id="74" name="组合 73"/>
            <p:cNvGrpSpPr/>
            <p:nvPr/>
          </p:nvGrpSpPr>
          <p:grpSpPr>
            <a:xfrm>
              <a:off x="4115574" y="2201796"/>
              <a:ext cx="4300252" cy="1639321"/>
              <a:chOff x="4311648" y="2357436"/>
              <a:chExt cx="4300252" cy="1639321"/>
            </a:xfrm>
          </p:grpSpPr>
          <p:grpSp>
            <p:nvGrpSpPr>
              <p:cNvPr id="47" name="组合 39"/>
              <p:cNvGrpSpPr/>
              <p:nvPr/>
            </p:nvGrpSpPr>
            <p:grpSpPr>
              <a:xfrm>
                <a:off x="4786314" y="2403306"/>
                <a:ext cx="1280211" cy="640662"/>
                <a:chOff x="5004048" y="1347614"/>
                <a:chExt cx="1280211" cy="640662"/>
              </a:xfrm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就 绪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8" name="组合 40"/>
              <p:cNvGrpSpPr/>
              <p:nvPr/>
            </p:nvGrpSpPr>
            <p:grpSpPr>
              <a:xfrm>
                <a:off x="6863689" y="2381895"/>
                <a:ext cx="1280211" cy="640662"/>
                <a:chOff x="5004048" y="1347614"/>
                <a:chExt cx="1280211" cy="640662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TextBox 61"/>
                <p:cNvSpPr txBox="1"/>
                <p:nvPr/>
              </p:nvSpPr>
              <p:spPr>
                <a:xfrm>
                  <a:off x="5214966" y="1447863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运 行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1" name="组合 43"/>
              <p:cNvGrpSpPr/>
              <p:nvPr/>
            </p:nvGrpSpPr>
            <p:grpSpPr>
              <a:xfrm>
                <a:off x="5793286" y="2357436"/>
                <a:ext cx="1629555" cy="1639321"/>
                <a:chOff x="5652120" y="2228395"/>
                <a:chExt cx="1629555" cy="1639321"/>
              </a:xfrm>
            </p:grpSpPr>
            <p:grpSp>
              <p:nvGrpSpPr>
                <p:cNvPr id="52" name="组合 44"/>
                <p:cNvGrpSpPr/>
                <p:nvPr/>
              </p:nvGrpSpPr>
              <p:grpSpPr>
                <a:xfrm>
                  <a:off x="5652120" y="32270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4" name="椭圆 5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等 待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3" name="弧形 52"/>
                <p:cNvSpPr/>
                <p:nvPr/>
              </p:nvSpPr>
              <p:spPr>
                <a:xfrm>
                  <a:off x="6609906" y="2228395"/>
                  <a:ext cx="671769" cy="1328491"/>
                </a:xfrm>
                <a:prstGeom prst="arc">
                  <a:avLst>
                    <a:gd name="adj1" fmla="val 53704"/>
                    <a:gd name="adj2" fmla="val 5400000"/>
                  </a:avLst>
                </a:prstGeom>
                <a:ln w="38100">
                  <a:solidFill>
                    <a:srgbClr val="11576A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7" name="弧形 66"/>
              <p:cNvSpPr/>
              <p:nvPr/>
            </p:nvSpPr>
            <p:spPr>
              <a:xfrm flipH="1">
                <a:off x="5430405" y="2392854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/>
              <p:cNvCxnSpPr/>
              <p:nvPr/>
            </p:nvCxnSpPr>
            <p:spPr>
              <a:xfrm>
                <a:off x="6097598" y="2641600"/>
                <a:ext cx="71438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>
                <a:off x="6097598" y="2855914"/>
                <a:ext cx="71438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8143900" y="2714626"/>
                <a:ext cx="46800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>
                <a:off x="4311648" y="2714626"/>
                <a:ext cx="46800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5588124" y="3949646"/>
              <a:ext cx="1290380" cy="428628"/>
              <a:chOff x="5784198" y="4105286"/>
              <a:chExt cx="1290380" cy="428628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6786578" y="4105286"/>
                <a:ext cx="288000" cy="428628"/>
                <a:chOff x="3929058" y="3286130"/>
                <a:chExt cx="288000" cy="428628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3929058" y="3286130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3929058" y="3429006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3929058" y="3571882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5784198" y="4105286"/>
                <a:ext cx="288000" cy="285752"/>
                <a:chOff x="4786314" y="3571882"/>
                <a:chExt cx="288000" cy="28575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4786314" y="3571882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4786314" y="3714758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1" name="矩形 80"/>
              <p:cNvSpPr/>
              <p:nvPr/>
            </p:nvSpPr>
            <p:spPr>
              <a:xfrm>
                <a:off x="6286512" y="4105286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161612" y="2701862"/>
              <a:ext cx="288000" cy="428628"/>
              <a:chOff x="3929058" y="3286130"/>
              <a:chExt cx="288000" cy="428628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3929058" y="3286130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929058" y="3429006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929058" y="3571882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3883037" y="312572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en-US" altLang="zh-CN" sz="1400" b="1" dirty="0" smtClean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6429" y="1781169"/>
            <a:ext cx="3607912" cy="2268000"/>
            <a:chOff x="596429" y="1781169"/>
            <a:chExt cx="3607912" cy="2268000"/>
          </a:xfrm>
        </p:grpSpPr>
        <p:grpSp>
          <p:nvGrpSpPr>
            <p:cNvPr id="100" name="组合 99"/>
            <p:cNvGrpSpPr/>
            <p:nvPr/>
          </p:nvGrpSpPr>
          <p:grpSpPr>
            <a:xfrm>
              <a:off x="1418351" y="1781169"/>
              <a:ext cx="1867765" cy="2268000"/>
              <a:chOff x="714351" y="1781169"/>
              <a:chExt cx="1867765" cy="2268000"/>
            </a:xfrm>
          </p:grpSpPr>
          <p:sp>
            <p:nvSpPr>
              <p:cNvPr id="99" name="椭圆 98"/>
              <p:cNvSpPr>
                <a:spLocks noChangeAspect="1"/>
              </p:cNvSpPr>
              <p:nvPr/>
            </p:nvSpPr>
            <p:spPr>
              <a:xfrm>
                <a:off x="714351" y="1781169"/>
                <a:ext cx="1867765" cy="2268000"/>
              </a:xfrm>
              <a:prstGeom prst="ellipse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1071538" y="2203320"/>
                <a:ext cx="1144352" cy="1452142"/>
                <a:chOff x="1071538" y="2203320"/>
                <a:chExt cx="1144352" cy="1452142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1071538" y="2203320"/>
                  <a:ext cx="1143008" cy="1440000"/>
                </a:xfrm>
                <a:prstGeom prst="rect">
                  <a:avLst/>
                </a:prstGeom>
                <a:gradFill>
                  <a:gsLst>
                    <a:gs pos="100000">
                      <a:srgbClr val="33FFFF"/>
                    </a:gs>
                    <a:gs pos="0">
                      <a:srgbClr val="CCFFFF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123926" y="2214560"/>
                  <a:ext cx="1043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w’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c=9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71538" y="2571750"/>
                  <a:ext cx="11443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x’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c=12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071538" y="2928940"/>
                  <a:ext cx="1142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y’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c=34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071538" y="3286130"/>
                  <a:ext cx="11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z’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c=62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cxnSp>
              <p:nvCxnSpPr>
                <p:cNvPr id="95" name="直接连接符 94"/>
                <p:cNvCxnSpPr>
                  <a:stCxn id="89" idx="1"/>
                  <a:endCxn id="89" idx="3"/>
                </p:cNvCxnSpPr>
                <p:nvPr/>
              </p:nvCxnSpPr>
              <p:spPr>
                <a:xfrm rot="10800000" flipH="1">
                  <a:off x="1071538" y="2923320"/>
                  <a:ext cx="1143008" cy="1588"/>
                </a:xfrm>
                <a:prstGeom prst="line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rot="10800000" flipH="1">
                  <a:off x="1071538" y="2571750"/>
                  <a:ext cx="1143008" cy="1588"/>
                </a:xfrm>
                <a:prstGeom prst="line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rot="10800000" flipH="1">
                  <a:off x="1071538" y="3286130"/>
                  <a:ext cx="1143008" cy="1588"/>
                </a:xfrm>
                <a:prstGeom prst="line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TextBox 100"/>
            <p:cNvSpPr txBox="1"/>
            <p:nvPr/>
          </p:nvSpPr>
          <p:spPr>
            <a:xfrm>
              <a:off x="613301" y="22090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队头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>
              <a:off x="1257956" y="2400978"/>
              <a:ext cx="46800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96429" y="32861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队尾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>
              <a:off x="1257956" y="3484690"/>
              <a:ext cx="46800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endCxn id="84" idx="1"/>
            </p:cNvCxnSpPr>
            <p:nvPr/>
          </p:nvCxnSpPr>
          <p:spPr>
            <a:xfrm>
              <a:off x="2775325" y="1869545"/>
              <a:ext cx="1386287" cy="903755"/>
            </a:xfrm>
            <a:prstGeom prst="line">
              <a:avLst/>
            </a:prstGeom>
            <a:ln w="28575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2786050" y="3130393"/>
              <a:ext cx="1418291" cy="798680"/>
            </a:xfrm>
            <a:prstGeom prst="line">
              <a:avLst/>
            </a:prstGeom>
            <a:ln w="28575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短进程优</a:t>
            </a:r>
            <a:r>
              <a:rPr lang="zh-CN" altLang="en-US" dirty="0" smtClean="0"/>
              <a:t>先算法具有最优平均周转时间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4348" y="818460"/>
            <a:ext cx="4662432" cy="424280"/>
            <a:chOff x="714348" y="818460"/>
            <a:chExt cx="4662432" cy="424280"/>
          </a:xfrm>
        </p:grpSpPr>
        <p:sp>
          <p:nvSpPr>
            <p:cNvPr id="12" name="TextBox 11"/>
            <p:cNvSpPr txBox="1"/>
            <p:nvPr/>
          </p:nvSpPr>
          <p:spPr>
            <a:xfrm>
              <a:off x="714348" y="8184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056300" y="865824"/>
              <a:ext cx="432048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SPN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算法中一组进程的平均周转时间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68" name="内容占位符 2"/>
          <p:cNvSpPr txBox="1">
            <a:spLocks/>
          </p:cNvSpPr>
          <p:nvPr/>
        </p:nvSpPr>
        <p:spPr>
          <a:xfrm>
            <a:off x="1311787" y="2283421"/>
            <a:ext cx="4177146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600" dirty="0" smtClean="0"/>
              <a:t>周转时间</a:t>
            </a:r>
            <a:r>
              <a:rPr lang="en-US" altLang="zh-CN" sz="1800" dirty="0" smtClean="0"/>
              <a:t>=(r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3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4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5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6</a:t>
            </a:r>
            <a:r>
              <a:rPr lang="en-US" altLang="zh-CN" sz="1800" dirty="0" smtClean="0"/>
              <a:t>)/6</a:t>
            </a:r>
            <a:endParaRPr kumimoji="0" lang="zh-CN" altLang="en-US" sz="1800" b="1" i="0" u="none" strike="noStrike" kern="1200" cap="none" spc="0" normalizeH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067" y="1375058"/>
            <a:ext cx="6994694" cy="854298"/>
            <a:chOff x="732909" y="1862134"/>
            <a:chExt cx="6994694" cy="854298"/>
          </a:xfrm>
        </p:grpSpPr>
        <p:sp>
          <p:nvSpPr>
            <p:cNvPr id="14" name="矩形 13"/>
            <p:cNvSpPr/>
            <p:nvPr/>
          </p:nvSpPr>
          <p:spPr>
            <a:xfrm>
              <a:off x="5728140" y="1862134"/>
              <a:ext cx="1728000" cy="432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07339" y="1862134"/>
              <a:ext cx="288000" cy="43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93091" y="1862134"/>
              <a:ext cx="576000" cy="432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69091" y="1862134"/>
              <a:ext cx="864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133091" y="1862134"/>
              <a:ext cx="1152000" cy="432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285091" y="1862134"/>
              <a:ext cx="1440000" cy="432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3583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55383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1349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2761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67183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8819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zh-CN" altLang="en-US" b="1" baseline="-250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7298975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6</a:t>
              </a:r>
              <a:endParaRPr lang="zh-CN" altLang="en-US" baseline="-25000"/>
            </a:p>
          </p:txBody>
        </p:sp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34669" y="2290762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0</a:t>
              </a:r>
              <a:endParaRPr lang="zh-CN" altLang="en-US" baseline="-25000"/>
            </a:p>
          </p:txBody>
        </p:sp>
        <p:sp>
          <p:nvSpPr>
            <p:cNvPr id="62" name="内容占位符 2"/>
            <p:cNvSpPr txBox="1">
              <a:spLocks/>
            </p:cNvSpPr>
            <p:nvPr/>
          </p:nvSpPr>
          <p:spPr>
            <a:xfrm>
              <a:off x="1512497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1</a:t>
              </a:r>
              <a:endParaRPr lang="zh-CN" altLang="en-US" baseline="-25000"/>
            </a:p>
          </p:txBody>
        </p:sp>
        <p:sp>
          <p:nvSpPr>
            <p:cNvPr id="63" name="内容占位符 2"/>
            <p:cNvSpPr txBox="1">
              <a:spLocks/>
            </p:cNvSpPr>
            <p:nvPr/>
          </p:nvSpPr>
          <p:spPr>
            <a:xfrm>
              <a:off x="2012563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2</a:t>
              </a:r>
              <a:endParaRPr lang="zh-CN" altLang="en-US" baseline="-25000"/>
            </a:p>
          </p:txBody>
        </p:sp>
        <p:sp>
          <p:nvSpPr>
            <p:cNvPr id="64" name="内容占位符 2"/>
            <p:cNvSpPr txBox="1">
              <a:spLocks/>
            </p:cNvSpPr>
            <p:nvPr/>
          </p:nvSpPr>
          <p:spPr>
            <a:xfrm>
              <a:off x="2941257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3</a:t>
              </a:r>
              <a:endParaRPr lang="zh-CN" altLang="en-US" baseline="-25000"/>
            </a:p>
          </p:txBody>
        </p:sp>
        <p:sp>
          <p:nvSpPr>
            <p:cNvPr id="65" name="内容占位符 2"/>
            <p:cNvSpPr txBox="1">
              <a:spLocks/>
            </p:cNvSpPr>
            <p:nvPr/>
          </p:nvSpPr>
          <p:spPr>
            <a:xfrm>
              <a:off x="4084265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4</a:t>
              </a:r>
              <a:endParaRPr lang="zh-CN" altLang="en-US" baseline="-25000"/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5513025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5</a:t>
              </a:r>
              <a:endParaRPr lang="zh-CN" altLang="en-US" baseline="-25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2909" y="1890424"/>
              <a:ext cx="64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SPN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4999" y="3243629"/>
            <a:ext cx="6962604" cy="874936"/>
            <a:chOff x="764999" y="3286130"/>
            <a:chExt cx="6962604" cy="874936"/>
          </a:xfrm>
        </p:grpSpPr>
        <p:sp>
          <p:nvSpPr>
            <p:cNvPr id="33" name="矩形 32"/>
            <p:cNvSpPr/>
            <p:nvPr/>
          </p:nvSpPr>
          <p:spPr>
            <a:xfrm>
              <a:off x="5728140" y="3286130"/>
              <a:ext cx="1728000" cy="432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407339" y="3286130"/>
              <a:ext cx="288000" cy="43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93091" y="3286130"/>
              <a:ext cx="576000" cy="432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23583" y="331946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55383" y="331946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38819" y="331946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zh-CN" altLang="en-US" b="1" baseline="-250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34669" y="3735396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0</a:t>
              </a:r>
              <a:endParaRPr lang="zh-CN" altLang="en-US" baseline="-25000"/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512497" y="3735396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1</a:t>
              </a:r>
              <a:endParaRPr lang="zh-CN" altLang="en-US" baseline="-25000"/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2054777" y="3735396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3061654" y="3735396"/>
              <a:ext cx="78581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4</a:t>
              </a:r>
              <a:r>
                <a:rPr lang="en-US" altLang="zh-CN" dirty="0" smtClean="0"/>
                <a:t>-c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511502" y="3735396"/>
              <a:ext cx="78581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5</a:t>
              </a:r>
              <a:r>
                <a:rPr lang="en-US" altLang="zh-CN" dirty="0" smtClean="0"/>
                <a:t>-c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5273431" y="3735396"/>
              <a:ext cx="164307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3</a:t>
              </a:r>
              <a:r>
                <a:rPr lang="en-US" altLang="zh-CN" dirty="0" smtClean="0"/>
                <a:t>+c</a:t>
              </a:r>
              <a:r>
                <a:rPr lang="en-US" altLang="zh-CN" baseline="-25000" dirty="0" smtClean="0"/>
                <a:t>4</a:t>
              </a:r>
              <a:r>
                <a:rPr lang="en-US" altLang="zh-CN" dirty="0" smtClean="0"/>
                <a:t>+c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269485" y="3290892"/>
              <a:ext cx="1152000" cy="432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49155" y="332423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422271" y="3292284"/>
              <a:ext cx="1440000" cy="432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4363" y="332562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865320" y="3290893"/>
              <a:ext cx="864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67578" y="3324231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7298975" y="3735396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6</a:t>
              </a:r>
              <a:endParaRPr lang="zh-CN" altLang="en-US" baseline="-25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4999" y="3319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XYZ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72" name="内容占位符 2"/>
          <p:cNvSpPr txBox="1">
            <a:spLocks/>
          </p:cNvSpPr>
          <p:nvPr/>
        </p:nvSpPr>
        <p:spPr>
          <a:xfrm>
            <a:off x="1323583" y="4137298"/>
            <a:ext cx="5105840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600" smtClean="0"/>
              <a:t>周转时间</a:t>
            </a:r>
            <a:r>
              <a:rPr lang="en-US" altLang="zh-CN" sz="1800" smtClean="0"/>
              <a:t>=(r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+r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+r</a:t>
            </a:r>
            <a:r>
              <a:rPr lang="en-US" altLang="zh-CN" sz="1800" baseline="-25000" smtClean="0"/>
              <a:t>4</a:t>
            </a:r>
            <a:r>
              <a:rPr lang="en-US" altLang="zh-CN" sz="1800" smtClean="0"/>
              <a:t>-c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+r</a:t>
            </a:r>
            <a:r>
              <a:rPr lang="en-US" altLang="zh-CN" sz="1800" baseline="-25000" smtClean="0"/>
              <a:t>5</a:t>
            </a:r>
            <a:r>
              <a:rPr lang="en-US" altLang="zh-CN" sz="1800" smtClean="0"/>
              <a:t>-c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+r</a:t>
            </a:r>
            <a:r>
              <a:rPr lang="en-US" altLang="zh-CN" sz="1800" baseline="-25000" smtClean="0"/>
              <a:t>4</a:t>
            </a:r>
            <a:r>
              <a:rPr lang="en-US" altLang="zh-CN" sz="1800" smtClean="0"/>
              <a:t>+c</a:t>
            </a:r>
            <a:r>
              <a:rPr lang="en-US" altLang="zh-CN" sz="1800" baseline="-25000" smtClean="0"/>
              <a:t>4</a:t>
            </a:r>
            <a:r>
              <a:rPr lang="en-US" altLang="zh-CN" sz="1800" smtClean="0"/>
              <a:t>+c</a:t>
            </a:r>
            <a:r>
              <a:rPr lang="en-US" altLang="zh-CN" sz="1800" baseline="-25000" smtClean="0"/>
              <a:t>5</a:t>
            </a:r>
            <a:r>
              <a:rPr lang="en-US" altLang="zh-CN" sz="1800" smtClean="0"/>
              <a:t>+r</a:t>
            </a:r>
            <a:r>
              <a:rPr lang="en-US" altLang="zh-CN" sz="1800" baseline="-25000" smtClean="0"/>
              <a:t>6</a:t>
            </a:r>
            <a:r>
              <a:rPr lang="en-US" altLang="zh-CN" sz="1800" smtClean="0"/>
              <a:t>)/6</a:t>
            </a:r>
            <a:endParaRPr lang="zh-CN" altLang="en-US" sz="1800"/>
          </a:p>
        </p:txBody>
      </p:sp>
      <p:sp>
        <p:nvSpPr>
          <p:cNvPr id="74" name="内容占位符 2"/>
          <p:cNvSpPr txBox="1">
            <a:spLocks/>
          </p:cNvSpPr>
          <p:nvPr/>
        </p:nvSpPr>
        <p:spPr>
          <a:xfrm>
            <a:off x="2130985" y="4486599"/>
            <a:ext cx="5105840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en-US" altLang="zh-CN" sz="1800" dirty="0" smtClean="0"/>
              <a:t>=(r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3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4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5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6</a:t>
            </a:r>
            <a:r>
              <a:rPr lang="en-US" altLang="zh-CN" sz="1800" dirty="0" smtClean="0"/>
              <a:t>+(c</a:t>
            </a:r>
            <a:r>
              <a:rPr lang="en-US" altLang="zh-CN" sz="1800" baseline="-25000" dirty="0" smtClean="0"/>
              <a:t>4</a:t>
            </a:r>
            <a:r>
              <a:rPr lang="en-US" altLang="zh-CN" sz="1800" dirty="0" smtClean="0"/>
              <a:t>+c</a:t>
            </a:r>
            <a:r>
              <a:rPr lang="en-US" altLang="zh-CN" sz="1800" baseline="-25000" dirty="0" smtClean="0"/>
              <a:t>5</a:t>
            </a:r>
            <a:r>
              <a:rPr lang="en-US" altLang="zh-CN" sz="1800" dirty="0" smtClean="0"/>
              <a:t>-2c</a:t>
            </a:r>
            <a:r>
              <a:rPr lang="en-US" altLang="zh-CN" sz="1800" baseline="-25000" dirty="0" smtClean="0"/>
              <a:t>3</a:t>
            </a:r>
            <a:r>
              <a:rPr lang="en-US" altLang="zh-CN" sz="1800" dirty="0" smtClean="0"/>
              <a:t>))/6</a:t>
            </a:r>
            <a:endParaRPr lang="zh-CN" altLang="en-US" sz="1800" dirty="0" smtClean="0"/>
          </a:p>
        </p:txBody>
      </p:sp>
      <p:sp>
        <p:nvSpPr>
          <p:cNvPr id="75" name="内容占位符 2"/>
          <p:cNvSpPr txBox="1">
            <a:spLocks/>
          </p:cNvSpPr>
          <p:nvPr/>
        </p:nvSpPr>
        <p:spPr>
          <a:xfrm>
            <a:off x="869555" y="2752726"/>
            <a:ext cx="7034666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修改进程执行顺序可能减少平均等待时间吗</a:t>
            </a:r>
            <a:r>
              <a:rPr lang="en-US" altLang="zh-CN" sz="1800" dirty="0" smtClean="0"/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2" grpId="0"/>
      <p:bldP spid="7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 smtClean="0"/>
              <a:t>短进程优先算法的特征：缺点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2122338"/>
            <a:ext cx="4952652" cy="457656"/>
            <a:chOff x="1262422" y="2122338"/>
            <a:chExt cx="4952652" cy="45765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652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122338"/>
              <a:ext cx="4820088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如何预估下一个CPU计算的持续时间？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1028010"/>
            <a:ext cx="2226909" cy="428628"/>
            <a:chOff x="844893" y="1028010"/>
            <a:chExt cx="222690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可能导致饥饿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1393274"/>
            <a:ext cx="5901866" cy="376916"/>
            <a:chOff x="1262422" y="1393274"/>
            <a:chExt cx="5901866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93274"/>
              <a:ext cx="576930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连续的短进程流会使长进程无法获得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资源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779662"/>
            <a:ext cx="2226909" cy="428628"/>
            <a:chOff x="844893" y="1779662"/>
            <a:chExt cx="2226909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779662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solidFill>
                    <a:srgbClr val="C00000"/>
                  </a:solidFill>
                </a:rPr>
                <a:t>需要预知未来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7796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422604"/>
            <a:ext cx="3595330" cy="457656"/>
            <a:chOff x="1262422" y="2422604"/>
            <a:chExt cx="3595330" cy="457656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65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2422604"/>
              <a:ext cx="346276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简单的解决办法：询问用户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23602" y="2765280"/>
            <a:ext cx="3238140" cy="457656"/>
            <a:chOff x="1623602" y="2765280"/>
            <a:chExt cx="3238140" cy="457656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602" y="29081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756166" y="2765280"/>
              <a:ext cx="310557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用户欺骗就杀死相应进程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23602" y="3065546"/>
            <a:ext cx="3452454" cy="457656"/>
            <a:chOff x="1623602" y="3065546"/>
            <a:chExt cx="3452454" cy="45765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602" y="32084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756166" y="3065546"/>
              <a:ext cx="3319890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用户不知道怎么办？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短进程优先算法的</a:t>
            </a:r>
            <a:r>
              <a:rPr lang="zh-CN" altLang="en-US" dirty="0"/>
              <a:t>执行时间预估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856921"/>
            <a:ext cx="7370445" cy="428628"/>
            <a:chOff x="844893" y="1000114"/>
            <a:chExt cx="7370445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000114"/>
              <a:ext cx="70723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defRPr/>
              </a:pPr>
              <a:r>
                <a:rPr lang="zh-CN" altLang="en-US" dirty="0" smtClean="0"/>
                <a:t>用历史的执行时间来预估未来的执行时间</a:t>
              </a:r>
              <a:endParaRPr lang="en-US" altLang="zh-C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95736" y="1281275"/>
            <a:ext cx="2999091" cy="1815882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process P</a:t>
            </a:r>
          </a:p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begin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    loop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      &lt;read input from user&gt;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      &lt;process input&gt;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    end loop</a:t>
            </a:r>
          </a:p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end P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8372" y="3633567"/>
            <a:ext cx="280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+mn-ea"/>
              </a:rPr>
              <a:t>n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——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第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次的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CPU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计算时间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2348" y="3961388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1" dirty="0" smtClean="0">
                <a:solidFill>
                  <a:srgbClr val="11576A"/>
                </a:solidFill>
                <a:latin typeface="+mn-ea"/>
              </a:rPr>
              <a:t>τ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+mn-ea"/>
              </a:rPr>
              <a:t>n+1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——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第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n+1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次的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CPU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计算时间预估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1600" y="4371950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b="1" dirty="0" smtClean="0">
                <a:solidFill>
                  <a:srgbClr val="11576A"/>
                </a:solidFill>
                <a:latin typeface="+mn-ea"/>
              </a:rPr>
              <a:t>τ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n+1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=α</a:t>
            </a:r>
            <a:r>
              <a:rPr lang="en-US" altLang="zh-CN" b="1" dirty="0" err="1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b="1" baseline="-25000" dirty="0" err="1">
                <a:solidFill>
                  <a:srgbClr val="11576A"/>
                </a:solidFill>
                <a:latin typeface="+mn-ea"/>
              </a:rPr>
              <a:t>n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+(</a:t>
            </a: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1-α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)</a:t>
            </a: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 α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n-1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+(</a:t>
            </a: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1-α)(1-α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) </a:t>
            </a: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αt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n-2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+…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0156" y="3273402"/>
            <a:ext cx="3480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1" dirty="0" smtClean="0">
                <a:solidFill>
                  <a:srgbClr val="11576A"/>
                </a:solidFill>
                <a:latin typeface="+mn-ea"/>
              </a:rPr>
              <a:t>τ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+mn-ea"/>
              </a:rPr>
              <a:t>n+1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= α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+mn-ea"/>
              </a:rPr>
              <a:t>n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+(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1-α)</a:t>
            </a:r>
            <a:r>
              <a:rPr lang="el-GR" altLang="zh-CN" sz="1600" b="1" dirty="0" smtClean="0">
                <a:solidFill>
                  <a:srgbClr val="11576A"/>
                </a:solidFill>
                <a:latin typeface="+mn-ea"/>
              </a:rPr>
              <a:t> τ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+mn-ea"/>
              </a:rPr>
              <a:t>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，其中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0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≤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α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≤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-5250725" y="2607469"/>
            <a:ext cx="88583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预估执行时间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50212" y="1120510"/>
            <a:ext cx="7184150" cy="2900692"/>
            <a:chOff x="959750" y="1120510"/>
            <a:chExt cx="7184150" cy="2900692"/>
          </a:xfrm>
        </p:grpSpPr>
        <p:sp>
          <p:nvSpPr>
            <p:cNvPr id="7" name="矩形 6"/>
            <p:cNvSpPr/>
            <p:nvPr/>
          </p:nvSpPr>
          <p:spPr>
            <a:xfrm>
              <a:off x="1663900" y="1120510"/>
              <a:ext cx="6480000" cy="252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rot="16200000" flipH="1">
              <a:off x="4014015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0800000" flipH="1">
              <a:off x="1663900" y="2571293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0800000" flipH="1">
              <a:off x="1663900" y="1843082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 flipH="1">
              <a:off x="1663900" y="3286130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0800000" flipH="1">
              <a:off x="1663900" y="2206940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H="1">
              <a:off x="1663900" y="1497132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0800000" flipH="1">
              <a:off x="1663900" y="2932560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4739965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H="1">
              <a:off x="5442775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H="1">
              <a:off x="6168725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 flipH="1">
              <a:off x="1141758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6200000" flipH="1">
              <a:off x="1882222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2570518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310982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27796" y="135730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12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27796" y="170111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10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32870" y="205717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8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2870" y="2415492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2870" y="2784932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32870" y="3143254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0122" y="23574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i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214810" y="3651870"/>
              <a:ext cx="1357322" cy="369332"/>
              <a:chOff x="4214810" y="3804270"/>
              <a:chExt cx="1357322" cy="3693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214810" y="380427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时间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46" name="直接箭头连接符 45"/>
              <p:cNvCxnSpPr>
                <a:stCxn id="42" idx="3"/>
              </p:cNvCxnSpPr>
              <p:nvPr/>
            </p:nvCxnSpPr>
            <p:spPr>
              <a:xfrm>
                <a:off x="4861141" y="3988936"/>
                <a:ext cx="710991" cy="0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959750" y="164305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b="1" smtClean="0">
                  <a:solidFill>
                    <a:srgbClr val="11576A"/>
                  </a:solidFill>
                  <a:latin typeface="+mn-ea"/>
                </a:rPr>
                <a:t>τ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i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9758" y="4116809"/>
            <a:ext cx="774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实际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执行时间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 (t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i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)          6       4       6      4     13     13     13     …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3526" y="1285866"/>
            <a:ext cx="5909332" cy="1644662"/>
            <a:chOff x="1553526" y="1285866"/>
            <a:chExt cx="5909332" cy="164466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553526" y="2560320"/>
              <a:ext cx="792000" cy="0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2140727" y="2750345"/>
              <a:ext cx="35719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319322" y="2928940"/>
              <a:ext cx="71438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 flipH="1" flipV="1">
              <a:off x="2855107" y="2750345"/>
              <a:ext cx="35719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033702" y="2571750"/>
              <a:ext cx="71438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>
              <a:off x="3569487" y="2750345"/>
              <a:ext cx="35719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748082" y="2928940"/>
              <a:ext cx="71438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 flipH="1" flipV="1">
              <a:off x="3640925" y="2107403"/>
              <a:ext cx="1643074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462462" y="1285866"/>
              <a:ext cx="3000396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任意多边形 66"/>
          <p:cNvSpPr/>
          <p:nvPr/>
        </p:nvSpPr>
        <p:spPr>
          <a:xfrm>
            <a:off x="1528762" y="1371600"/>
            <a:ext cx="6096000" cy="1494367"/>
          </a:xfrm>
          <a:custGeom>
            <a:avLst/>
            <a:gdLst>
              <a:gd name="connsiteX0" fmla="*/ 0 w 6096000"/>
              <a:gd name="connsiteY0" fmla="*/ 469900 h 1494367"/>
              <a:gd name="connsiteX1" fmla="*/ 2235200 w 6096000"/>
              <a:gd name="connsiteY1" fmla="*/ 1435100 h 1494367"/>
              <a:gd name="connsiteX2" fmla="*/ 3429000 w 6096000"/>
              <a:gd name="connsiteY2" fmla="*/ 825500 h 1494367"/>
              <a:gd name="connsiteX3" fmla="*/ 4356100 w 6096000"/>
              <a:gd name="connsiteY3" fmla="*/ 254000 h 1494367"/>
              <a:gd name="connsiteX4" fmla="*/ 6096000 w 6096000"/>
              <a:gd name="connsiteY4" fmla="*/ 0 h 14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1494367">
                <a:moveTo>
                  <a:pt x="0" y="469900"/>
                </a:moveTo>
                <a:cubicBezTo>
                  <a:pt x="831850" y="922866"/>
                  <a:pt x="1663700" y="1375833"/>
                  <a:pt x="2235200" y="1435100"/>
                </a:cubicBezTo>
                <a:cubicBezTo>
                  <a:pt x="2806700" y="1494367"/>
                  <a:pt x="3075517" y="1022350"/>
                  <a:pt x="3429000" y="825500"/>
                </a:cubicBezTo>
                <a:cubicBezTo>
                  <a:pt x="3782483" y="628650"/>
                  <a:pt x="3911600" y="391583"/>
                  <a:pt x="4356100" y="254000"/>
                </a:cubicBezTo>
                <a:cubicBezTo>
                  <a:pt x="4800600" y="116417"/>
                  <a:pt x="5782733" y="69850"/>
                  <a:pt x="6096000" y="0"/>
                </a:cubicBezTo>
              </a:path>
            </a:pathLst>
          </a:cu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51"/>
          <p:cNvSpPr txBox="1"/>
          <p:nvPr/>
        </p:nvSpPr>
        <p:spPr>
          <a:xfrm>
            <a:off x="255702" y="4509966"/>
            <a:ext cx="793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预估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执行时间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(</a:t>
            </a:r>
            <a:r>
              <a:rPr lang="el-GR" altLang="zh-CN" b="1" dirty="0" smtClean="0">
                <a:solidFill>
                  <a:srgbClr val="11576A"/>
                </a:solidFill>
                <a:latin typeface="+mn-ea"/>
              </a:rPr>
              <a:t>τ</a:t>
            </a:r>
            <a:r>
              <a:rPr lang="en-US" altLang="zh-CN" b="1" baseline="-25000" dirty="0" err="1" smtClean="0">
                <a:solidFill>
                  <a:srgbClr val="11576A"/>
                </a:solidFill>
                <a:latin typeface="+mn-ea"/>
              </a:rPr>
              <a:t>i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)    10     8       6       6      5      9      11     12     …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7" grpId="0" animBg="1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最高响应比优先算法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HRRN</a:t>
            </a:r>
            <a:r>
              <a:rPr lang="en-US" altLang="zh-CN" dirty="0" smtClean="0"/>
              <a:t>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28010"/>
            <a:ext cx="5383291" cy="1548564"/>
            <a:chOff x="844893" y="1028010"/>
            <a:chExt cx="5383291" cy="154856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50852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/>
              <a:r>
                <a:rPr lang="zh-CN" altLang="en-US" dirty="0" smtClean="0"/>
                <a:t>选择就绪队</a:t>
              </a:r>
              <a:r>
                <a:rPr lang="zh-CN" altLang="en-US" dirty="0"/>
                <a:t>列中响应比R值最高的进程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1347614"/>
              <a:ext cx="4820088" cy="12289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/>
              <a:r>
                <a:rPr lang="zh-CN" altLang="en-US" dirty="0" smtClean="0"/>
                <a:t>Ｒ＝（ｗ+s)/s   </a:t>
              </a:r>
            </a:p>
            <a:p>
              <a:pPr lvl="1"/>
              <a:r>
                <a:rPr lang="zh-CN" altLang="en-US" dirty="0" smtClean="0"/>
                <a:t>        w: 等待时间</a:t>
              </a:r>
              <a:r>
                <a:rPr lang="en-US" altLang="zh-CN" dirty="0" smtClean="0"/>
                <a:t>(</a:t>
              </a:r>
              <a:r>
                <a:rPr lang="zh-CN" altLang="en-US" dirty="0"/>
                <a:t>waiting time</a:t>
              </a:r>
              <a:r>
                <a:rPr lang="en-US" altLang="zh-CN" dirty="0" smtClean="0"/>
                <a:t>)</a:t>
              </a:r>
              <a:endParaRPr lang="zh-CN" altLang="en-US" dirty="0" smtClean="0"/>
            </a:p>
            <a:p>
              <a:pPr lvl="1"/>
              <a:r>
                <a:rPr lang="zh-CN" altLang="en-US" dirty="0" smtClean="0"/>
                <a:t>         s: 执行时间</a:t>
              </a:r>
              <a:r>
                <a:rPr lang="en-US" altLang="zh-CN" dirty="0" smtClean="0"/>
                <a:t>(</a:t>
              </a:r>
              <a:r>
                <a:rPr lang="zh-CN" altLang="en-US" dirty="0"/>
                <a:t>service time</a:t>
              </a:r>
              <a:r>
                <a:rPr lang="en-US" altLang="zh-CN" dirty="0" smtClean="0"/>
                <a:t>)</a:t>
              </a:r>
              <a:endParaRPr lang="en-US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803924"/>
            <a:ext cx="1523628" cy="386218"/>
            <a:chOff x="1262422" y="2803924"/>
            <a:chExt cx="1523628" cy="386218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891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803924"/>
              <a:ext cx="1391064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不可抢占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427734"/>
            <a:ext cx="3885642" cy="376916"/>
            <a:chOff x="1262422" y="2427734"/>
            <a:chExt cx="3885642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427734"/>
              <a:ext cx="375307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在短进程优先算法的基础上改进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2864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331640" y="1419622"/>
            <a:ext cx="5040560" cy="45765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62422" y="3190712"/>
            <a:ext cx="3452454" cy="376916"/>
            <a:chOff x="1262422" y="3190712"/>
            <a:chExt cx="3452454" cy="376916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6" y="3190712"/>
              <a:ext cx="331989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关注进程的等待时间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9162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62422" y="3562986"/>
            <a:ext cx="2380884" cy="376916"/>
            <a:chOff x="1262422" y="3562986"/>
            <a:chExt cx="2380884" cy="376916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3562986"/>
              <a:ext cx="224832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防止无限期推迟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6389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592" y="1535065"/>
            <a:ext cx="7143800" cy="1495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4000" b="1" spc="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</a:t>
            </a:r>
            <a:r>
              <a:rPr lang="zh-CN" altLang="en-US" sz="4000" b="1" spc="6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4000" b="1" spc="600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bootloader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44893" y="915566"/>
            <a:ext cx="5956583" cy="2292366"/>
            <a:chOff x="844893" y="915566"/>
            <a:chExt cx="5956583" cy="2292366"/>
          </a:xfrm>
        </p:grpSpPr>
        <p:grpSp>
          <p:nvGrpSpPr>
            <p:cNvPr id="2" name="组合 1"/>
            <p:cNvGrpSpPr/>
            <p:nvPr/>
          </p:nvGrpSpPr>
          <p:grpSpPr>
            <a:xfrm>
              <a:off x="844893" y="915566"/>
              <a:ext cx="4084297" cy="428628"/>
              <a:chOff x="844893" y="915566"/>
              <a:chExt cx="4084297" cy="428628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915566"/>
                <a:ext cx="378621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先来先服务算法</a:t>
                </a:r>
                <a:endParaRPr lang="zh-CN" altLang="en-US" sz="1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9155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45277" y="1267928"/>
              <a:ext cx="5956199" cy="426332"/>
              <a:chOff x="830379" y="1456910"/>
              <a:chExt cx="5956199" cy="426332"/>
            </a:xfrm>
          </p:grpSpPr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128462" y="1456910"/>
                <a:ext cx="5658116" cy="42633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800" dirty="0" smtClean="0"/>
                  <a:t>短进程优先算法</a:t>
                </a:r>
                <a:endParaRPr lang="zh-CN" altLang="en-US" sz="1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0379" y="1456910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51882" y="1640840"/>
              <a:ext cx="3670183" cy="428628"/>
              <a:chOff x="830379" y="2540036"/>
              <a:chExt cx="3670183" cy="428628"/>
            </a:xfrm>
          </p:grpSpPr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1128462" y="2540036"/>
                <a:ext cx="337210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0379" y="254003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51882" y="2009752"/>
              <a:ext cx="4245677" cy="428628"/>
              <a:chOff x="830379" y="3097026"/>
              <a:chExt cx="4245677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28462" y="3097026"/>
                <a:ext cx="39475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379" y="3109923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084297" cy="428628"/>
            <a:chOff x="844893" y="915566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277" y="1635646"/>
            <a:ext cx="5956199" cy="1940004"/>
            <a:chOff x="845277" y="1267928"/>
            <a:chExt cx="5956199" cy="1940004"/>
          </a:xfrm>
        </p:grpSpPr>
        <p:grpSp>
          <p:nvGrpSpPr>
            <p:cNvPr id="4" name="组合 3"/>
            <p:cNvGrpSpPr/>
            <p:nvPr/>
          </p:nvGrpSpPr>
          <p:grpSpPr>
            <a:xfrm>
              <a:off x="845277" y="1267928"/>
              <a:ext cx="5956199" cy="426332"/>
              <a:chOff x="830379" y="1456910"/>
              <a:chExt cx="5956199" cy="426332"/>
            </a:xfrm>
          </p:grpSpPr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128462" y="1456910"/>
                <a:ext cx="5658116" cy="42633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800" dirty="0" smtClean="0"/>
                  <a:t>短进程优先算法</a:t>
                </a:r>
                <a:endParaRPr lang="zh-CN" altLang="en-US" sz="1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0379" y="1456910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51882" y="1640840"/>
              <a:ext cx="3670183" cy="428628"/>
              <a:chOff x="830379" y="2540036"/>
              <a:chExt cx="3670183" cy="428628"/>
            </a:xfrm>
          </p:grpSpPr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1128462" y="2540036"/>
                <a:ext cx="337210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0379" y="254003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51882" y="2009752"/>
              <a:ext cx="4245677" cy="428628"/>
              <a:chOff x="830379" y="3097026"/>
              <a:chExt cx="4245677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28462" y="3097026"/>
                <a:ext cx="39475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379" y="3109923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262422" y="1328746"/>
            <a:ext cx="5112521" cy="415246"/>
            <a:chOff x="1262422" y="1263614"/>
            <a:chExt cx="5112521" cy="415246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7729" y="1263614"/>
              <a:ext cx="4977214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80000"/>
                </a:lnSpc>
              </a:pPr>
              <a:r>
                <a:rPr lang="en-US" altLang="zh-CN" sz="1800" dirty="0" smtClean="0"/>
                <a:t>FCFS: </a:t>
              </a:r>
              <a:r>
                <a:rPr lang="en-US" altLang="en-US" sz="1800" dirty="0" smtClean="0"/>
                <a:t>First Come, First Served</a:t>
              </a:r>
              <a:endParaRPr lang="en-US" altLang="en-US" sz="1800" dirty="0"/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1516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6135231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084297" cy="428628"/>
            <a:chOff x="844893" y="915566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277" y="1267928"/>
            <a:ext cx="5956199" cy="426332"/>
            <a:chOff x="830379" y="1456910"/>
            <a:chExt cx="5956199" cy="42633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56910"/>
              <a:ext cx="5658116" cy="4263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69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1882" y="2588834"/>
            <a:ext cx="5884761" cy="1567092"/>
            <a:chOff x="851882" y="1640840"/>
            <a:chExt cx="5884761" cy="1567092"/>
          </a:xfrm>
        </p:grpSpPr>
        <p:grpSp>
          <p:nvGrpSpPr>
            <p:cNvPr id="10" name="组合 9"/>
            <p:cNvGrpSpPr/>
            <p:nvPr/>
          </p:nvGrpSpPr>
          <p:grpSpPr>
            <a:xfrm>
              <a:off x="851882" y="1640840"/>
              <a:ext cx="3670183" cy="428628"/>
              <a:chOff x="830379" y="2540036"/>
              <a:chExt cx="3670183" cy="428628"/>
            </a:xfrm>
          </p:grpSpPr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1128462" y="2540036"/>
                <a:ext cx="337210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0379" y="254003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51882" y="2009752"/>
              <a:ext cx="4245677" cy="428628"/>
              <a:chOff x="830379" y="3097026"/>
              <a:chExt cx="4245677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28462" y="3097026"/>
                <a:ext cx="39475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379" y="3109923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259714" y="1610509"/>
            <a:ext cx="6178817" cy="265408"/>
            <a:chOff x="1259714" y="1789432"/>
            <a:chExt cx="6178817" cy="26540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714" y="18626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89859" y="1789432"/>
              <a:ext cx="6048672" cy="2654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SPN: </a:t>
              </a:r>
              <a:r>
                <a:rPr lang="zh-CN" altLang="en-US" sz="1800" dirty="0" smtClean="0"/>
                <a:t>Shortest Process Next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59714" y="1937428"/>
            <a:ext cx="6183944" cy="348456"/>
            <a:chOff x="1259714" y="2050498"/>
            <a:chExt cx="6183944" cy="348456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714" y="211298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94986" y="2050498"/>
              <a:ext cx="6048672" cy="3484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SJF: </a:t>
              </a:r>
              <a:r>
                <a:rPr lang="zh-CN" altLang="en-US" sz="1800" dirty="0" smtClean="0"/>
                <a:t>Shortest Job First</a:t>
              </a:r>
              <a:r>
                <a:rPr lang="en-US" altLang="zh-CN" sz="1800" dirty="0" smtClean="0"/>
                <a:t> (</a:t>
              </a:r>
              <a:r>
                <a:rPr lang="zh-CN" altLang="en-US" sz="1800" dirty="0"/>
                <a:t>短作</a:t>
              </a:r>
              <a:r>
                <a:rPr lang="zh-CN" altLang="en-US" sz="1800" dirty="0" smtClean="0"/>
                <a:t>业优先算法</a:t>
              </a:r>
              <a:r>
                <a:rPr lang="en-US" altLang="zh-CN" sz="1800" dirty="0" smtClean="0"/>
                <a:t>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48672" y="2263093"/>
            <a:ext cx="6176098" cy="400981"/>
            <a:chOff x="1248672" y="2319454"/>
            <a:chExt cx="6176098" cy="400981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672" y="23824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76098" y="2319454"/>
              <a:ext cx="6048672" cy="40098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SRT: </a:t>
              </a:r>
              <a:r>
                <a:rPr lang="zh-CN" altLang="en-US" sz="1800" dirty="0" smtClean="0"/>
                <a:t>Shortest Remaining T</a:t>
              </a:r>
              <a:r>
                <a:rPr lang="en-US" altLang="zh-CN" sz="1800" dirty="0" err="1" smtClean="0"/>
                <a:t>ime</a:t>
              </a:r>
              <a:r>
                <a:rPr lang="zh-CN" altLang="en-US" sz="1800" dirty="0" smtClean="0"/>
                <a:t> </a:t>
              </a:r>
              <a:r>
                <a:rPr lang="en-US" altLang="zh-CN" sz="1800" dirty="0" smtClean="0"/>
                <a:t>(</a:t>
              </a:r>
              <a:r>
                <a:rPr lang="zh-CN" altLang="en-US" sz="1800" dirty="0"/>
                <a:t>短剩余时间优</a:t>
              </a:r>
              <a:r>
                <a:rPr lang="zh-CN" altLang="en-US" sz="1800" dirty="0" smtClean="0"/>
                <a:t>先算法</a:t>
              </a:r>
              <a:r>
                <a:rPr lang="en-US" altLang="zh-CN" sz="1800" dirty="0" smtClean="0"/>
                <a:t>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458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084297" cy="428628"/>
            <a:chOff x="844893" y="915566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277" y="1267928"/>
            <a:ext cx="5956199" cy="426332"/>
            <a:chOff x="830379" y="1456910"/>
            <a:chExt cx="5956199" cy="42633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56910"/>
              <a:ext cx="5658116" cy="4263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69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1882" y="1640840"/>
            <a:ext cx="3670183" cy="428628"/>
            <a:chOff x="830379" y="2540036"/>
            <a:chExt cx="3670183" cy="428628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540036"/>
              <a:ext cx="33721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379" y="254003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1882" y="2309674"/>
            <a:ext cx="5884761" cy="1198180"/>
            <a:chOff x="851882" y="2009752"/>
            <a:chExt cx="5884761" cy="1198180"/>
          </a:xfrm>
        </p:grpSpPr>
        <p:grpSp>
          <p:nvGrpSpPr>
            <p:cNvPr id="39" name="组合 38"/>
            <p:cNvGrpSpPr/>
            <p:nvPr/>
          </p:nvGrpSpPr>
          <p:grpSpPr>
            <a:xfrm>
              <a:off x="851882" y="2009752"/>
              <a:ext cx="4245677" cy="428628"/>
              <a:chOff x="830379" y="3097026"/>
              <a:chExt cx="4245677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28462" y="3097026"/>
                <a:ext cx="39475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379" y="3109923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262422" y="2041700"/>
            <a:ext cx="5902909" cy="299134"/>
            <a:chOff x="1262422" y="2869330"/>
            <a:chExt cx="5902909" cy="299134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6029" y="2869330"/>
              <a:ext cx="5769302" cy="29913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80000"/>
                </a:lnSpc>
              </a:pPr>
              <a:r>
                <a:rPr lang="en-US" altLang="zh-CN" sz="1800" dirty="0" smtClean="0"/>
                <a:t>HRRN: </a:t>
              </a:r>
              <a:r>
                <a:rPr lang="zh-CN" altLang="en-US" sz="1800" dirty="0" smtClean="0"/>
                <a:t>Highest Response Ratio N</a:t>
              </a:r>
              <a:r>
                <a:rPr lang="en-US" altLang="zh-CN" sz="1800" dirty="0" err="1" smtClean="0"/>
                <a:t>ext</a:t>
              </a:r>
              <a:endParaRPr lang="en-US" altLang="en-US" sz="1800" dirty="0"/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2738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1838484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084297" cy="428628"/>
            <a:chOff x="844893" y="915566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277" y="1267928"/>
            <a:ext cx="5956199" cy="426332"/>
            <a:chOff x="830379" y="1456910"/>
            <a:chExt cx="5956199" cy="42633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56910"/>
              <a:ext cx="5658116" cy="4263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69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1882" y="1640840"/>
            <a:ext cx="3670183" cy="428628"/>
            <a:chOff x="830379" y="2540036"/>
            <a:chExt cx="3670183" cy="428628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540036"/>
              <a:ext cx="33721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379" y="254003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1882" y="2009752"/>
            <a:ext cx="4245677" cy="428628"/>
            <a:chOff x="830379" y="3097026"/>
            <a:chExt cx="4245677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28462" y="3097026"/>
              <a:ext cx="3947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0379" y="310992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1882" y="2782322"/>
            <a:ext cx="5884761" cy="797540"/>
            <a:chOff x="851882" y="2410392"/>
            <a:chExt cx="5884761" cy="797540"/>
          </a:xfrm>
        </p:grpSpPr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262422" y="2459809"/>
            <a:ext cx="4382191" cy="415246"/>
            <a:chOff x="1262422" y="3433011"/>
            <a:chExt cx="4382191" cy="415246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6029" y="3433011"/>
              <a:ext cx="4248584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80000"/>
                </a:lnSpc>
              </a:pPr>
              <a:r>
                <a:rPr lang="en-US" altLang="zh-CN" sz="1800" dirty="0" smtClean="0"/>
                <a:t>RR: </a:t>
              </a:r>
              <a:r>
                <a:rPr lang="en-US" altLang="en-US" sz="1800" dirty="0"/>
                <a:t>Round Robin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8437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1875900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084297" cy="428628"/>
            <a:chOff x="844893" y="915566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277" y="1267928"/>
            <a:ext cx="5956199" cy="426332"/>
            <a:chOff x="830379" y="1456910"/>
            <a:chExt cx="5956199" cy="42633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56910"/>
              <a:ext cx="5658116" cy="4263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69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1882" y="1640840"/>
            <a:ext cx="3670183" cy="428628"/>
            <a:chOff x="830379" y="2540036"/>
            <a:chExt cx="3670183" cy="428628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540036"/>
              <a:ext cx="33721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379" y="254003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1882" y="2009752"/>
            <a:ext cx="4245677" cy="428628"/>
            <a:chOff x="830379" y="3097026"/>
            <a:chExt cx="4245677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28462" y="3097026"/>
              <a:ext cx="3947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0379" y="310992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51882" y="2410392"/>
            <a:ext cx="5884761" cy="428628"/>
            <a:chOff x="830379" y="3654016"/>
            <a:chExt cx="5884761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28462" y="3654016"/>
              <a:ext cx="55866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多级反馈队列算法</a:t>
              </a:r>
              <a:endParaRPr lang="zh-CN" altLang="en-US" sz="1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0379" y="365401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51882" y="3151234"/>
            <a:ext cx="5884761" cy="428628"/>
            <a:chOff x="830379" y="4184242"/>
            <a:chExt cx="5884761" cy="428628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28462" y="4184242"/>
              <a:ext cx="55866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公平共享调度算法</a:t>
              </a:r>
              <a:endParaRPr lang="en-US" altLang="zh-CN" sz="18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0379" y="41842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422" y="2857431"/>
            <a:ext cx="4533714" cy="415246"/>
            <a:chOff x="1262422" y="3969928"/>
            <a:chExt cx="4533714" cy="415246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3969928"/>
              <a:ext cx="4401150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80000"/>
                </a:lnSpc>
              </a:pPr>
              <a:r>
                <a:rPr lang="en-US" altLang="zh-CN" sz="1800" dirty="0" smtClean="0"/>
                <a:t>MFQ: </a:t>
              </a:r>
              <a:r>
                <a:rPr lang="en-US" altLang="en-US" sz="1800" dirty="0" smtClean="0"/>
                <a:t>Multilevel </a:t>
              </a:r>
              <a:r>
                <a:rPr lang="en-US" altLang="en-US" sz="1800" dirty="0"/>
                <a:t>Feedback Queues</a:t>
              </a: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3094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566326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44893" y="915566"/>
            <a:ext cx="5956583" cy="2292366"/>
            <a:chOff x="844893" y="915566"/>
            <a:chExt cx="5956583" cy="2292366"/>
          </a:xfrm>
        </p:grpSpPr>
        <p:grpSp>
          <p:nvGrpSpPr>
            <p:cNvPr id="2" name="组合 1"/>
            <p:cNvGrpSpPr/>
            <p:nvPr/>
          </p:nvGrpSpPr>
          <p:grpSpPr>
            <a:xfrm>
              <a:off x="844893" y="915566"/>
              <a:ext cx="4084297" cy="428628"/>
              <a:chOff x="844893" y="915566"/>
              <a:chExt cx="4084297" cy="428628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915566"/>
                <a:ext cx="378621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先来先服务算法</a:t>
                </a:r>
                <a:endParaRPr lang="zh-CN" altLang="en-US" sz="1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9155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45277" y="1267928"/>
              <a:ext cx="5956199" cy="426332"/>
              <a:chOff x="830379" y="1456910"/>
              <a:chExt cx="5956199" cy="426332"/>
            </a:xfrm>
          </p:grpSpPr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128462" y="1456910"/>
                <a:ext cx="5658116" cy="42633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800" dirty="0" smtClean="0"/>
                  <a:t>短进程优先算法</a:t>
                </a:r>
                <a:endParaRPr lang="zh-CN" altLang="en-US" sz="1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0379" y="1456910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51882" y="1640840"/>
              <a:ext cx="3670183" cy="428628"/>
              <a:chOff x="830379" y="2540036"/>
              <a:chExt cx="3670183" cy="428628"/>
            </a:xfrm>
          </p:grpSpPr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1128462" y="2540036"/>
                <a:ext cx="337210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0379" y="254003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51882" y="2009752"/>
              <a:ext cx="4245677" cy="428628"/>
              <a:chOff x="830379" y="3097026"/>
              <a:chExt cx="4245677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28462" y="3097026"/>
                <a:ext cx="39475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379" y="3109923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270348" y="3161271"/>
            <a:ext cx="5708883" cy="428628"/>
            <a:chOff x="1272781" y="4500154"/>
            <a:chExt cx="5708883" cy="428628"/>
          </a:xfrm>
        </p:grpSpPr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781" y="461310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6" y="4500154"/>
              <a:ext cx="55866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800" dirty="0" smtClean="0"/>
                <a:t>FSS: </a:t>
              </a:r>
              <a:r>
                <a:rPr lang="en-US" altLang="en-US" sz="1800" dirty="0" smtClean="0"/>
                <a:t>Fair </a:t>
              </a:r>
              <a:r>
                <a:rPr lang="en-US" altLang="en-US" sz="1800" dirty="0"/>
                <a:t>Share Scheduling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49556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800" dirty="0" smtClean="0"/>
              <a:t>先来先服务算法</a:t>
            </a:r>
            <a:r>
              <a:rPr lang="en-US" altLang="zh-CN" sz="2400" dirty="0" smtClean="0"/>
              <a:t>(First Come First Served, FCFS)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13696"/>
            <a:ext cx="6103371" cy="428628"/>
            <a:chOff x="844893" y="813696"/>
            <a:chExt cx="610337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13696"/>
              <a:ext cx="5805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依据进程进入就绪状态的先后顺序排列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369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0379" y="1457084"/>
            <a:ext cx="5241819" cy="471724"/>
            <a:chOff x="830379" y="1457084"/>
            <a:chExt cx="5241819" cy="471724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71152"/>
              <a:ext cx="494373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FCFS</a:t>
              </a:r>
              <a:r>
                <a:rPr lang="zh-CN" altLang="en-US" dirty="0" smtClean="0"/>
                <a:t>算法的周转时间</a:t>
              </a:r>
              <a:endParaRPr lang="en-US" altLang="zh-CN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70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6372"/>
            <a:ext cx="7486042" cy="415246"/>
            <a:chOff x="1262422" y="1156372"/>
            <a:chExt cx="7486042" cy="41524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156372"/>
              <a:ext cx="7353478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进程进入等待或结束状态时，就绪队列中的下一个进程占用</a:t>
              </a:r>
              <a:r>
                <a:rPr lang="en-US" altLang="zh-CN" dirty="0" smtClean="0"/>
                <a:t>CPU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5773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81614" y="2211710"/>
            <a:ext cx="5778618" cy="1197294"/>
            <a:chOff x="865084" y="2073980"/>
            <a:chExt cx="5778618" cy="1197294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28462" y="2073980"/>
              <a:ext cx="346276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solidFill>
                    <a:srgbClr val="0070C0"/>
                  </a:solidFill>
                </a:rPr>
                <a:t>任务到达顺序：P</a:t>
              </a:r>
              <a:r>
                <a:rPr lang="zh-CN" altLang="en-US" sz="1800" baseline="-25000" dirty="0" smtClean="0">
                  <a:solidFill>
                    <a:srgbClr val="0070C0"/>
                  </a:solidFill>
                </a:rPr>
                <a:t>1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, P</a:t>
              </a:r>
              <a:r>
                <a:rPr lang="zh-CN" altLang="en-US" sz="1800" baseline="-25000" dirty="0" smtClean="0">
                  <a:solidFill>
                    <a:srgbClr val="0070C0"/>
                  </a:solidFill>
                </a:rPr>
                <a:t>2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, P</a:t>
              </a:r>
              <a:r>
                <a:rPr lang="zh-CN" altLang="en-US" sz="1800" baseline="-25000" dirty="0" smtClean="0">
                  <a:solidFill>
                    <a:srgbClr val="0070C0"/>
                  </a:solidFill>
                </a:rPr>
                <a:t>3</a:t>
              </a:r>
              <a:endParaRPr lang="zh-CN" altLang="en-US" sz="1800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865084" y="2816685"/>
              <a:ext cx="133514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执行时间</a:t>
              </a:r>
              <a:endParaRPr lang="zh-CN" altLang="en-US" sz="1600" baseline="-25000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071670" y="2464602"/>
              <a:ext cx="4325620" cy="432000"/>
              <a:chOff x="2395140" y="2643188"/>
              <a:chExt cx="4325620" cy="432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395140" y="2643188"/>
                <a:ext cx="4320000" cy="432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00760" y="264318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86380" y="264318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14731" y="2671763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29256" y="2671763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32534" y="2671706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000" b="1" baseline="-250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898634" y="2845604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0</a:t>
              </a:r>
              <a:endParaRPr lang="zh-CN" altLang="en-US" sz="1600" baseline="-25000"/>
            </a:p>
          </p:txBody>
        </p:sp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4714876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12</a:t>
              </a:r>
              <a:endParaRPr lang="zh-CN" altLang="en-US" sz="1600" baseline="-2500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5429256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15</a:t>
              </a:r>
              <a:endParaRPr lang="zh-CN" altLang="en-US" sz="1600" baseline="-25000"/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6072198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smtClean="0"/>
                <a:t>18</a:t>
              </a:r>
              <a:endParaRPr lang="zh-CN" altLang="en-US" sz="1600" baseline="-25000" dirty="0"/>
            </a:p>
          </p:txBody>
        </p:sp>
      </p:grpSp>
      <p:sp>
        <p:nvSpPr>
          <p:cNvPr id="50" name="内容占位符 2"/>
          <p:cNvSpPr txBox="1">
            <a:spLocks/>
          </p:cNvSpPr>
          <p:nvPr/>
        </p:nvSpPr>
        <p:spPr>
          <a:xfrm>
            <a:off x="2571736" y="3199358"/>
            <a:ext cx="3143272" cy="42567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z="2400" baseline="-25000" dirty="0" smtClean="0"/>
              <a:t>周转时间</a:t>
            </a:r>
            <a:r>
              <a:rPr lang="en-US" altLang="zh-CN" sz="2400" baseline="-25000" dirty="0" smtClean="0"/>
              <a:t>=(12+15+18)/3=15</a:t>
            </a:r>
            <a:endParaRPr lang="zh-CN" altLang="en-US" sz="2400" baseline="-2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67714" y="3628345"/>
            <a:ext cx="5775988" cy="1220819"/>
            <a:chOff x="867714" y="3681279"/>
            <a:chExt cx="5775988" cy="1220819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76583" y="3681279"/>
              <a:ext cx="346276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solidFill>
                    <a:srgbClr val="0070C0"/>
                  </a:solidFill>
                </a:rPr>
                <a:t>任务到达顺序：P</a:t>
              </a:r>
              <a:r>
                <a:rPr lang="en-US" altLang="zh-CN" sz="1800" baseline="-25000" dirty="0" smtClean="0">
                  <a:solidFill>
                    <a:srgbClr val="0070C0"/>
                  </a:solidFill>
                </a:rPr>
                <a:t>2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, P</a:t>
              </a:r>
              <a:r>
                <a:rPr lang="en-US" altLang="zh-CN" sz="1800" baseline="-25000" dirty="0" smtClean="0">
                  <a:solidFill>
                    <a:srgbClr val="0070C0"/>
                  </a:solidFill>
                </a:rPr>
                <a:t>3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, P</a:t>
              </a:r>
              <a:r>
                <a:rPr lang="en-US" altLang="zh-CN" sz="1800" baseline="-25000" dirty="0" smtClean="0">
                  <a:solidFill>
                    <a:srgbClr val="0070C0"/>
                  </a:solidFill>
                </a:rPr>
                <a:t>1</a:t>
              </a:r>
              <a:endParaRPr lang="zh-CN" altLang="en-US" sz="1800" baseline="-25000" dirty="0">
                <a:solidFill>
                  <a:srgbClr val="0070C0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071670" y="4094294"/>
              <a:ext cx="4320000" cy="432000"/>
              <a:chOff x="3428992" y="4429138"/>
              <a:chExt cx="4320000" cy="432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428992" y="4429138"/>
                <a:ext cx="4320000" cy="432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143372" y="442913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28992" y="442913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00760" y="4429138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57354" y="4429138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43838" y="4429138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000" b="1" baseline="-250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867714" y="4456688"/>
              <a:ext cx="160355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执行时间</a:t>
              </a:r>
              <a:endParaRPr lang="zh-CN" altLang="en-US" sz="1600" baseline="-25000" dirty="0"/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898634" y="4476428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0</a:t>
              </a:r>
              <a:endParaRPr lang="zh-CN" altLang="en-US" sz="1600" baseline="-25000"/>
            </a:p>
          </p:txBody>
        </p:sp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2614146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smtClean="0"/>
                <a:t>3</a:t>
              </a:r>
              <a:endParaRPr lang="zh-CN" altLang="en-US" sz="1600" baseline="-25000" dirty="0"/>
            </a:p>
          </p:txBody>
        </p:sp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3328526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6</a:t>
              </a:r>
              <a:endParaRPr lang="zh-CN" altLang="en-US" sz="1600" baseline="-25000"/>
            </a:p>
          </p:txBody>
        </p:sp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6072198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18</a:t>
              </a:r>
              <a:endParaRPr lang="zh-CN" altLang="en-US" sz="1600" baseline="-25000"/>
            </a:p>
          </p:txBody>
        </p:sp>
      </p:grpSp>
      <p:sp>
        <p:nvSpPr>
          <p:cNvPr id="55" name="内容占位符 2"/>
          <p:cNvSpPr txBox="1">
            <a:spLocks/>
          </p:cNvSpPr>
          <p:nvPr/>
        </p:nvSpPr>
        <p:spPr>
          <a:xfrm>
            <a:off x="2571736" y="4639518"/>
            <a:ext cx="3143272" cy="42567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z="2400" baseline="-25000" smtClean="0"/>
              <a:t>周转时间</a:t>
            </a:r>
            <a:r>
              <a:rPr lang="en-US" altLang="zh-CN" sz="2400" baseline="-25000" smtClean="0"/>
              <a:t>=(3+6+18)/3=9</a:t>
            </a:r>
            <a:endParaRPr lang="zh-CN" altLang="en-US" sz="2400" baseline="-25000"/>
          </a:p>
        </p:txBody>
      </p:sp>
      <p:grpSp>
        <p:nvGrpSpPr>
          <p:cNvPr id="7" name="组合 6"/>
          <p:cNvGrpSpPr/>
          <p:nvPr/>
        </p:nvGrpSpPr>
        <p:grpSpPr>
          <a:xfrm>
            <a:off x="1264892" y="1800892"/>
            <a:ext cx="5086965" cy="457656"/>
            <a:chOff x="1264892" y="1800892"/>
            <a:chExt cx="5086965" cy="457656"/>
          </a:xfrm>
        </p:grpSpPr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408121" y="1800892"/>
              <a:ext cx="494373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示例：3个进程，计算时间分别为12,3,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892" y="192295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873</Words>
  <Application>Microsoft Office PowerPoint</Application>
  <PresentationFormat>全屏显示(16:9)</PresentationFormat>
  <Paragraphs>257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670</cp:revision>
  <dcterms:created xsi:type="dcterms:W3CDTF">2015-01-11T06:38:50Z</dcterms:created>
  <dcterms:modified xsi:type="dcterms:W3CDTF">2015-03-28T08:27:52Z</dcterms:modified>
</cp:coreProperties>
</file>