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93" r:id="rId2"/>
    <p:sldId id="392" r:id="rId3"/>
    <p:sldId id="363" r:id="rId4"/>
    <p:sldId id="364" r:id="rId5"/>
    <p:sldId id="365" r:id="rId6"/>
    <p:sldId id="366" r:id="rId7"/>
    <p:sldId id="368" r:id="rId8"/>
    <p:sldId id="369" r:id="rId9"/>
    <p:sldId id="371" r:id="rId10"/>
    <p:sldId id="395" r:id="rId11"/>
    <p:sldId id="396" r:id="rId12"/>
    <p:sldId id="397" r:id="rId13"/>
    <p:sldId id="398" r:id="rId14"/>
    <p:sldId id="399" r:id="rId15"/>
    <p:sldId id="400" r:id="rId16"/>
    <p:sldId id="359" r:id="rId17"/>
    <p:sldId id="372" r:id="rId18"/>
    <p:sldId id="375" r:id="rId19"/>
    <p:sldId id="374" r:id="rId20"/>
    <p:sldId id="373" r:id="rId21"/>
    <p:sldId id="300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618">
          <p15:clr>
            <a:srgbClr val="A4A3A4"/>
          </p15:clr>
        </p15:guide>
        <p15:guide id="4" pos="38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0EB1C8"/>
    <a:srgbClr val="CCCCCC"/>
    <a:srgbClr val="666666"/>
    <a:srgbClr val="005072"/>
    <a:srgbClr val="0093DD"/>
    <a:srgbClr val="CCFFFF"/>
    <a:srgbClr val="33FFFF"/>
    <a:srgbClr val="19FFFF"/>
    <a:srgbClr val="FFF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1" autoAdjust="0"/>
    <p:restoredTop sz="94353" autoAdjust="0"/>
  </p:normalViewPr>
  <p:slideViewPr>
    <p:cSldViewPr>
      <p:cViewPr varScale="1">
        <p:scale>
          <a:sx n="109" d="100"/>
          <a:sy n="109" d="100"/>
        </p:scale>
        <p:origin x="110" y="115"/>
      </p:cViewPr>
      <p:guideLst>
        <p:guide orient="horz" pos="1620"/>
        <p:guide pos="2880"/>
        <p:guide orient="horz" pos="2618"/>
        <p:guide pos="38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2015/3/28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463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2976" y="1000114"/>
            <a:ext cx="557216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pic>
        <p:nvPicPr>
          <p:cNvPr id="7" name="图片 6" descr="小点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262422" y="1500180"/>
            <a:ext cx="151066" cy="148997"/>
          </a:xfrm>
          <a:prstGeom prst="rect">
            <a:avLst/>
          </a:prstGeom>
          <a:effectLst/>
        </p:spPr>
      </p:pic>
      <p:pic>
        <p:nvPicPr>
          <p:cNvPr id="8" name="图片 7" descr="小点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91976" y="1842130"/>
            <a:ext cx="151066" cy="148997"/>
          </a:xfrm>
          <a:prstGeom prst="rect">
            <a:avLst/>
          </a:prstGeom>
          <a:effectLst/>
        </p:spPr>
      </p:pic>
      <p:sp>
        <p:nvSpPr>
          <p:cNvPr id="9" name="TextBox 8"/>
          <p:cNvSpPr txBox="1"/>
          <p:nvPr userDrawn="1"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0"/>
          </p:nvPr>
        </p:nvSpPr>
        <p:spPr>
          <a:xfrm>
            <a:off x="1394986" y="1357304"/>
            <a:ext cx="53201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1"/>
          </p:nvPr>
        </p:nvSpPr>
        <p:spPr>
          <a:xfrm>
            <a:off x="1676380" y="1714494"/>
            <a:ext cx="503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18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699542"/>
            <a:ext cx="198886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  <a:defRPr/>
            </a:pPr>
            <a:r>
              <a:rPr lang="zh-CN" altLang="en-US" dirty="0"/>
              <a:t>处理机调度概念</a:t>
            </a:r>
          </a:p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6995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042218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调度准则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04221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385121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调度算法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385121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3818615"/>
            <a:ext cx="23574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实时调度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381861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4162196"/>
            <a:ext cx="242889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多处理器调度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416219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4519386"/>
            <a:ext cx="23574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优先级反置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451938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内容占位符 2"/>
          <p:cNvSpPr txBox="1">
            <a:spLocks/>
          </p:cNvSpPr>
          <p:nvPr/>
        </p:nvSpPr>
        <p:spPr>
          <a:xfrm>
            <a:off x="1425948" y="1692597"/>
            <a:ext cx="378621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sz="1800" dirty="0" smtClean="0"/>
              <a:t>先来先服务算法</a:t>
            </a:r>
            <a:endParaRPr lang="zh-CN" altLang="en-US" sz="1800" dirty="0"/>
          </a:p>
        </p:txBody>
      </p:sp>
      <p:sp>
        <p:nvSpPr>
          <p:cNvPr id="42" name="内容占位符 2"/>
          <p:cNvSpPr txBox="1">
            <a:spLocks/>
          </p:cNvSpPr>
          <p:nvPr/>
        </p:nvSpPr>
        <p:spPr>
          <a:xfrm>
            <a:off x="1426332" y="1983964"/>
            <a:ext cx="5658116" cy="426332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sz="1800" dirty="0" smtClean="0"/>
              <a:t>短进程优先算法</a:t>
            </a:r>
            <a:endParaRPr lang="zh-CN" altLang="en-US" sz="1800" dirty="0"/>
          </a:p>
        </p:txBody>
      </p:sp>
      <p:sp>
        <p:nvSpPr>
          <p:cNvPr id="40" name="内容占位符 2"/>
          <p:cNvSpPr txBox="1">
            <a:spLocks/>
          </p:cNvSpPr>
          <p:nvPr/>
        </p:nvSpPr>
        <p:spPr>
          <a:xfrm>
            <a:off x="1432937" y="2274675"/>
            <a:ext cx="337210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z="1800" dirty="0" smtClean="0"/>
              <a:t>最高响应比优先算法</a:t>
            </a:r>
            <a:endParaRPr lang="zh-CN" altLang="en-US" sz="1800" dirty="0"/>
          </a:p>
        </p:txBody>
      </p:sp>
      <p:sp>
        <p:nvSpPr>
          <p:cNvPr id="38" name="内容占位符 2"/>
          <p:cNvSpPr txBox="1">
            <a:spLocks/>
          </p:cNvSpPr>
          <p:nvPr/>
        </p:nvSpPr>
        <p:spPr>
          <a:xfrm>
            <a:off x="1432937" y="2564894"/>
            <a:ext cx="394759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z="1800" dirty="0" smtClean="0">
                <a:solidFill>
                  <a:srgbClr val="C00000"/>
                </a:solidFill>
              </a:rPr>
              <a:t>时间片轮转算法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36" name="内容占位符 2"/>
          <p:cNvSpPr txBox="1">
            <a:spLocks/>
          </p:cNvSpPr>
          <p:nvPr/>
        </p:nvSpPr>
        <p:spPr>
          <a:xfrm>
            <a:off x="1432937" y="2885259"/>
            <a:ext cx="558667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z="1800" dirty="0" smtClean="0">
                <a:solidFill>
                  <a:srgbClr val="C00000"/>
                </a:solidFill>
              </a:rPr>
              <a:t>多级反馈队列算法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34" name="内容占位符 2"/>
          <p:cNvSpPr txBox="1">
            <a:spLocks/>
          </p:cNvSpPr>
          <p:nvPr/>
        </p:nvSpPr>
        <p:spPr>
          <a:xfrm>
            <a:off x="1432937" y="3210567"/>
            <a:ext cx="558667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z="1800" dirty="0" smtClean="0">
                <a:solidFill>
                  <a:srgbClr val="C00000"/>
                </a:solidFill>
              </a:rPr>
              <a:t>公平共享调度算法</a:t>
            </a:r>
            <a:endParaRPr lang="en-US" altLang="zh-CN" sz="1800" dirty="0" smtClean="0">
              <a:solidFill>
                <a:srgbClr val="C00000"/>
              </a:solidFill>
            </a:endParaRPr>
          </a:p>
        </p:txBody>
      </p:sp>
      <p:pic>
        <p:nvPicPr>
          <p:cNvPr id="46" name="图片 4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1816919"/>
            <a:ext cx="151066" cy="148997"/>
          </a:xfrm>
          <a:prstGeom prst="rect">
            <a:avLst/>
          </a:prstGeom>
          <a:effectLst/>
        </p:spPr>
      </p:pic>
      <p:pic>
        <p:nvPicPr>
          <p:cNvPr id="47" name="图片 4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113846"/>
            <a:ext cx="151066" cy="148997"/>
          </a:xfrm>
          <a:prstGeom prst="rect">
            <a:avLst/>
          </a:prstGeom>
          <a:effectLst/>
        </p:spPr>
      </p:pic>
      <p:pic>
        <p:nvPicPr>
          <p:cNvPr id="48" name="图片 4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409676"/>
            <a:ext cx="151066" cy="148997"/>
          </a:xfrm>
          <a:prstGeom prst="rect">
            <a:avLst/>
          </a:prstGeom>
          <a:effectLst/>
        </p:spPr>
      </p:pic>
      <p:pic>
        <p:nvPicPr>
          <p:cNvPr id="49" name="图片 4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4882" y="2698000"/>
            <a:ext cx="151066" cy="148997"/>
          </a:xfrm>
          <a:prstGeom prst="rect">
            <a:avLst/>
          </a:prstGeom>
          <a:effectLst/>
        </p:spPr>
      </p:pic>
      <p:pic>
        <p:nvPicPr>
          <p:cNvPr id="50" name="图片 4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4882" y="3018057"/>
            <a:ext cx="151066" cy="148997"/>
          </a:xfrm>
          <a:prstGeom prst="rect">
            <a:avLst/>
          </a:prstGeom>
          <a:effectLst/>
        </p:spPr>
      </p:pic>
      <p:pic>
        <p:nvPicPr>
          <p:cNvPr id="51" name="图片 5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4882" y="3313887"/>
            <a:ext cx="151066" cy="148997"/>
          </a:xfrm>
          <a:prstGeom prst="rect">
            <a:avLst/>
          </a:prstGeom>
          <a:effectLst/>
        </p:spPr>
      </p:pic>
      <p:sp>
        <p:nvSpPr>
          <p:cNvPr id="30" name="内容占位符 2"/>
          <p:cNvSpPr txBox="1">
            <a:spLocks/>
          </p:cNvSpPr>
          <p:nvPr/>
        </p:nvSpPr>
        <p:spPr>
          <a:xfrm>
            <a:off x="1446231" y="3534617"/>
            <a:ext cx="558667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en-US" altLang="zh-CN" sz="1800" dirty="0" err="1" smtClean="0">
                <a:solidFill>
                  <a:srgbClr val="C00000"/>
                </a:solidFill>
              </a:rPr>
              <a:t>ucore</a:t>
            </a:r>
            <a:r>
              <a:rPr lang="zh-CN" altLang="en-US" sz="1800" dirty="0" smtClean="0">
                <a:solidFill>
                  <a:srgbClr val="C00000"/>
                </a:solidFill>
              </a:rPr>
              <a:t>的调度框架</a:t>
            </a:r>
            <a:endParaRPr lang="en-US" altLang="zh-CN" sz="1800" dirty="0" smtClean="0">
              <a:solidFill>
                <a:srgbClr val="C00000"/>
              </a:solidFill>
            </a:endParaRPr>
          </a:p>
        </p:txBody>
      </p:sp>
      <p:pic>
        <p:nvPicPr>
          <p:cNvPr id="31" name="图片 3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4882" y="3644641"/>
            <a:ext cx="151066" cy="148997"/>
          </a:xfrm>
          <a:prstGeom prst="rect">
            <a:avLst/>
          </a:prstGeom>
          <a:effectLst/>
        </p:spPr>
      </p:pic>
      <p:pic>
        <p:nvPicPr>
          <p:cNvPr id="32" name="图片 31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4732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传统调度算法总结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56927" y="1026565"/>
            <a:ext cx="2655537" cy="428628"/>
            <a:chOff x="844893" y="859502"/>
            <a:chExt cx="265553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59502"/>
              <a:ext cx="23574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先来先服务算法</a:t>
              </a:r>
              <a:endParaRPr lang="zh-CN" altLang="en-US" sz="1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5950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56927" y="1795152"/>
            <a:ext cx="3227041" cy="428628"/>
            <a:chOff x="844893" y="1352110"/>
            <a:chExt cx="3227041" cy="428628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1352110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短进程优先算法</a:t>
              </a:r>
              <a:endParaRPr lang="zh-CN" altLang="en-US" sz="1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1352110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56927" y="2200873"/>
            <a:ext cx="3227041" cy="428628"/>
            <a:chOff x="844893" y="2404638"/>
            <a:chExt cx="3227041" cy="428628"/>
          </a:xfrm>
        </p:grpSpPr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1142976" y="2404638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最高响应比优先算法</a:t>
              </a:r>
              <a:endParaRPr lang="zh-CN" altLang="en-US" sz="18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893" y="240463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56927" y="2591638"/>
            <a:ext cx="3227041" cy="428628"/>
            <a:chOff x="844893" y="3188192"/>
            <a:chExt cx="3227041" cy="428628"/>
          </a:xfrm>
        </p:grpSpPr>
        <p:sp>
          <p:nvSpPr>
            <p:cNvPr id="53" name="内容占位符 2"/>
            <p:cNvSpPr txBox="1">
              <a:spLocks/>
            </p:cNvSpPr>
            <p:nvPr/>
          </p:nvSpPr>
          <p:spPr>
            <a:xfrm>
              <a:off x="1142976" y="3188192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时间片轮转算法</a:t>
              </a:r>
              <a:endParaRPr lang="zh-CN" altLang="en-US" sz="1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44893" y="318819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56927" y="2990609"/>
            <a:ext cx="2726975" cy="428628"/>
            <a:chOff x="844893" y="3721814"/>
            <a:chExt cx="2726975" cy="428628"/>
          </a:xfrm>
        </p:grpSpPr>
        <p:sp>
          <p:nvSpPr>
            <p:cNvPr id="57" name="内容占位符 2"/>
            <p:cNvSpPr txBox="1">
              <a:spLocks/>
            </p:cNvSpPr>
            <p:nvPr/>
          </p:nvSpPr>
          <p:spPr>
            <a:xfrm>
              <a:off x="1142976" y="3721814"/>
              <a:ext cx="24288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多级反馈队列</a:t>
              </a:r>
              <a:endParaRPr lang="zh-CN" altLang="en-US" sz="18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44893" y="372181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56927" y="3369383"/>
            <a:ext cx="1998915" cy="428628"/>
            <a:chOff x="844893" y="4235244"/>
            <a:chExt cx="1998915" cy="428628"/>
          </a:xfrm>
        </p:grpSpPr>
        <p:sp>
          <p:nvSpPr>
            <p:cNvPr id="61" name="内容占位符 2"/>
            <p:cNvSpPr txBox="1">
              <a:spLocks/>
            </p:cNvSpPr>
            <p:nvPr/>
          </p:nvSpPr>
          <p:spPr>
            <a:xfrm>
              <a:off x="1142976" y="4235244"/>
              <a:ext cx="17008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公平共享调度</a:t>
              </a:r>
              <a:endParaRPr lang="zh-CN" altLang="en-US" sz="18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4893" y="423524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465165" y="1426571"/>
            <a:ext cx="3881082" cy="376916"/>
            <a:chOff x="1262422" y="1152433"/>
            <a:chExt cx="3881082" cy="376916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394986" y="1152433"/>
              <a:ext cx="3748518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不公平，平均等待时间较差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224880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06229805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传统调度算法总结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56927" y="1026565"/>
            <a:ext cx="2655537" cy="428628"/>
            <a:chOff x="844893" y="859502"/>
            <a:chExt cx="265553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59502"/>
              <a:ext cx="23574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先来先服务算法</a:t>
              </a:r>
              <a:endParaRPr lang="zh-CN" altLang="en-US" sz="1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5950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56927" y="1432987"/>
            <a:ext cx="3227041" cy="428628"/>
            <a:chOff x="844893" y="1352110"/>
            <a:chExt cx="3227041" cy="428628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1352110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短进程优先算法</a:t>
              </a:r>
              <a:endParaRPr lang="zh-CN" altLang="en-US" sz="1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1352110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56927" y="2645964"/>
            <a:ext cx="3227041" cy="428628"/>
            <a:chOff x="844893" y="2404638"/>
            <a:chExt cx="3227041" cy="428628"/>
          </a:xfrm>
        </p:grpSpPr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1142976" y="2404638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最高响应比优先算法</a:t>
              </a:r>
              <a:endParaRPr lang="zh-CN" altLang="en-US" sz="18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893" y="240463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56927" y="3036729"/>
            <a:ext cx="3227041" cy="428628"/>
            <a:chOff x="844893" y="3188192"/>
            <a:chExt cx="3227041" cy="428628"/>
          </a:xfrm>
        </p:grpSpPr>
        <p:sp>
          <p:nvSpPr>
            <p:cNvPr id="53" name="内容占位符 2"/>
            <p:cNvSpPr txBox="1">
              <a:spLocks/>
            </p:cNvSpPr>
            <p:nvPr/>
          </p:nvSpPr>
          <p:spPr>
            <a:xfrm>
              <a:off x="1142976" y="3188192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时间片轮转算法</a:t>
              </a:r>
              <a:endParaRPr lang="zh-CN" altLang="en-US" sz="1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44893" y="318819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56927" y="3435700"/>
            <a:ext cx="2726975" cy="428628"/>
            <a:chOff x="844893" y="3721814"/>
            <a:chExt cx="2726975" cy="428628"/>
          </a:xfrm>
        </p:grpSpPr>
        <p:sp>
          <p:nvSpPr>
            <p:cNvPr id="57" name="内容占位符 2"/>
            <p:cNvSpPr txBox="1">
              <a:spLocks/>
            </p:cNvSpPr>
            <p:nvPr/>
          </p:nvSpPr>
          <p:spPr>
            <a:xfrm>
              <a:off x="1142976" y="3721814"/>
              <a:ext cx="24288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多级反馈队列</a:t>
              </a:r>
              <a:endParaRPr lang="zh-CN" altLang="en-US" sz="18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44893" y="372181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56927" y="3814474"/>
            <a:ext cx="1998915" cy="428628"/>
            <a:chOff x="844893" y="4235244"/>
            <a:chExt cx="1998915" cy="428628"/>
          </a:xfrm>
        </p:grpSpPr>
        <p:sp>
          <p:nvSpPr>
            <p:cNvPr id="61" name="内容占位符 2"/>
            <p:cNvSpPr txBox="1">
              <a:spLocks/>
            </p:cNvSpPr>
            <p:nvPr/>
          </p:nvSpPr>
          <p:spPr>
            <a:xfrm>
              <a:off x="1142976" y="4235244"/>
              <a:ext cx="17008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公平共享调度</a:t>
              </a:r>
              <a:endParaRPr lang="zh-CN" altLang="en-US" sz="18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4893" y="423524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475656" y="1782381"/>
            <a:ext cx="3952520" cy="903746"/>
            <a:chOff x="1262422" y="1607702"/>
            <a:chExt cx="3952520" cy="903746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394986" y="1607702"/>
              <a:ext cx="3819956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 smtClean="0"/>
                <a:t>不公平，平均周转时间最小</a:t>
              </a:r>
              <a:endParaRPr lang="zh-CN" altLang="en-US" sz="1600" dirty="0"/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015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6" y="1864426"/>
              <a:ext cx="2891262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 smtClean="0"/>
                <a:t>需要精确预测计算时间</a:t>
              </a:r>
              <a:endParaRPr lang="zh-CN" altLang="en-US" sz="1600" dirty="0"/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9583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9" name="内容占位符 2"/>
            <p:cNvSpPr txBox="1">
              <a:spLocks/>
            </p:cNvSpPr>
            <p:nvPr/>
          </p:nvSpPr>
          <p:spPr>
            <a:xfrm>
              <a:off x="1394986" y="2134532"/>
              <a:ext cx="1891130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 smtClean="0"/>
                <a:t>可能导致饥饿</a:t>
              </a:r>
              <a:endParaRPr lang="zh-CN" altLang="en-US" sz="1600" dirty="0"/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228410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07916707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传统调度算法总结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56927" y="1026565"/>
            <a:ext cx="2655537" cy="428628"/>
            <a:chOff x="844893" y="859502"/>
            <a:chExt cx="265553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59502"/>
              <a:ext cx="23574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先来先服务算法</a:t>
              </a:r>
              <a:endParaRPr lang="zh-CN" altLang="en-US" sz="1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5950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56927" y="1432987"/>
            <a:ext cx="3227041" cy="428628"/>
            <a:chOff x="844893" y="1352110"/>
            <a:chExt cx="3227041" cy="428628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1352110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短进程优先算法</a:t>
              </a:r>
              <a:endParaRPr lang="zh-CN" altLang="en-US" sz="1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1352110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56927" y="1838708"/>
            <a:ext cx="3227041" cy="428628"/>
            <a:chOff x="844893" y="2404638"/>
            <a:chExt cx="3227041" cy="428628"/>
          </a:xfrm>
        </p:grpSpPr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1142976" y="2404638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最高响应比优先算法</a:t>
              </a:r>
              <a:endParaRPr lang="zh-CN" altLang="en-US" sz="18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893" y="240463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56927" y="2787774"/>
            <a:ext cx="3227041" cy="428628"/>
            <a:chOff x="844893" y="3188192"/>
            <a:chExt cx="3227041" cy="428628"/>
          </a:xfrm>
        </p:grpSpPr>
        <p:sp>
          <p:nvSpPr>
            <p:cNvPr id="53" name="内容占位符 2"/>
            <p:cNvSpPr txBox="1">
              <a:spLocks/>
            </p:cNvSpPr>
            <p:nvPr/>
          </p:nvSpPr>
          <p:spPr>
            <a:xfrm>
              <a:off x="1142976" y="3188192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时间片轮转算法</a:t>
              </a:r>
              <a:endParaRPr lang="zh-CN" altLang="en-US" sz="1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44893" y="318819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56927" y="3186745"/>
            <a:ext cx="2726975" cy="428628"/>
            <a:chOff x="844893" y="3721814"/>
            <a:chExt cx="2726975" cy="428628"/>
          </a:xfrm>
        </p:grpSpPr>
        <p:sp>
          <p:nvSpPr>
            <p:cNvPr id="57" name="内容占位符 2"/>
            <p:cNvSpPr txBox="1">
              <a:spLocks/>
            </p:cNvSpPr>
            <p:nvPr/>
          </p:nvSpPr>
          <p:spPr>
            <a:xfrm>
              <a:off x="1142976" y="3721814"/>
              <a:ext cx="24288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多级反馈队列</a:t>
              </a:r>
              <a:endParaRPr lang="zh-CN" altLang="en-US" sz="18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44893" y="372181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56927" y="3565519"/>
            <a:ext cx="1998915" cy="428628"/>
            <a:chOff x="844893" y="4235244"/>
            <a:chExt cx="1998915" cy="428628"/>
          </a:xfrm>
        </p:grpSpPr>
        <p:sp>
          <p:nvSpPr>
            <p:cNvPr id="61" name="内容占位符 2"/>
            <p:cNvSpPr txBox="1">
              <a:spLocks/>
            </p:cNvSpPr>
            <p:nvPr/>
          </p:nvSpPr>
          <p:spPr>
            <a:xfrm>
              <a:off x="1142976" y="4235244"/>
              <a:ext cx="17008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公平共享调度</a:t>
              </a:r>
              <a:endParaRPr lang="zh-CN" altLang="en-US" sz="18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4893" y="423524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473868" y="2194316"/>
            <a:ext cx="2023694" cy="633640"/>
            <a:chOff x="1262422" y="2660230"/>
            <a:chExt cx="2023694" cy="633640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394986" y="2660230"/>
              <a:ext cx="1891130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 smtClean="0"/>
                <a:t>基于SPN调度</a:t>
              </a:r>
              <a:endParaRPr lang="zh-CN" altLang="en-US" sz="1600" dirty="0"/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611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6" y="2916954"/>
              <a:ext cx="1248188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smtClean="0"/>
                <a:t>不可抢占</a:t>
              </a:r>
              <a:endParaRPr lang="zh-CN" altLang="en-US" sz="1600"/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17866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8167471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传统调度算法总结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56927" y="1026565"/>
            <a:ext cx="2655537" cy="428628"/>
            <a:chOff x="844893" y="859502"/>
            <a:chExt cx="265553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59502"/>
              <a:ext cx="23574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先来先服务算法</a:t>
              </a:r>
              <a:endParaRPr lang="zh-CN" altLang="en-US" sz="1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5950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56927" y="1432987"/>
            <a:ext cx="3227041" cy="428628"/>
            <a:chOff x="844893" y="1352110"/>
            <a:chExt cx="3227041" cy="428628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1352110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短进程优先算法</a:t>
              </a:r>
              <a:endParaRPr lang="zh-CN" altLang="en-US" sz="1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1352110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56927" y="1838708"/>
            <a:ext cx="3227041" cy="428628"/>
            <a:chOff x="844893" y="2404638"/>
            <a:chExt cx="3227041" cy="428628"/>
          </a:xfrm>
        </p:grpSpPr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1142976" y="2404638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最高响应比优先算法</a:t>
              </a:r>
              <a:endParaRPr lang="zh-CN" altLang="en-US" sz="18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893" y="240463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56927" y="2229473"/>
            <a:ext cx="3227041" cy="428628"/>
            <a:chOff x="844893" y="3188192"/>
            <a:chExt cx="3227041" cy="428628"/>
          </a:xfrm>
        </p:grpSpPr>
        <p:sp>
          <p:nvSpPr>
            <p:cNvPr id="53" name="内容占位符 2"/>
            <p:cNvSpPr txBox="1">
              <a:spLocks/>
            </p:cNvSpPr>
            <p:nvPr/>
          </p:nvSpPr>
          <p:spPr>
            <a:xfrm>
              <a:off x="1142976" y="3188192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时间片轮转算法</a:t>
              </a:r>
              <a:endParaRPr lang="zh-CN" altLang="en-US" sz="1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44893" y="318819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56927" y="2947786"/>
            <a:ext cx="2726975" cy="428628"/>
            <a:chOff x="844893" y="3721814"/>
            <a:chExt cx="2726975" cy="428628"/>
          </a:xfrm>
        </p:grpSpPr>
        <p:sp>
          <p:nvSpPr>
            <p:cNvPr id="57" name="内容占位符 2"/>
            <p:cNvSpPr txBox="1">
              <a:spLocks/>
            </p:cNvSpPr>
            <p:nvPr/>
          </p:nvSpPr>
          <p:spPr>
            <a:xfrm>
              <a:off x="1142976" y="3721814"/>
              <a:ext cx="24288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多级反馈队列</a:t>
              </a:r>
              <a:endParaRPr lang="zh-CN" altLang="en-US" sz="18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44893" y="372181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56927" y="3326560"/>
            <a:ext cx="1998915" cy="428628"/>
            <a:chOff x="844893" y="4235244"/>
            <a:chExt cx="1998915" cy="428628"/>
          </a:xfrm>
        </p:grpSpPr>
        <p:sp>
          <p:nvSpPr>
            <p:cNvPr id="61" name="内容占位符 2"/>
            <p:cNvSpPr txBox="1">
              <a:spLocks/>
            </p:cNvSpPr>
            <p:nvPr/>
          </p:nvSpPr>
          <p:spPr>
            <a:xfrm>
              <a:off x="1142976" y="4235244"/>
              <a:ext cx="17008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公平共享调度</a:t>
              </a:r>
              <a:endParaRPr lang="zh-CN" altLang="en-US" sz="18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4893" y="423524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478877" y="2599881"/>
            <a:ext cx="3809644" cy="376916"/>
            <a:chOff x="1262422" y="3458298"/>
            <a:chExt cx="3809644" cy="376916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394986" y="3458298"/>
              <a:ext cx="3677080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 smtClean="0"/>
                <a:t>公平，但是平均等待时间较差</a:t>
              </a:r>
              <a:endParaRPr lang="zh-CN" altLang="en-US" sz="1600" dirty="0"/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552176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39744944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传统调度算法总结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56927" y="1026565"/>
            <a:ext cx="2655537" cy="428628"/>
            <a:chOff x="844893" y="859502"/>
            <a:chExt cx="265553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59502"/>
              <a:ext cx="23574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先来先服务算法</a:t>
              </a:r>
              <a:endParaRPr lang="zh-CN" altLang="en-US" sz="1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5950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56927" y="1432987"/>
            <a:ext cx="3227041" cy="428628"/>
            <a:chOff x="844893" y="1352110"/>
            <a:chExt cx="3227041" cy="428628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1352110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短进程优先算法</a:t>
              </a:r>
              <a:endParaRPr lang="zh-CN" altLang="en-US" sz="1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1352110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56927" y="1838708"/>
            <a:ext cx="3227041" cy="428628"/>
            <a:chOff x="844893" y="2404638"/>
            <a:chExt cx="3227041" cy="428628"/>
          </a:xfrm>
        </p:grpSpPr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1142976" y="2404638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最高响应比优先算法</a:t>
              </a:r>
              <a:endParaRPr lang="zh-CN" altLang="en-US" sz="18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893" y="240463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56927" y="2229473"/>
            <a:ext cx="3227041" cy="428628"/>
            <a:chOff x="844893" y="3188192"/>
            <a:chExt cx="3227041" cy="428628"/>
          </a:xfrm>
        </p:grpSpPr>
        <p:sp>
          <p:nvSpPr>
            <p:cNvPr id="53" name="内容占位符 2"/>
            <p:cNvSpPr txBox="1">
              <a:spLocks/>
            </p:cNvSpPr>
            <p:nvPr/>
          </p:nvSpPr>
          <p:spPr>
            <a:xfrm>
              <a:off x="1142976" y="3188192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时间片轮转算法</a:t>
              </a:r>
              <a:endParaRPr lang="zh-CN" altLang="en-US" sz="1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44893" y="318819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56927" y="2628444"/>
            <a:ext cx="2726975" cy="428628"/>
            <a:chOff x="844893" y="3721814"/>
            <a:chExt cx="2726975" cy="428628"/>
          </a:xfrm>
        </p:grpSpPr>
        <p:sp>
          <p:nvSpPr>
            <p:cNvPr id="57" name="内容占位符 2"/>
            <p:cNvSpPr txBox="1">
              <a:spLocks/>
            </p:cNvSpPr>
            <p:nvPr/>
          </p:nvSpPr>
          <p:spPr>
            <a:xfrm>
              <a:off x="1142976" y="3721814"/>
              <a:ext cx="24288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多级反馈队列</a:t>
              </a:r>
              <a:endParaRPr lang="zh-CN" altLang="en-US" sz="18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44893" y="372181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56927" y="3326597"/>
            <a:ext cx="1998915" cy="428628"/>
            <a:chOff x="844893" y="4235244"/>
            <a:chExt cx="1998915" cy="428628"/>
          </a:xfrm>
        </p:grpSpPr>
        <p:sp>
          <p:nvSpPr>
            <p:cNvPr id="61" name="内容占位符 2"/>
            <p:cNvSpPr txBox="1">
              <a:spLocks/>
            </p:cNvSpPr>
            <p:nvPr/>
          </p:nvSpPr>
          <p:spPr>
            <a:xfrm>
              <a:off x="1142976" y="4235244"/>
              <a:ext cx="17008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公平共享调度</a:t>
              </a:r>
              <a:endParaRPr lang="zh-CN" altLang="en-US" sz="18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4893" y="423524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482572" y="2986922"/>
            <a:ext cx="3021546" cy="376916"/>
            <a:chOff x="1262422" y="3991920"/>
            <a:chExt cx="3021546" cy="376916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394986" y="3991920"/>
              <a:ext cx="2888982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 smtClean="0"/>
                <a:t>多种算法的集成</a:t>
              </a:r>
              <a:endParaRPr lang="zh-CN" altLang="en-US" sz="1600" dirty="0"/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85798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12449690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传统调度算法总结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56927" y="1026565"/>
            <a:ext cx="3227041" cy="2409281"/>
            <a:chOff x="844893" y="859502"/>
            <a:chExt cx="3227041" cy="2409281"/>
          </a:xfrm>
        </p:grpSpPr>
        <p:grpSp>
          <p:nvGrpSpPr>
            <p:cNvPr id="10" name="组合 9"/>
            <p:cNvGrpSpPr/>
            <p:nvPr/>
          </p:nvGrpSpPr>
          <p:grpSpPr>
            <a:xfrm>
              <a:off x="844893" y="859502"/>
              <a:ext cx="2655537" cy="428628"/>
              <a:chOff x="844893" y="859502"/>
              <a:chExt cx="2655537" cy="428628"/>
            </a:xfrm>
          </p:grpSpPr>
          <p:sp>
            <p:nvSpPr>
              <p:cNvPr id="9" name="内容占位符 2"/>
              <p:cNvSpPr txBox="1">
                <a:spLocks/>
              </p:cNvSpPr>
              <p:nvPr/>
            </p:nvSpPr>
            <p:spPr>
              <a:xfrm>
                <a:off x="1142976" y="859502"/>
                <a:ext cx="2357454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zh-CN" altLang="en-US" sz="1800" dirty="0" smtClean="0"/>
                  <a:t>先来先服务算法</a:t>
                </a:r>
                <a:endParaRPr lang="zh-CN" altLang="en-US" sz="18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44893" y="859502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844893" y="1265924"/>
              <a:ext cx="3227041" cy="428628"/>
              <a:chOff x="844893" y="1352110"/>
              <a:chExt cx="3227041" cy="428628"/>
            </a:xfrm>
          </p:grpSpPr>
          <p:sp>
            <p:nvSpPr>
              <p:cNvPr id="25" name="内容占位符 2"/>
              <p:cNvSpPr txBox="1">
                <a:spLocks/>
              </p:cNvSpPr>
              <p:nvPr/>
            </p:nvSpPr>
            <p:spPr>
              <a:xfrm>
                <a:off x="1142976" y="1352110"/>
                <a:ext cx="2928958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zh-CN" altLang="en-US" sz="1800" dirty="0" smtClean="0"/>
                  <a:t>短进程优先算法</a:t>
                </a:r>
                <a:endParaRPr lang="zh-CN" altLang="en-US" sz="18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44893" y="1352110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44893" y="1671645"/>
              <a:ext cx="3227041" cy="428628"/>
              <a:chOff x="844893" y="2404638"/>
              <a:chExt cx="3227041" cy="428628"/>
            </a:xfrm>
          </p:grpSpPr>
          <p:sp>
            <p:nvSpPr>
              <p:cNvPr id="47" name="内容占位符 2"/>
              <p:cNvSpPr txBox="1">
                <a:spLocks/>
              </p:cNvSpPr>
              <p:nvPr/>
            </p:nvSpPr>
            <p:spPr>
              <a:xfrm>
                <a:off x="1142976" y="2404638"/>
                <a:ext cx="2928958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zh-CN" altLang="en-US" sz="1800" dirty="0" smtClean="0"/>
                  <a:t>最高响应比优先算法</a:t>
                </a:r>
                <a:endParaRPr lang="zh-CN" altLang="en-US" sz="18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44893" y="2404638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844893" y="2062410"/>
              <a:ext cx="3227041" cy="428628"/>
              <a:chOff x="844893" y="3188192"/>
              <a:chExt cx="3227041" cy="428628"/>
            </a:xfrm>
          </p:grpSpPr>
          <p:sp>
            <p:nvSpPr>
              <p:cNvPr id="53" name="内容占位符 2"/>
              <p:cNvSpPr txBox="1">
                <a:spLocks/>
              </p:cNvSpPr>
              <p:nvPr/>
            </p:nvSpPr>
            <p:spPr>
              <a:xfrm>
                <a:off x="1142976" y="3188192"/>
                <a:ext cx="2928958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zh-CN" altLang="en-US" sz="1800" dirty="0" smtClean="0"/>
                  <a:t>时间片轮转算法</a:t>
                </a:r>
                <a:endParaRPr lang="zh-CN" altLang="en-US" sz="18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844893" y="3188192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844893" y="2461381"/>
              <a:ext cx="2726975" cy="428628"/>
              <a:chOff x="844893" y="3721814"/>
              <a:chExt cx="2726975" cy="428628"/>
            </a:xfrm>
          </p:grpSpPr>
          <p:sp>
            <p:nvSpPr>
              <p:cNvPr id="57" name="内容占位符 2"/>
              <p:cNvSpPr txBox="1">
                <a:spLocks/>
              </p:cNvSpPr>
              <p:nvPr/>
            </p:nvSpPr>
            <p:spPr>
              <a:xfrm>
                <a:off x="1142976" y="3721814"/>
                <a:ext cx="2428892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zh-CN" altLang="en-US" sz="1800" dirty="0" smtClean="0"/>
                  <a:t>多级反馈队列</a:t>
                </a:r>
                <a:endParaRPr lang="zh-CN" altLang="en-US" sz="18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4893" y="3721814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844893" y="2840155"/>
              <a:ext cx="1998915" cy="428628"/>
              <a:chOff x="844893" y="4235244"/>
              <a:chExt cx="1998915" cy="428628"/>
            </a:xfrm>
          </p:grpSpPr>
          <p:sp>
            <p:nvSpPr>
              <p:cNvPr id="61" name="内容占位符 2"/>
              <p:cNvSpPr txBox="1">
                <a:spLocks/>
              </p:cNvSpPr>
              <p:nvPr/>
            </p:nvSpPr>
            <p:spPr>
              <a:xfrm>
                <a:off x="1142976" y="4235244"/>
                <a:ext cx="1700832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zh-CN" altLang="en-US" sz="1800" dirty="0" smtClean="0"/>
                  <a:t>公平共享调度</a:t>
                </a:r>
                <a:endParaRPr lang="zh-CN" altLang="en-US" sz="18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44893" y="4235244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1470529" y="3385992"/>
            <a:ext cx="2095132" cy="376916"/>
            <a:chOff x="1262422" y="4490836"/>
            <a:chExt cx="2095132" cy="376916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394986" y="4490836"/>
              <a:ext cx="1962568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 smtClean="0"/>
                <a:t>公平是第一要素</a:t>
              </a:r>
              <a:endParaRPr lang="zh-CN" altLang="en-US" sz="1600" dirty="0"/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591748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29988244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en-US" altLang="zh-CN" smtClean="0"/>
              <a:t>ucore</a:t>
            </a:r>
            <a:r>
              <a:rPr lang="zh-CN" altLang="en-US" smtClean="0"/>
              <a:t>的调度队列</a:t>
            </a:r>
            <a:r>
              <a:rPr lang="en-US" altLang="zh-CN" smtClean="0"/>
              <a:t>run_queue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000100" y="1643056"/>
            <a:ext cx="3857652" cy="200026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defRPr/>
            </a:pPr>
            <a:r>
              <a:rPr lang="en-US" altLang="zh-CN" smtClean="0"/>
              <a:t>struct run_queue {</a:t>
            </a:r>
          </a:p>
          <a:p>
            <a:pPr>
              <a:defRPr/>
            </a:pPr>
            <a:r>
              <a:rPr lang="en-US" altLang="zh-CN" smtClean="0"/>
              <a:t>	list_entry_t run_list;</a:t>
            </a:r>
          </a:p>
          <a:p>
            <a:pPr>
              <a:defRPr/>
            </a:pPr>
            <a:r>
              <a:rPr lang="en-US" altLang="zh-CN" smtClean="0"/>
              <a:t>	unsigned int proc_num;</a:t>
            </a:r>
          </a:p>
          <a:p>
            <a:pPr>
              <a:defRPr/>
            </a:pPr>
            <a:r>
              <a:rPr lang="en-US" altLang="zh-CN" smtClean="0"/>
              <a:t>	int max_time_slice;</a:t>
            </a:r>
          </a:p>
          <a:p>
            <a:pPr>
              <a:defRPr/>
            </a:pPr>
            <a:r>
              <a:rPr lang="en-US" altLang="zh-CN" smtClean="0"/>
              <a:t>	list_entry_t rq_link;</a:t>
            </a:r>
          </a:p>
          <a:p>
            <a:pPr>
              <a:defRPr/>
            </a:pPr>
            <a:r>
              <a:rPr lang="en-US" altLang="zh-CN" smtClean="0"/>
              <a:t>};</a:t>
            </a:r>
            <a:endParaRPr lang="en-US" altLang="zh-CN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en-US" altLang="zh-CN" smtClean="0"/>
              <a:t>ucore</a:t>
            </a:r>
            <a:r>
              <a:rPr lang="zh-CN" altLang="en-US" smtClean="0"/>
              <a:t>的线程状态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24615" y="1500475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rgbClr val="11576A"/>
                </a:solidFill>
                <a:latin typeface="+mn-ea"/>
              </a:rPr>
              <a:t>do_exit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78840" y="1501861"/>
            <a:ext cx="1078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err="1" smtClean="0">
                <a:solidFill>
                  <a:srgbClr val="11576A"/>
                </a:solidFill>
                <a:latin typeface="+mn-ea"/>
              </a:rPr>
              <a:t>proc_init</a:t>
            </a:r>
            <a:endParaRPr lang="en-US" altLang="zh-CN" sz="1600" b="1" dirty="0" smtClean="0">
              <a:solidFill>
                <a:srgbClr val="11576A"/>
              </a:solidFill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71472" y="1275606"/>
            <a:ext cx="6929486" cy="3286148"/>
            <a:chOff x="571472" y="1428742"/>
            <a:chExt cx="6929486" cy="3286148"/>
          </a:xfrm>
        </p:grpSpPr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571472" y="1428742"/>
              <a:ext cx="1260000" cy="1260000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376" y="1815640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UNINIT</a:t>
              </a:r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3357554" y="1428742"/>
              <a:ext cx="1260000" cy="1260000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30790" y="1844668"/>
              <a:ext cx="12057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pc="-150" smtClean="0">
                  <a:solidFill>
                    <a:schemeClr val="bg1"/>
                  </a:solidFill>
                  <a:latin typeface="+mn-ea"/>
                </a:rPr>
                <a:t>RUNNABLE</a:t>
              </a:r>
              <a:endParaRPr lang="zh-CN" altLang="en-US" sz="1600" b="1" spc="-15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" name="椭圆 12"/>
            <p:cNvSpPr>
              <a:spLocks noChangeAspect="1"/>
            </p:cNvSpPr>
            <p:nvPr/>
          </p:nvSpPr>
          <p:spPr>
            <a:xfrm>
              <a:off x="6240958" y="1428742"/>
              <a:ext cx="1260000" cy="1260000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92320" y="1815640"/>
              <a:ext cx="1127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bg1"/>
                  </a:solidFill>
                  <a:latin typeface="+mn-ea"/>
                </a:rPr>
                <a:t>ZOMBIE</a:t>
              </a:r>
              <a:endParaRPr lang="zh-CN" altLang="en-US" b="1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椭圆 14"/>
            <p:cNvSpPr>
              <a:spLocks noChangeAspect="1"/>
            </p:cNvSpPr>
            <p:nvPr/>
          </p:nvSpPr>
          <p:spPr>
            <a:xfrm>
              <a:off x="3357554" y="3454890"/>
              <a:ext cx="1260000" cy="1260000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61864" y="3870816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pc="-150" smtClean="0">
                  <a:solidFill>
                    <a:schemeClr val="bg1"/>
                  </a:solidFill>
                  <a:latin typeface="+mn-ea"/>
                </a:rPr>
                <a:t>SLEEPING</a:t>
              </a:r>
              <a:endParaRPr lang="zh-CN" altLang="en-US" b="1" spc="-15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1757970" y="2000306"/>
              <a:ext cx="1610920" cy="13639"/>
            </a:xfrm>
            <a:prstGeom prst="straightConnector1">
              <a:avLst/>
            </a:prstGeom>
            <a:ln w="38100">
              <a:solidFill>
                <a:srgbClr val="0050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4628924" y="2014820"/>
              <a:ext cx="1584000" cy="875"/>
            </a:xfrm>
            <a:prstGeom prst="straightConnector1">
              <a:avLst/>
            </a:prstGeom>
            <a:ln w="38100">
              <a:solidFill>
                <a:srgbClr val="0050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任意多边形 23"/>
            <p:cNvSpPr/>
            <p:nvPr/>
          </p:nvSpPr>
          <p:spPr>
            <a:xfrm>
              <a:off x="4629150" y="2038350"/>
              <a:ext cx="342900" cy="2266950"/>
            </a:xfrm>
            <a:custGeom>
              <a:avLst/>
              <a:gdLst>
                <a:gd name="connsiteX0" fmla="*/ 0 w 342900"/>
                <a:gd name="connsiteY0" fmla="*/ 0 h 2266950"/>
                <a:gd name="connsiteX1" fmla="*/ 342900 w 342900"/>
                <a:gd name="connsiteY1" fmla="*/ 1066800 h 2266950"/>
                <a:gd name="connsiteX2" fmla="*/ 0 w 342900"/>
                <a:gd name="connsiteY2" fmla="*/ 2266950 h 226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2266950">
                  <a:moveTo>
                    <a:pt x="0" y="0"/>
                  </a:moveTo>
                  <a:cubicBezTo>
                    <a:pt x="171450" y="344487"/>
                    <a:pt x="342900" y="688975"/>
                    <a:pt x="342900" y="1066800"/>
                  </a:cubicBezTo>
                  <a:cubicBezTo>
                    <a:pt x="342900" y="1444625"/>
                    <a:pt x="171450" y="1855787"/>
                    <a:pt x="0" y="2266950"/>
                  </a:cubicBezTo>
                </a:path>
              </a:pathLst>
            </a:cu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3086092" y="2057400"/>
              <a:ext cx="342900" cy="2266950"/>
            </a:xfrm>
            <a:custGeom>
              <a:avLst/>
              <a:gdLst>
                <a:gd name="connsiteX0" fmla="*/ 0 w 342900"/>
                <a:gd name="connsiteY0" fmla="*/ 0 h 2266950"/>
                <a:gd name="connsiteX1" fmla="*/ 342900 w 342900"/>
                <a:gd name="connsiteY1" fmla="*/ 1066800 h 2266950"/>
                <a:gd name="connsiteX2" fmla="*/ 0 w 342900"/>
                <a:gd name="connsiteY2" fmla="*/ 2266950 h 226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2266950">
                  <a:moveTo>
                    <a:pt x="0" y="0"/>
                  </a:moveTo>
                  <a:cubicBezTo>
                    <a:pt x="171450" y="344487"/>
                    <a:pt x="342900" y="688975"/>
                    <a:pt x="342900" y="1066800"/>
                  </a:cubicBezTo>
                  <a:cubicBezTo>
                    <a:pt x="342900" y="1444625"/>
                    <a:pt x="171450" y="1855787"/>
                    <a:pt x="0" y="2266950"/>
                  </a:cubicBezTo>
                </a:path>
              </a:pathLst>
            </a:custGeom>
            <a:ln w="38100">
              <a:solidFill>
                <a:srgbClr val="11576A"/>
              </a:solidFill>
              <a:headEnd type="triangle"/>
              <a:tailEnd type="non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357290" y="2775804"/>
            <a:ext cx="1539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rgbClr val="11576A"/>
                </a:solidFill>
                <a:latin typeface="+mn-ea"/>
              </a:rPr>
              <a:t>wakeup_proc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15057" y="2603190"/>
            <a:ext cx="16856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rgbClr val="11576A"/>
                </a:solidFill>
                <a:latin typeface="+mn-ea"/>
              </a:rPr>
              <a:t>try_free_pages</a:t>
            </a:r>
            <a:endParaRPr lang="en-US" altLang="zh-CN" sz="1600" b="1" dirty="0" smtClean="0">
              <a:solidFill>
                <a:srgbClr val="11576A"/>
              </a:solidFill>
              <a:latin typeface="+mn-ea"/>
            </a:endParaRPr>
          </a:p>
          <a:p>
            <a:r>
              <a:rPr lang="en-US" altLang="zh-CN" sz="1600" b="1" dirty="0" err="1" smtClean="0">
                <a:solidFill>
                  <a:srgbClr val="11576A"/>
                </a:solidFill>
                <a:latin typeface="+mn-ea"/>
              </a:rPr>
              <a:t>do_wait</a:t>
            </a:r>
            <a:endParaRPr lang="en-US" altLang="zh-CN" sz="1600" b="1" dirty="0" smtClean="0">
              <a:solidFill>
                <a:srgbClr val="11576A"/>
              </a:solidFill>
              <a:latin typeface="+mn-ea"/>
            </a:endParaRPr>
          </a:p>
          <a:p>
            <a:r>
              <a:rPr lang="en-US" altLang="zh-CN" sz="1600" b="1" dirty="0" err="1" smtClean="0">
                <a:solidFill>
                  <a:srgbClr val="11576A"/>
                </a:solidFill>
                <a:latin typeface="+mn-ea"/>
              </a:rPr>
              <a:t>do_sleep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en-US" altLang="zh-CN" smtClean="0"/>
              <a:t>ucore</a:t>
            </a:r>
            <a:r>
              <a:rPr lang="zh-CN" altLang="en-US" smtClean="0"/>
              <a:t>的调度时机和进程切换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8662" y="915988"/>
            <a:ext cx="2500330" cy="351315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10800000" flipH="1">
            <a:off x="928662" y="3143254"/>
            <a:ext cx="2500330" cy="1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5656" y="924631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进程</a:t>
            </a:r>
            <a:r>
              <a:rPr lang="en-US" altLang="zh-CN" sz="1400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内核空间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9879" y="1357304"/>
            <a:ext cx="1628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保存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+mj-ea"/>
                <a:ea typeface="+mj-ea"/>
              </a:rPr>
              <a:t>trapframe</a:t>
            </a:r>
            <a:endParaRPr lang="zh-CN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44402" y="1714494"/>
            <a:ext cx="1021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处理</a:t>
            </a:r>
            <a:r>
              <a:rPr lang="en-US" altLang="zh-CN" sz="1600" b="1" dirty="0" smtClean="0">
                <a:solidFill>
                  <a:schemeClr val="bg1"/>
                </a:solidFill>
                <a:latin typeface="+mj-ea"/>
                <a:ea typeface="+mj-ea"/>
              </a:rPr>
              <a:t>trap</a:t>
            </a:r>
            <a:endParaRPr lang="zh-CN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6352" y="2071684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mtClean="0">
                <a:solidFill>
                  <a:schemeClr val="bg1"/>
                </a:solidFill>
                <a:latin typeface="+mj-ea"/>
                <a:ea typeface="+mj-ea"/>
              </a:rPr>
              <a:t>schedule</a:t>
            </a:r>
            <a:endParaRPr lang="zh-CN" altLang="en-US" sz="16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5658" y="2534198"/>
            <a:ext cx="1628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恢复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+mj-ea"/>
                <a:ea typeface="+mj-ea"/>
              </a:rPr>
              <a:t>trapframe</a:t>
            </a:r>
            <a:endParaRPr lang="zh-CN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4790" y="3165556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mtClean="0">
                <a:solidFill>
                  <a:schemeClr val="bg1"/>
                </a:solidFill>
                <a:latin typeface="+mj-ea"/>
                <a:ea typeface="+mj-ea"/>
              </a:rPr>
              <a:t>进程</a:t>
            </a:r>
            <a:r>
              <a:rPr lang="en-US" altLang="zh-CN" sz="1400" b="1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zh-CN" altLang="en-US" sz="1400" b="1" smtClean="0">
                <a:solidFill>
                  <a:schemeClr val="bg1"/>
                </a:solidFill>
                <a:latin typeface="+mj-ea"/>
                <a:ea typeface="+mj-ea"/>
              </a:rPr>
              <a:t>用户空间</a:t>
            </a:r>
            <a:endParaRPr lang="zh-CN" altLang="en-US" sz="1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54753" y="3625550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+mj-ea"/>
                <a:ea typeface="+mj-ea"/>
              </a:rPr>
              <a:t>user code…</a:t>
            </a:r>
            <a:endParaRPr lang="zh-CN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89671" y="3982740"/>
            <a:ext cx="1596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chemeClr val="bg1"/>
                </a:solidFill>
                <a:latin typeface="+mj-ea"/>
                <a:ea typeface="+mj-ea"/>
              </a:rPr>
              <a:t>trap:interrupt</a:t>
            </a:r>
            <a:endParaRPr lang="zh-CN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1064798" y="1516566"/>
            <a:ext cx="347546" cy="2631688"/>
          </a:xfrm>
          <a:custGeom>
            <a:avLst/>
            <a:gdLst>
              <a:gd name="connsiteX0" fmla="*/ 336395 w 347546"/>
              <a:gd name="connsiteY0" fmla="*/ 2631688 h 2631688"/>
              <a:gd name="connsiteX1" fmla="*/ 1858 w 347546"/>
              <a:gd name="connsiteY1" fmla="*/ 1081668 h 2631688"/>
              <a:gd name="connsiteX2" fmla="*/ 347546 w 347546"/>
              <a:gd name="connsiteY2" fmla="*/ 0 h 2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546" h="2631688">
                <a:moveTo>
                  <a:pt x="336395" y="2631688"/>
                </a:moveTo>
                <a:cubicBezTo>
                  <a:pt x="168197" y="2075985"/>
                  <a:pt x="0" y="1520283"/>
                  <a:pt x="1858" y="1081668"/>
                </a:cubicBezTo>
                <a:cubicBezTo>
                  <a:pt x="3716" y="643053"/>
                  <a:pt x="175631" y="321526"/>
                  <a:pt x="347546" y="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319078" y="2703475"/>
            <a:ext cx="226043" cy="1085737"/>
          </a:xfrm>
          <a:custGeom>
            <a:avLst/>
            <a:gdLst>
              <a:gd name="connsiteX0" fmla="*/ 133815 w 133815"/>
              <a:gd name="connsiteY0" fmla="*/ 0 h 1304693"/>
              <a:gd name="connsiteX1" fmla="*/ 0 w 133815"/>
              <a:gd name="connsiteY1" fmla="*/ 869795 h 1304693"/>
              <a:gd name="connsiteX2" fmla="*/ 133815 w 133815"/>
              <a:gd name="connsiteY2" fmla="*/ 1304693 h 130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815" h="1304693">
                <a:moveTo>
                  <a:pt x="133815" y="0"/>
                </a:moveTo>
                <a:cubicBezTo>
                  <a:pt x="66907" y="326173"/>
                  <a:pt x="0" y="652346"/>
                  <a:pt x="0" y="869795"/>
                </a:cubicBezTo>
                <a:cubicBezTo>
                  <a:pt x="0" y="1087244"/>
                  <a:pt x="111513" y="1235927"/>
                  <a:pt x="133815" y="1304693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929190" y="915988"/>
            <a:ext cx="2500330" cy="351315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rot="10800000" flipH="1">
            <a:off x="4929190" y="3143254"/>
            <a:ext cx="2500330" cy="1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55291" y="909318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进程</a:t>
            </a:r>
            <a:r>
              <a:rPr lang="en-US" altLang="zh-CN" sz="1400" b="1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内核空间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13407" y="1357304"/>
            <a:ext cx="1628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mtClean="0">
                <a:solidFill>
                  <a:schemeClr val="bg1"/>
                </a:solidFill>
                <a:latin typeface="+mj-ea"/>
                <a:ea typeface="+mj-ea"/>
              </a:rPr>
              <a:t>恢复</a:t>
            </a:r>
            <a:r>
              <a:rPr lang="en-US" altLang="zh-CN" sz="1600" b="1" smtClean="0">
                <a:solidFill>
                  <a:schemeClr val="bg1"/>
                </a:solidFill>
                <a:latin typeface="+mj-ea"/>
                <a:ea typeface="+mj-ea"/>
              </a:rPr>
              <a:t>trapframe</a:t>
            </a:r>
            <a:endParaRPr lang="zh-CN" altLang="en-US" sz="16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74171" y="2285998"/>
            <a:ext cx="1021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mtClean="0">
                <a:solidFill>
                  <a:schemeClr val="bg1"/>
                </a:solidFill>
                <a:latin typeface="+mj-ea"/>
                <a:ea typeface="+mj-ea"/>
              </a:rPr>
              <a:t>处理</a:t>
            </a:r>
            <a:r>
              <a:rPr lang="en-US" altLang="zh-CN" sz="1600" b="1" smtClean="0">
                <a:solidFill>
                  <a:schemeClr val="bg1"/>
                </a:solidFill>
                <a:latin typeface="+mj-ea"/>
                <a:ea typeface="+mj-ea"/>
              </a:rPr>
              <a:t>trap</a:t>
            </a:r>
            <a:endParaRPr lang="zh-CN" altLang="en-US" sz="16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37302" y="2571750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mtClean="0">
                <a:solidFill>
                  <a:schemeClr val="bg1"/>
                </a:solidFill>
                <a:latin typeface="+mj-ea"/>
                <a:ea typeface="+mj-ea"/>
              </a:rPr>
              <a:t>schedule</a:t>
            </a:r>
            <a:endParaRPr lang="zh-CN" altLang="en-US" sz="16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50135" y="1963106"/>
            <a:ext cx="1628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保存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+mj-ea"/>
                <a:ea typeface="+mj-ea"/>
              </a:rPr>
              <a:t>trapframe</a:t>
            </a:r>
            <a:endParaRPr lang="zh-CN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78318" y="3165556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mtClean="0">
                <a:solidFill>
                  <a:schemeClr val="bg1"/>
                </a:solidFill>
                <a:latin typeface="+mj-ea"/>
                <a:ea typeface="+mj-ea"/>
              </a:rPr>
              <a:t>进程</a:t>
            </a:r>
            <a:r>
              <a:rPr lang="en-US" altLang="zh-CN" sz="1400" b="1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CN" altLang="en-US" sz="1400" b="1" smtClean="0">
                <a:solidFill>
                  <a:schemeClr val="bg1"/>
                </a:solidFill>
                <a:latin typeface="+mj-ea"/>
                <a:ea typeface="+mj-ea"/>
              </a:rPr>
              <a:t>用户空间</a:t>
            </a:r>
            <a:endParaRPr lang="zh-CN" altLang="en-US" sz="1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28281" y="3625550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mtClean="0">
                <a:solidFill>
                  <a:schemeClr val="bg1"/>
                </a:solidFill>
                <a:latin typeface="+mj-ea"/>
                <a:ea typeface="+mj-ea"/>
              </a:rPr>
              <a:t>user code…</a:t>
            </a:r>
            <a:endParaRPr lang="zh-CN" altLang="en-US" sz="16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31177" y="3982740"/>
            <a:ext cx="1596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chemeClr val="bg1"/>
                </a:solidFill>
                <a:latin typeface="+mj-ea"/>
                <a:ea typeface="+mj-ea"/>
              </a:rPr>
              <a:t>trap:interrupt</a:t>
            </a:r>
            <a:endParaRPr lang="zh-CN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6771044" y="1552260"/>
            <a:ext cx="503939" cy="2243626"/>
          </a:xfrm>
          <a:custGeom>
            <a:avLst/>
            <a:gdLst>
              <a:gd name="connsiteX0" fmla="*/ 63500 w 404283"/>
              <a:gd name="connsiteY0" fmla="*/ 0 h 2438400"/>
              <a:gd name="connsiteX1" fmla="*/ 393700 w 404283"/>
              <a:gd name="connsiteY1" fmla="*/ 1168400 h 2438400"/>
              <a:gd name="connsiteX2" fmla="*/ 0 w 404283"/>
              <a:gd name="connsiteY2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283" h="2438400">
                <a:moveTo>
                  <a:pt x="63500" y="0"/>
                </a:moveTo>
                <a:cubicBezTo>
                  <a:pt x="233891" y="381000"/>
                  <a:pt x="404283" y="762000"/>
                  <a:pt x="393700" y="1168400"/>
                </a:cubicBezTo>
                <a:cubicBezTo>
                  <a:pt x="383117" y="1574800"/>
                  <a:pt x="63500" y="2243667"/>
                  <a:pt x="0" y="243840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5109633" y="2209800"/>
            <a:ext cx="325967" cy="1841500"/>
          </a:xfrm>
          <a:custGeom>
            <a:avLst/>
            <a:gdLst>
              <a:gd name="connsiteX0" fmla="*/ 275167 w 325967"/>
              <a:gd name="connsiteY0" fmla="*/ 1841500 h 1841500"/>
              <a:gd name="connsiteX1" fmla="*/ 8467 w 325967"/>
              <a:gd name="connsiteY1" fmla="*/ 635000 h 1841500"/>
              <a:gd name="connsiteX2" fmla="*/ 325967 w 325967"/>
              <a:gd name="connsiteY2" fmla="*/ 0 h 184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967" h="1841500">
                <a:moveTo>
                  <a:pt x="275167" y="1841500"/>
                </a:moveTo>
                <a:cubicBezTo>
                  <a:pt x="137583" y="1391708"/>
                  <a:pt x="0" y="941917"/>
                  <a:pt x="8467" y="635000"/>
                </a:cubicBezTo>
                <a:cubicBezTo>
                  <a:pt x="16934" y="328083"/>
                  <a:pt x="325967" y="0"/>
                  <a:pt x="325967" y="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3169056" y="2744882"/>
            <a:ext cx="2317395" cy="667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2869981" y="1535518"/>
            <a:ext cx="2386764" cy="7099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1436375" y="1354332"/>
            <a:ext cx="1628779" cy="1052934"/>
            <a:chOff x="3018061" y="1340563"/>
            <a:chExt cx="1628779" cy="1052934"/>
          </a:xfrm>
        </p:grpSpPr>
        <p:sp>
          <p:nvSpPr>
            <p:cNvPr id="54" name="TextBox 8"/>
            <p:cNvSpPr txBox="1"/>
            <p:nvPr/>
          </p:nvSpPr>
          <p:spPr>
            <a:xfrm>
              <a:off x="3018061" y="1340563"/>
              <a:ext cx="16287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保存</a:t>
              </a:r>
              <a:r>
                <a:rPr lang="en-US" altLang="zh-CN" sz="1600" b="1" dirty="0" err="1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trapframe</a:t>
              </a:r>
              <a:endParaRPr lang="zh-CN" alt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55" name="TextBox 9"/>
            <p:cNvSpPr txBox="1"/>
            <p:nvPr/>
          </p:nvSpPr>
          <p:spPr>
            <a:xfrm>
              <a:off x="3322584" y="1697753"/>
              <a:ext cx="10214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处理</a:t>
              </a:r>
              <a:r>
                <a:rPr lang="en-US" altLang="zh-CN" sz="16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trap</a:t>
              </a:r>
              <a:endParaRPr lang="zh-CN" alt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56" name="TextBox 10"/>
            <p:cNvSpPr txBox="1"/>
            <p:nvPr/>
          </p:nvSpPr>
          <p:spPr>
            <a:xfrm>
              <a:off x="3274534" y="2054943"/>
              <a:ext cx="1095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schedule</a:t>
              </a:r>
              <a:endParaRPr lang="zh-CN" altLang="en-US" sz="1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  <p:sp>
        <p:nvSpPr>
          <p:cNvPr id="57" name="TextBox 11"/>
          <p:cNvSpPr txBox="1"/>
          <p:nvPr/>
        </p:nvSpPr>
        <p:spPr>
          <a:xfrm>
            <a:off x="1490816" y="2538659"/>
            <a:ext cx="1628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恢复</a:t>
            </a:r>
            <a:r>
              <a:rPr lang="en-US" altLang="zh-CN" sz="16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trapframe</a:t>
            </a:r>
            <a:endParaRPr lang="zh-CN" altLang="en-US" sz="1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9" name="TextBox 13"/>
          <p:cNvSpPr txBox="1"/>
          <p:nvPr/>
        </p:nvSpPr>
        <p:spPr>
          <a:xfrm>
            <a:off x="1550181" y="3625550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user code…</a:t>
            </a:r>
            <a:endParaRPr lang="zh-CN" altLang="en-US" sz="1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0" name="TextBox 14"/>
          <p:cNvSpPr txBox="1"/>
          <p:nvPr/>
        </p:nvSpPr>
        <p:spPr>
          <a:xfrm>
            <a:off x="1385178" y="3987429"/>
            <a:ext cx="1596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trap:interrupt</a:t>
            </a:r>
            <a:endParaRPr lang="zh-CN" altLang="en-US" sz="1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0" name="TextBox 27"/>
          <p:cNvSpPr txBox="1"/>
          <p:nvPr/>
        </p:nvSpPr>
        <p:spPr>
          <a:xfrm>
            <a:off x="5311385" y="1354323"/>
            <a:ext cx="1628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恢复</a:t>
            </a:r>
            <a:r>
              <a:rPr lang="en-US" altLang="zh-CN" sz="16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trapframe</a:t>
            </a:r>
            <a:endParaRPr lang="zh-CN" altLang="en-US" sz="1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348113" y="1960125"/>
            <a:ext cx="1628779" cy="947198"/>
            <a:chOff x="7123954" y="1984368"/>
            <a:chExt cx="1628779" cy="947198"/>
          </a:xfrm>
        </p:grpSpPr>
        <p:sp>
          <p:nvSpPr>
            <p:cNvPr id="71" name="TextBox 28"/>
            <p:cNvSpPr txBox="1"/>
            <p:nvPr/>
          </p:nvSpPr>
          <p:spPr>
            <a:xfrm>
              <a:off x="7347990" y="2307260"/>
              <a:ext cx="10214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处理</a:t>
              </a:r>
              <a:r>
                <a:rPr lang="en-US" altLang="zh-CN" sz="1600" b="1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trap</a:t>
              </a:r>
              <a:endParaRPr lang="zh-CN" altLang="en-US" sz="1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72" name="TextBox 29"/>
            <p:cNvSpPr txBox="1"/>
            <p:nvPr/>
          </p:nvSpPr>
          <p:spPr>
            <a:xfrm>
              <a:off x="7311121" y="2593012"/>
              <a:ext cx="1095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schedule</a:t>
              </a:r>
              <a:endParaRPr lang="zh-CN" altLang="en-US" sz="1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73" name="TextBox 30"/>
            <p:cNvSpPr txBox="1"/>
            <p:nvPr/>
          </p:nvSpPr>
          <p:spPr>
            <a:xfrm>
              <a:off x="7123954" y="1984368"/>
              <a:ext cx="16287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保存</a:t>
              </a:r>
              <a:r>
                <a:rPr lang="en-US" altLang="zh-CN" sz="1600" b="1" dirty="0" err="1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trapframe</a:t>
              </a:r>
              <a:endParaRPr lang="zh-CN" alt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329155" y="3622569"/>
            <a:ext cx="1596527" cy="695744"/>
            <a:chOff x="7104996" y="3646812"/>
            <a:chExt cx="1596527" cy="695744"/>
          </a:xfrm>
        </p:grpSpPr>
        <p:sp>
          <p:nvSpPr>
            <p:cNvPr id="75" name="TextBox 32"/>
            <p:cNvSpPr txBox="1"/>
            <p:nvPr/>
          </p:nvSpPr>
          <p:spPr>
            <a:xfrm>
              <a:off x="7202100" y="3646812"/>
              <a:ext cx="13805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user code…</a:t>
              </a:r>
              <a:endParaRPr lang="zh-CN" alt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76" name="TextBox 33"/>
            <p:cNvSpPr txBox="1"/>
            <p:nvPr/>
          </p:nvSpPr>
          <p:spPr>
            <a:xfrm>
              <a:off x="7104996" y="4004002"/>
              <a:ext cx="15965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err="1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trap:interrupt</a:t>
              </a:r>
              <a:endParaRPr lang="zh-CN" alt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  <p:sp>
        <p:nvSpPr>
          <p:cNvPr id="77" name="椭圆 76"/>
          <p:cNvSpPr/>
          <p:nvPr/>
        </p:nvSpPr>
        <p:spPr>
          <a:xfrm>
            <a:off x="7072330" y="2643188"/>
            <a:ext cx="285752" cy="2857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C00000"/>
                </a:solidFill>
                <a:latin typeface="+mn-ea"/>
              </a:rPr>
              <a:t>3</a:t>
            </a:r>
            <a:endParaRPr lang="zh-CN" altLang="en-US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5000628" y="2786064"/>
            <a:ext cx="285752" cy="2857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C00000"/>
                </a:solidFill>
                <a:latin typeface="+mn-ea"/>
              </a:rPr>
              <a:t>4</a:t>
            </a:r>
            <a:endParaRPr lang="zh-CN" altLang="en-US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4000496" y="2571750"/>
            <a:ext cx="285752" cy="2857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>
                <a:solidFill>
                  <a:srgbClr val="C00000"/>
                </a:solidFill>
                <a:latin typeface="+mn-ea"/>
              </a:rPr>
              <a:t>5</a:t>
            </a:r>
            <a:endParaRPr lang="zh-CN" altLang="en-US" sz="1600" b="1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4000496" y="1714494"/>
            <a:ext cx="285752" cy="2857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C00000"/>
                </a:solidFill>
                <a:latin typeface="+mn-ea"/>
              </a:rPr>
              <a:t>2</a:t>
            </a:r>
            <a:endParaRPr lang="zh-CN" altLang="en-US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950964" y="2571750"/>
            <a:ext cx="285752" cy="2857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C00000"/>
                </a:solidFill>
                <a:latin typeface="+mn-ea"/>
              </a:rPr>
              <a:t>1</a:t>
            </a:r>
            <a:endParaRPr lang="zh-CN" altLang="en-US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1285852" y="2928940"/>
            <a:ext cx="285752" cy="2857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C00000"/>
                </a:solidFill>
                <a:latin typeface="+mn-ea"/>
              </a:rPr>
              <a:t>6</a:t>
            </a:r>
            <a:endParaRPr lang="zh-CN" altLang="en-US" sz="1600" b="1" dirty="0">
              <a:solidFill>
                <a:srgbClr val="C00000"/>
              </a:solidFill>
              <a:latin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39" grpId="0" animBg="1"/>
      <p:bldP spid="40" grpId="0" animBg="1"/>
      <p:bldP spid="57" grpId="0"/>
      <p:bldP spid="59" grpId="0"/>
      <p:bldP spid="60" grpId="0"/>
      <p:bldP spid="70" grpId="0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en-US" altLang="zh-CN" smtClean="0"/>
              <a:t>ucore</a:t>
            </a:r>
            <a:r>
              <a:rPr lang="zh-CN" altLang="en-US" smtClean="0"/>
              <a:t>的调度算法接口</a:t>
            </a:r>
            <a:r>
              <a:rPr lang="en-US" altLang="zh-CN" smtClean="0"/>
              <a:t>sched_class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9750" y="1285866"/>
            <a:ext cx="788876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struct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sched_class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{</a:t>
            </a:r>
            <a:b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   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const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char *name;</a:t>
            </a:r>
            <a:b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   void (*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init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)(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struct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run_queue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*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rq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);</a:t>
            </a:r>
            <a:b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   void (*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enqueue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)(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struct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run_queue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*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rq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, 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struct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proc_struct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*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proc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);</a:t>
            </a:r>
            <a:b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   void (*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dequeue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)(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struct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run_queue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*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rq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, 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struct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proc_struct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*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proc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);</a:t>
            </a:r>
            <a:b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   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struct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proc_struct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*(*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pick_next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)(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struct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run_queue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*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rq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);</a:t>
            </a:r>
            <a:b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   void (*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proc_tick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)(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struct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run_queue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*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rq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, 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struct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proc_struct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 *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proc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);</a:t>
            </a:r>
            <a:b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};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时间片轮转算法</a:t>
            </a:r>
            <a:r>
              <a:rPr lang="en-US" altLang="zh-CN" dirty="0" smtClean="0"/>
              <a:t>(RR, </a:t>
            </a:r>
            <a:r>
              <a:rPr lang="zh-CN" altLang="en-US" dirty="0" smtClean="0"/>
              <a:t>Round-Robin)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81904" y="1723058"/>
            <a:ext cx="7042424" cy="1631529"/>
            <a:chOff x="598598" y="2303663"/>
            <a:chExt cx="7042424" cy="1631529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670168" y="2500312"/>
              <a:ext cx="2071702" cy="1588"/>
            </a:xfrm>
            <a:prstGeom prst="line">
              <a:avLst/>
            </a:pr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670168" y="3214692"/>
              <a:ext cx="2071702" cy="1588"/>
            </a:xfrm>
            <a:prstGeom prst="line">
              <a:avLst/>
            </a:pr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5400000" flipH="1" flipV="1">
              <a:off x="3364055" y="2857502"/>
              <a:ext cx="714380" cy="1588"/>
            </a:xfrm>
            <a:prstGeom prst="line">
              <a:avLst/>
            </a:pr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598598" y="2857502"/>
              <a:ext cx="1071570" cy="1588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4813440" y="2857502"/>
              <a:ext cx="1643074" cy="1588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>
              <a:off x="4706283" y="3393287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5400000">
              <a:off x="492235" y="3393287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027226" y="3933604"/>
              <a:ext cx="421484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 flipH="1" flipV="1">
              <a:off x="2885408" y="2857502"/>
              <a:ext cx="71438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 flipH="1" flipV="1">
              <a:off x="2429946" y="2857502"/>
              <a:ext cx="71438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5400000" flipH="1" flipV="1">
              <a:off x="1956714" y="2857502"/>
              <a:ext cx="71438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 flipH="1" flipV="1">
              <a:off x="1479798" y="2857502"/>
              <a:ext cx="71438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3840142" y="2417723"/>
              <a:ext cx="928694" cy="928694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33034" y="2691476"/>
              <a:ext cx="7248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smtClean="0">
                  <a:solidFill>
                    <a:schemeClr val="bg1"/>
                  </a:solidFill>
                  <a:latin typeface="+mn-ea"/>
                </a:rPr>
                <a:t>CPU</a:t>
              </a:r>
              <a:endParaRPr lang="zh-CN" altLang="en-US" sz="2000" b="1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265325" y="2303663"/>
              <a:ext cx="13756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进程执行结束</a:t>
              </a:r>
              <a:endParaRPr lang="en-US" altLang="zh-CN" sz="1400" b="1" dirty="0" smtClean="0">
                <a:solidFill>
                  <a:srgbClr val="11576A"/>
                </a:solidFill>
                <a:latin typeface="+mn-ea"/>
              </a:endParaRPr>
            </a:p>
            <a:p>
              <a:pPr algn="ctr"/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或请求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</a:rPr>
                <a:t>I/O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操作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13506" y="2428874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+mn-ea"/>
                </a:rPr>
                <a:t>＜</a:t>
              </a:r>
              <a:r>
                <a:rPr lang="en-US" altLang="zh-CN" sz="2000" b="1" smtClean="0">
                  <a:solidFill>
                    <a:srgbClr val="11576A"/>
                  </a:solidFill>
                  <a:latin typeface="+mn-ea"/>
                </a:rPr>
                <a:t>q</a:t>
              </a:r>
              <a:endParaRPr lang="zh-CN" altLang="en-US" sz="2000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99126" y="3429006"/>
              <a:ext cx="5501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smtClean="0">
                  <a:solidFill>
                    <a:srgbClr val="11576A"/>
                  </a:solidFill>
                  <a:latin typeface="+mn-ea"/>
                </a:rPr>
                <a:t>=q</a:t>
              </a:r>
              <a:endParaRPr lang="zh-CN" altLang="en-US" sz="2000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58713" y="3554919"/>
              <a:ext cx="2100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+mn-ea"/>
                </a:rPr>
                <a:t>时钟中断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849757" y="2679901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sz="2000" b="1" baseline="-25000" smtClean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20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313110" y="2679901"/>
              <a:ext cx="432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sz="2000" b="1" baseline="-25000" smtClean="0">
                  <a:solidFill>
                    <a:srgbClr val="11576A"/>
                  </a:solidFill>
                  <a:latin typeface="+mn-ea"/>
                </a:rPr>
                <a:t>c</a:t>
              </a:r>
              <a:endParaRPr lang="zh-CN" altLang="en-US" sz="20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78451" y="2679901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sz="2000" b="1" baseline="-25000" smtClean="0">
                  <a:solidFill>
                    <a:srgbClr val="11576A"/>
                  </a:solidFill>
                  <a:latin typeface="+mn-ea"/>
                </a:rPr>
                <a:t>b</a:t>
              </a:r>
              <a:endParaRPr lang="zh-CN" altLang="en-US" sz="20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41804" y="2679901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sz="2000" b="1" baseline="-25000" smtClean="0">
                  <a:solidFill>
                    <a:srgbClr val="11576A"/>
                  </a:solidFill>
                  <a:latin typeface="+mn-ea"/>
                </a:rPr>
                <a:t>a</a:t>
              </a:r>
              <a:endParaRPr lang="zh-CN" altLang="en-US" sz="2000" b="1" baseline="-2500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883240"/>
            <a:ext cx="6584627" cy="570763"/>
            <a:chOff x="844893" y="699542"/>
            <a:chExt cx="6584627" cy="570763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699542"/>
              <a:ext cx="62865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时间片</a:t>
              </a:r>
              <a:endParaRPr lang="en-US" altLang="zh-CN" dirty="0" smtClean="0"/>
            </a:p>
            <a:p>
              <a:r>
                <a:rPr lang="zh-CN" altLang="en-US" dirty="0" smtClean="0"/>
                <a:t>   分配处理机资源的基本时间</a:t>
              </a:r>
              <a:r>
                <a:rPr lang="zh-CN" altLang="en-US" dirty="0" smtClean="0"/>
                <a:t>单元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69954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991" y="112130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848077" y="3533966"/>
            <a:ext cx="6679435" cy="581363"/>
            <a:chOff x="848077" y="3533966"/>
            <a:chExt cx="6679435" cy="581363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6160" y="3533966"/>
              <a:ext cx="63813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算法思路</a:t>
              </a:r>
              <a:endParaRPr lang="en-US" altLang="zh-CN" dirty="0" smtClean="0"/>
            </a:p>
            <a:p>
              <a:r>
                <a:rPr lang="zh-CN" altLang="en-US" dirty="0" smtClean="0"/>
                <a:t>   时间片</a:t>
              </a:r>
              <a:r>
                <a:rPr lang="zh-CN" altLang="en-US" dirty="0" smtClean="0"/>
                <a:t>结束时，按</a:t>
              </a:r>
              <a:r>
                <a:rPr lang="en-US" altLang="zh-CN" dirty="0" smtClean="0"/>
                <a:t>FCFS</a:t>
              </a:r>
              <a:r>
                <a:rPr lang="zh-CN" altLang="en-US" dirty="0" smtClean="0"/>
                <a:t>算法切换到下一个就绪进程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077" y="35339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4" name="图片 4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175" y="396633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971541" y="4159346"/>
            <a:ext cx="5929354" cy="428628"/>
            <a:chOff x="971541" y="4159346"/>
            <a:chExt cx="5929354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971541" y="4159346"/>
              <a:ext cx="59293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/>
              <a:r>
                <a:rPr lang="zh-CN" altLang="en-US" dirty="0" smtClean="0"/>
                <a:t>   每</a:t>
              </a:r>
              <a:r>
                <a:rPr lang="zh-CN" altLang="en-US" dirty="0" smtClean="0"/>
                <a:t>隔</a:t>
              </a:r>
              <a:r>
                <a:rPr lang="en-US" altLang="en-US" dirty="0" smtClean="0"/>
                <a:t>(n – 1)</a:t>
              </a:r>
              <a:r>
                <a:rPr lang="zh-CN" altLang="en-US" dirty="0"/>
                <a:t>个时间片进程执行一个时间片</a:t>
              </a:r>
              <a:r>
                <a:rPr lang="en-US" altLang="zh-CN" dirty="0" smtClean="0"/>
                <a:t>q</a:t>
              </a:r>
              <a:endParaRPr lang="en-US" altLang="en-US" dirty="0"/>
            </a:p>
          </p:txBody>
        </p:sp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175" y="4266100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62982890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en-US" altLang="zh-CN" smtClean="0"/>
              <a:t>ucore</a:t>
            </a:r>
            <a:r>
              <a:rPr lang="zh-CN" altLang="en-US" smtClean="0"/>
              <a:t>调度框架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47659" y="2105022"/>
            <a:ext cx="2719014" cy="540000"/>
            <a:chOff x="547659" y="2143122"/>
            <a:chExt cx="2719014" cy="540000"/>
          </a:xfrm>
        </p:grpSpPr>
        <p:sp>
          <p:nvSpPr>
            <p:cNvPr id="9" name="矩形 8"/>
            <p:cNvSpPr/>
            <p:nvPr/>
          </p:nvSpPr>
          <p:spPr>
            <a:xfrm>
              <a:off x="571472" y="2143122"/>
              <a:ext cx="2664000" cy="540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7659" y="2214560"/>
              <a:ext cx="27190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spc="-100" smtClean="0">
                  <a:solidFill>
                    <a:schemeClr val="bg1"/>
                  </a:solidFill>
                  <a:latin typeface="+mn-ea"/>
                </a:rPr>
                <a:t>sched_class_pick_next</a:t>
              </a:r>
              <a:endParaRPr lang="zh-CN" altLang="en-US" sz="2000" b="1" spc="-10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7659" y="2786064"/>
            <a:ext cx="2687813" cy="540000"/>
            <a:chOff x="547659" y="2143122"/>
            <a:chExt cx="2687813" cy="540000"/>
          </a:xfrm>
        </p:grpSpPr>
        <p:sp>
          <p:nvSpPr>
            <p:cNvPr id="13" name="矩形 12"/>
            <p:cNvSpPr/>
            <p:nvPr/>
          </p:nvSpPr>
          <p:spPr>
            <a:xfrm>
              <a:off x="571472" y="2143122"/>
              <a:ext cx="2664000" cy="540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7659" y="2214560"/>
              <a:ext cx="26452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spc="-100" smtClean="0">
                  <a:solidFill>
                    <a:schemeClr val="bg1"/>
                  </a:solidFill>
                  <a:latin typeface="+mn-ea"/>
                </a:rPr>
                <a:t>sched_class_dequeue</a:t>
              </a:r>
              <a:endParaRPr lang="zh-CN" altLang="en-US" sz="2000" b="1" spc="-10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47659" y="3471869"/>
            <a:ext cx="2687813" cy="540000"/>
            <a:chOff x="547659" y="3481394"/>
            <a:chExt cx="2687813" cy="540000"/>
          </a:xfrm>
        </p:grpSpPr>
        <p:sp>
          <p:nvSpPr>
            <p:cNvPr id="16" name="矩形 15"/>
            <p:cNvSpPr/>
            <p:nvPr/>
          </p:nvSpPr>
          <p:spPr>
            <a:xfrm>
              <a:off x="571472" y="3481394"/>
              <a:ext cx="2664000" cy="540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7659" y="3552832"/>
              <a:ext cx="26420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spc="-100" smtClean="0">
                  <a:solidFill>
                    <a:schemeClr val="bg1"/>
                  </a:solidFill>
                  <a:latin typeface="+mn-ea"/>
                </a:rPr>
                <a:t>sched_class_enqueue</a:t>
              </a:r>
              <a:endParaRPr lang="zh-CN" altLang="en-US" sz="2000" b="1" spc="-10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47659" y="4133861"/>
            <a:ext cx="2687813" cy="540000"/>
            <a:chOff x="547659" y="4124336"/>
            <a:chExt cx="2687813" cy="540000"/>
          </a:xfrm>
        </p:grpSpPr>
        <p:sp>
          <p:nvSpPr>
            <p:cNvPr id="18" name="矩形 17"/>
            <p:cNvSpPr/>
            <p:nvPr/>
          </p:nvSpPr>
          <p:spPr>
            <a:xfrm>
              <a:off x="571472" y="4124336"/>
              <a:ext cx="2664000" cy="540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7659" y="4195774"/>
              <a:ext cx="2661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spc="-100" smtClean="0">
                  <a:solidFill>
                    <a:schemeClr val="bg1"/>
                  </a:solidFill>
                  <a:latin typeface="+mn-ea"/>
                </a:rPr>
                <a:t>sched_class_proc_tick</a:t>
              </a:r>
              <a:endParaRPr lang="zh-CN" altLang="en-US" sz="2000" b="1" spc="-10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71472" y="1428742"/>
            <a:ext cx="2664000" cy="540000"/>
            <a:chOff x="571472" y="2143122"/>
            <a:chExt cx="2664000" cy="540000"/>
          </a:xfrm>
        </p:grpSpPr>
        <p:sp>
          <p:nvSpPr>
            <p:cNvPr id="22" name="矩形 21"/>
            <p:cNvSpPr/>
            <p:nvPr/>
          </p:nvSpPr>
          <p:spPr>
            <a:xfrm>
              <a:off x="571472" y="2143122"/>
              <a:ext cx="2664000" cy="540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32908" y="2214560"/>
              <a:ext cx="13388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spc="-100" smtClean="0">
                  <a:solidFill>
                    <a:schemeClr val="bg1"/>
                  </a:solidFill>
                  <a:latin typeface="+mn-ea"/>
                </a:rPr>
                <a:t>sched_init</a:t>
              </a:r>
              <a:endParaRPr lang="zh-CN" altLang="en-US" sz="2000" b="1" spc="-10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089396" y="2786064"/>
            <a:ext cx="1224000" cy="540000"/>
            <a:chOff x="4143372" y="2786064"/>
            <a:chExt cx="1224000" cy="540000"/>
          </a:xfrm>
        </p:grpSpPr>
        <p:sp>
          <p:nvSpPr>
            <p:cNvPr id="27" name="矩形 26"/>
            <p:cNvSpPr/>
            <p:nvPr/>
          </p:nvSpPr>
          <p:spPr>
            <a:xfrm>
              <a:off x="4143372" y="2786064"/>
              <a:ext cx="1224000" cy="540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43372" y="2857502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spc="-100" smtClean="0">
                  <a:solidFill>
                    <a:schemeClr val="bg1"/>
                  </a:solidFill>
                  <a:latin typeface="+mn-ea"/>
                </a:rPr>
                <a:t>schedule</a:t>
              </a:r>
              <a:endParaRPr lang="zh-CN" altLang="en-US" sz="2000" b="1" spc="-10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084888" y="4133861"/>
            <a:ext cx="1787813" cy="540000"/>
            <a:chOff x="6084888" y="4133861"/>
            <a:chExt cx="1787813" cy="540000"/>
          </a:xfrm>
        </p:grpSpPr>
        <p:sp>
          <p:nvSpPr>
            <p:cNvPr id="31" name="矩形 30"/>
            <p:cNvSpPr/>
            <p:nvPr/>
          </p:nvSpPr>
          <p:spPr>
            <a:xfrm>
              <a:off x="6108701" y="4133861"/>
              <a:ext cx="1764000" cy="540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84888" y="4205299"/>
              <a:ext cx="175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spc="-100" smtClean="0">
                  <a:solidFill>
                    <a:schemeClr val="bg1"/>
                  </a:solidFill>
                  <a:latin typeface="+mn-ea"/>
                </a:rPr>
                <a:t>run_timer_list</a:t>
              </a:r>
              <a:endParaRPr lang="zh-CN" altLang="en-US" sz="2000" b="1" spc="-10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108701" y="3462344"/>
            <a:ext cx="1764000" cy="540000"/>
            <a:chOff x="6108701" y="4133861"/>
            <a:chExt cx="1764000" cy="540000"/>
          </a:xfrm>
        </p:grpSpPr>
        <p:sp>
          <p:nvSpPr>
            <p:cNvPr id="35" name="矩形 34"/>
            <p:cNvSpPr/>
            <p:nvPr/>
          </p:nvSpPr>
          <p:spPr>
            <a:xfrm>
              <a:off x="6108701" y="4133861"/>
              <a:ext cx="1764000" cy="540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10288" y="4205299"/>
              <a:ext cx="17406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spc="-100" smtClean="0">
                  <a:solidFill>
                    <a:schemeClr val="bg1"/>
                  </a:solidFill>
                  <a:latin typeface="+mn-ea"/>
                </a:rPr>
                <a:t>wakeup_proc</a:t>
              </a:r>
              <a:endParaRPr lang="zh-CN" altLang="en-US" sz="2000" b="1" spc="-10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108701" y="2794002"/>
            <a:ext cx="1764000" cy="540000"/>
            <a:chOff x="6108701" y="4133861"/>
            <a:chExt cx="1764000" cy="540000"/>
          </a:xfrm>
        </p:grpSpPr>
        <p:sp>
          <p:nvSpPr>
            <p:cNvPr id="38" name="矩形 37"/>
            <p:cNvSpPr/>
            <p:nvPr/>
          </p:nvSpPr>
          <p:spPr>
            <a:xfrm>
              <a:off x="6108701" y="4133861"/>
              <a:ext cx="1764000" cy="540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85073" y="4205299"/>
              <a:ext cx="6142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spc="-100" smtClean="0">
                  <a:solidFill>
                    <a:schemeClr val="bg1"/>
                  </a:solidFill>
                  <a:latin typeface="+mn-ea"/>
                </a:rPr>
                <a:t>exit</a:t>
              </a:r>
              <a:endParaRPr lang="zh-CN" altLang="en-US" sz="2000" b="1" spc="-10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108701" y="2105022"/>
            <a:ext cx="1764000" cy="540000"/>
            <a:chOff x="6108701" y="4133861"/>
            <a:chExt cx="1764000" cy="540000"/>
          </a:xfrm>
        </p:grpSpPr>
        <p:sp>
          <p:nvSpPr>
            <p:cNvPr id="41" name="矩形 40"/>
            <p:cNvSpPr/>
            <p:nvPr/>
          </p:nvSpPr>
          <p:spPr>
            <a:xfrm>
              <a:off x="6108701" y="4133861"/>
              <a:ext cx="1764000" cy="540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78577" y="4205299"/>
              <a:ext cx="7922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spc="-100" smtClean="0">
                  <a:solidFill>
                    <a:schemeClr val="bg1"/>
                  </a:solidFill>
                  <a:latin typeface="+mn-ea"/>
                </a:rPr>
                <a:t>sleep</a:t>
              </a:r>
              <a:endParaRPr lang="zh-CN" altLang="en-US" sz="2000" b="1" spc="-10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108701" y="1408104"/>
            <a:ext cx="1764000" cy="540000"/>
            <a:chOff x="6108701" y="4133861"/>
            <a:chExt cx="1764000" cy="540000"/>
          </a:xfrm>
        </p:grpSpPr>
        <p:sp>
          <p:nvSpPr>
            <p:cNvPr id="44" name="矩形 43"/>
            <p:cNvSpPr/>
            <p:nvPr/>
          </p:nvSpPr>
          <p:spPr>
            <a:xfrm>
              <a:off x="6108701" y="4133861"/>
              <a:ext cx="1764000" cy="540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678088" y="4205299"/>
              <a:ext cx="6799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spc="-100" smtClean="0">
                  <a:solidFill>
                    <a:schemeClr val="bg1"/>
                  </a:solidFill>
                  <a:latin typeface="+mn-ea"/>
                </a:rPr>
                <a:t>wait</a:t>
              </a:r>
              <a:endParaRPr lang="zh-CN" altLang="en-US" sz="2000" b="1" spc="-100">
                <a:solidFill>
                  <a:schemeClr val="bg1"/>
                </a:solidFill>
                <a:latin typeface="+mn-ea"/>
              </a:endParaRPr>
            </a:p>
          </p:txBody>
        </p:sp>
      </p:grpSp>
      <p:cxnSp>
        <p:nvCxnSpPr>
          <p:cNvPr id="48" name="直接箭头连接符 47"/>
          <p:cNvCxnSpPr>
            <a:stCxn id="36" idx="1"/>
            <a:endCxn id="17" idx="3"/>
          </p:cNvCxnSpPr>
          <p:nvPr/>
        </p:nvCxnSpPr>
        <p:spPr>
          <a:xfrm rot="10800000" flipV="1">
            <a:off x="3230288" y="3743360"/>
            <a:ext cx="2880000" cy="0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rot="10800000" flipV="1">
            <a:off x="3230288" y="4429138"/>
            <a:ext cx="2880000" cy="0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8" idx="1"/>
            <a:endCxn id="13" idx="3"/>
          </p:cNvCxnSpPr>
          <p:nvPr/>
        </p:nvCxnSpPr>
        <p:spPr>
          <a:xfrm rot="10800000">
            <a:off x="3235472" y="3056065"/>
            <a:ext cx="853924" cy="1493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27" idx="3"/>
          </p:cNvCxnSpPr>
          <p:nvPr/>
        </p:nvCxnSpPr>
        <p:spPr>
          <a:xfrm flipH="1" flipV="1">
            <a:off x="5313396" y="3056064"/>
            <a:ext cx="758802" cy="1495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1" idx="1"/>
            <a:endCxn id="27" idx="3"/>
          </p:cNvCxnSpPr>
          <p:nvPr/>
        </p:nvCxnSpPr>
        <p:spPr>
          <a:xfrm flipH="1">
            <a:off x="5313396" y="2375022"/>
            <a:ext cx="795305" cy="681042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4" idx="1"/>
            <a:endCxn id="28" idx="3"/>
          </p:cNvCxnSpPr>
          <p:nvPr/>
        </p:nvCxnSpPr>
        <p:spPr>
          <a:xfrm flipH="1">
            <a:off x="5306396" y="1678104"/>
            <a:ext cx="802305" cy="1379453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8" idx="1"/>
            <a:endCxn id="10" idx="3"/>
          </p:cNvCxnSpPr>
          <p:nvPr/>
        </p:nvCxnSpPr>
        <p:spPr>
          <a:xfrm rot="10800000">
            <a:off x="3266674" y="2376515"/>
            <a:ext cx="822723" cy="681042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8" idx="1"/>
          </p:cNvCxnSpPr>
          <p:nvPr/>
        </p:nvCxnSpPr>
        <p:spPr>
          <a:xfrm rot="10800000" flipV="1">
            <a:off x="3286116" y="3057556"/>
            <a:ext cx="803280" cy="585763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592" y="1535065"/>
            <a:ext cx="7143800" cy="14957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algn="ctr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</a:pPr>
            <a:r>
              <a:rPr lang="zh-CN" altLang="en-US" sz="4000" b="1" spc="6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操作系统课程</a:t>
            </a:r>
            <a:r>
              <a:rPr lang="zh-CN" altLang="en-US" sz="4000" b="1" spc="600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en-US" altLang="zh-CN" sz="4000" b="1" spc="600" dirty="0" smtClean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</a:pPr>
            <a:r>
              <a:rPr lang="zh-CN" altLang="en-US" sz="32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32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bootloader</a:t>
            </a:r>
            <a:r>
              <a:rPr lang="zh-CN" altLang="en-US" sz="2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24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ucore</a:t>
            </a:r>
            <a:r>
              <a:rPr lang="en-US" altLang="zh-CN" sz="2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24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66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时间片为20的</a:t>
            </a:r>
            <a:r>
              <a:rPr lang="en-US" altLang="zh-CN" dirty="0" smtClean="0"/>
              <a:t>RR</a:t>
            </a:r>
            <a:r>
              <a:rPr lang="zh-CN" altLang="en-US" dirty="0" smtClean="0"/>
              <a:t>算法示例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742260"/>
            <a:ext cx="4084297" cy="1529623"/>
            <a:chOff x="844893" y="742260"/>
            <a:chExt cx="4084297" cy="1529623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42260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示例: </a:t>
              </a:r>
              <a:r>
                <a:rPr lang="en-US" altLang="zh-CN" dirty="0" smtClean="0"/>
                <a:t>4</a:t>
              </a:r>
              <a:r>
                <a:rPr lang="zh-CN" altLang="en-US" dirty="0" smtClean="0"/>
                <a:t>个进程的执行时间如下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4226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142976" y="1071554"/>
              <a:ext cx="278608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P1		53</a:t>
              </a:r>
              <a:b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</a:b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P2		 8</a:t>
              </a:r>
              <a:b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</a:b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P3		68</a:t>
              </a:r>
              <a:b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</a:b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P4		24</a:t>
              </a:r>
              <a:endParaRPr lang="zh-CN" altLang="en-US" dirty="0"/>
            </a:p>
          </p:txBody>
        </p:sp>
      </p:grpSp>
      <p:sp>
        <p:nvSpPr>
          <p:cNvPr id="17" name="内容占位符 2"/>
          <p:cNvSpPr txBox="1">
            <a:spLocks/>
          </p:cNvSpPr>
          <p:nvPr/>
        </p:nvSpPr>
        <p:spPr>
          <a:xfrm>
            <a:off x="971600" y="3491138"/>
            <a:ext cx="6357982" cy="115953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1">
              <a:tabLst>
                <a:tab pos="2630488" algn="ctr"/>
                <a:tab pos="3206750" algn="l"/>
                <a:tab pos="4459288" algn="ctr"/>
              </a:tabLst>
            </a:pPr>
            <a:r>
              <a:rPr lang="zh-CN" altLang="en-US" sz="1800" dirty="0" smtClean="0"/>
              <a:t>等待时间    P</a:t>
            </a:r>
            <a:r>
              <a:rPr lang="zh-CN" altLang="en-US" sz="1800" baseline="-25000" dirty="0" smtClean="0"/>
              <a:t>1</a:t>
            </a:r>
            <a:r>
              <a:rPr lang="zh-CN" altLang="en-US" sz="1800" dirty="0" smtClean="0"/>
              <a:t>=(68-20)+(112-88)=72	</a:t>
            </a:r>
            <a:endParaRPr lang="en-US" altLang="zh-CN" sz="1800" dirty="0" smtClean="0"/>
          </a:p>
          <a:p>
            <a:pPr lvl="1">
              <a:tabLst>
                <a:tab pos="2630488" algn="ctr"/>
                <a:tab pos="3206750" algn="l"/>
                <a:tab pos="4459288" algn="ctr"/>
              </a:tabLst>
            </a:pPr>
            <a:r>
              <a:rPr lang="zh-CN" altLang="en-US" sz="1800" dirty="0" smtClean="0"/>
              <a:t>　　　　    P</a:t>
            </a:r>
            <a:r>
              <a:rPr lang="zh-CN" altLang="en-US" sz="1800" baseline="-25000" dirty="0" smtClean="0"/>
              <a:t>2</a:t>
            </a:r>
            <a:r>
              <a:rPr lang="zh-CN" altLang="en-US" sz="1800" dirty="0" smtClean="0"/>
              <a:t>=(20-0)=20</a:t>
            </a:r>
            <a:br>
              <a:rPr lang="zh-CN" altLang="en-US" sz="1800" dirty="0" smtClean="0"/>
            </a:br>
            <a:r>
              <a:rPr lang="zh-CN" altLang="en-US" sz="1800" dirty="0" smtClean="0"/>
              <a:t>	                </a:t>
            </a:r>
            <a:r>
              <a:rPr lang="zh-CN" altLang="en-US" sz="1800" dirty="0" smtClean="0"/>
              <a:t>P</a:t>
            </a:r>
            <a:r>
              <a:rPr lang="zh-CN" altLang="en-US" sz="1800" baseline="-25000" dirty="0" smtClean="0"/>
              <a:t>3</a:t>
            </a:r>
            <a:r>
              <a:rPr lang="zh-CN" altLang="en-US" sz="1800" dirty="0" smtClean="0"/>
              <a:t>=(28-0)+(88-48)+(125-108)=85</a:t>
            </a:r>
            <a:br>
              <a:rPr lang="zh-CN" altLang="en-US" sz="1800" dirty="0" smtClean="0"/>
            </a:br>
            <a:r>
              <a:rPr lang="zh-CN" altLang="en-US" sz="1800" dirty="0" smtClean="0"/>
              <a:t>	   </a:t>
            </a:r>
            <a:r>
              <a:rPr lang="zh-CN" altLang="en-US" sz="1800" dirty="0" smtClean="0"/>
              <a:t>P</a:t>
            </a:r>
            <a:r>
              <a:rPr lang="zh-CN" altLang="en-US" sz="1800" baseline="-25000" dirty="0" smtClean="0"/>
              <a:t>4</a:t>
            </a:r>
            <a:r>
              <a:rPr lang="zh-CN" altLang="en-US" sz="1800" dirty="0" smtClean="0"/>
              <a:t>=(48-0)+(108-68)=</a:t>
            </a:r>
            <a:r>
              <a:rPr lang="zh-CN" altLang="en-US" sz="1800" dirty="0" smtClean="0"/>
              <a:t>88</a:t>
            </a:r>
            <a:endParaRPr lang="zh-CN" altLang="en-US" sz="1800" dirty="0" smtClean="0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1164656" y="2222089"/>
            <a:ext cx="378621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sz="1800" dirty="0" smtClean="0"/>
              <a:t>甘特图如下</a:t>
            </a:r>
            <a:r>
              <a:rPr lang="en-US" altLang="zh-CN" sz="1800" dirty="0" smtClean="0"/>
              <a:t>:</a:t>
            </a:r>
            <a:endParaRPr lang="zh-CN" altLang="en-US" sz="1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142976" y="2576723"/>
            <a:ext cx="939280" cy="917377"/>
            <a:chOff x="1142976" y="2576723"/>
            <a:chExt cx="939280" cy="917377"/>
          </a:xfrm>
        </p:grpSpPr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1295376" y="2576723"/>
              <a:ext cx="605827" cy="6096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P</a:t>
              </a:r>
              <a:r>
                <a:rPr lang="en-US" altLang="zh-CN" b="1" baseline="-25000" dirty="0">
                  <a:solidFill>
                    <a:schemeClr val="bg1"/>
                  </a:solidFill>
                  <a:latin typeface="+mn-ea"/>
                  <a:cs typeface="宋体" charset="0"/>
                </a:rPr>
                <a:t>1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1142976" y="3186323"/>
              <a:ext cx="29527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>
                  <a:solidFill>
                    <a:srgbClr val="11576A"/>
                  </a:solidFill>
                  <a:latin typeface="+mn-ea"/>
                  <a:cs typeface="宋体" charset="0"/>
                </a:rPr>
                <a:t>0</a:t>
              </a:r>
            </a:p>
          </p:txBody>
        </p:sp>
        <p:sp>
          <p:nvSpPr>
            <p:cNvPr id="25" name="Text Box 17"/>
            <p:cNvSpPr txBox="1">
              <a:spLocks noChangeArrowheads="1"/>
            </p:cNvSpPr>
            <p:nvPr/>
          </p:nvSpPr>
          <p:spPr bwMode="auto">
            <a:xfrm>
              <a:off x="1676376" y="3186323"/>
              <a:ext cx="4058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>
                  <a:solidFill>
                    <a:srgbClr val="11576A"/>
                  </a:solidFill>
                  <a:latin typeface="+mn-ea"/>
                  <a:cs typeface="宋体" charset="0"/>
                </a:rPr>
                <a:t>20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901203" y="2576723"/>
            <a:ext cx="504903" cy="917377"/>
            <a:chOff x="1901203" y="2576723"/>
            <a:chExt cx="504903" cy="917377"/>
          </a:xfrm>
        </p:grpSpPr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1901203" y="2576723"/>
              <a:ext cx="306822" cy="6096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P</a:t>
              </a:r>
              <a:r>
                <a:rPr lang="en-US" altLang="zh-CN" b="1" baseline="-25000" dirty="0">
                  <a:solidFill>
                    <a:schemeClr val="bg1"/>
                  </a:solidFill>
                  <a:latin typeface="+mn-ea"/>
                  <a:cs typeface="宋体" charset="0"/>
                </a:rPr>
                <a:t>2</a:t>
              </a: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2000226" y="3186323"/>
              <a:ext cx="4058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>
                  <a:solidFill>
                    <a:srgbClr val="11576A"/>
                  </a:solidFill>
                  <a:latin typeface="+mn-ea"/>
                  <a:cs typeface="宋体" charset="0"/>
                </a:rPr>
                <a:t>28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208025" y="2576723"/>
            <a:ext cx="801331" cy="917377"/>
            <a:chOff x="2208025" y="2576723"/>
            <a:chExt cx="801331" cy="917377"/>
          </a:xfrm>
        </p:grpSpPr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2208025" y="2576723"/>
              <a:ext cx="609735" cy="6096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+mn-ea"/>
                  <a:cs typeface="宋体" charset="0"/>
                </a:rPr>
                <a:t>P</a:t>
              </a:r>
              <a:r>
                <a:rPr lang="en-US" altLang="zh-CN" b="1" baseline="-25000">
                  <a:solidFill>
                    <a:schemeClr val="bg1"/>
                  </a:solidFill>
                  <a:latin typeface="+mn-ea"/>
                  <a:cs typeface="宋体" charset="0"/>
                </a:rPr>
                <a:t>3</a:t>
              </a:r>
            </a:p>
          </p:txBody>
        </p:sp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2603476" y="3186323"/>
              <a:ext cx="4058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>
                  <a:solidFill>
                    <a:srgbClr val="11576A"/>
                  </a:solidFill>
                  <a:latin typeface="+mn-ea"/>
                  <a:cs typeface="宋体" charset="0"/>
                </a:rPr>
                <a:t>48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817760" y="2576723"/>
            <a:ext cx="807546" cy="917377"/>
            <a:chOff x="2817760" y="2576723"/>
            <a:chExt cx="807546" cy="917377"/>
          </a:xfrm>
        </p:grpSpPr>
        <p:sp>
          <p:nvSpPr>
            <p:cNvPr id="44" name="Rectangle 9"/>
            <p:cNvSpPr>
              <a:spLocks noChangeArrowheads="1"/>
            </p:cNvSpPr>
            <p:nvPr/>
          </p:nvSpPr>
          <p:spPr bwMode="auto">
            <a:xfrm>
              <a:off x="2817760" y="2576723"/>
              <a:ext cx="609735" cy="6096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+mn-ea"/>
                  <a:cs typeface="宋体" charset="0"/>
                </a:rPr>
                <a:t>P</a:t>
              </a:r>
              <a:r>
                <a:rPr lang="en-US" altLang="zh-CN" b="1" baseline="-25000">
                  <a:solidFill>
                    <a:schemeClr val="bg1"/>
                  </a:solidFill>
                  <a:latin typeface="+mn-ea"/>
                  <a:cs typeface="宋体" charset="0"/>
                </a:rPr>
                <a:t>4</a:t>
              </a:r>
            </a:p>
          </p:txBody>
        </p:sp>
        <p:sp>
          <p:nvSpPr>
            <p:cNvPr id="33" name="Text Box 20"/>
            <p:cNvSpPr txBox="1">
              <a:spLocks noChangeArrowheads="1"/>
            </p:cNvSpPr>
            <p:nvPr/>
          </p:nvSpPr>
          <p:spPr bwMode="auto">
            <a:xfrm>
              <a:off x="3219426" y="3186323"/>
              <a:ext cx="4058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>
                  <a:solidFill>
                    <a:srgbClr val="11576A"/>
                  </a:solidFill>
                  <a:latin typeface="+mn-ea"/>
                  <a:cs typeface="宋体" charset="0"/>
                </a:rPr>
                <a:t>68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425542" y="2576723"/>
            <a:ext cx="809364" cy="917377"/>
            <a:chOff x="3425542" y="2576723"/>
            <a:chExt cx="809364" cy="917377"/>
          </a:xfrm>
        </p:grpSpPr>
        <p:sp>
          <p:nvSpPr>
            <p:cNvPr id="45" name="Rectangle 10"/>
            <p:cNvSpPr>
              <a:spLocks noChangeArrowheads="1"/>
            </p:cNvSpPr>
            <p:nvPr/>
          </p:nvSpPr>
          <p:spPr bwMode="auto">
            <a:xfrm>
              <a:off x="3425542" y="2576723"/>
              <a:ext cx="609735" cy="6096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P</a:t>
              </a:r>
              <a:r>
                <a:rPr lang="en-US" altLang="zh-CN" b="1" baseline="-25000" dirty="0">
                  <a:solidFill>
                    <a:schemeClr val="bg1"/>
                  </a:solidFill>
                  <a:latin typeface="+mn-ea"/>
                  <a:cs typeface="宋体" charset="0"/>
                </a:rPr>
                <a:t>1</a:t>
              </a:r>
            </a:p>
          </p:txBody>
        </p:sp>
        <p:sp>
          <p:nvSpPr>
            <p:cNvPr id="34" name="Text Box 21"/>
            <p:cNvSpPr txBox="1">
              <a:spLocks noChangeArrowheads="1"/>
            </p:cNvSpPr>
            <p:nvPr/>
          </p:nvSpPr>
          <p:spPr bwMode="auto">
            <a:xfrm>
              <a:off x="3829026" y="3186323"/>
              <a:ext cx="4058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>
                  <a:solidFill>
                    <a:srgbClr val="11576A"/>
                  </a:solidFill>
                  <a:latin typeface="+mn-ea"/>
                  <a:cs typeface="宋体" charset="0"/>
                </a:rPr>
                <a:t>88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035277" y="2576723"/>
            <a:ext cx="748387" cy="917377"/>
            <a:chOff x="4035277" y="2576723"/>
            <a:chExt cx="748387" cy="917377"/>
          </a:xfrm>
        </p:grpSpPr>
        <p:sp>
          <p:nvSpPr>
            <p:cNvPr id="46" name="Rectangle 11"/>
            <p:cNvSpPr>
              <a:spLocks noChangeArrowheads="1"/>
            </p:cNvSpPr>
            <p:nvPr/>
          </p:nvSpPr>
          <p:spPr bwMode="auto">
            <a:xfrm>
              <a:off x="4035277" y="2576723"/>
              <a:ext cx="609735" cy="6096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+mn-ea"/>
                  <a:cs typeface="宋体" charset="0"/>
                </a:rPr>
                <a:t>P</a:t>
              </a:r>
              <a:r>
                <a:rPr lang="en-US" altLang="zh-CN" b="1" baseline="-25000">
                  <a:solidFill>
                    <a:schemeClr val="bg1"/>
                  </a:solidFill>
                  <a:latin typeface="+mn-ea"/>
                  <a:cs typeface="宋体" charset="0"/>
                </a:rPr>
                <a:t>3</a:t>
              </a: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4267176" y="3186323"/>
              <a:ext cx="5164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>
                  <a:solidFill>
                    <a:srgbClr val="11576A"/>
                  </a:solidFill>
                  <a:latin typeface="+mn-ea"/>
                  <a:cs typeface="宋体" charset="0"/>
                </a:rPr>
                <a:t>108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39883" y="2576723"/>
            <a:ext cx="535372" cy="917377"/>
            <a:chOff x="4639883" y="2576723"/>
            <a:chExt cx="535372" cy="917377"/>
          </a:xfrm>
        </p:grpSpPr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4639883" y="2576723"/>
              <a:ext cx="228651" cy="6096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sz="1600" b="1" spc="-100">
                  <a:solidFill>
                    <a:schemeClr val="bg1"/>
                  </a:solidFill>
                  <a:latin typeface="+mn-ea"/>
                  <a:cs typeface="宋体" charset="0"/>
                </a:rPr>
                <a:t>P</a:t>
              </a:r>
              <a:r>
                <a:rPr lang="en-US" altLang="zh-CN" sz="1600" b="1" spc="-100" baseline="-25000">
                  <a:solidFill>
                    <a:schemeClr val="bg1"/>
                  </a:solidFill>
                  <a:latin typeface="+mn-ea"/>
                  <a:cs typeface="宋体" charset="0"/>
                </a:rPr>
                <a:t>4</a:t>
              </a:r>
            </a:p>
          </p:txBody>
        </p:sp>
        <p:sp>
          <p:nvSpPr>
            <p:cNvPr id="37" name="Text Box 23"/>
            <p:cNvSpPr txBox="1">
              <a:spLocks noChangeArrowheads="1"/>
            </p:cNvSpPr>
            <p:nvPr/>
          </p:nvSpPr>
          <p:spPr bwMode="auto">
            <a:xfrm>
              <a:off x="4658767" y="3186323"/>
              <a:ext cx="5164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 dirty="0">
                  <a:solidFill>
                    <a:srgbClr val="11576A"/>
                  </a:solidFill>
                  <a:latin typeface="+mn-ea"/>
                  <a:cs typeface="宋体" charset="0"/>
                </a:rPr>
                <a:t>112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866486" y="2576723"/>
            <a:ext cx="740010" cy="917377"/>
            <a:chOff x="4866486" y="2576723"/>
            <a:chExt cx="740010" cy="917377"/>
          </a:xfrm>
        </p:grpSpPr>
        <p:sp>
          <p:nvSpPr>
            <p:cNvPr id="48" name="Rectangle 13"/>
            <p:cNvSpPr>
              <a:spLocks noChangeArrowheads="1"/>
            </p:cNvSpPr>
            <p:nvPr/>
          </p:nvSpPr>
          <p:spPr bwMode="auto">
            <a:xfrm>
              <a:off x="4866486" y="2576723"/>
              <a:ext cx="457302" cy="6096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P</a:t>
              </a:r>
              <a:r>
                <a:rPr lang="en-US" altLang="zh-CN" b="1" baseline="-25000" dirty="0">
                  <a:solidFill>
                    <a:schemeClr val="bg1"/>
                  </a:solidFill>
                  <a:latin typeface="+mn-ea"/>
                  <a:cs typeface="宋体" charset="0"/>
                </a:rPr>
                <a:t>1</a:t>
              </a:r>
            </a:p>
          </p:txBody>
        </p:sp>
        <p:sp>
          <p:nvSpPr>
            <p:cNvPr id="38" name="Text Box 24"/>
            <p:cNvSpPr txBox="1">
              <a:spLocks noChangeArrowheads="1"/>
            </p:cNvSpPr>
            <p:nvPr/>
          </p:nvSpPr>
          <p:spPr bwMode="auto">
            <a:xfrm>
              <a:off x="5090008" y="3186323"/>
              <a:ext cx="5164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 dirty="0">
                  <a:solidFill>
                    <a:srgbClr val="11576A"/>
                  </a:solidFill>
                  <a:latin typeface="+mn-ea"/>
                  <a:cs typeface="宋体" charset="0"/>
                </a:rPr>
                <a:t>125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323788" y="2576723"/>
            <a:ext cx="863058" cy="917377"/>
            <a:chOff x="5323788" y="2576723"/>
            <a:chExt cx="863058" cy="917377"/>
          </a:xfrm>
        </p:grpSpPr>
        <p:sp>
          <p:nvSpPr>
            <p:cNvPr id="49" name="Rectangle 14"/>
            <p:cNvSpPr>
              <a:spLocks noChangeArrowheads="1"/>
            </p:cNvSpPr>
            <p:nvPr/>
          </p:nvSpPr>
          <p:spPr bwMode="auto">
            <a:xfrm>
              <a:off x="5323788" y="2576723"/>
              <a:ext cx="629278" cy="6096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P</a:t>
              </a:r>
              <a:r>
                <a:rPr lang="en-US" altLang="zh-CN" b="1" baseline="-25000" dirty="0">
                  <a:solidFill>
                    <a:schemeClr val="bg1"/>
                  </a:solidFill>
                  <a:latin typeface="+mn-ea"/>
                  <a:cs typeface="宋体" charset="0"/>
                </a:rPr>
                <a:t>3</a:t>
              </a:r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5670358" y="3186323"/>
              <a:ext cx="5164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 dirty="0">
                  <a:solidFill>
                    <a:srgbClr val="11576A"/>
                  </a:solidFill>
                  <a:latin typeface="+mn-ea"/>
                  <a:cs typeface="宋体" charset="0"/>
                </a:rPr>
                <a:t>145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947350" y="2576723"/>
            <a:ext cx="633364" cy="917377"/>
            <a:chOff x="5947350" y="2576723"/>
            <a:chExt cx="633364" cy="917377"/>
          </a:xfrm>
        </p:grpSpPr>
        <p:sp>
          <p:nvSpPr>
            <p:cNvPr id="50" name="Rectangle 15"/>
            <p:cNvSpPr>
              <a:spLocks noChangeArrowheads="1"/>
            </p:cNvSpPr>
            <p:nvPr/>
          </p:nvSpPr>
          <p:spPr bwMode="auto">
            <a:xfrm>
              <a:off x="5947350" y="2576723"/>
              <a:ext cx="304868" cy="6096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+mn-ea"/>
                  <a:cs typeface="宋体" charset="0"/>
                </a:rPr>
                <a:t>P</a:t>
              </a:r>
              <a:r>
                <a:rPr lang="en-US" altLang="zh-CN" b="1" baseline="-25000">
                  <a:solidFill>
                    <a:schemeClr val="bg1"/>
                  </a:solidFill>
                  <a:latin typeface="+mn-ea"/>
                  <a:cs typeface="宋体" charset="0"/>
                </a:rPr>
                <a:t>3</a:t>
              </a:r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6064226" y="3186323"/>
              <a:ext cx="5164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spcBef>
                  <a:spcPct val="50000"/>
                </a:spcBef>
                <a:buFont typeface="Monotype Sorts" charset="0"/>
                <a:buNone/>
              </a:pPr>
              <a:r>
                <a:rPr lang="en-US" altLang="zh-CN" sz="1400" b="1">
                  <a:solidFill>
                    <a:srgbClr val="11576A"/>
                  </a:solidFill>
                  <a:latin typeface="+mn-ea"/>
                  <a:cs typeface="宋体" charset="0"/>
                </a:rPr>
                <a:t>153</a:t>
              </a:r>
            </a:p>
          </p:txBody>
        </p:sp>
      </p:grpSp>
      <p:sp>
        <p:nvSpPr>
          <p:cNvPr id="36" name="内容占位符 2"/>
          <p:cNvSpPr txBox="1">
            <a:spLocks/>
          </p:cNvSpPr>
          <p:nvPr/>
        </p:nvSpPr>
        <p:spPr>
          <a:xfrm>
            <a:off x="971600" y="4650676"/>
            <a:ext cx="6357982" cy="42898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1">
              <a:tabLst>
                <a:tab pos="2630488" algn="ctr"/>
                <a:tab pos="3206750" algn="l"/>
                <a:tab pos="4459288" algn="ctr"/>
              </a:tabLst>
            </a:pPr>
            <a:r>
              <a:rPr lang="zh-CN" altLang="en-US" sz="1800" dirty="0" smtClean="0"/>
              <a:t>平均</a:t>
            </a:r>
            <a:r>
              <a:rPr lang="zh-CN" altLang="en-US" sz="1800" dirty="0" smtClean="0"/>
              <a:t>等待时间 = (72+20+85+88)/4=</a:t>
            </a:r>
            <a:r>
              <a:rPr lang="zh-CN" altLang="en-US" sz="1800" dirty="0" smtClean="0"/>
              <a:t>66</a:t>
            </a:r>
            <a:r>
              <a:rPr lang="en-US" altLang="zh-CN" sz="1800" dirty="0" smtClean="0"/>
              <a:t>.25</a:t>
            </a:r>
            <a:endParaRPr lang="zh-CN" altLang="en-US" sz="1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时间片轮转算法中的时间片长度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515570"/>
            <a:ext cx="3441355" cy="1043674"/>
            <a:chOff x="844893" y="1357304"/>
            <a:chExt cx="3441355" cy="1043674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699980"/>
              <a:ext cx="1891130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mtClean="0"/>
                <a:t>等待时间过长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140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014760"/>
              <a:ext cx="2891262" cy="3862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mtClean="0"/>
                <a:t>极限情况退化成F</a:t>
              </a:r>
              <a:r>
                <a:rPr lang="en-US" altLang="zh-CN" smtClean="0"/>
                <a:t>CFS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8149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357304"/>
              <a:ext cx="20002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时间片太大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3573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501188"/>
            <a:ext cx="5798809" cy="1043674"/>
            <a:chOff x="844893" y="2342922"/>
            <a:chExt cx="5798809" cy="1043674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6" y="2685598"/>
              <a:ext cx="4185126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反应迅速，但产生大量上下文切换</a:t>
              </a:r>
              <a:endParaRPr lang="zh-CN" altLang="en-US" dirty="0"/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997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6" y="3000378"/>
              <a:ext cx="5248716" cy="3862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大量上下文切换开销影响到系统吞吐量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8005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2342922"/>
              <a:ext cx="20002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时间片太小</a:t>
              </a:r>
              <a:endParaRPr lang="zh-CN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234292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3472292"/>
            <a:ext cx="5798809" cy="1043674"/>
            <a:chOff x="844893" y="3314026"/>
            <a:chExt cx="5798809" cy="1043674"/>
          </a:xfrm>
        </p:grpSpPr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394986" y="3656702"/>
              <a:ext cx="3537054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选择一个合适的时间片长度</a:t>
              </a:r>
              <a:endParaRPr lang="zh-CN" altLang="en-US" dirty="0"/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708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5" name="内容占位符 2"/>
            <p:cNvSpPr txBox="1">
              <a:spLocks/>
            </p:cNvSpPr>
            <p:nvPr/>
          </p:nvSpPr>
          <p:spPr>
            <a:xfrm>
              <a:off x="1394986" y="3971482"/>
              <a:ext cx="5248716" cy="3862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mtClean="0"/>
                <a:t>经验规则：维持上下文切换开销处于1%以内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77168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142976" y="3314026"/>
              <a:ext cx="31432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时间片长度选择目标</a:t>
              </a:r>
              <a:endParaRPr lang="zh-CN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4893" y="331402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857808"/>
            <a:ext cx="4084297" cy="568507"/>
            <a:chOff x="844893" y="699542"/>
            <a:chExt cx="4084297" cy="568507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699542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RR算法开销</a:t>
              </a:r>
              <a:endParaRPr lang="en-US" altLang="zh-CN" dirty="0" smtClean="0"/>
            </a:p>
            <a:p>
              <a:r>
                <a:rPr lang="zh-CN" altLang="en-US" dirty="0" smtClean="0"/>
                <a:t>   额外</a:t>
              </a:r>
              <a:r>
                <a:rPr lang="zh-CN" altLang="en-US" dirty="0" smtClean="0"/>
                <a:t>的上下文切换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69954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6163" y="1119052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比较</a:t>
            </a:r>
            <a:r>
              <a:rPr lang="zh-CN" altLang="en-US" dirty="0" smtClean="0"/>
              <a:t>FCFS和RR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771550"/>
            <a:ext cx="3512793" cy="1537121"/>
            <a:chOff x="844893" y="735000"/>
            <a:chExt cx="3512793" cy="1537121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35000"/>
              <a:ext cx="321471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/>
                <a:t>示例: </a:t>
              </a:r>
              <a:r>
                <a:rPr lang="en-US" altLang="zh-CN" sz="1800" dirty="0"/>
                <a:t>4</a:t>
              </a:r>
              <a:r>
                <a:rPr lang="zh-CN" altLang="en-US" sz="1800" dirty="0"/>
                <a:t>个进程的执行时间如下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350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928662" y="986237"/>
              <a:ext cx="3071834" cy="128588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tabLst>
                  <a:tab pos="2630488" algn="ctr"/>
                  <a:tab pos="3206750" algn="l"/>
                  <a:tab pos="4459288" algn="ctr"/>
                </a:tabLst>
              </a:pPr>
              <a:r>
                <a:rPr lang="zh-CN" altLang="en-US" sz="1600" smtClean="0"/>
                <a:t>    P1	53</a:t>
              </a:r>
              <a:br>
                <a:rPr lang="zh-CN" altLang="en-US" sz="1600" smtClean="0"/>
              </a:br>
              <a:r>
                <a:rPr lang="zh-CN" altLang="en-US" sz="1600" smtClean="0"/>
                <a:t>    P2	 8</a:t>
              </a:r>
              <a:br>
                <a:rPr lang="zh-CN" altLang="en-US" sz="1600" smtClean="0"/>
              </a:br>
              <a:r>
                <a:rPr lang="zh-CN" altLang="en-US" sz="1600" smtClean="0"/>
                <a:t>    P3	68</a:t>
              </a:r>
              <a:br>
                <a:rPr lang="zh-CN" altLang="en-US" sz="1600" smtClean="0"/>
              </a:br>
              <a:r>
                <a:rPr lang="zh-CN" altLang="en-US" sz="1600" smtClean="0"/>
                <a:t>    P4	24</a:t>
              </a:r>
              <a:endParaRPr lang="zh-CN" altLang="en-US" sz="16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42976" y="2008005"/>
            <a:ext cx="3786214" cy="707761"/>
            <a:chOff x="1142976" y="2008005"/>
            <a:chExt cx="3786214" cy="707761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142976" y="2008005"/>
              <a:ext cx="307183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tabLst>
                  <a:tab pos="2630488" algn="ctr"/>
                  <a:tab pos="3206750" algn="l"/>
                  <a:tab pos="4459288" algn="ctr"/>
                </a:tabLst>
              </a:pPr>
              <a:r>
                <a:rPr lang="zh-CN" altLang="en-US" sz="1600" dirty="0" smtClean="0"/>
                <a:t>假设上下文切换时间为零</a:t>
              </a:r>
              <a:endParaRPr lang="zh-CN" altLang="en-US" sz="1600" dirty="0"/>
            </a:p>
          </p:txBody>
        </p:sp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142976" y="2287138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tabLst>
                  <a:tab pos="2630488" algn="ctr"/>
                  <a:tab pos="3206750" algn="l"/>
                  <a:tab pos="4459288" algn="ctr"/>
                </a:tabLst>
              </a:pPr>
              <a:r>
                <a:rPr lang="zh-CN" altLang="en-US" sz="1600" dirty="0" smtClean="0"/>
                <a:t>FCFS和RR各自的平均等待时间是多少？</a:t>
              </a:r>
              <a:endParaRPr lang="zh-CN" altLang="en-US" sz="1600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49617" y="2657806"/>
            <a:ext cx="5761347" cy="2362216"/>
            <a:chOff x="949617" y="2566988"/>
            <a:chExt cx="5761347" cy="2362216"/>
          </a:xfrm>
        </p:grpSpPr>
        <p:sp>
          <p:nvSpPr>
            <p:cNvPr id="31" name="矩形 30"/>
            <p:cNvSpPr/>
            <p:nvPr/>
          </p:nvSpPr>
          <p:spPr>
            <a:xfrm>
              <a:off x="949617" y="2583180"/>
              <a:ext cx="5760000" cy="288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50964" y="2884629"/>
              <a:ext cx="5760000" cy="201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 rot="10800000" flipH="1">
              <a:off x="950964" y="3757621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6200000" flipH="1">
              <a:off x="2678964" y="3729579"/>
              <a:ext cx="23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H="1">
              <a:off x="3420794" y="3747563"/>
              <a:ext cx="23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16200000" flipH="1">
              <a:off x="4107724" y="3747563"/>
              <a:ext cx="23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6200000" flipH="1">
              <a:off x="1228518" y="3747563"/>
              <a:ext cx="23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H="1">
              <a:off x="1970348" y="3747563"/>
              <a:ext cx="23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0800000" flipH="1">
              <a:off x="950964" y="3186117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10800000" flipH="1">
              <a:off x="950964" y="3471869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10800000" flipH="1">
              <a:off x="950964" y="4043373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10800000" flipH="1">
              <a:off x="950964" y="4329125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10800000" flipH="1">
              <a:off x="950964" y="4614877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162026" y="2876552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RR(q=1)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62026" y="3157542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RR(q=5)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62026" y="3443294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RR(q=8)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23926" y="3724284"/>
              <a:ext cx="1175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RR(q=10)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23926" y="4014798"/>
              <a:ext cx="1175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RR(q=20)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33451" y="4324363"/>
              <a:ext cx="11183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BestFCFS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42963" y="4590650"/>
              <a:ext cx="12949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WorstFCFS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99947" y="2566988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+mj-ea"/>
                </a:rPr>
                <a:t>时间片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43698" y="2566988"/>
              <a:ext cx="404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chemeClr val="bg1"/>
                  </a:solidFill>
                  <a:latin typeface="+mj-ea"/>
                  <a:ea typeface="+mj-ea"/>
                </a:rPr>
                <a:t>P</a:t>
              </a:r>
              <a:r>
                <a:rPr lang="en-US" altLang="zh-CN" sz="1600" b="1" baseline="-25000" smtClean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CN" altLang="en-US" sz="1600" b="1" baseline="-250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86116" y="2566988"/>
              <a:ext cx="404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P</a:t>
              </a:r>
              <a:r>
                <a:rPr lang="en-US" altLang="zh-CN" sz="1600" b="1" baseline="-25000" dirty="0" smtClean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1600" b="1" baseline="-25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00496" y="2566988"/>
              <a:ext cx="404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P</a:t>
              </a:r>
              <a:r>
                <a:rPr lang="en-US" altLang="zh-CN" sz="1600" b="1" baseline="-25000" dirty="0" smtClean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zh-CN" altLang="en-US" sz="1600" b="1" baseline="-25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14876" y="2566988"/>
              <a:ext cx="404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P</a:t>
              </a:r>
              <a:r>
                <a:rPr lang="en-US" altLang="zh-CN" sz="1600" b="1" baseline="-25000" dirty="0" smtClean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zh-CN" altLang="en-US" sz="1600" b="1" baseline="-25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77181" y="256698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+mj-ea"/>
                </a:rPr>
                <a:t>平均等待时间</a:t>
              </a:r>
            </a:p>
          </p:txBody>
        </p:sp>
      </p:grpSp>
      <p:grpSp>
        <p:nvGrpSpPr>
          <p:cNvPr id="46" name="组合 44"/>
          <p:cNvGrpSpPr/>
          <p:nvPr/>
        </p:nvGrpSpPr>
        <p:grpSpPr>
          <a:xfrm>
            <a:off x="948270" y="2657806"/>
            <a:ext cx="5761347" cy="2381680"/>
            <a:chOff x="949617" y="2566988"/>
            <a:chExt cx="5761347" cy="2381680"/>
          </a:xfrm>
        </p:grpSpPr>
        <p:sp>
          <p:nvSpPr>
            <p:cNvPr id="47" name="矩形 46"/>
            <p:cNvSpPr/>
            <p:nvPr/>
          </p:nvSpPr>
          <p:spPr>
            <a:xfrm>
              <a:off x="949617" y="2583180"/>
              <a:ext cx="5760000" cy="288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950964" y="2884629"/>
              <a:ext cx="5760000" cy="201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连接符 48"/>
            <p:cNvCxnSpPr/>
            <p:nvPr/>
          </p:nvCxnSpPr>
          <p:spPr>
            <a:xfrm rot="10800000" flipH="1">
              <a:off x="950964" y="3757621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16200000" flipH="1">
              <a:off x="2678964" y="3729579"/>
              <a:ext cx="23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rot="16200000" flipH="1">
              <a:off x="3420794" y="3747563"/>
              <a:ext cx="23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16200000" flipH="1">
              <a:off x="4107724" y="3747563"/>
              <a:ext cx="23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16200000" flipH="1">
              <a:off x="1228518" y="3747563"/>
              <a:ext cx="23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16200000" flipH="1">
              <a:off x="1970348" y="3747563"/>
              <a:ext cx="23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10800000" flipH="1">
              <a:off x="950964" y="3186117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10800000" flipH="1">
              <a:off x="950964" y="3471869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10800000" flipH="1">
              <a:off x="950964" y="4043373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10800000" flipH="1">
              <a:off x="950964" y="4329125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rot="10800000" flipH="1">
              <a:off x="950964" y="4614877"/>
              <a:ext cx="57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31"/>
            <p:cNvSpPr txBox="1"/>
            <p:nvPr/>
          </p:nvSpPr>
          <p:spPr>
            <a:xfrm>
              <a:off x="1162026" y="2876552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RR(q=1)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TextBox 32"/>
            <p:cNvSpPr txBox="1"/>
            <p:nvPr/>
          </p:nvSpPr>
          <p:spPr>
            <a:xfrm>
              <a:off x="1162026" y="3157542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RR(q=5)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62" name="TextBox 33"/>
            <p:cNvSpPr txBox="1"/>
            <p:nvPr/>
          </p:nvSpPr>
          <p:spPr>
            <a:xfrm>
              <a:off x="1162026" y="3443294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RR(q=8)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63" name="TextBox 34"/>
            <p:cNvSpPr txBox="1"/>
            <p:nvPr/>
          </p:nvSpPr>
          <p:spPr>
            <a:xfrm>
              <a:off x="1123926" y="3724284"/>
              <a:ext cx="1175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RR(q=10)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TextBox 35"/>
            <p:cNvSpPr txBox="1"/>
            <p:nvPr/>
          </p:nvSpPr>
          <p:spPr>
            <a:xfrm>
              <a:off x="1123926" y="4014798"/>
              <a:ext cx="1175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RR(q=20)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65" name="TextBox 36"/>
            <p:cNvSpPr txBox="1"/>
            <p:nvPr/>
          </p:nvSpPr>
          <p:spPr>
            <a:xfrm>
              <a:off x="1133451" y="4324363"/>
              <a:ext cx="11183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BestFCFS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66" name="TextBox 37"/>
            <p:cNvSpPr txBox="1"/>
            <p:nvPr/>
          </p:nvSpPr>
          <p:spPr>
            <a:xfrm>
              <a:off x="1042963" y="4590650"/>
              <a:ext cx="12949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WorstFCFS</a:t>
              </a:r>
              <a:endParaRPr lang="zh-CN" altLang="en-US" sz="1600" b="1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67" name="TextBox 38"/>
            <p:cNvSpPr txBox="1"/>
            <p:nvPr/>
          </p:nvSpPr>
          <p:spPr>
            <a:xfrm>
              <a:off x="1311477" y="2566988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时间片</a:t>
              </a:r>
              <a:endParaRPr lang="zh-CN" altLang="en-US" sz="1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8" name="TextBox 39"/>
            <p:cNvSpPr txBox="1"/>
            <p:nvPr/>
          </p:nvSpPr>
          <p:spPr>
            <a:xfrm>
              <a:off x="2543698" y="2566988"/>
              <a:ext cx="404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chemeClr val="bg1"/>
                  </a:solidFill>
                  <a:latin typeface="+mj-ea"/>
                  <a:ea typeface="+mj-ea"/>
                </a:rPr>
                <a:t>P</a:t>
              </a:r>
              <a:r>
                <a:rPr lang="en-US" altLang="zh-CN" sz="1600" b="1" baseline="-25000" smtClean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CN" altLang="en-US" sz="1600" b="1" baseline="-250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9" name="TextBox 40"/>
            <p:cNvSpPr txBox="1"/>
            <p:nvPr/>
          </p:nvSpPr>
          <p:spPr>
            <a:xfrm>
              <a:off x="3286116" y="2566988"/>
              <a:ext cx="404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P</a:t>
              </a:r>
              <a:r>
                <a:rPr lang="en-US" altLang="zh-CN" sz="1600" b="1" baseline="-25000" dirty="0" smtClean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1600" b="1" baseline="-25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0" name="TextBox 41"/>
            <p:cNvSpPr txBox="1"/>
            <p:nvPr/>
          </p:nvSpPr>
          <p:spPr>
            <a:xfrm>
              <a:off x="4000496" y="2566988"/>
              <a:ext cx="404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P</a:t>
              </a:r>
              <a:r>
                <a:rPr lang="en-US" altLang="zh-CN" sz="1600" b="1" baseline="-25000" dirty="0" smtClean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zh-CN" altLang="en-US" sz="1600" b="1" baseline="-25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1" name="TextBox 42"/>
            <p:cNvSpPr txBox="1"/>
            <p:nvPr/>
          </p:nvSpPr>
          <p:spPr>
            <a:xfrm>
              <a:off x="4714876" y="2566988"/>
              <a:ext cx="404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P</a:t>
              </a:r>
              <a:r>
                <a:rPr lang="en-US" altLang="zh-CN" sz="1600" b="1" baseline="-25000" dirty="0" smtClean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zh-CN" altLang="en-US" sz="1600" b="1" baseline="-25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2" name="TextBox 43"/>
            <p:cNvSpPr txBox="1"/>
            <p:nvPr/>
          </p:nvSpPr>
          <p:spPr>
            <a:xfrm>
              <a:off x="5279892" y="256698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平均等待时间</a:t>
              </a:r>
              <a:endParaRPr lang="zh-CN" altLang="en-US" sz="1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3" name="TextBox 44"/>
            <p:cNvSpPr txBox="1"/>
            <p:nvPr/>
          </p:nvSpPr>
          <p:spPr>
            <a:xfrm>
              <a:off x="2543698" y="2870202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84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74" name="TextBox 45"/>
            <p:cNvSpPr txBox="1"/>
            <p:nvPr/>
          </p:nvSpPr>
          <p:spPr>
            <a:xfrm>
              <a:off x="2543698" y="316865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82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TextBox 46"/>
            <p:cNvSpPr txBox="1"/>
            <p:nvPr/>
          </p:nvSpPr>
          <p:spPr>
            <a:xfrm>
              <a:off x="2543698" y="345440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80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76" name="TextBox 47"/>
            <p:cNvSpPr txBox="1"/>
            <p:nvPr/>
          </p:nvSpPr>
          <p:spPr>
            <a:xfrm>
              <a:off x="2543698" y="37353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82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TextBox 48"/>
            <p:cNvSpPr txBox="1"/>
            <p:nvPr/>
          </p:nvSpPr>
          <p:spPr>
            <a:xfrm>
              <a:off x="2543698" y="403384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72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TextBox 49"/>
            <p:cNvSpPr txBox="1"/>
            <p:nvPr/>
          </p:nvSpPr>
          <p:spPr>
            <a:xfrm>
              <a:off x="2543698" y="431960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32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79" name="TextBox 50"/>
            <p:cNvSpPr txBox="1"/>
            <p:nvPr/>
          </p:nvSpPr>
          <p:spPr>
            <a:xfrm>
              <a:off x="2543698" y="461011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68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TextBox 51"/>
            <p:cNvSpPr txBox="1"/>
            <p:nvPr/>
          </p:nvSpPr>
          <p:spPr>
            <a:xfrm>
              <a:off x="3252778" y="2870202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22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81" name="TextBox 52"/>
            <p:cNvSpPr txBox="1"/>
            <p:nvPr/>
          </p:nvSpPr>
          <p:spPr>
            <a:xfrm>
              <a:off x="3252778" y="316865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20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82" name="TextBox 53"/>
            <p:cNvSpPr txBox="1"/>
            <p:nvPr/>
          </p:nvSpPr>
          <p:spPr>
            <a:xfrm>
              <a:off x="3303578" y="3454406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8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83" name="TextBox 54"/>
            <p:cNvSpPr txBox="1"/>
            <p:nvPr/>
          </p:nvSpPr>
          <p:spPr>
            <a:xfrm>
              <a:off x="3252778" y="37353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10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84" name="TextBox 55"/>
            <p:cNvSpPr txBox="1"/>
            <p:nvPr/>
          </p:nvSpPr>
          <p:spPr>
            <a:xfrm>
              <a:off x="3252778" y="403384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20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85" name="TextBox 56"/>
            <p:cNvSpPr txBox="1"/>
            <p:nvPr/>
          </p:nvSpPr>
          <p:spPr>
            <a:xfrm>
              <a:off x="3303578" y="4319600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0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86" name="TextBox 57"/>
            <p:cNvSpPr txBox="1"/>
            <p:nvPr/>
          </p:nvSpPr>
          <p:spPr>
            <a:xfrm>
              <a:off x="3176578" y="4610114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145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87" name="TextBox 58"/>
            <p:cNvSpPr txBox="1"/>
            <p:nvPr/>
          </p:nvSpPr>
          <p:spPr>
            <a:xfrm>
              <a:off x="3987796" y="2870202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85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88" name="TextBox 59"/>
            <p:cNvSpPr txBox="1"/>
            <p:nvPr/>
          </p:nvSpPr>
          <p:spPr>
            <a:xfrm>
              <a:off x="3987796" y="316865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85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89" name="TextBox 60"/>
            <p:cNvSpPr txBox="1"/>
            <p:nvPr/>
          </p:nvSpPr>
          <p:spPr>
            <a:xfrm>
              <a:off x="3987796" y="345440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85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90" name="TextBox 61"/>
            <p:cNvSpPr txBox="1"/>
            <p:nvPr/>
          </p:nvSpPr>
          <p:spPr>
            <a:xfrm>
              <a:off x="3987796" y="37353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85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91" name="TextBox 62"/>
            <p:cNvSpPr txBox="1"/>
            <p:nvPr/>
          </p:nvSpPr>
          <p:spPr>
            <a:xfrm>
              <a:off x="3987796" y="403384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85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92" name="TextBox 63"/>
            <p:cNvSpPr txBox="1"/>
            <p:nvPr/>
          </p:nvSpPr>
          <p:spPr>
            <a:xfrm>
              <a:off x="3987796" y="431960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85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93" name="TextBox 64"/>
            <p:cNvSpPr txBox="1"/>
            <p:nvPr/>
          </p:nvSpPr>
          <p:spPr>
            <a:xfrm>
              <a:off x="4063996" y="4597414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0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94" name="TextBox 65"/>
            <p:cNvSpPr txBox="1"/>
            <p:nvPr/>
          </p:nvSpPr>
          <p:spPr>
            <a:xfrm>
              <a:off x="4702176" y="2870202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57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95" name="TextBox 66"/>
            <p:cNvSpPr txBox="1"/>
            <p:nvPr/>
          </p:nvSpPr>
          <p:spPr>
            <a:xfrm>
              <a:off x="4702176" y="316865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58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96" name="TextBox 67"/>
            <p:cNvSpPr txBox="1"/>
            <p:nvPr/>
          </p:nvSpPr>
          <p:spPr>
            <a:xfrm>
              <a:off x="4702176" y="345440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56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97" name="TextBox 68"/>
            <p:cNvSpPr txBox="1"/>
            <p:nvPr/>
          </p:nvSpPr>
          <p:spPr>
            <a:xfrm>
              <a:off x="4702176" y="37353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68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98" name="TextBox 69"/>
            <p:cNvSpPr txBox="1"/>
            <p:nvPr/>
          </p:nvSpPr>
          <p:spPr>
            <a:xfrm>
              <a:off x="4702176" y="403384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88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99" name="TextBox 70"/>
            <p:cNvSpPr txBox="1"/>
            <p:nvPr/>
          </p:nvSpPr>
          <p:spPr>
            <a:xfrm>
              <a:off x="4765676" y="4319600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8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100" name="TextBox 71"/>
            <p:cNvSpPr txBox="1"/>
            <p:nvPr/>
          </p:nvSpPr>
          <p:spPr>
            <a:xfrm>
              <a:off x="4638676" y="4610114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121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101" name="TextBox 72"/>
            <p:cNvSpPr txBox="1"/>
            <p:nvPr/>
          </p:nvSpPr>
          <p:spPr>
            <a:xfrm>
              <a:off x="5727708" y="2870202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62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102" name="TextBox 73"/>
            <p:cNvSpPr txBox="1"/>
            <p:nvPr/>
          </p:nvSpPr>
          <p:spPr>
            <a:xfrm>
              <a:off x="5588325" y="3168654"/>
              <a:ext cx="750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61.25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103" name="TextBox 74"/>
            <p:cNvSpPr txBox="1"/>
            <p:nvPr/>
          </p:nvSpPr>
          <p:spPr>
            <a:xfrm>
              <a:off x="5588325" y="3454406"/>
              <a:ext cx="750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57.25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104" name="TextBox 75"/>
            <p:cNvSpPr txBox="1"/>
            <p:nvPr/>
          </p:nvSpPr>
          <p:spPr>
            <a:xfrm>
              <a:off x="5588325" y="3735396"/>
              <a:ext cx="750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61.25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105" name="TextBox 76"/>
            <p:cNvSpPr txBox="1"/>
            <p:nvPr/>
          </p:nvSpPr>
          <p:spPr>
            <a:xfrm>
              <a:off x="5588325" y="4033848"/>
              <a:ext cx="750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66.25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106" name="TextBox 77"/>
            <p:cNvSpPr txBox="1"/>
            <p:nvPr/>
          </p:nvSpPr>
          <p:spPr>
            <a:xfrm>
              <a:off x="5588325" y="4319600"/>
              <a:ext cx="750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31.25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  <p:sp>
          <p:nvSpPr>
            <p:cNvPr id="107" name="TextBox 78"/>
            <p:cNvSpPr txBox="1"/>
            <p:nvPr/>
          </p:nvSpPr>
          <p:spPr>
            <a:xfrm>
              <a:off x="5651508" y="4610114"/>
              <a:ext cx="623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005072"/>
                  </a:solidFill>
                  <a:latin typeface="+mj-ea"/>
                  <a:ea typeface="+mj-ea"/>
                </a:rPr>
                <a:t>83.5</a:t>
              </a:r>
              <a:endParaRPr lang="zh-CN" altLang="en-US" sz="1600" b="1" baseline="-25000">
                <a:solidFill>
                  <a:srgbClr val="005072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多级队列调度算法</a:t>
            </a:r>
            <a:r>
              <a:rPr lang="en-US" altLang="zh-CN" dirty="0" smtClean="0"/>
              <a:t>(MQ)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44893" y="1028010"/>
            <a:ext cx="4591203" cy="428628"/>
            <a:chOff x="844893" y="1028010"/>
            <a:chExt cx="45912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28010"/>
              <a:ext cx="42931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就绪队列被划分成多个</a:t>
              </a:r>
              <a:r>
                <a:rPr lang="zh-CN" altLang="en-US" dirty="0" smtClean="0"/>
                <a:t>独立的子队列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280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1370686"/>
            <a:ext cx="3881082" cy="376916"/>
            <a:chOff x="1262422" y="1370686"/>
            <a:chExt cx="3881082" cy="376916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370686"/>
              <a:ext cx="3748518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如：前台(交互)、后台(批处理</a:t>
              </a:r>
              <a:r>
                <a:rPr lang="en-US" altLang="zh-CN" dirty="0" smtClean="0"/>
                <a:t>)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8566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3" name="组合 12"/>
          <p:cNvGrpSpPr/>
          <p:nvPr/>
        </p:nvGrpSpPr>
        <p:grpSpPr>
          <a:xfrm>
            <a:off x="1262422" y="1711853"/>
            <a:ext cx="3666768" cy="376916"/>
            <a:chOff x="1262422" y="2042656"/>
            <a:chExt cx="3666768" cy="376916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6" y="2042656"/>
              <a:ext cx="3534204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如：前台–RR、后台–FC</a:t>
              </a:r>
              <a:r>
                <a:rPr lang="en-US" altLang="zh-CN" dirty="0" smtClean="0"/>
                <a:t>FS</a:t>
              </a:r>
              <a:endParaRPr lang="zh-CN" altLang="en-US" dirty="0"/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5763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1" name="组合 10"/>
          <p:cNvGrpSpPr/>
          <p:nvPr/>
        </p:nvGrpSpPr>
        <p:grpSpPr>
          <a:xfrm>
            <a:off x="844893" y="1369177"/>
            <a:ext cx="3941421" cy="428628"/>
            <a:chOff x="844893" y="1699980"/>
            <a:chExt cx="3941421" cy="428628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1699980"/>
              <a:ext cx="364333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每个队列拥有自己的调度策略</a:t>
              </a:r>
              <a:endParaRPr lang="zh-CN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169998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1711853"/>
            <a:ext cx="3298479" cy="428628"/>
            <a:chOff x="844893" y="2385332"/>
            <a:chExt cx="3298479" cy="428628"/>
          </a:xfrm>
        </p:grpSpPr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142976" y="2385332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队列间的调度</a:t>
              </a:r>
              <a:endParaRPr lang="zh-CN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4893" y="238533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054529"/>
            <a:ext cx="3809644" cy="985618"/>
            <a:chOff x="1262422" y="2728008"/>
            <a:chExt cx="3809644" cy="985618"/>
          </a:xfrm>
        </p:grpSpPr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394986" y="2728008"/>
              <a:ext cx="3177014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mtClean="0"/>
                <a:t>固定优先级</a:t>
              </a:r>
              <a:endParaRPr lang="zh-CN" altLang="en-US"/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5764" y="31421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5" name="内容占位符 2"/>
            <p:cNvSpPr txBox="1">
              <a:spLocks/>
            </p:cNvSpPr>
            <p:nvPr/>
          </p:nvSpPr>
          <p:spPr>
            <a:xfrm>
              <a:off x="1638328" y="3042788"/>
              <a:ext cx="3433738" cy="3862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smtClean="0"/>
                <a:t>先处理前台，然后处理后台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842988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0478" y="34122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643042" y="3327408"/>
              <a:ext cx="2000264" cy="3862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可能导致饥饿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81344" y="2911785"/>
            <a:ext cx="6505366" cy="971104"/>
            <a:chOff x="1281344" y="3585264"/>
            <a:chExt cx="6505366" cy="971104"/>
          </a:xfrm>
        </p:grpSpPr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413908" y="3585264"/>
              <a:ext cx="2438012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时间片轮转</a:t>
              </a:r>
              <a:endParaRPr lang="zh-CN" altLang="en-US" dirty="0"/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1344" y="3700244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36" name="图片 3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5764" y="39993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638328" y="3900044"/>
              <a:ext cx="6148382" cy="3862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smtClean="0"/>
                <a:t>每个队列都得到一个确定的能够调度其进程的CPU总时间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0478" y="42694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643042" y="4170150"/>
              <a:ext cx="5929354" cy="3862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如：80%</a:t>
              </a:r>
              <a:r>
                <a:rPr lang="en-US" altLang="zh-CN" sz="1800" dirty="0" smtClean="0"/>
                <a:t>CPU</a:t>
              </a:r>
              <a:r>
                <a:rPr lang="zh-CN" altLang="en-US" sz="1800" dirty="0" smtClean="0"/>
                <a:t>时间用于前台，20%</a:t>
              </a:r>
              <a:r>
                <a:rPr lang="en-US" altLang="zh-CN" sz="1800" dirty="0" smtClean="0"/>
                <a:t>CPU</a:t>
              </a:r>
              <a:r>
                <a:rPr lang="zh-CN" altLang="en-US" sz="1800" dirty="0" smtClean="0"/>
                <a:t>时间用于后台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41512" y="195486"/>
            <a:ext cx="8501122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sz="2800" spc="-120" dirty="0" smtClean="0"/>
              <a:t>多级反馈队列算法</a:t>
            </a:r>
            <a:r>
              <a:rPr lang="en-US" altLang="zh-CN" sz="2800" spc="-120" dirty="0" smtClean="0"/>
              <a:t>(</a:t>
            </a:r>
            <a:r>
              <a:rPr lang="zh-CN" altLang="en-US" sz="2800" spc="-120" dirty="0" smtClean="0"/>
              <a:t>MLFQ</a:t>
            </a:r>
            <a:r>
              <a:rPr lang="en-US" altLang="zh-CN" sz="2800" spc="-120" dirty="0" smtClean="0"/>
              <a:t>)</a:t>
            </a:r>
            <a:endParaRPr kumimoji="0" lang="zh-CN" altLang="en-US" sz="2800" b="1" i="0" u="none" strike="noStrike" kern="1200" cap="none" spc="-120" normalizeH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749235"/>
            <a:ext cx="5527307" cy="428628"/>
            <a:chOff x="844893" y="749235"/>
            <a:chExt cx="552730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49235"/>
              <a:ext cx="52292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进程可在不同队列间移动的多级队列算法</a:t>
              </a:r>
              <a:endParaRPr lang="zh-CN" altLang="en-US" sz="1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49235"/>
              <a:ext cx="433390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059582"/>
            <a:ext cx="5901866" cy="888370"/>
            <a:chOff x="1262422" y="1059582"/>
            <a:chExt cx="5901866" cy="888370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6" y="1059582"/>
              <a:ext cx="4891526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 smtClean="0"/>
                <a:t>时间片大小随优先级级别增加而增加</a:t>
              </a:r>
              <a:endParaRPr lang="zh-CN" altLang="en-US" sz="1800" dirty="0"/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17456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6" y="1352059"/>
              <a:ext cx="5769302" cy="59589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 smtClean="0"/>
                <a:t>如进程在当前的时间片没有完成，则降到下一个优先级</a:t>
              </a:r>
              <a:endParaRPr lang="zh-CN" altLang="en-US" sz="1800" dirty="0"/>
            </a:p>
          </p:txBody>
        </p:sp>
        <p:pic>
          <p:nvPicPr>
            <p:cNvPr id="32" name="图片 3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704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514095" y="2211710"/>
            <a:ext cx="5700979" cy="2410256"/>
            <a:chOff x="442657" y="1995686"/>
            <a:chExt cx="5700979" cy="2410256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2357422" y="2100462"/>
              <a:ext cx="1620000" cy="1588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2357422" y="2538615"/>
              <a:ext cx="1620000" cy="1588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5400000">
              <a:off x="3756971" y="2315412"/>
              <a:ext cx="468000" cy="1588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>
              <a:off x="3410100" y="2315412"/>
              <a:ext cx="468000" cy="1588"/>
            </a:xfrm>
            <a:prstGeom prst="line">
              <a:avLst/>
            </a:prstGeom>
            <a:ln w="254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>
              <a:off x="3052910" y="2315412"/>
              <a:ext cx="468000" cy="1588"/>
            </a:xfrm>
            <a:prstGeom prst="line">
              <a:avLst/>
            </a:prstGeom>
            <a:ln w="254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5400000">
              <a:off x="2695720" y="2315412"/>
              <a:ext cx="468000" cy="1588"/>
            </a:xfrm>
            <a:prstGeom prst="line">
              <a:avLst/>
            </a:prstGeom>
            <a:ln w="254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5400000">
              <a:off x="2338530" y="2315412"/>
              <a:ext cx="468000" cy="1588"/>
            </a:xfrm>
            <a:prstGeom prst="line">
              <a:avLst/>
            </a:prstGeom>
            <a:ln w="254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2357422" y="2950889"/>
              <a:ext cx="1620000" cy="1588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2357422" y="3395392"/>
              <a:ext cx="1620000" cy="1588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3756971" y="3165839"/>
              <a:ext cx="468000" cy="1588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rot="5400000">
              <a:off x="3410100" y="3165839"/>
              <a:ext cx="468000" cy="1588"/>
            </a:xfrm>
            <a:prstGeom prst="line">
              <a:avLst/>
            </a:prstGeom>
            <a:ln w="254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5400000">
              <a:off x="3052910" y="3165839"/>
              <a:ext cx="468000" cy="1588"/>
            </a:xfrm>
            <a:prstGeom prst="line">
              <a:avLst/>
            </a:prstGeom>
            <a:ln w="254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5400000">
              <a:off x="2695720" y="3165839"/>
              <a:ext cx="468000" cy="1588"/>
            </a:xfrm>
            <a:prstGeom prst="line">
              <a:avLst/>
            </a:prstGeom>
            <a:ln w="254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5400000">
              <a:off x="2338530" y="3165839"/>
              <a:ext cx="468000" cy="1588"/>
            </a:xfrm>
            <a:prstGeom prst="line">
              <a:avLst/>
            </a:prstGeom>
            <a:ln w="254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2357422" y="3908158"/>
              <a:ext cx="1620000" cy="1588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2357422" y="4343136"/>
              <a:ext cx="1620000" cy="1588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5400000">
              <a:off x="3756971" y="4123108"/>
              <a:ext cx="468000" cy="1588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5400000">
              <a:off x="3410100" y="4123108"/>
              <a:ext cx="468000" cy="1588"/>
            </a:xfrm>
            <a:prstGeom prst="line">
              <a:avLst/>
            </a:prstGeom>
            <a:ln w="254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3052910" y="4123108"/>
              <a:ext cx="468000" cy="1588"/>
            </a:xfrm>
            <a:prstGeom prst="line">
              <a:avLst/>
            </a:prstGeom>
            <a:ln w="254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5400000">
              <a:off x="2695720" y="4123108"/>
              <a:ext cx="468000" cy="1588"/>
            </a:xfrm>
            <a:prstGeom prst="line">
              <a:avLst/>
            </a:prstGeom>
            <a:ln w="254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5400000">
              <a:off x="2338530" y="4123108"/>
              <a:ext cx="468000" cy="1588"/>
            </a:xfrm>
            <a:prstGeom prst="line">
              <a:avLst/>
            </a:prstGeom>
            <a:ln w="254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/>
            <p:cNvGrpSpPr/>
            <p:nvPr/>
          </p:nvGrpSpPr>
          <p:grpSpPr>
            <a:xfrm>
              <a:off x="4714876" y="2781504"/>
              <a:ext cx="739780" cy="714380"/>
              <a:chOff x="3857620" y="3286130"/>
              <a:chExt cx="739780" cy="714380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3857620" y="3286130"/>
                <a:ext cx="714380" cy="71438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内容占位符 2"/>
              <p:cNvSpPr txBox="1">
                <a:spLocks/>
              </p:cNvSpPr>
              <p:nvPr/>
            </p:nvSpPr>
            <p:spPr>
              <a:xfrm>
                <a:off x="3883020" y="3468018"/>
                <a:ext cx="714380" cy="376916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/>
                <a:r>
                  <a:rPr lang="en-US" altLang="zh-CN" sz="1800" smtClean="0">
                    <a:solidFill>
                      <a:schemeClr val="bg1"/>
                    </a:solidFill>
                  </a:rPr>
                  <a:t>CPU</a:t>
                </a:r>
                <a:endParaRPr lang="zh-CN" altLang="en-US" sz="180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52" name="直接箭头连接符 51"/>
            <p:cNvCxnSpPr/>
            <p:nvPr/>
          </p:nvCxnSpPr>
          <p:spPr>
            <a:xfrm>
              <a:off x="4000496" y="2352876"/>
              <a:ext cx="818999" cy="53324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4000496" y="3138694"/>
              <a:ext cx="714380" cy="1588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rot="5400000" flipH="1" flipV="1">
              <a:off x="4000496" y="3353008"/>
              <a:ext cx="785818" cy="785818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5429256" y="3138694"/>
              <a:ext cx="714380" cy="1588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1571604" y="3138694"/>
              <a:ext cx="714380" cy="1588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1571604" y="2386214"/>
              <a:ext cx="714380" cy="1588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1571604" y="4137238"/>
              <a:ext cx="714380" cy="1588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上下箭头 61"/>
            <p:cNvSpPr/>
            <p:nvPr/>
          </p:nvSpPr>
          <p:spPr>
            <a:xfrm>
              <a:off x="3071802" y="2567190"/>
              <a:ext cx="214314" cy="360000"/>
            </a:xfrm>
            <a:prstGeom prst="up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58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上下箭头 63"/>
            <p:cNvSpPr/>
            <p:nvPr/>
          </p:nvSpPr>
          <p:spPr>
            <a:xfrm>
              <a:off x="3071802" y="3405396"/>
              <a:ext cx="214314" cy="468000"/>
            </a:xfrm>
            <a:prstGeom prst="up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58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952871" y="1995686"/>
              <a:ext cx="646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+mn-ea"/>
                </a:rPr>
                <a:t>q=t</a:t>
              </a:r>
              <a:r>
                <a:rPr lang="en-US" altLang="zh-CN" sz="1600" b="1" baseline="-2500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sz="16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00443" y="2145470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a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00443" y="2986293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267066" y="2986293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900351" y="2986293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600443" y="3934037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267066" y="3934037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y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952871" y="2729116"/>
              <a:ext cx="7729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+mn-ea"/>
                </a:rPr>
                <a:t>q=2t</a:t>
              </a:r>
              <a:r>
                <a:rPr lang="en-US" altLang="zh-CN" sz="1600" b="1" baseline="-2500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sz="16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952871" y="406738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+mn-ea"/>
                </a:rPr>
                <a:t>q=2</a:t>
              </a:r>
              <a:r>
                <a:rPr lang="en-US" altLang="zh-CN" sz="1600" b="1" baseline="30000" smtClean="0">
                  <a:solidFill>
                    <a:srgbClr val="11576A"/>
                  </a:solidFill>
                  <a:latin typeface="+mn-ea"/>
                </a:rPr>
                <a:t>n-1</a:t>
              </a:r>
              <a:r>
                <a:rPr lang="en-US" altLang="zh-CN" sz="1600" b="1" smtClean="0">
                  <a:solidFill>
                    <a:srgbClr val="11576A"/>
                  </a:solidFill>
                  <a:latin typeface="+mn-ea"/>
                </a:rPr>
                <a:t>t</a:t>
              </a:r>
              <a:r>
                <a:rPr lang="en-US" altLang="zh-CN" sz="1600" b="1" baseline="-2500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sz="16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500166" y="1995686"/>
              <a:ext cx="7232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第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级</a:t>
              </a:r>
              <a:endParaRPr lang="zh-CN" altLang="en-US" sz="1600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500166" y="2781504"/>
              <a:ext cx="7232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第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级</a:t>
              </a:r>
              <a:endParaRPr lang="zh-CN" altLang="en-US" sz="1600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500166" y="3794336"/>
              <a:ext cx="736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第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n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级</a:t>
              </a:r>
              <a:endParaRPr lang="zh-CN" altLang="en-US" sz="1600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0365" y="2005254"/>
              <a:ext cx="1018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0070C0"/>
                  </a:solidFill>
                  <a:latin typeface="+mn-ea"/>
                </a:rPr>
                <a:t>高优先级</a:t>
              </a:r>
              <a:endParaRPr lang="zh-CN" altLang="en-US" sz="16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42657" y="3781636"/>
              <a:ext cx="1018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0070C0"/>
                  </a:solidFill>
                  <a:latin typeface="+mn-ea"/>
                </a:rPr>
                <a:t>低优先级</a:t>
              </a:r>
              <a:endParaRPr lang="zh-CN" altLang="en-US" sz="16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 rot="5400000">
              <a:off x="3258545" y="3428206"/>
              <a:ext cx="3321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…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5400000">
              <a:off x="1686908" y="3428207"/>
              <a:ext cx="3321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baseline="-25000" smtClean="0">
                  <a:solidFill>
                    <a:srgbClr val="11576A"/>
                  </a:solidFill>
                  <a:latin typeface="+mn-ea"/>
                </a:rPr>
                <a:t>…</a:t>
              </a:r>
              <a:endParaRPr lang="zh-CN" altLang="en-US" b="1" baseline="-2500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1039034"/>
            <a:ext cx="4598742" cy="910913"/>
            <a:chOff x="4808044" y="1760933"/>
            <a:chExt cx="4598742" cy="910913"/>
          </a:xfrm>
        </p:grpSpPr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5334003" y="2100342"/>
              <a:ext cx="4072783" cy="5715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 smtClean="0"/>
                <a:t>CPU密集型进程的优先级下降很快</a:t>
              </a:r>
              <a:endParaRPr lang="zh-CN" altLang="en-US" sz="1800" dirty="0"/>
            </a:p>
          </p:txBody>
        </p:sp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5097465" y="1760933"/>
              <a:ext cx="2429573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800" dirty="0" smtClean="0"/>
                <a:t>MLFQ</a:t>
              </a:r>
              <a:r>
                <a:rPr lang="zh-CN" altLang="en-US" sz="1800" dirty="0" smtClean="0"/>
                <a:t>算法的特征</a:t>
              </a:r>
              <a:endParaRPr lang="zh-CN" altLang="en-US" sz="1800" dirty="0"/>
            </a:p>
          </p:txBody>
        </p:sp>
        <p:pic>
          <p:nvPicPr>
            <p:cNvPr id="83" name="图片 8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8944" y="220418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77" name="TextBox 11"/>
            <p:cNvSpPr txBox="1"/>
            <p:nvPr/>
          </p:nvSpPr>
          <p:spPr>
            <a:xfrm>
              <a:off x="4808044" y="1769636"/>
              <a:ext cx="433390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59435" y="1687017"/>
            <a:ext cx="3457038" cy="591230"/>
            <a:chOff x="5272294" y="2240086"/>
            <a:chExt cx="3457038" cy="591230"/>
          </a:xfrm>
        </p:grpSpPr>
        <p:sp>
          <p:nvSpPr>
            <p:cNvPr id="80" name="内容占位符 2"/>
            <p:cNvSpPr txBox="1">
              <a:spLocks/>
            </p:cNvSpPr>
            <p:nvPr/>
          </p:nvSpPr>
          <p:spPr>
            <a:xfrm>
              <a:off x="5395560" y="2240086"/>
              <a:ext cx="3333772" cy="59123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 smtClean="0"/>
                <a:t>I/O密集型进程停留在高优先级</a:t>
              </a:r>
              <a:endParaRPr lang="zh-CN" altLang="en-US" sz="1800" dirty="0"/>
            </a:p>
          </p:txBody>
        </p:sp>
        <p:pic>
          <p:nvPicPr>
            <p:cNvPr id="85" name="图片 8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2294" y="2344585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41512" y="195486"/>
            <a:ext cx="8501122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sz="2800" spc="-120" dirty="0" smtClean="0"/>
              <a:t>公平共享调度</a:t>
            </a:r>
            <a:r>
              <a:rPr lang="en-US" altLang="zh-CN" sz="2400" spc="-120" dirty="0" smtClean="0"/>
              <a:t>(FSS, </a:t>
            </a:r>
            <a:r>
              <a:rPr lang="zh-CN" altLang="en-US" sz="2400" spc="-120" dirty="0"/>
              <a:t>Fair Share </a:t>
            </a:r>
            <a:r>
              <a:rPr lang="zh-CN" altLang="en-US" sz="2400" spc="-120" dirty="0" smtClean="0"/>
              <a:t>Scheduling</a:t>
            </a:r>
            <a:r>
              <a:rPr lang="en-US" altLang="zh-CN" sz="2400" spc="-120" dirty="0" smtClean="0"/>
              <a:t>)</a:t>
            </a:r>
            <a:endParaRPr kumimoji="0" lang="zh-CN" altLang="en-US" sz="2400" b="1" i="0" u="none" strike="noStrike" kern="1200" cap="none" spc="-120" normalizeH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731360"/>
            <a:ext cx="4084297" cy="449730"/>
            <a:chOff x="844893" y="731360"/>
            <a:chExt cx="4084297" cy="44973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52462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F</a:t>
              </a:r>
              <a:r>
                <a:rPr lang="en-US" altLang="zh-CN" sz="1800" dirty="0" smtClean="0"/>
                <a:t>S</a:t>
              </a:r>
              <a:r>
                <a:rPr lang="zh-CN" altLang="en-US" sz="1800" dirty="0" smtClean="0"/>
                <a:t>S控制用户对系统资源的访问</a:t>
              </a:r>
              <a:endParaRPr lang="zh-CN" altLang="en-US" sz="1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3136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056356"/>
            <a:ext cx="3166702" cy="376916"/>
            <a:chOff x="1262422" y="1056356"/>
            <a:chExt cx="3166702" cy="376916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6" y="1056356"/>
              <a:ext cx="3034138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smtClean="0"/>
                <a:t>一些用户组比其他用户组更重要</a:t>
              </a:r>
              <a:endParaRPr lang="zh-CN" altLang="en-US" sz="1600"/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14593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62422" y="1333036"/>
            <a:ext cx="3095264" cy="376916"/>
            <a:chOff x="1262422" y="1333036"/>
            <a:chExt cx="3095264" cy="376916"/>
          </a:xfrm>
        </p:grpSpPr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6" y="1333036"/>
              <a:ext cx="2962700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smtClean="0"/>
                <a:t>保证不重要的组无法垄断资源</a:t>
              </a:r>
              <a:endParaRPr lang="zh-CN" altLang="en-US" sz="1600"/>
            </a:p>
          </p:txBody>
        </p:sp>
        <p:pic>
          <p:nvPicPr>
            <p:cNvPr id="32" name="图片 3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2261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1262422" y="1584998"/>
            <a:ext cx="5095528" cy="376916"/>
            <a:chOff x="1262422" y="1584998"/>
            <a:chExt cx="5095528" cy="376916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394986" y="1584998"/>
              <a:ext cx="4962964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 smtClean="0"/>
                <a:t>未使用的资源</a:t>
              </a:r>
              <a:r>
                <a:rPr lang="zh-CN" altLang="en-US" sz="1600" dirty="0" smtClean="0"/>
                <a:t>按比例分配</a:t>
              </a:r>
              <a:endParaRPr lang="zh-CN" altLang="en-US" sz="1600" dirty="0"/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67457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1262422" y="1848978"/>
            <a:ext cx="4666900" cy="376916"/>
            <a:chOff x="1262422" y="1848978"/>
            <a:chExt cx="4666900" cy="376916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94986" y="1848978"/>
              <a:ext cx="4534336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smtClean="0"/>
                <a:t>没有达到资源使用率目标的组获得更高的优先级</a:t>
              </a:r>
              <a:endParaRPr lang="zh-CN" altLang="en-US" sz="1600"/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93855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1307668" y="2207106"/>
            <a:ext cx="5076000" cy="2812916"/>
            <a:chOff x="1307668" y="2143122"/>
            <a:chExt cx="5076000" cy="2812916"/>
          </a:xfrm>
        </p:grpSpPr>
        <p:grpSp>
          <p:nvGrpSpPr>
            <p:cNvPr id="60" name="组合 59"/>
            <p:cNvGrpSpPr/>
            <p:nvPr/>
          </p:nvGrpSpPr>
          <p:grpSpPr>
            <a:xfrm>
              <a:off x="3109902" y="2143122"/>
              <a:ext cx="1440000" cy="470100"/>
              <a:chOff x="3109902" y="2143122"/>
              <a:chExt cx="1440000" cy="47010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3109902" y="2181222"/>
                <a:ext cx="1440000" cy="43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342408" y="2143122"/>
                <a:ext cx="9669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chemeClr val="bg1"/>
                    </a:solidFill>
                    <a:latin typeface="+mn-ea"/>
                  </a:rPr>
                  <a:t> </a:t>
                </a:r>
                <a:r>
                  <a:rPr lang="zh-CN" altLang="en-US" sz="1400" b="1" dirty="0" smtClean="0">
                    <a:solidFill>
                      <a:schemeClr val="bg1"/>
                    </a:solidFill>
                    <a:latin typeface="+mn-ea"/>
                  </a:rPr>
                  <a:t>系统资源</a:t>
                </a:r>
                <a:endParaRPr lang="en-US" altLang="zh-CN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3109902" y="2857502"/>
              <a:ext cx="1440000" cy="470100"/>
              <a:chOff x="3109902" y="2857502"/>
              <a:chExt cx="1440000" cy="47010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3109902" y="2895602"/>
                <a:ext cx="1440000" cy="43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467111" y="2857502"/>
                <a:ext cx="7360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b="1" dirty="0" smtClean="0">
                    <a:solidFill>
                      <a:schemeClr val="bg1"/>
                    </a:solidFill>
                    <a:latin typeface="+mn-ea"/>
                  </a:rPr>
                  <a:t>调度器</a:t>
                </a:r>
                <a:endParaRPr lang="zh-CN" altLang="en-US" sz="14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1307668" y="3670154"/>
              <a:ext cx="5076000" cy="128588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1521982" y="3960668"/>
              <a:ext cx="720348" cy="928694"/>
              <a:chOff x="1521982" y="3929072"/>
              <a:chExt cx="720348" cy="928694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1521982" y="3929072"/>
                <a:ext cx="642942" cy="928694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579969" y="3958814"/>
                <a:ext cx="662361" cy="815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800"/>
                  </a:lnSpc>
                </a:pPr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   p </a:t>
                </a:r>
              </a:p>
              <a:p>
                <a:pPr>
                  <a:lnSpc>
                    <a:spcPts val="800"/>
                  </a:lnSpc>
                </a:pPr>
                <a:r>
                  <a:rPr lang="zh-CN" altLang="en-US" sz="1000" b="1" smtClean="0">
                    <a:solidFill>
                      <a:schemeClr val="bg1"/>
                    </a:solidFill>
                    <a:latin typeface="+mn-ea"/>
                  </a:rPr>
                  <a:t>／ ＼</a:t>
                </a:r>
                <a:endParaRPr lang="en-US" altLang="zh-CN" sz="1000" b="1" smtClean="0">
                  <a:solidFill>
                    <a:schemeClr val="bg1"/>
                  </a:solidFill>
                  <a:latin typeface="+mn-ea"/>
                </a:endParaRPr>
              </a:p>
              <a:p>
                <a:pPr>
                  <a:lnSpc>
                    <a:spcPts val="800"/>
                  </a:lnSpc>
                </a:pPr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p     p</a:t>
                </a:r>
              </a:p>
              <a:p>
                <a:pPr>
                  <a:lnSpc>
                    <a:spcPts val="800"/>
                  </a:lnSpc>
                </a:pPr>
                <a:r>
                  <a:rPr lang="zh-CN" altLang="en-US" sz="1000" b="1" smtClean="0">
                    <a:solidFill>
                      <a:schemeClr val="bg1"/>
                    </a:solidFill>
                    <a:latin typeface="+mn-ea"/>
                  </a:rPr>
                  <a:t>    ／ ＼</a:t>
                </a:r>
                <a:endParaRPr lang="en-US" altLang="zh-CN" sz="1000" b="1" smtClean="0">
                  <a:solidFill>
                    <a:schemeClr val="bg1"/>
                  </a:solidFill>
                  <a:latin typeface="+mn-ea"/>
                </a:endParaRPr>
              </a:p>
              <a:p>
                <a:pPr>
                  <a:lnSpc>
                    <a:spcPts val="800"/>
                  </a:lnSpc>
                </a:pPr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   p     p</a:t>
                </a:r>
              </a:p>
              <a:p>
                <a:pPr>
                  <a:lnSpc>
                    <a:spcPts val="800"/>
                  </a:lnSpc>
                </a:pPr>
                <a:endParaRPr lang="en-US" altLang="zh-CN" sz="1000" b="1" smtClean="0">
                  <a:solidFill>
                    <a:schemeClr val="bg1"/>
                  </a:solidFill>
                  <a:latin typeface="+mn-ea"/>
                </a:endParaRPr>
              </a:p>
              <a:p>
                <a:pPr>
                  <a:lnSpc>
                    <a:spcPts val="800"/>
                  </a:lnSpc>
                </a:pPr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p     p  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2379238" y="3960668"/>
              <a:ext cx="642942" cy="928694"/>
              <a:chOff x="2379238" y="3929072"/>
              <a:chExt cx="642942" cy="928694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379238" y="3929072"/>
                <a:ext cx="642942" cy="928694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2462385" y="3958879"/>
                <a:ext cx="546945" cy="610167"/>
                <a:chOff x="2083379" y="3673127"/>
                <a:chExt cx="546945" cy="610167"/>
              </a:xfrm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2083379" y="3673127"/>
                  <a:ext cx="546945" cy="610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ts val="800"/>
                    </a:lnSpc>
                  </a:pPr>
                  <a:r>
                    <a:rPr lang="en-US" altLang="zh-CN" sz="1000" b="1" smtClean="0">
                      <a:solidFill>
                        <a:schemeClr val="bg1"/>
                      </a:solidFill>
                      <a:latin typeface="+mn-ea"/>
                    </a:rPr>
                    <a:t>   p </a:t>
                  </a:r>
                </a:p>
                <a:p>
                  <a:pPr>
                    <a:lnSpc>
                      <a:spcPts val="800"/>
                    </a:lnSpc>
                  </a:pPr>
                  <a:r>
                    <a:rPr lang="zh-CN" altLang="en-US" sz="1000" b="1" smtClean="0">
                      <a:solidFill>
                        <a:schemeClr val="bg1"/>
                      </a:solidFill>
                      <a:latin typeface="+mn-ea"/>
                    </a:rPr>
                    <a:t>／ ＼</a:t>
                  </a:r>
                  <a:endParaRPr lang="en-US" altLang="zh-CN" sz="1000" b="1" smtClean="0">
                    <a:solidFill>
                      <a:schemeClr val="bg1"/>
                    </a:solidFill>
                    <a:latin typeface="+mn-ea"/>
                  </a:endParaRPr>
                </a:p>
                <a:p>
                  <a:pPr>
                    <a:lnSpc>
                      <a:spcPts val="800"/>
                    </a:lnSpc>
                  </a:pPr>
                  <a:r>
                    <a:rPr lang="en-US" altLang="zh-CN" sz="1000" b="1" smtClean="0">
                      <a:solidFill>
                        <a:schemeClr val="bg1"/>
                      </a:solidFill>
                      <a:latin typeface="+mn-ea"/>
                    </a:rPr>
                    <a:t>p     p</a:t>
                  </a:r>
                </a:p>
                <a:p>
                  <a:pPr>
                    <a:lnSpc>
                      <a:spcPts val="800"/>
                    </a:lnSpc>
                  </a:pPr>
                  <a:r>
                    <a:rPr lang="zh-CN" altLang="en-US" sz="1000" b="1" smtClean="0">
                      <a:solidFill>
                        <a:schemeClr val="bg1"/>
                      </a:solidFill>
                      <a:latin typeface="+mn-ea"/>
                    </a:rPr>
                    <a:t>       </a:t>
                  </a:r>
                  <a:endParaRPr lang="en-US" altLang="zh-CN" sz="1000" b="1" smtClean="0">
                    <a:solidFill>
                      <a:schemeClr val="bg1"/>
                    </a:solidFill>
                    <a:latin typeface="+mn-ea"/>
                  </a:endParaRPr>
                </a:p>
                <a:p>
                  <a:pPr>
                    <a:lnSpc>
                      <a:spcPts val="800"/>
                    </a:lnSpc>
                  </a:pPr>
                  <a:r>
                    <a:rPr lang="en-US" altLang="zh-CN" sz="1000" b="1" smtClean="0">
                      <a:solidFill>
                        <a:schemeClr val="bg1"/>
                      </a:solidFill>
                      <a:latin typeface="+mn-ea"/>
                    </a:rPr>
                    <a:t>   p</a:t>
                  </a:r>
                  <a:endParaRPr lang="zh-CN" altLang="en-US" sz="100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cxnSp>
              <p:nvCxnSpPr>
                <p:cNvPr id="37" name="直接连接符 36"/>
                <p:cNvCxnSpPr/>
                <p:nvPr/>
              </p:nvCxnSpPr>
              <p:spPr>
                <a:xfrm rot="5400000">
                  <a:off x="2190464" y="3983634"/>
                  <a:ext cx="252000" cy="158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组合 49"/>
            <p:cNvGrpSpPr/>
            <p:nvPr/>
          </p:nvGrpSpPr>
          <p:grpSpPr>
            <a:xfrm>
              <a:off x="3269832" y="3960668"/>
              <a:ext cx="413896" cy="504000"/>
              <a:chOff x="3269832" y="3929072"/>
              <a:chExt cx="413896" cy="504000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>
              <a:xfrm>
                <a:off x="3307938" y="3929072"/>
                <a:ext cx="348924" cy="504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269832" y="4064328"/>
                <a:ext cx="413896" cy="194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800"/>
                  </a:lnSpc>
                </a:pPr>
                <a:r>
                  <a:rPr lang="en-US" altLang="zh-CN" sz="900" b="1" smtClean="0">
                    <a:solidFill>
                      <a:schemeClr val="bg1"/>
                    </a:solidFill>
                    <a:latin typeface="+mn-ea"/>
                  </a:rPr>
                  <a:t>  </a:t>
                </a:r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 p </a:t>
                </a:r>
                <a:endParaRPr lang="en-US" altLang="zh-CN" sz="900" b="1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4138841" y="3960668"/>
              <a:ext cx="642942" cy="928694"/>
              <a:chOff x="4138841" y="3929072"/>
              <a:chExt cx="642942" cy="928694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4138841" y="3929072"/>
                <a:ext cx="642942" cy="928694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207979" y="3958814"/>
                <a:ext cx="546945" cy="815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800"/>
                  </a:lnSpc>
                </a:pPr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   p </a:t>
                </a:r>
              </a:p>
              <a:p>
                <a:pPr>
                  <a:lnSpc>
                    <a:spcPts val="800"/>
                  </a:lnSpc>
                </a:pPr>
                <a:r>
                  <a:rPr lang="zh-CN" altLang="en-US" sz="1000" b="1" smtClean="0">
                    <a:solidFill>
                      <a:schemeClr val="bg1"/>
                    </a:solidFill>
                    <a:latin typeface="+mn-ea"/>
                  </a:rPr>
                  <a:t>／ ＼</a:t>
                </a:r>
                <a:endParaRPr lang="en-US" altLang="zh-CN" sz="1000" b="1" smtClean="0">
                  <a:solidFill>
                    <a:schemeClr val="bg1"/>
                  </a:solidFill>
                  <a:latin typeface="+mn-ea"/>
                </a:endParaRPr>
              </a:p>
              <a:p>
                <a:pPr>
                  <a:lnSpc>
                    <a:spcPts val="800"/>
                  </a:lnSpc>
                </a:pPr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p     p</a:t>
                </a:r>
              </a:p>
              <a:p>
                <a:pPr>
                  <a:lnSpc>
                    <a:spcPts val="800"/>
                  </a:lnSpc>
                </a:pPr>
                <a:endParaRPr lang="en-US" altLang="zh-CN" sz="1000" b="1" smtClean="0">
                  <a:solidFill>
                    <a:schemeClr val="bg1"/>
                  </a:solidFill>
                  <a:latin typeface="+mn-ea"/>
                </a:endParaRPr>
              </a:p>
              <a:p>
                <a:pPr>
                  <a:lnSpc>
                    <a:spcPts val="800"/>
                  </a:lnSpc>
                </a:pPr>
                <a:endParaRPr lang="en-US" altLang="zh-CN" sz="1000" b="1" smtClean="0">
                  <a:solidFill>
                    <a:schemeClr val="bg1"/>
                  </a:solidFill>
                  <a:latin typeface="+mn-ea"/>
                </a:endParaRPr>
              </a:p>
              <a:p>
                <a:pPr>
                  <a:lnSpc>
                    <a:spcPts val="800"/>
                  </a:lnSpc>
                </a:pPr>
                <a:endParaRPr lang="en-US" altLang="zh-CN" sz="1000" b="1" smtClean="0">
                  <a:solidFill>
                    <a:schemeClr val="bg1"/>
                  </a:solidFill>
                  <a:latin typeface="+mn-ea"/>
                </a:endParaRPr>
              </a:p>
              <a:p>
                <a:pPr>
                  <a:lnSpc>
                    <a:spcPts val="800"/>
                  </a:lnSpc>
                </a:pPr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   p  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5451072" y="3960668"/>
              <a:ext cx="704178" cy="928694"/>
              <a:chOff x="5072066" y="3643320"/>
              <a:chExt cx="704178" cy="928694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5072066" y="3643320"/>
                <a:ext cx="642942" cy="928694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152355" y="3673062"/>
                <a:ext cx="623889" cy="815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800"/>
                  </a:lnSpc>
                </a:pPr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   p </a:t>
                </a:r>
              </a:p>
              <a:p>
                <a:pPr>
                  <a:lnSpc>
                    <a:spcPts val="800"/>
                  </a:lnSpc>
                </a:pPr>
                <a:r>
                  <a:rPr lang="zh-CN" altLang="en-US" sz="1000" b="1" smtClean="0">
                    <a:solidFill>
                      <a:schemeClr val="bg1"/>
                    </a:solidFill>
                    <a:latin typeface="+mn-ea"/>
                  </a:rPr>
                  <a:t>／ ＼</a:t>
                </a:r>
                <a:endParaRPr lang="en-US" altLang="zh-CN" sz="1000" b="1" smtClean="0">
                  <a:solidFill>
                    <a:schemeClr val="bg1"/>
                  </a:solidFill>
                  <a:latin typeface="+mn-ea"/>
                </a:endParaRPr>
              </a:p>
              <a:p>
                <a:pPr>
                  <a:lnSpc>
                    <a:spcPts val="800"/>
                  </a:lnSpc>
                </a:pPr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p     p</a:t>
                </a:r>
              </a:p>
              <a:p>
                <a:pPr>
                  <a:lnSpc>
                    <a:spcPts val="800"/>
                  </a:lnSpc>
                </a:pPr>
                <a:endParaRPr lang="en-US" altLang="zh-CN" sz="1000" b="1" smtClean="0">
                  <a:solidFill>
                    <a:schemeClr val="bg1"/>
                  </a:solidFill>
                  <a:latin typeface="+mn-ea"/>
                </a:endParaRPr>
              </a:p>
              <a:p>
                <a:pPr>
                  <a:lnSpc>
                    <a:spcPts val="800"/>
                  </a:lnSpc>
                </a:pPr>
                <a:endParaRPr lang="en-US" altLang="zh-CN" sz="1000" b="1" smtClean="0">
                  <a:solidFill>
                    <a:schemeClr val="bg1"/>
                  </a:solidFill>
                  <a:latin typeface="+mn-ea"/>
                </a:endParaRPr>
              </a:p>
              <a:p>
                <a:pPr>
                  <a:lnSpc>
                    <a:spcPts val="800"/>
                  </a:lnSpc>
                </a:pPr>
                <a:endParaRPr lang="en-US" altLang="zh-CN" sz="1000" b="1" smtClean="0">
                  <a:solidFill>
                    <a:schemeClr val="bg1"/>
                  </a:solidFill>
                  <a:latin typeface="+mn-ea"/>
                </a:endParaRPr>
              </a:p>
              <a:p>
                <a:pPr>
                  <a:lnSpc>
                    <a:spcPts val="800"/>
                  </a:lnSpc>
                </a:pPr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p     p  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  <p:cxnSp>
            <p:nvCxnSpPr>
              <p:cNvPr id="45" name="直接连接符 44"/>
              <p:cNvCxnSpPr/>
              <p:nvPr/>
            </p:nvCxnSpPr>
            <p:spPr>
              <a:xfrm rot="5400000">
                <a:off x="5168072" y="4179105"/>
                <a:ext cx="214314" cy="158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5400000">
                <a:off x="5416633" y="4179105"/>
                <a:ext cx="214314" cy="158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1643042" y="3670154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smtClean="0">
                  <a:solidFill>
                    <a:srgbClr val="11576A"/>
                  </a:solidFill>
                  <a:latin typeface="+mn-ea"/>
                </a:rPr>
                <a:t>U</a:t>
              </a:r>
              <a:r>
                <a:rPr lang="en-US" altLang="zh-CN" sz="1200" b="1" baseline="-2500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sz="12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00298" y="3670154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smtClean="0">
                  <a:solidFill>
                    <a:srgbClr val="11576A"/>
                  </a:solidFill>
                  <a:latin typeface="+mn-ea"/>
                </a:rPr>
                <a:t>U</a:t>
              </a:r>
              <a:r>
                <a:rPr lang="en-US" altLang="zh-CN" sz="1200" b="1" baseline="-2500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sz="12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86116" y="3670154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smtClean="0">
                  <a:solidFill>
                    <a:srgbClr val="11576A"/>
                  </a:solidFill>
                  <a:latin typeface="+mn-ea"/>
                </a:rPr>
                <a:t>U</a:t>
              </a:r>
              <a:r>
                <a:rPr lang="en-US" altLang="zh-CN" sz="1200" b="1" baseline="-25000" smtClean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sz="12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86248" y="3670154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smtClean="0">
                  <a:solidFill>
                    <a:srgbClr val="11576A"/>
                  </a:solidFill>
                  <a:latin typeface="+mn-ea"/>
                </a:rPr>
                <a:t>U</a:t>
              </a:r>
              <a:r>
                <a:rPr lang="en-US" altLang="zh-CN" sz="1200" b="1" baseline="-25000" smtClean="0">
                  <a:solidFill>
                    <a:srgbClr val="11576A"/>
                  </a:solidFill>
                  <a:latin typeface="+mn-ea"/>
                </a:rPr>
                <a:t>4</a:t>
              </a:r>
              <a:endParaRPr lang="zh-CN" altLang="en-US" sz="12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572132" y="3670154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smtClean="0">
                  <a:solidFill>
                    <a:srgbClr val="11576A"/>
                  </a:solidFill>
                  <a:latin typeface="+mn-ea"/>
                </a:rPr>
                <a:t>U</a:t>
              </a:r>
              <a:r>
                <a:rPr lang="en-US" altLang="zh-CN" sz="1200" b="1" baseline="-25000" smtClean="0">
                  <a:solidFill>
                    <a:srgbClr val="11576A"/>
                  </a:solidFill>
                  <a:latin typeface="+mn-ea"/>
                </a:rPr>
                <a:t>n</a:t>
              </a:r>
              <a:endParaRPr lang="zh-CN" altLang="en-US" sz="12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 rot="10800000">
              <a:off x="4911092" y="3790628"/>
              <a:ext cx="415498" cy="379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baseline="-25000" smtClean="0">
                  <a:solidFill>
                    <a:srgbClr val="11576A"/>
                  </a:solidFill>
                  <a:latin typeface="+mn-ea"/>
                </a:rPr>
                <a:t>…</a:t>
              </a:r>
              <a:endParaRPr lang="zh-CN" altLang="en-US" sz="2800" b="1" baseline="-2500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>
            <a:xfrm rot="5400000">
              <a:off x="3707605" y="3480600"/>
              <a:ext cx="285752" cy="1588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 rot="5400000">
              <a:off x="3707605" y="2756695"/>
              <a:ext cx="285752" cy="1588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传统调度算法总结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56927" y="1026565"/>
            <a:ext cx="3227041" cy="2409281"/>
            <a:chOff x="844893" y="859502"/>
            <a:chExt cx="3227041" cy="2409281"/>
          </a:xfrm>
        </p:grpSpPr>
        <p:grpSp>
          <p:nvGrpSpPr>
            <p:cNvPr id="10" name="组合 9"/>
            <p:cNvGrpSpPr/>
            <p:nvPr/>
          </p:nvGrpSpPr>
          <p:grpSpPr>
            <a:xfrm>
              <a:off x="844893" y="859502"/>
              <a:ext cx="2655537" cy="428628"/>
              <a:chOff x="844893" y="859502"/>
              <a:chExt cx="2655537" cy="428628"/>
            </a:xfrm>
          </p:grpSpPr>
          <p:sp>
            <p:nvSpPr>
              <p:cNvPr id="9" name="内容占位符 2"/>
              <p:cNvSpPr txBox="1">
                <a:spLocks/>
              </p:cNvSpPr>
              <p:nvPr/>
            </p:nvSpPr>
            <p:spPr>
              <a:xfrm>
                <a:off x="1142976" y="859502"/>
                <a:ext cx="2357454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zh-CN" altLang="en-US" sz="1800" dirty="0" smtClean="0"/>
                  <a:t>先来先服务算法</a:t>
                </a:r>
                <a:endParaRPr lang="zh-CN" altLang="en-US" sz="18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44893" y="859502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844893" y="1265924"/>
              <a:ext cx="3227041" cy="428628"/>
              <a:chOff x="844893" y="1352110"/>
              <a:chExt cx="3227041" cy="428628"/>
            </a:xfrm>
          </p:grpSpPr>
          <p:sp>
            <p:nvSpPr>
              <p:cNvPr id="25" name="内容占位符 2"/>
              <p:cNvSpPr txBox="1">
                <a:spLocks/>
              </p:cNvSpPr>
              <p:nvPr/>
            </p:nvSpPr>
            <p:spPr>
              <a:xfrm>
                <a:off x="1142976" y="1352110"/>
                <a:ext cx="2928958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zh-CN" altLang="en-US" sz="1800" dirty="0" smtClean="0"/>
                  <a:t>短进程优先算法</a:t>
                </a:r>
                <a:endParaRPr lang="zh-CN" altLang="en-US" sz="18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44893" y="1352110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44893" y="1671645"/>
              <a:ext cx="3227041" cy="428628"/>
              <a:chOff x="844893" y="2404638"/>
              <a:chExt cx="3227041" cy="428628"/>
            </a:xfrm>
          </p:grpSpPr>
          <p:sp>
            <p:nvSpPr>
              <p:cNvPr id="47" name="内容占位符 2"/>
              <p:cNvSpPr txBox="1">
                <a:spLocks/>
              </p:cNvSpPr>
              <p:nvPr/>
            </p:nvSpPr>
            <p:spPr>
              <a:xfrm>
                <a:off x="1142976" y="2404638"/>
                <a:ext cx="2928958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zh-CN" altLang="en-US" sz="1800" dirty="0" smtClean="0"/>
                  <a:t>最高响应比优先算法</a:t>
                </a:r>
                <a:endParaRPr lang="zh-CN" altLang="en-US" sz="18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44893" y="2404638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844893" y="2062410"/>
              <a:ext cx="3227041" cy="428628"/>
              <a:chOff x="844893" y="3188192"/>
              <a:chExt cx="3227041" cy="428628"/>
            </a:xfrm>
          </p:grpSpPr>
          <p:sp>
            <p:nvSpPr>
              <p:cNvPr id="53" name="内容占位符 2"/>
              <p:cNvSpPr txBox="1">
                <a:spLocks/>
              </p:cNvSpPr>
              <p:nvPr/>
            </p:nvSpPr>
            <p:spPr>
              <a:xfrm>
                <a:off x="1142976" y="3188192"/>
                <a:ext cx="2928958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zh-CN" altLang="en-US" sz="1800" dirty="0" smtClean="0"/>
                  <a:t>时间片轮转算法</a:t>
                </a:r>
                <a:endParaRPr lang="zh-CN" altLang="en-US" sz="18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844893" y="3188192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844893" y="2461381"/>
              <a:ext cx="2726975" cy="428628"/>
              <a:chOff x="844893" y="3721814"/>
              <a:chExt cx="2726975" cy="428628"/>
            </a:xfrm>
          </p:grpSpPr>
          <p:sp>
            <p:nvSpPr>
              <p:cNvPr id="57" name="内容占位符 2"/>
              <p:cNvSpPr txBox="1">
                <a:spLocks/>
              </p:cNvSpPr>
              <p:nvPr/>
            </p:nvSpPr>
            <p:spPr>
              <a:xfrm>
                <a:off x="1142976" y="3721814"/>
                <a:ext cx="2428892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zh-CN" altLang="en-US" sz="1800" dirty="0" smtClean="0"/>
                  <a:t>多级反馈队列</a:t>
                </a:r>
                <a:endParaRPr lang="zh-CN" altLang="en-US" sz="18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4893" y="3721814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844893" y="2840155"/>
              <a:ext cx="1998915" cy="428628"/>
              <a:chOff x="844893" y="4235244"/>
              <a:chExt cx="1998915" cy="428628"/>
            </a:xfrm>
          </p:grpSpPr>
          <p:sp>
            <p:nvSpPr>
              <p:cNvPr id="61" name="内容占位符 2"/>
              <p:cNvSpPr txBox="1">
                <a:spLocks/>
              </p:cNvSpPr>
              <p:nvPr/>
            </p:nvSpPr>
            <p:spPr>
              <a:xfrm>
                <a:off x="1142976" y="4235244"/>
                <a:ext cx="1700832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zh-CN" altLang="en-US" sz="1800" dirty="0" smtClean="0"/>
                  <a:t>公平共享调度</a:t>
                </a:r>
                <a:endParaRPr lang="zh-CN" altLang="en-US" sz="18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44893" y="4235244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4526</TotalTime>
  <Words>1050</Words>
  <Application>Microsoft Office PowerPoint</Application>
  <PresentationFormat>全屏显示(16:9)</PresentationFormat>
  <Paragraphs>402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Monotype Sorts</vt:lpstr>
      <vt:lpstr>MS PGothic</vt:lpstr>
      <vt:lpstr>宋体</vt:lpstr>
      <vt:lpstr>微软雅黑</vt:lpstr>
      <vt:lpstr>张海山锐谐体2.0-授权联系：Samtype@QQ.com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706</cp:revision>
  <dcterms:created xsi:type="dcterms:W3CDTF">2015-01-11T06:38:50Z</dcterms:created>
  <dcterms:modified xsi:type="dcterms:W3CDTF">2015-03-28T10:58:43Z</dcterms:modified>
</cp:coreProperties>
</file>