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8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6" r:id="rId10"/>
    <p:sldId id="387" r:id="rId11"/>
    <p:sldId id="38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18">
          <p15:clr>
            <a:srgbClr val="A4A3A4"/>
          </p15:clr>
        </p15:guide>
        <p15:guide id="4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005072"/>
    <a:srgbClr val="0093DD"/>
    <a:srgbClr val="CCFF99"/>
    <a:srgbClr val="339900"/>
    <a:srgbClr val="FFCC66"/>
    <a:srgbClr val="FF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182" y="77"/>
      </p:cViewPr>
      <p:guideLst>
        <p:guide orient="horz" pos="1620"/>
        <p:guide pos="2880"/>
        <p:guide orient="horz" pos="261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4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1328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/>
              <a:t>处理机调度概念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3435846"/>
            <a:ext cx="24288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3435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3793036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37930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520950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94986" y="2378074"/>
            <a:ext cx="188087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实时操作系统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857502"/>
            <a:ext cx="151066" cy="148997"/>
          </a:xfrm>
          <a:prstGeom prst="rect">
            <a:avLst/>
          </a:prstGeom>
          <a:effectLst/>
        </p:spPr>
      </p:pic>
      <p:sp>
        <p:nvSpPr>
          <p:cNvPr id="28" name="内容占位符 2"/>
          <p:cNvSpPr txBox="1">
            <a:spLocks/>
          </p:cNvSpPr>
          <p:nvPr/>
        </p:nvSpPr>
        <p:spPr>
          <a:xfrm>
            <a:off x="1394986" y="2714626"/>
            <a:ext cx="1462502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可调度性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178406"/>
            <a:ext cx="151066" cy="148997"/>
          </a:xfrm>
          <a:prstGeom prst="rect">
            <a:avLst/>
          </a:prstGeom>
          <a:effectLst/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394986" y="3035530"/>
            <a:ext cx="239119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实时调度算法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90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对称多处理器的进程分配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5941685" cy="2115244"/>
            <a:chOff x="844893" y="1028010"/>
            <a:chExt cx="5941685" cy="21152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静态进程分配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5391592" cy="7009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进程从开始到结束都被分配到一个固定的处理机上执行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6" y="2028142"/>
              <a:ext cx="37485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每个处理机有自己的就绪队列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43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2370818"/>
              <a:ext cx="1676816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调度开销小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857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2714626"/>
              <a:ext cx="28198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各处理机可能忙闲不均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29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3057302"/>
            <a:ext cx="5727371" cy="1800464"/>
            <a:chOff x="844893" y="3057302"/>
            <a:chExt cx="5727371" cy="1800464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057302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动态进程分配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0573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3399978"/>
              <a:ext cx="5177278" cy="4007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进程在执行中可分配到任意空闲处理机执行</a:t>
              </a:r>
              <a:endParaRPr lang="zh-CN" altLang="en-US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149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3742654"/>
              <a:ext cx="44628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所有处理机共享一个公共的就绪队列</a:t>
              </a:r>
              <a:endParaRPr lang="zh-CN" altLang="en-US"/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576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4071948"/>
              <a:ext cx="1676816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调度开销大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869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4429138"/>
              <a:ext cx="31055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各处理机的负载是均衡的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4411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6824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97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实时操作系统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6656065" cy="719592"/>
            <a:chOff x="844893" y="1028010"/>
            <a:chExt cx="6656065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实时操作系统</a:t>
              </a:r>
              <a:r>
                <a:rPr lang="zh-CN" altLang="en-US" dirty="0" smtClean="0"/>
                <a:t>的定义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610597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正确性依赖于其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时间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和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两方面的操作系统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700112"/>
            <a:ext cx="3298479" cy="719592"/>
            <a:chOff x="844893" y="2700112"/>
            <a:chExt cx="3298479" cy="71959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3042788"/>
              <a:ext cx="260551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时间约束的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可预测性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57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270011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实时操作系统</a:t>
              </a:r>
              <a:r>
                <a:rPr lang="zh-CN" altLang="en-US" dirty="0" smtClean="0"/>
                <a:t>的特性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2700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99980"/>
            <a:ext cx="4727239" cy="1034372"/>
            <a:chOff x="844893" y="1699980"/>
            <a:chExt cx="4727239" cy="103437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042656"/>
              <a:ext cx="417714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>
                  <a:solidFill>
                    <a:srgbClr val="C00000"/>
                  </a:solidFill>
                </a:rPr>
                <a:t>时间约束的及时性（deadlines）</a:t>
              </a:r>
              <a:endParaRPr lang="zh-CN" altLang="en-US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699980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实时操作系统</a:t>
              </a:r>
              <a:r>
                <a:rPr lang="zh-CN" altLang="en-US" dirty="0" smtClean="0"/>
                <a:t>的性能指标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6999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357436"/>
              <a:ext cx="346276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速度和平均性能相对不重要</a:t>
              </a:r>
              <a:endParaRPr lang="zh-CN" altLang="en-US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7241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实时操作系统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6656065" cy="719592"/>
            <a:chOff x="844893" y="1028010"/>
            <a:chExt cx="6656065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24209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强</a:t>
              </a:r>
              <a:r>
                <a:rPr lang="zh-CN" altLang="en-US" dirty="0" smtClean="0"/>
                <a:t>实时操作系统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610597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要求在指定的时间内必须完成重要的任务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699980"/>
            <a:ext cx="6084561" cy="719592"/>
            <a:chOff x="844893" y="1699980"/>
            <a:chExt cx="6084561" cy="71959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699980"/>
              <a:ext cx="22768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弱</a:t>
              </a:r>
              <a:r>
                <a:rPr lang="zh-CN" altLang="en-US" dirty="0" smtClean="0"/>
                <a:t>实时操作系统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6999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042656"/>
              <a:ext cx="553446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重要进程有高优先级，要求尽量但非必须完成</a:t>
              </a:r>
              <a:endParaRPr lang="zh-CN" altLang="en-US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763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实时</a:t>
            </a:r>
            <a:r>
              <a:rPr lang="zh-CN" altLang="en-US" noProof="0" dirty="0" smtClean="0">
                <a:cs typeface="+mj-cs"/>
              </a:rPr>
              <a:t>任务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28010"/>
            <a:ext cx="6155999" cy="719592"/>
            <a:chOff x="844893" y="1028010"/>
            <a:chExt cx="6155999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任务（工作单元）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560590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一次计算，一次文件读取，一次信息传递等等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1699980"/>
            <a:ext cx="3727107" cy="1063400"/>
            <a:chOff x="844893" y="1699980"/>
            <a:chExt cx="3727107" cy="106340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699980"/>
              <a:ext cx="1340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任务属性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6999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042656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完成任务所需要的资源</a:t>
              </a:r>
              <a:endParaRPr lang="zh-CN" altLang="en-US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6" y="2386464"/>
              <a:ext cx="139106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定时参数</a:t>
              </a:r>
              <a:endParaRPr lang="zh-CN" altLang="en-US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014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609600" y="2932116"/>
            <a:ext cx="7748614" cy="1553000"/>
            <a:chOff x="609600" y="2932116"/>
            <a:chExt cx="7748614" cy="1553000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028700" y="3946526"/>
              <a:ext cx="68961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10287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9431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4003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8575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4859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7719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42291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33147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51435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46863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60579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56007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69723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6515100" y="3870326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78867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7429500" y="3870326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3200400" y="3565526"/>
              <a:ext cx="33147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609600" y="2955926"/>
              <a:ext cx="15335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任务请求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 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7848600" y="3946526"/>
              <a:ext cx="2286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6715140" y="2932116"/>
              <a:ext cx="16430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绝对截止时间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1219200" y="3946526"/>
              <a:ext cx="0" cy="5334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946526"/>
              <a:ext cx="0" cy="457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3929058" y="4146562"/>
              <a:ext cx="14287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相对截止时间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5715000" y="4327526"/>
              <a:ext cx="19050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1219200" y="4327526"/>
              <a:ext cx="23622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286248" y="3074992"/>
              <a:ext cx="11382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执行时间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219200" y="3336926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7620000" y="3336926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 b="1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周期实时任务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5239275" cy="428628"/>
            <a:chOff x="844893" y="1028010"/>
            <a:chExt cx="523927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9411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dirty="0" smtClean="0"/>
                <a:t>周期实时任务：一系列相似的任务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33660" y="1767354"/>
            <a:ext cx="4681414" cy="376916"/>
            <a:chOff x="1533660" y="1767354"/>
            <a:chExt cx="4681414" cy="376916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66224" y="1767354"/>
              <a:ext cx="454885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周期p = 任务请求时间间隔 (0 &lt;</a:t>
              </a:r>
              <a:r>
                <a:rPr lang="en-US" altLang="zh-CN" dirty="0" smtClean="0"/>
                <a:t>p)</a:t>
              </a:r>
              <a:endParaRPr lang="zh-CN" altLang="en-US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60" y="1882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33660" y="2111162"/>
            <a:ext cx="4895728" cy="376916"/>
            <a:chOff x="1533660" y="2111162"/>
            <a:chExt cx="4895728" cy="376916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666224" y="2111162"/>
              <a:ext cx="476316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执行时间e = 最大执行时间(0 &lt; e &lt; p</a:t>
              </a:r>
              <a:r>
                <a:rPr lang="en-US" altLang="zh-CN" smtClean="0"/>
                <a:t>)</a:t>
              </a:r>
              <a:endParaRPr lang="zh-CN" altLang="en-US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60" y="22261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533660" y="1454838"/>
            <a:ext cx="2681150" cy="376916"/>
            <a:chOff x="1533660" y="1454838"/>
            <a:chExt cx="2681150" cy="376916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666224" y="1454838"/>
              <a:ext cx="254858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任务有规律地重复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60" y="156981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533660" y="2482866"/>
            <a:ext cx="2181084" cy="376916"/>
            <a:chOff x="1533660" y="2482866"/>
            <a:chExt cx="2181084" cy="376916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666224" y="2482866"/>
              <a:ext cx="204852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/>
              <a:r>
                <a:rPr lang="zh-CN" altLang="en-US" sz="2000" smtClean="0"/>
                <a:t>使用率U = e/p</a:t>
              </a:r>
              <a:endParaRPr lang="zh-CN" altLang="en-US" sz="2000"/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60" y="259784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914400" y="3357568"/>
            <a:ext cx="7253083" cy="979574"/>
            <a:chOff x="914400" y="3357568"/>
            <a:chExt cx="7253083" cy="979574"/>
          </a:xfrm>
        </p:grpSpPr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3733800" y="3586168"/>
              <a:ext cx="5334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6172200" y="3586168"/>
              <a:ext cx="5334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1066800" y="3967168"/>
              <a:ext cx="68961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1066800" y="3890968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19812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24384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8956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1524000" y="3890968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38100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42672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3352800" y="3890968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51816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47244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60960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5638800" y="3890968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70104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65532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7924800" y="3890968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7467600" y="3890968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1066800" y="3586168"/>
              <a:ext cx="5334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7886700" y="3967168"/>
              <a:ext cx="2286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3352800" y="3357568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7924800" y="3357568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5638800" y="3357568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>
              <a:off x="1066800" y="3357568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200400" y="3967168"/>
              <a:ext cx="328616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5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5410200" y="3967168"/>
              <a:ext cx="488950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10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7696200" y="3967168"/>
              <a:ext cx="47128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15</a:t>
              </a:r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914400" y="3967168"/>
              <a:ext cx="328616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软时限和硬时限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5870247" cy="1566571"/>
            <a:chOff x="844893" y="1028010"/>
            <a:chExt cx="5870247" cy="156657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mtClean="0"/>
                <a:t>硬时限（</a:t>
              </a:r>
              <a:r>
                <a:rPr lang="en-US" altLang="zh-CN" smtClean="0"/>
                <a:t>Hard deadline</a:t>
              </a:r>
              <a:r>
                <a:rPr lang="zh-CN" altLang="en-US" smtClean="0"/>
                <a:t>）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5320154" cy="7009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错过任务时限会导致灾难性或非常严重的后果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6" y="173150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必须验证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在最坏情况下能够满足</a:t>
              </a:r>
              <a:r>
                <a:rPr lang="zh-CN" altLang="en-US" dirty="0" smtClean="0"/>
                <a:t>时限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464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2165953"/>
              <a:ext cx="18196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371949"/>
            <a:ext cx="5870247" cy="1451045"/>
            <a:chOff x="844893" y="2685598"/>
            <a:chExt cx="5870247" cy="145104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68559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mtClean="0"/>
                <a:t>软时限</a:t>
              </a:r>
              <a:r>
                <a:rPr lang="en-US" altLang="zh-CN" smtClean="0"/>
                <a:t>(Soft deadline)</a:t>
              </a: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6855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3021531"/>
              <a:ext cx="5320154" cy="686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通常能满足任务时限</a:t>
              </a:r>
              <a:endParaRPr lang="en-US" altLang="zh-CN" dirty="0"/>
            </a:p>
            <a:p>
              <a:pPr marL="0" lvl="1" indent="0"/>
              <a:r>
                <a:rPr lang="zh-CN" altLang="en-US" dirty="0" smtClean="0"/>
                <a:t>   </a:t>
              </a:r>
              <a:r>
                <a:rPr lang="zh-CN" altLang="en-US" sz="1800" dirty="0" smtClean="0"/>
                <a:t>如</a:t>
              </a:r>
              <a:r>
                <a:rPr lang="zh-CN" altLang="en-US" sz="1800" dirty="0" smtClean="0"/>
                <a:t>有时不能满足，则降低要求</a:t>
              </a:r>
              <a:endParaRPr lang="zh-CN" altLang="en-US" sz="1800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36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3708015"/>
              <a:ext cx="296099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尽力保证满足任务时限</a:t>
              </a:r>
              <a:endParaRPr lang="zh-CN" altLang="en-US" dirty="0"/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2299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9724" y="345322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可调度性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28010"/>
            <a:ext cx="7399515" cy="428628"/>
            <a:chOff x="844893" y="1028010"/>
            <a:chExt cx="739951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71014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可调度表示一个</a:t>
              </a:r>
              <a:r>
                <a:rPr lang="zh-CN" altLang="en-US" dirty="0" smtClean="0"/>
                <a:t>实时</a:t>
              </a:r>
              <a:r>
                <a:rPr lang="zh-CN" altLang="en-US" dirty="0"/>
                <a:t>操作</a:t>
              </a:r>
              <a:r>
                <a:rPr lang="zh-CN" altLang="en-US" dirty="0" smtClean="0"/>
                <a:t>系统</a:t>
              </a:r>
              <a:r>
                <a:rPr lang="zh-CN" altLang="en-US" dirty="0" smtClean="0"/>
                <a:t>能够满足任务时限要求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70686"/>
            <a:ext cx="4317690" cy="415246"/>
            <a:chOff x="1262422" y="1370686"/>
            <a:chExt cx="4317690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4185126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需要确定实时任务的执行顺序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62422" y="1699980"/>
            <a:ext cx="2309446" cy="428628"/>
            <a:chOff x="1262422" y="1699980"/>
            <a:chExt cx="2309446" cy="428628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6" y="1699980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静态优先级调度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1496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2029274"/>
            <a:ext cx="2309446" cy="428628"/>
            <a:chOff x="1262422" y="2029274"/>
            <a:chExt cx="2309446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029274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动态优先级调度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442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65138" y="2571750"/>
            <a:ext cx="7886700" cy="609600"/>
            <a:chOff x="465138" y="2571750"/>
            <a:chExt cx="7886700" cy="609600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303338" y="3181350"/>
              <a:ext cx="68961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13033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22177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26749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31321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7605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0465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45037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35893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54181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49609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63325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58753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72469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6789738" y="3105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81613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7704138" y="3105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1303338" y="2800350"/>
              <a:ext cx="4572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8123238" y="3181350"/>
              <a:ext cx="22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1303338" y="25717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132138" y="2800350"/>
              <a:ext cx="4572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4960938" y="2800350"/>
              <a:ext cx="4572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789738" y="2800350"/>
              <a:ext cx="457200" cy="381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3132138" y="25717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4960938" y="25717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6789738" y="25717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65138" y="2724150"/>
              <a:ext cx="7165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(4,1)</a:t>
              </a: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1303338" y="3181350"/>
              <a:ext cx="68961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8123238" y="3181350"/>
              <a:ext cx="2286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5138" y="3333750"/>
            <a:ext cx="7886700" cy="609600"/>
            <a:chOff x="465138" y="3333750"/>
            <a:chExt cx="7886700" cy="609600"/>
          </a:xfrm>
        </p:grpSpPr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1303338" y="3943350"/>
              <a:ext cx="68961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>
              <a:off x="13033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>
              <a:off x="22177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2674938" y="3867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3132138" y="3867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17605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40465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>
              <a:off x="45037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>
              <a:off x="35893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5418138" y="3867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3"/>
            <p:cNvSpPr>
              <a:spLocks noChangeShapeType="1"/>
            </p:cNvSpPr>
            <p:nvPr/>
          </p:nvSpPr>
          <p:spPr bwMode="auto">
            <a:xfrm>
              <a:off x="4960938" y="3867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4"/>
            <p:cNvSpPr>
              <a:spLocks noChangeShapeType="1"/>
            </p:cNvSpPr>
            <p:nvPr/>
          </p:nvSpPr>
          <p:spPr bwMode="auto">
            <a:xfrm>
              <a:off x="63325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58753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6"/>
            <p:cNvSpPr>
              <a:spLocks noChangeShapeType="1"/>
            </p:cNvSpPr>
            <p:nvPr/>
          </p:nvSpPr>
          <p:spPr bwMode="auto">
            <a:xfrm>
              <a:off x="7246938" y="3867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67897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8161338" y="38671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7704138" y="38671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8123238" y="3943350"/>
              <a:ext cx="2286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8161338" y="3333750"/>
              <a:ext cx="0" cy="609600"/>
            </a:xfrm>
            <a:prstGeom prst="line">
              <a:avLst/>
            </a:prstGeom>
            <a:noFill/>
            <a:ln w="38100" cmpd="sng"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" name="Rectangle 52"/>
            <p:cNvSpPr>
              <a:spLocks noChangeArrowheads="1"/>
            </p:cNvSpPr>
            <p:nvPr/>
          </p:nvSpPr>
          <p:spPr bwMode="auto">
            <a:xfrm>
              <a:off x="3589338" y="3562350"/>
              <a:ext cx="914400" cy="381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1303338" y="3562350"/>
              <a:ext cx="914400" cy="381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5" name="Rectangle 54"/>
            <p:cNvSpPr>
              <a:spLocks noChangeArrowheads="1"/>
            </p:cNvSpPr>
            <p:nvPr/>
          </p:nvSpPr>
          <p:spPr bwMode="auto">
            <a:xfrm>
              <a:off x="5875338" y="3562350"/>
              <a:ext cx="914400" cy="381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3589338" y="3333750"/>
              <a:ext cx="0" cy="609600"/>
            </a:xfrm>
            <a:prstGeom prst="line">
              <a:avLst/>
            </a:prstGeom>
            <a:noFill/>
            <a:ln w="38100" cmpd="sng"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7" name="Line 56"/>
            <p:cNvSpPr>
              <a:spLocks noChangeShapeType="1"/>
            </p:cNvSpPr>
            <p:nvPr/>
          </p:nvSpPr>
          <p:spPr bwMode="auto">
            <a:xfrm>
              <a:off x="5875338" y="3333750"/>
              <a:ext cx="0" cy="609600"/>
            </a:xfrm>
            <a:prstGeom prst="line">
              <a:avLst/>
            </a:prstGeom>
            <a:noFill/>
            <a:ln w="38100" cmpd="sng"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8" name="Line 57"/>
            <p:cNvSpPr>
              <a:spLocks noChangeShapeType="1"/>
            </p:cNvSpPr>
            <p:nvPr/>
          </p:nvSpPr>
          <p:spPr bwMode="auto">
            <a:xfrm>
              <a:off x="1303338" y="3333750"/>
              <a:ext cx="0" cy="609600"/>
            </a:xfrm>
            <a:prstGeom prst="line">
              <a:avLst/>
            </a:prstGeom>
            <a:noFill/>
            <a:ln w="38100" cmpd="sng"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465138" y="3409950"/>
              <a:ext cx="7165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(5,2)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5138" y="4171950"/>
            <a:ext cx="7886700" cy="609600"/>
            <a:chOff x="465138" y="4171950"/>
            <a:chExt cx="7886700" cy="609600"/>
          </a:xfrm>
        </p:grpSpPr>
        <p:sp>
          <p:nvSpPr>
            <p:cNvPr id="80" name="Line 59"/>
            <p:cNvSpPr>
              <a:spLocks noChangeShapeType="1"/>
            </p:cNvSpPr>
            <p:nvPr/>
          </p:nvSpPr>
          <p:spPr bwMode="auto">
            <a:xfrm>
              <a:off x="1303338" y="4781550"/>
              <a:ext cx="68961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60"/>
            <p:cNvSpPr>
              <a:spLocks noChangeShapeType="1"/>
            </p:cNvSpPr>
            <p:nvPr/>
          </p:nvSpPr>
          <p:spPr bwMode="auto">
            <a:xfrm>
              <a:off x="13033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>
              <a:off x="22177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"/>
            <p:cNvSpPr>
              <a:spLocks noChangeShapeType="1"/>
            </p:cNvSpPr>
            <p:nvPr/>
          </p:nvSpPr>
          <p:spPr bwMode="auto">
            <a:xfrm>
              <a:off x="26749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3"/>
            <p:cNvSpPr>
              <a:spLocks noChangeShapeType="1"/>
            </p:cNvSpPr>
            <p:nvPr/>
          </p:nvSpPr>
          <p:spPr bwMode="auto">
            <a:xfrm>
              <a:off x="31321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4"/>
            <p:cNvSpPr>
              <a:spLocks noChangeShapeType="1"/>
            </p:cNvSpPr>
            <p:nvPr/>
          </p:nvSpPr>
          <p:spPr bwMode="auto">
            <a:xfrm>
              <a:off x="17605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65"/>
            <p:cNvSpPr>
              <a:spLocks noChangeShapeType="1"/>
            </p:cNvSpPr>
            <p:nvPr/>
          </p:nvSpPr>
          <p:spPr bwMode="auto">
            <a:xfrm>
              <a:off x="40465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66"/>
            <p:cNvSpPr>
              <a:spLocks noChangeShapeType="1"/>
            </p:cNvSpPr>
            <p:nvPr/>
          </p:nvSpPr>
          <p:spPr bwMode="auto">
            <a:xfrm>
              <a:off x="45037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67"/>
            <p:cNvSpPr>
              <a:spLocks noChangeShapeType="1"/>
            </p:cNvSpPr>
            <p:nvPr/>
          </p:nvSpPr>
          <p:spPr bwMode="auto">
            <a:xfrm>
              <a:off x="35893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54181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9"/>
            <p:cNvSpPr>
              <a:spLocks noChangeShapeType="1"/>
            </p:cNvSpPr>
            <p:nvPr/>
          </p:nvSpPr>
          <p:spPr bwMode="auto">
            <a:xfrm>
              <a:off x="49609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0"/>
            <p:cNvSpPr>
              <a:spLocks noChangeShapeType="1"/>
            </p:cNvSpPr>
            <p:nvPr/>
          </p:nvSpPr>
          <p:spPr bwMode="auto">
            <a:xfrm>
              <a:off x="63325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1"/>
            <p:cNvSpPr>
              <a:spLocks noChangeShapeType="1"/>
            </p:cNvSpPr>
            <p:nvPr/>
          </p:nvSpPr>
          <p:spPr bwMode="auto">
            <a:xfrm>
              <a:off x="58753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2"/>
            <p:cNvSpPr>
              <a:spLocks noChangeShapeType="1"/>
            </p:cNvSpPr>
            <p:nvPr/>
          </p:nvSpPr>
          <p:spPr bwMode="auto">
            <a:xfrm>
              <a:off x="72469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"/>
            <p:cNvSpPr>
              <a:spLocks noChangeShapeType="1"/>
            </p:cNvSpPr>
            <p:nvPr/>
          </p:nvSpPr>
          <p:spPr bwMode="auto">
            <a:xfrm>
              <a:off x="67897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4"/>
            <p:cNvSpPr>
              <a:spLocks noChangeShapeType="1"/>
            </p:cNvSpPr>
            <p:nvPr/>
          </p:nvSpPr>
          <p:spPr bwMode="auto">
            <a:xfrm>
              <a:off x="8161338" y="4705350"/>
              <a:ext cx="0" cy="7620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75"/>
            <p:cNvSpPr>
              <a:spLocks noChangeShapeType="1"/>
            </p:cNvSpPr>
            <p:nvPr/>
          </p:nvSpPr>
          <p:spPr bwMode="auto">
            <a:xfrm>
              <a:off x="7704138" y="4705350"/>
              <a:ext cx="0" cy="76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76"/>
            <p:cNvSpPr>
              <a:spLocks noChangeShapeType="1"/>
            </p:cNvSpPr>
            <p:nvPr/>
          </p:nvSpPr>
          <p:spPr bwMode="auto">
            <a:xfrm>
              <a:off x="8123238" y="4781550"/>
              <a:ext cx="228600" cy="0"/>
            </a:xfrm>
            <a:prstGeom prst="line">
              <a:avLst/>
            </a:prstGeom>
            <a:noFill/>
            <a:ln w="38100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7"/>
            <p:cNvSpPr>
              <a:spLocks noChangeShapeType="1"/>
            </p:cNvSpPr>
            <p:nvPr/>
          </p:nvSpPr>
          <p:spPr bwMode="auto">
            <a:xfrm>
              <a:off x="7704138" y="41719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FF66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1303338" y="4400550"/>
              <a:ext cx="914400" cy="381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100" name="Rectangle 79"/>
            <p:cNvSpPr>
              <a:spLocks noChangeArrowheads="1"/>
            </p:cNvSpPr>
            <p:nvPr/>
          </p:nvSpPr>
          <p:spPr bwMode="auto">
            <a:xfrm>
              <a:off x="4503738" y="4400550"/>
              <a:ext cx="914400" cy="381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101" name="Line 80"/>
            <p:cNvSpPr>
              <a:spLocks noChangeShapeType="1"/>
            </p:cNvSpPr>
            <p:nvPr/>
          </p:nvSpPr>
          <p:spPr bwMode="auto">
            <a:xfrm>
              <a:off x="4503738" y="41719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FF66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2" name="Line 81"/>
            <p:cNvSpPr>
              <a:spLocks noChangeShapeType="1"/>
            </p:cNvSpPr>
            <p:nvPr/>
          </p:nvSpPr>
          <p:spPr bwMode="auto">
            <a:xfrm>
              <a:off x="1303338" y="4171950"/>
              <a:ext cx="0" cy="609600"/>
            </a:xfrm>
            <a:prstGeom prst="line">
              <a:avLst/>
            </a:prstGeom>
            <a:noFill/>
            <a:ln w="38100" cmpd="sng">
              <a:solidFill>
                <a:srgbClr val="FF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3" name="Text Box 82"/>
            <p:cNvSpPr txBox="1">
              <a:spLocks noChangeArrowheads="1"/>
            </p:cNvSpPr>
            <p:nvPr/>
          </p:nvSpPr>
          <p:spPr bwMode="auto">
            <a:xfrm>
              <a:off x="465138" y="4248150"/>
              <a:ext cx="7165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+mn-ea"/>
                  <a:cs typeface="Gulim" charset="0"/>
                </a:rPr>
                <a:t>(7,2)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实时调度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6247387" cy="1463182"/>
            <a:chOff x="844893" y="1028010"/>
            <a:chExt cx="6247387" cy="146318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59493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速率单调调度算法</a:t>
              </a:r>
              <a:r>
                <a:rPr lang="en-US" altLang="zh-CN" dirty="0"/>
                <a:t>(</a:t>
              </a:r>
              <a:r>
                <a:rPr lang="zh-CN" altLang="en-US" dirty="0"/>
                <a:t>RM</a:t>
              </a:r>
              <a:r>
                <a:rPr lang="en-US" altLang="zh-CN" dirty="0"/>
                <a:t>, </a:t>
              </a:r>
              <a:r>
                <a:rPr lang="zh-CN" altLang="en-US" dirty="0"/>
                <a:t>Rate Monotonic)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6" y="1733510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周期越短优先级越高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48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1419622"/>
              <a:ext cx="2748386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通过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周期</a:t>
              </a:r>
              <a:r>
                <a:rPr lang="zh-CN" altLang="en-US" dirty="0" smtClean="0"/>
                <a:t>安排优先级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346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2062564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执行周期最短的任务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775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2685598"/>
            <a:ext cx="6823451" cy="1148130"/>
            <a:chOff x="844893" y="2685598"/>
            <a:chExt cx="6823451" cy="1148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685598"/>
              <a:ext cx="65253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最早截止时间优先算法 </a:t>
              </a:r>
              <a:r>
                <a:rPr lang="en-US" altLang="zh-CN" dirty="0"/>
                <a:t>(</a:t>
              </a:r>
              <a:r>
                <a:rPr lang="zh-CN" altLang="en-US" dirty="0"/>
                <a:t>EDF</a:t>
              </a:r>
              <a:r>
                <a:rPr lang="en-US" altLang="zh-CN" dirty="0"/>
                <a:t>, </a:t>
              </a:r>
              <a:r>
                <a:rPr lang="zh-CN" altLang="en-US" dirty="0"/>
                <a:t>Earliest Deadline First)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6855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3075806"/>
              <a:ext cx="36810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截止时间越早优先级越高</a:t>
              </a:r>
              <a:endParaRPr lang="zh-CN" altLang="en-US" dirty="0"/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90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3405100"/>
              <a:ext cx="33913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执行截止时间最早的任务</a:t>
              </a:r>
              <a:endParaRPr lang="zh-CN" altLang="en-US" dirty="0"/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2008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7012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多处理器调度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3363" y="807300"/>
            <a:ext cx="3901513" cy="460158"/>
            <a:chOff x="813363" y="807300"/>
            <a:chExt cx="3901513" cy="46015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38830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多处理机调度的特征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363" y="8073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20382" y="1149976"/>
            <a:ext cx="4923254" cy="415246"/>
            <a:chOff x="1220382" y="1149976"/>
            <a:chExt cx="4923254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149976"/>
              <a:ext cx="4748650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多个处理机组成一个多处理机系统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382" y="126495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13363" y="1762890"/>
            <a:ext cx="6544719" cy="460158"/>
            <a:chOff x="813363" y="1762890"/>
            <a:chExt cx="6544719" cy="46015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94420"/>
              <a:ext cx="62151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对称多处理器(SMP</a:t>
              </a:r>
              <a:r>
                <a:rPr lang="en-US" altLang="zh-CN" sz="1800" dirty="0" smtClean="0"/>
                <a:t>, Symmetric multiprocessing)</a:t>
              </a:r>
              <a:r>
                <a:rPr lang="zh-CN" altLang="en-US" sz="1800" dirty="0" smtClean="0"/>
                <a:t>调度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3363" y="1762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0382" y="2118682"/>
            <a:ext cx="4065998" cy="400732"/>
            <a:chOff x="1220382" y="2118682"/>
            <a:chExt cx="4065998" cy="400732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118682"/>
              <a:ext cx="3891394" cy="4007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smtClean="0"/>
                <a:t>每个处理器运行自己的调度程序</a:t>
              </a:r>
              <a:endParaRPr lang="zh-CN" altLang="en-US" sz="180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382" y="22336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20382" y="1472764"/>
            <a:ext cx="3783666" cy="428628"/>
            <a:chOff x="1220382" y="1472764"/>
            <a:chExt cx="3783666" cy="428628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6" y="1472764"/>
              <a:ext cx="36090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处理机间可负载共享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382" y="15877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20382" y="2437732"/>
            <a:ext cx="5079810" cy="428628"/>
            <a:chOff x="1220382" y="2437732"/>
            <a:chExt cx="5079810" cy="428628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2437732"/>
              <a:ext cx="4905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调度程序对共享资源的访问需要进行同步</a:t>
              </a:r>
              <a:endParaRPr lang="zh-CN" altLang="en-US" sz="1800" dirty="0"/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382" y="25522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136636" y="2808794"/>
            <a:ext cx="6552728" cy="2355726"/>
            <a:chOff x="1136636" y="2808794"/>
            <a:chExt cx="6552728" cy="2355726"/>
          </a:xfrm>
        </p:grpSpPr>
        <p:sp>
          <p:nvSpPr>
            <p:cNvPr id="45" name="矩形 44"/>
            <p:cNvSpPr/>
            <p:nvPr/>
          </p:nvSpPr>
          <p:spPr>
            <a:xfrm>
              <a:off x="1136636" y="2808794"/>
              <a:ext cx="6552728" cy="2232248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63688" y="2891312"/>
              <a:ext cx="2016224" cy="1800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77736" y="3003798"/>
              <a:ext cx="843076" cy="658582"/>
            </a:xfrm>
            <a:prstGeom prst="rect">
              <a:avLst/>
            </a:prstGeom>
            <a:gradFill>
              <a:gsLst>
                <a:gs pos="0">
                  <a:srgbClr val="D3E11F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33298" y="3003798"/>
              <a:ext cx="843076" cy="658582"/>
            </a:xfrm>
            <a:prstGeom prst="rect">
              <a:avLst/>
            </a:prstGeom>
            <a:gradFill>
              <a:gsLst>
                <a:gs pos="0">
                  <a:srgbClr val="D3E11F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837258" y="3770392"/>
              <a:ext cx="198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979712" y="3045838"/>
              <a:ext cx="915084" cy="5760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逻辑</a:t>
              </a:r>
              <a:r>
                <a:rPr lang="en-US" altLang="zh-CN" sz="1600" dirty="0" smtClean="0"/>
                <a:t>   </a:t>
              </a:r>
              <a:r>
                <a:rPr lang="en-US" altLang="zh-CN" sz="1600" dirty="0" smtClean="0"/>
                <a:t>CPU</a:t>
              </a:r>
              <a:endParaRPr lang="zh-CN" altLang="en-US" sz="1600" dirty="0"/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2938398" y="3045838"/>
              <a:ext cx="915084" cy="5760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逻辑</a:t>
              </a:r>
              <a:r>
                <a:rPr lang="en-US" altLang="zh-CN" sz="1600" dirty="0" smtClean="0"/>
                <a:t>   </a:t>
              </a:r>
              <a:r>
                <a:rPr lang="en-US" altLang="zh-CN" sz="1600" dirty="0" smtClean="0"/>
                <a:t>CPU</a:t>
              </a:r>
              <a:endParaRPr lang="zh-CN" altLang="en-US" sz="1600" dirty="0"/>
            </a:p>
          </p:txBody>
        </p:sp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2452238" y="3939902"/>
              <a:ext cx="1080120" cy="5760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>
                  <a:solidFill>
                    <a:schemeClr val="bg1"/>
                  </a:solidFill>
                </a:rPr>
                <a:t>物理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CPU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3884844" y="4660464"/>
              <a:ext cx="1440160" cy="5040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系统总线</a:t>
              </a:r>
              <a:endParaRPr lang="zh-CN" altLang="en-US" sz="1600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740270" y="4700942"/>
              <a:ext cx="0" cy="360000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035578" y="2891312"/>
              <a:ext cx="2016224" cy="1800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149626" y="3003798"/>
              <a:ext cx="843076" cy="658582"/>
            </a:xfrm>
            <a:prstGeom prst="rect">
              <a:avLst/>
            </a:prstGeom>
            <a:gradFill>
              <a:gsLst>
                <a:gs pos="0">
                  <a:srgbClr val="D3E11F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105188" y="3003798"/>
              <a:ext cx="843076" cy="658582"/>
            </a:xfrm>
            <a:prstGeom prst="rect">
              <a:avLst/>
            </a:prstGeom>
            <a:gradFill>
              <a:gsLst>
                <a:gs pos="0">
                  <a:srgbClr val="D3E11F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9148" y="3770392"/>
              <a:ext cx="198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5251602" y="3045838"/>
              <a:ext cx="915084" cy="5760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逻辑</a:t>
              </a:r>
              <a:r>
                <a:rPr lang="en-US" altLang="zh-CN" sz="1600" dirty="0" smtClean="0"/>
                <a:t>   </a:t>
              </a:r>
              <a:r>
                <a:rPr lang="en-US" altLang="zh-CN" sz="1600" dirty="0" smtClean="0"/>
                <a:t>CPU</a:t>
              </a:r>
              <a:endParaRPr lang="zh-CN" altLang="en-US" sz="1600" dirty="0"/>
            </a:p>
          </p:txBody>
        </p:sp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6210288" y="3045838"/>
              <a:ext cx="915084" cy="5760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逻辑</a:t>
              </a:r>
              <a:r>
                <a:rPr lang="en-US" altLang="zh-CN" sz="1600" dirty="0" smtClean="0"/>
                <a:t>   </a:t>
              </a:r>
              <a:r>
                <a:rPr lang="en-US" altLang="zh-CN" sz="1600" dirty="0" smtClean="0"/>
                <a:t>CPU</a:t>
              </a:r>
              <a:endParaRPr lang="zh-CN" altLang="en-US" sz="1600" dirty="0"/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5724128" y="3939902"/>
              <a:ext cx="1080120" cy="5760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>
                  <a:solidFill>
                    <a:schemeClr val="bg1"/>
                  </a:solidFill>
                </a:rPr>
                <a:t>物理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CPU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1618" y="4700942"/>
              <a:ext cx="0" cy="360000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586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476</Words>
  <Application>Microsoft Office PowerPoint</Application>
  <PresentationFormat>全屏显示(16:9)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Gulim</vt:lpstr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695</cp:revision>
  <dcterms:created xsi:type="dcterms:W3CDTF">2015-01-11T06:38:50Z</dcterms:created>
  <dcterms:modified xsi:type="dcterms:W3CDTF">2015-03-28T12:17:10Z</dcterms:modified>
</cp:coreProperties>
</file>