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85" r:id="rId2"/>
    <p:sldId id="387" r:id="rId3"/>
    <p:sldId id="391" r:id="rId4"/>
    <p:sldId id="389" r:id="rId5"/>
    <p:sldId id="393" r:id="rId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618">
          <p15:clr>
            <a:srgbClr val="A4A3A4"/>
          </p15:clr>
        </p15:guide>
        <p15:guide id="4" pos="38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76A"/>
    <a:srgbClr val="0EB1C8"/>
    <a:srgbClr val="005072"/>
    <a:srgbClr val="0093DD"/>
    <a:srgbClr val="CCFF99"/>
    <a:srgbClr val="339900"/>
    <a:srgbClr val="FFCC66"/>
    <a:srgbClr val="FF9900"/>
    <a:srgbClr val="CCCCCC"/>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1" autoAdjust="0"/>
    <p:restoredTop sz="94353" autoAdjust="0"/>
  </p:normalViewPr>
  <p:slideViewPr>
    <p:cSldViewPr>
      <p:cViewPr varScale="1">
        <p:scale>
          <a:sx n="108" d="100"/>
          <a:sy n="108" d="100"/>
        </p:scale>
        <p:origin x="134" y="77"/>
      </p:cViewPr>
      <p:guideLst>
        <p:guide orient="horz" pos="1620"/>
        <p:guide pos="2880"/>
        <p:guide orient="horz" pos="2618"/>
        <p:guide pos="3833"/>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264124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2015/3/28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a:spLocks/>
          </p:cNvSpPr>
          <p:nvPr/>
        </p:nvSpPr>
        <p:spPr>
          <a:xfrm>
            <a:off x="1142976" y="1000114"/>
            <a:ext cx="23489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a:spLocks/>
          </p:cNvSpPr>
          <p:nvPr/>
        </p:nvSpPr>
        <p:spPr>
          <a:xfrm>
            <a:off x="1142976" y="1685693"/>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a:spLocks/>
          </p:cNvSpPr>
          <p:nvPr/>
        </p:nvSpPr>
        <p:spPr>
          <a:xfrm>
            <a:off x="1142976" y="2042883"/>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a:spLocks/>
          </p:cNvSpPr>
          <p:nvPr/>
        </p:nvSpPr>
        <p:spPr>
          <a:xfrm>
            <a:off x="1142976" y="238646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a:spLocks/>
          </p:cNvSpPr>
          <p:nvPr/>
        </p:nvSpPr>
        <p:spPr>
          <a:xfrm>
            <a:off x="1142976" y="274365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优先级反置</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1" name="图片 20"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6"/>
                                        </p:tgtEl>
                                        <p:attrNameLst>
                                          <p:attrName>ppt_w</p:attrName>
                                        </p:attrNameLst>
                                      </p:cBhvr>
                                      <p:tavLst>
                                        <p:tav tm="0">
                                          <p:val>
                                            <p:strVal val="ppt_w"/>
                                          </p:val>
                                        </p:tav>
                                        <p:tav tm="100000">
                                          <p:val>
                                            <p:strVal val="4*ppt_w"/>
                                          </p:val>
                                        </p:tav>
                                      </p:tavLst>
                                    </p:anim>
                                    <p:anim calcmode="lin" valueType="num">
                                      <p:cBhvr>
                                        <p:cTn id="7" dur="500"/>
                                        <p:tgtEl>
                                          <p:spTgt spid="26"/>
                                        </p:tgtEl>
                                        <p:attrNameLst>
                                          <p:attrName>ppt_h</p:attrName>
                                        </p:attrNameLst>
                                      </p:cBhvr>
                                      <p:tavLst>
                                        <p:tav tm="0">
                                          <p:val>
                                            <p:strVal val="ppt_h"/>
                                          </p:val>
                                        </p:tav>
                                        <p:tav tm="100000">
                                          <p:val>
                                            <p:strVal val="4*ppt_h"/>
                                          </p:val>
                                        </p:tav>
                                      </p:tavLst>
                                    </p:anim>
                                    <p:set>
                                      <p:cBhvr>
                                        <p:cTn id="8" dur="1" fill="hold">
                                          <p:stCondLst>
                                            <p:cond delay="499"/>
                                          </p:stCondLst>
                                        </p:cTn>
                                        <p:tgtEl>
                                          <p:spTgt spid="26"/>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优先级反置</a:t>
            </a:r>
            <a:r>
              <a:rPr lang="en-US" altLang="zh-CN" dirty="0" smtClean="0"/>
              <a:t>(Priority Inversion)</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14"/>
            <a:ext cx="5941685" cy="714380"/>
            <a:chOff x="844893" y="771514"/>
            <a:chExt cx="5941685" cy="714380"/>
          </a:xfrm>
        </p:grpSpPr>
        <p:sp>
          <p:nvSpPr>
            <p:cNvPr id="9" name="内容占位符 2"/>
            <p:cNvSpPr txBox="1">
              <a:spLocks/>
            </p:cNvSpPr>
            <p:nvPr/>
          </p:nvSpPr>
          <p:spPr>
            <a:xfrm>
              <a:off x="1142976" y="771514"/>
              <a:ext cx="5643602"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操作系统中出现高优先级进程长时间等待低优先级进程所占用资源的现象</a:t>
              </a:r>
              <a:endParaRPr lang="zh-CN" altLang="en-US" sz="1800" dirty="0"/>
            </a:p>
          </p:txBody>
        </p:sp>
        <p:sp>
          <p:nvSpPr>
            <p:cNvPr id="12" name="TextBox 11"/>
            <p:cNvSpPr txBox="1"/>
            <p:nvPr/>
          </p:nvSpPr>
          <p:spPr>
            <a:xfrm>
              <a:off x="844893" y="7715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31904"/>
            <a:ext cx="5870247" cy="449730"/>
            <a:chOff x="844893" y="1331904"/>
            <a:chExt cx="5870247" cy="449730"/>
          </a:xfrm>
        </p:grpSpPr>
        <p:sp>
          <p:nvSpPr>
            <p:cNvPr id="15" name="内容占位符 2"/>
            <p:cNvSpPr txBox="1">
              <a:spLocks/>
            </p:cNvSpPr>
            <p:nvPr/>
          </p:nvSpPr>
          <p:spPr>
            <a:xfrm>
              <a:off x="1142976" y="1353006"/>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基于优先级的可抢占调度算法存在优先级反置</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598878" y="1714494"/>
            <a:ext cx="1830555" cy="2862021"/>
            <a:chOff x="598878" y="1714494"/>
            <a:chExt cx="1830555" cy="2862021"/>
          </a:xfrm>
        </p:grpSpPr>
        <p:pic>
          <p:nvPicPr>
            <p:cNvPr id="11" name="Picture 2" descr="C:\Users\Administrator\Desktop\cpu.png"/>
            <p:cNvPicPr>
              <a:picLocks noChangeAspect="1" noChangeArrowheads="1"/>
            </p:cNvPicPr>
            <p:nvPr/>
          </p:nvPicPr>
          <p:blipFill>
            <a:blip r:embed="rId2" cstate="print"/>
            <a:srcRect/>
            <a:stretch>
              <a:fillRect/>
            </a:stretch>
          </p:blipFill>
          <p:spPr bwMode="auto">
            <a:xfrm>
              <a:off x="1691680" y="4083918"/>
              <a:ext cx="635595" cy="492597"/>
            </a:xfrm>
            <a:prstGeom prst="rect">
              <a:avLst/>
            </a:prstGeom>
            <a:noFill/>
          </p:spPr>
        </p:pic>
        <p:grpSp>
          <p:nvGrpSpPr>
            <p:cNvPr id="4" name="组合 3"/>
            <p:cNvGrpSpPr/>
            <p:nvPr/>
          </p:nvGrpSpPr>
          <p:grpSpPr>
            <a:xfrm>
              <a:off x="598878" y="1714494"/>
              <a:ext cx="1830555" cy="2286016"/>
              <a:chOff x="598878" y="1714494"/>
              <a:chExt cx="1830555" cy="2286016"/>
            </a:xfrm>
          </p:grpSpPr>
          <p:grpSp>
            <p:nvGrpSpPr>
              <p:cNvPr id="23" name="组合 22"/>
              <p:cNvGrpSpPr/>
              <p:nvPr/>
            </p:nvGrpSpPr>
            <p:grpSpPr>
              <a:xfrm>
                <a:off x="1385557" y="1714494"/>
                <a:ext cx="1043876" cy="714380"/>
                <a:chOff x="885491" y="1857370"/>
                <a:chExt cx="1043876" cy="714380"/>
              </a:xfrm>
            </p:grpSpPr>
            <p:sp>
              <p:nvSpPr>
                <p:cNvPr id="21" name="矩形 20"/>
                <p:cNvSpPr/>
                <p:nvPr/>
              </p:nvSpPr>
              <p:spPr>
                <a:xfrm>
                  <a:off x="928661" y="1857370"/>
                  <a:ext cx="95472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885491"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T1</a:t>
                  </a:r>
                </a:p>
                <a:p>
                  <a:r>
                    <a:rPr lang="zh-CN" altLang="en-US" sz="1600" b="1" dirty="0" smtClean="0">
                      <a:solidFill>
                        <a:schemeClr val="bg1"/>
                      </a:solidFill>
                      <a:latin typeface="+mn-ea"/>
                    </a:rPr>
                    <a:t>优先级</a:t>
                  </a:r>
                  <a:r>
                    <a:rPr lang="en-US" altLang="zh-CN" sz="1600" b="1" dirty="0" smtClean="0">
                      <a:solidFill>
                        <a:schemeClr val="bg1"/>
                      </a:solidFill>
                      <a:latin typeface="+mn-ea"/>
                    </a:rPr>
                    <a:t>40</a:t>
                  </a:r>
                  <a:endParaRPr lang="zh-CN" altLang="en-US" sz="1600" b="1" dirty="0">
                    <a:solidFill>
                      <a:schemeClr val="bg1"/>
                    </a:solidFill>
                    <a:latin typeface="+mn-ea"/>
                  </a:endParaRPr>
                </a:p>
              </p:txBody>
            </p:sp>
          </p:grpSp>
          <p:sp>
            <p:nvSpPr>
              <p:cNvPr id="31" name="TextBox 30"/>
              <p:cNvSpPr txBox="1"/>
              <p:nvPr/>
            </p:nvSpPr>
            <p:spPr>
              <a:xfrm>
                <a:off x="598878" y="2428874"/>
                <a:ext cx="1164810" cy="523220"/>
              </a:xfrm>
              <a:prstGeom prst="rect">
                <a:avLst/>
              </a:prstGeom>
              <a:noFill/>
            </p:spPr>
            <p:txBody>
              <a:bodyPr wrap="square" rtlCol="0">
                <a:spAutoFit/>
              </a:bodyPr>
              <a:lstStyle/>
              <a:p>
                <a:r>
                  <a:rPr lang="en-US" altLang="zh-CN" sz="1400" b="1" dirty="0" smtClean="0">
                    <a:solidFill>
                      <a:srgbClr val="11576A"/>
                    </a:solidFill>
                    <a:latin typeface="+mn-ea"/>
                  </a:rPr>
                  <a:t>T1</a:t>
                </a:r>
                <a:r>
                  <a:rPr lang="zh-CN" altLang="en-US" sz="1400" b="1" dirty="0" smtClean="0">
                    <a:solidFill>
                      <a:srgbClr val="11576A"/>
                    </a:solidFill>
                    <a:latin typeface="+mn-ea"/>
                  </a:rPr>
                  <a:t>运行中占用资源</a:t>
                </a:r>
                <a:r>
                  <a:rPr lang="en-US" altLang="zh-CN" sz="1400" b="1" dirty="0">
                    <a:solidFill>
                      <a:srgbClr val="11576A"/>
                    </a:solidFill>
                    <a:latin typeface="+mn-ea"/>
                  </a:rPr>
                  <a:t>L1</a:t>
                </a:r>
                <a:endParaRPr lang="zh-CN" altLang="en-US" sz="1400" b="1" dirty="0">
                  <a:solidFill>
                    <a:srgbClr val="11576A"/>
                  </a:solidFill>
                  <a:latin typeface="+mn-ea"/>
                </a:endParaRPr>
              </a:p>
            </p:txBody>
          </p:sp>
          <p:cxnSp>
            <p:nvCxnSpPr>
              <p:cNvPr id="33" name="直接连接符 32"/>
              <p:cNvCxnSpPr/>
              <p:nvPr/>
            </p:nvCxnSpPr>
            <p:spPr>
              <a:xfrm rot="16200000" flipH="1">
                <a:off x="1119075" y="3226510"/>
                <a:ext cx="1548000" cy="0"/>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901371" y="2426153"/>
            <a:ext cx="1402338" cy="506721"/>
            <a:chOff x="1901371" y="2426153"/>
            <a:chExt cx="1402338" cy="506721"/>
          </a:xfrm>
        </p:grpSpPr>
        <p:grpSp>
          <p:nvGrpSpPr>
            <p:cNvPr id="20" name="组合 19"/>
            <p:cNvGrpSpPr>
              <a:grpSpLocks noChangeAspect="1"/>
            </p:cNvGrpSpPr>
            <p:nvPr/>
          </p:nvGrpSpPr>
          <p:grpSpPr>
            <a:xfrm>
              <a:off x="3000364" y="2428874"/>
              <a:ext cx="303345" cy="504000"/>
              <a:chOff x="7715272" y="2214560"/>
              <a:chExt cx="432000" cy="717752"/>
            </a:xfrm>
          </p:grpSpPr>
          <p:sp>
            <p:nvSpPr>
              <p:cNvPr id="14" name="弦形 13"/>
              <p:cNvSpPr/>
              <p:nvPr/>
            </p:nvSpPr>
            <p:spPr>
              <a:xfrm rot="6720000">
                <a:off x="7715272" y="2214560"/>
                <a:ext cx="428628" cy="428628"/>
              </a:xfrm>
              <a:prstGeom prst="chord">
                <a:avLst/>
              </a:prstGeom>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a:spLocks noChangeAspect="1"/>
              </p:cNvSpPr>
              <p:nvPr/>
            </p:nvSpPr>
            <p:spPr>
              <a:xfrm>
                <a:off x="7715272" y="2500312"/>
                <a:ext cx="432000" cy="432000"/>
              </a:xfrm>
              <a:prstGeom prst="rect">
                <a:avLst/>
              </a:prstGeom>
              <a:solidFill>
                <a:srgbClr val="002060"/>
              </a:solid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等腰三角形 17"/>
              <p:cNvSpPr/>
              <p:nvPr/>
            </p:nvSpPr>
            <p:spPr>
              <a:xfrm>
                <a:off x="7858148" y="2643188"/>
                <a:ext cx="142876" cy="214314"/>
              </a:xfrm>
              <a:prstGeom prst="triangl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7858148" y="2571750"/>
                <a:ext cx="142876" cy="142876"/>
              </a:xfrm>
              <a:prstGeom prst="ellips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4" name="任意多边形 33"/>
            <p:cNvSpPr/>
            <p:nvPr/>
          </p:nvSpPr>
          <p:spPr>
            <a:xfrm>
              <a:off x="1901371" y="2426153"/>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a:off x="3271602" y="1714494"/>
            <a:ext cx="2236501" cy="1451914"/>
            <a:chOff x="3271602" y="1714494"/>
            <a:chExt cx="2236501" cy="1451914"/>
          </a:xfrm>
        </p:grpSpPr>
        <p:grpSp>
          <p:nvGrpSpPr>
            <p:cNvPr id="24" name="组合 23"/>
            <p:cNvGrpSpPr/>
            <p:nvPr/>
          </p:nvGrpSpPr>
          <p:grpSpPr>
            <a:xfrm>
              <a:off x="3872730" y="1714494"/>
              <a:ext cx="1043876" cy="714380"/>
              <a:chOff x="885490" y="1857370"/>
              <a:chExt cx="1043876" cy="714380"/>
            </a:xfrm>
          </p:grpSpPr>
          <p:sp>
            <p:nvSpPr>
              <p:cNvPr id="25" name="矩形 24"/>
              <p:cNvSpPr/>
              <p:nvPr/>
            </p:nvSpPr>
            <p:spPr>
              <a:xfrm>
                <a:off x="928909" y="1857370"/>
                <a:ext cx="96987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885490"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T2</a:t>
                </a:r>
              </a:p>
              <a:p>
                <a:r>
                  <a:rPr lang="zh-CN" altLang="en-US" sz="1600" b="1" dirty="0" smtClean="0">
                    <a:solidFill>
                      <a:schemeClr val="bg1"/>
                    </a:solidFill>
                    <a:latin typeface="+mn-ea"/>
                  </a:rPr>
                  <a:t>优先级</a:t>
                </a:r>
                <a:r>
                  <a:rPr lang="en-US" altLang="zh-CN" sz="1600" b="1" dirty="0" smtClean="0">
                    <a:solidFill>
                      <a:schemeClr val="bg1"/>
                    </a:solidFill>
                    <a:latin typeface="+mn-ea"/>
                  </a:rPr>
                  <a:t>50</a:t>
                </a:r>
                <a:endParaRPr lang="zh-CN" altLang="en-US" sz="1600" b="1" dirty="0">
                  <a:solidFill>
                    <a:schemeClr val="bg1"/>
                  </a:solidFill>
                  <a:latin typeface="+mn-ea"/>
                </a:endParaRPr>
              </a:p>
            </p:txBody>
          </p:sp>
        </p:grpSp>
        <p:sp>
          <p:nvSpPr>
            <p:cNvPr id="35" name="任意多边形 34"/>
            <p:cNvSpPr/>
            <p:nvPr/>
          </p:nvSpPr>
          <p:spPr>
            <a:xfrm>
              <a:off x="3271602" y="2440667"/>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3929058" y="2643188"/>
              <a:ext cx="1579045" cy="523220"/>
            </a:xfrm>
            <a:prstGeom prst="rect">
              <a:avLst/>
            </a:prstGeom>
            <a:noFill/>
          </p:spPr>
          <p:txBody>
            <a:bodyPr wrap="square" rtlCol="0">
              <a:spAutoFit/>
            </a:bodyPr>
            <a:lstStyle/>
            <a:p>
              <a:r>
                <a:rPr lang="en-US" altLang="zh-CN" sz="1400" b="1" dirty="0" smtClean="0">
                  <a:solidFill>
                    <a:srgbClr val="11576A"/>
                  </a:solidFill>
                  <a:latin typeface="+mn-ea"/>
                </a:rPr>
                <a:t>T2</a:t>
              </a:r>
              <a:r>
                <a:rPr lang="zh-CN" altLang="en-US" sz="1400" b="1" dirty="0" smtClean="0">
                  <a:solidFill>
                    <a:srgbClr val="11576A"/>
                  </a:solidFill>
                  <a:latin typeface="+mn-ea"/>
                </a:rPr>
                <a:t>运行中申请</a:t>
              </a:r>
              <a:r>
                <a:rPr lang="en-US" altLang="zh-CN" sz="1400" b="1" dirty="0" smtClean="0">
                  <a:solidFill>
                    <a:srgbClr val="11576A"/>
                  </a:solidFill>
                  <a:latin typeface="+mn-ea"/>
                </a:rPr>
                <a:t>T1</a:t>
              </a:r>
              <a:r>
                <a:rPr lang="zh-CN" altLang="en-US" sz="1400" b="1" dirty="0" smtClean="0">
                  <a:solidFill>
                    <a:srgbClr val="11576A"/>
                  </a:solidFill>
                  <a:latin typeface="+mn-ea"/>
                </a:rPr>
                <a:t>已占用的资源</a:t>
              </a:r>
              <a:r>
                <a:rPr lang="en-US" altLang="zh-CN" sz="1400" b="1" dirty="0" smtClean="0">
                  <a:solidFill>
                    <a:srgbClr val="11576A"/>
                  </a:solidFill>
                  <a:latin typeface="+mn-ea"/>
                </a:rPr>
                <a:t>L1</a:t>
              </a:r>
              <a:endParaRPr lang="zh-CN" altLang="en-US" sz="1400" b="1" dirty="0">
                <a:solidFill>
                  <a:srgbClr val="11576A"/>
                </a:solidFill>
                <a:latin typeface="+mn-ea"/>
              </a:endParaRPr>
            </a:p>
          </p:txBody>
        </p:sp>
      </p:grpSp>
      <p:grpSp>
        <p:nvGrpSpPr>
          <p:cNvPr id="10" name="组合 9"/>
          <p:cNvGrpSpPr/>
          <p:nvPr/>
        </p:nvGrpSpPr>
        <p:grpSpPr>
          <a:xfrm>
            <a:off x="1428728" y="1714494"/>
            <a:ext cx="6043202" cy="2441581"/>
            <a:chOff x="1428728" y="1714494"/>
            <a:chExt cx="6043202" cy="2441581"/>
          </a:xfrm>
        </p:grpSpPr>
        <p:grpSp>
          <p:nvGrpSpPr>
            <p:cNvPr id="27" name="组合 26"/>
            <p:cNvGrpSpPr/>
            <p:nvPr/>
          </p:nvGrpSpPr>
          <p:grpSpPr>
            <a:xfrm>
              <a:off x="5872994" y="1714494"/>
              <a:ext cx="1043876" cy="714380"/>
              <a:chOff x="885490" y="1857370"/>
              <a:chExt cx="1043876" cy="714380"/>
            </a:xfrm>
          </p:grpSpPr>
          <p:sp>
            <p:nvSpPr>
              <p:cNvPr id="28" name="矩形 27"/>
              <p:cNvSpPr/>
              <p:nvPr/>
            </p:nvSpPr>
            <p:spPr>
              <a:xfrm>
                <a:off x="952648" y="1857370"/>
                <a:ext cx="925432"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885490"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T3</a:t>
                </a:r>
              </a:p>
              <a:p>
                <a:r>
                  <a:rPr lang="zh-CN" altLang="en-US" sz="1600" b="1" dirty="0" smtClean="0">
                    <a:solidFill>
                      <a:schemeClr val="bg1"/>
                    </a:solidFill>
                    <a:latin typeface="+mn-ea"/>
                  </a:rPr>
                  <a:t>优先级</a:t>
                </a:r>
                <a:r>
                  <a:rPr lang="en-US" altLang="zh-CN" sz="1600" b="1" dirty="0" smtClean="0">
                    <a:solidFill>
                      <a:schemeClr val="bg1"/>
                    </a:solidFill>
                    <a:latin typeface="+mn-ea"/>
                  </a:rPr>
                  <a:t>46</a:t>
                </a:r>
                <a:endParaRPr lang="zh-CN" altLang="en-US" sz="1600" b="1" dirty="0">
                  <a:solidFill>
                    <a:schemeClr val="bg1"/>
                  </a:solidFill>
                  <a:latin typeface="+mn-ea"/>
                </a:endParaRPr>
              </a:p>
            </p:txBody>
          </p:sp>
        </p:grpSp>
        <p:cxnSp>
          <p:nvCxnSpPr>
            <p:cNvPr id="38" name="直接连接符 37"/>
            <p:cNvCxnSpPr/>
            <p:nvPr/>
          </p:nvCxnSpPr>
          <p:spPr>
            <a:xfrm rot="5400000">
              <a:off x="4971254" y="2744000"/>
              <a:ext cx="1428760" cy="79850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
              <a:off x="1428728" y="3857634"/>
              <a:ext cx="385765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428728" y="3857634"/>
              <a:ext cx="357190" cy="29844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55860" y="2395983"/>
              <a:ext cx="1416070" cy="954107"/>
            </a:xfrm>
            <a:prstGeom prst="rect">
              <a:avLst/>
            </a:prstGeom>
            <a:noFill/>
          </p:spPr>
          <p:txBody>
            <a:bodyPr wrap="square" rtlCol="0">
              <a:spAutoFit/>
            </a:bodyPr>
            <a:lstStyle/>
            <a:p>
              <a:r>
                <a:rPr lang="en-US" altLang="zh-CN" sz="1400" b="1" dirty="0" smtClean="0">
                  <a:solidFill>
                    <a:srgbClr val="11576A"/>
                  </a:solidFill>
                  <a:latin typeface="+mn-ea"/>
                </a:rPr>
                <a:t>T3</a:t>
              </a:r>
              <a:r>
                <a:rPr lang="zh-CN" altLang="en-US" sz="1400" b="1" dirty="0" smtClean="0">
                  <a:solidFill>
                    <a:srgbClr val="11576A"/>
                  </a:solidFill>
                  <a:latin typeface="+mn-ea"/>
                </a:rPr>
                <a:t>优先级大于</a:t>
              </a:r>
              <a:r>
                <a:rPr lang="en-US" altLang="zh-CN" sz="1400" b="1" dirty="0" smtClean="0">
                  <a:solidFill>
                    <a:srgbClr val="11576A"/>
                  </a:solidFill>
                  <a:latin typeface="+mn-ea"/>
                </a:rPr>
                <a:t>T1</a:t>
              </a:r>
              <a:r>
                <a:rPr lang="zh-CN" altLang="en-US" sz="1400" b="1" dirty="0" smtClean="0">
                  <a:solidFill>
                    <a:srgbClr val="11576A"/>
                  </a:solidFill>
                  <a:latin typeface="+mn-ea"/>
                </a:rPr>
                <a:t>，小于</a:t>
              </a:r>
              <a:r>
                <a:rPr lang="en-US" altLang="zh-CN" sz="1400" b="1" dirty="0" smtClean="0">
                  <a:solidFill>
                    <a:srgbClr val="11576A"/>
                  </a:solidFill>
                  <a:latin typeface="+mn-ea"/>
                </a:rPr>
                <a:t>T2</a:t>
              </a:r>
              <a:r>
                <a:rPr lang="zh-CN" altLang="en-US" sz="1400" b="1" dirty="0" smtClean="0">
                  <a:solidFill>
                    <a:srgbClr val="11576A"/>
                  </a:solidFill>
                  <a:latin typeface="+mn-ea"/>
                </a:rPr>
                <a:t>；从而阻止了</a:t>
              </a:r>
              <a:r>
                <a:rPr lang="en-US" altLang="zh-CN" sz="1400" b="1" dirty="0" smtClean="0">
                  <a:solidFill>
                    <a:srgbClr val="11576A"/>
                  </a:solidFill>
                  <a:latin typeface="+mn-ea"/>
                </a:rPr>
                <a:t>T1</a:t>
              </a:r>
              <a:r>
                <a:rPr lang="zh-CN" altLang="en-US" sz="1400" b="1" dirty="0" smtClean="0">
                  <a:solidFill>
                    <a:srgbClr val="11576A"/>
                  </a:solidFill>
                  <a:latin typeface="+mn-ea"/>
                </a:rPr>
                <a:t>运行</a:t>
              </a:r>
              <a:endParaRPr lang="zh-CN" altLang="en-US" sz="1400" b="1" dirty="0">
                <a:solidFill>
                  <a:srgbClr val="11576A"/>
                </a:solidFill>
                <a:latin typeface="+mn-ea"/>
              </a:endParaRPr>
            </a:p>
          </p:txBody>
        </p:sp>
      </p:grpSp>
      <p:sp>
        <p:nvSpPr>
          <p:cNvPr id="49" name="TextBox 48"/>
          <p:cNvSpPr txBox="1"/>
          <p:nvPr/>
        </p:nvSpPr>
        <p:spPr>
          <a:xfrm>
            <a:off x="2555776" y="4155926"/>
            <a:ext cx="4525104" cy="307777"/>
          </a:xfrm>
          <a:prstGeom prst="rect">
            <a:avLst/>
          </a:prstGeom>
          <a:noFill/>
        </p:spPr>
        <p:txBody>
          <a:bodyPr wrap="square" rtlCol="0">
            <a:spAutoFit/>
          </a:bodyPr>
          <a:lstStyle/>
          <a:p>
            <a:r>
              <a:rPr lang="en-US" altLang="zh-CN" sz="1400" b="1" dirty="0" smtClean="0">
                <a:solidFill>
                  <a:srgbClr val="11576A"/>
                </a:solidFill>
                <a:latin typeface="+mn-ea"/>
              </a:rPr>
              <a:t>T3</a:t>
            </a:r>
            <a:r>
              <a:rPr lang="zh-CN" altLang="en-US" sz="1400" b="1" dirty="0" smtClean="0">
                <a:solidFill>
                  <a:srgbClr val="11576A"/>
                </a:solidFill>
                <a:latin typeface="+mn-ea"/>
              </a:rPr>
              <a:t>的长时间运行导致高优先级的</a:t>
            </a:r>
            <a:r>
              <a:rPr lang="en-US" altLang="zh-CN" sz="1400" b="1" dirty="0" smtClean="0">
                <a:solidFill>
                  <a:srgbClr val="11576A"/>
                </a:solidFill>
                <a:latin typeface="+mn-ea"/>
              </a:rPr>
              <a:t>T1</a:t>
            </a:r>
            <a:r>
              <a:rPr lang="zh-CN" altLang="en-US" sz="1400" b="1" dirty="0" smtClean="0">
                <a:solidFill>
                  <a:srgbClr val="11576A"/>
                </a:solidFill>
                <a:latin typeface="+mn-ea"/>
              </a:rPr>
              <a:t>进行长时间等待</a:t>
            </a:r>
            <a:endParaRPr lang="zh-CN" altLang="en-US" sz="14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smtClean="0"/>
              <a:t>优先级继承（</a:t>
            </a:r>
            <a:r>
              <a:rPr lang="en-US" altLang="zh-CN" smtClean="0"/>
              <a:t>Priority Inheritance</a:t>
            </a:r>
            <a:r>
              <a:rPr lang="zh-CN" altLang="en-US" smtClean="0"/>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350923" y="822314"/>
            <a:ext cx="6957381" cy="714380"/>
            <a:chOff x="350923" y="822314"/>
            <a:chExt cx="6957381" cy="714380"/>
          </a:xfrm>
        </p:grpSpPr>
        <p:sp>
          <p:nvSpPr>
            <p:cNvPr id="9" name="内容占位符 2"/>
            <p:cNvSpPr txBox="1">
              <a:spLocks/>
            </p:cNvSpPr>
            <p:nvPr/>
          </p:nvSpPr>
          <p:spPr>
            <a:xfrm>
              <a:off x="649006" y="822314"/>
              <a:ext cx="665929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占用资源的低</a:t>
              </a:r>
              <a:r>
                <a:rPr lang="zh-CN" altLang="en-US" sz="1800" dirty="0" smtClean="0"/>
                <a:t>优先级进程继承申请资源的高优先级进程的优先级</a:t>
              </a:r>
              <a:endParaRPr lang="zh-CN" altLang="en-US" sz="1800" dirty="0"/>
            </a:p>
          </p:txBody>
        </p:sp>
        <p:sp>
          <p:nvSpPr>
            <p:cNvPr id="12" name="TextBox 11"/>
            <p:cNvSpPr txBox="1"/>
            <p:nvPr/>
          </p:nvSpPr>
          <p:spPr>
            <a:xfrm>
              <a:off x="350923" y="8223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9" name="组合 68"/>
          <p:cNvGrpSpPr/>
          <p:nvPr/>
        </p:nvGrpSpPr>
        <p:grpSpPr>
          <a:xfrm>
            <a:off x="762612" y="1197599"/>
            <a:ext cx="6401676" cy="700998"/>
            <a:chOff x="768452" y="1411054"/>
            <a:chExt cx="5829858" cy="700998"/>
          </a:xfrm>
        </p:grpSpPr>
        <p:sp>
          <p:nvSpPr>
            <p:cNvPr id="11" name="内容占位符 2"/>
            <p:cNvSpPr txBox="1">
              <a:spLocks/>
            </p:cNvSpPr>
            <p:nvPr/>
          </p:nvSpPr>
          <p:spPr>
            <a:xfrm>
              <a:off x="901016" y="1411054"/>
              <a:ext cx="5697294"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只在占有资源的低优先级进程被阻塞时</a:t>
              </a:r>
              <a:r>
                <a:rPr lang="en-US" altLang="zh-CN" sz="1800" dirty="0" smtClean="0"/>
                <a:t>,</a:t>
              </a:r>
              <a:r>
                <a:rPr lang="zh-CN" altLang="en-US" sz="1800" dirty="0" smtClean="0"/>
                <a:t>才提高占有资源进程的优先级</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768452" y="1511520"/>
              <a:ext cx="151066" cy="148997"/>
            </a:xfrm>
            <a:prstGeom prst="rect">
              <a:avLst/>
            </a:prstGeom>
            <a:effectLst/>
          </p:spPr>
        </p:pic>
      </p:grpSp>
      <p:sp>
        <p:nvSpPr>
          <p:cNvPr id="20" name="矩形 19"/>
          <p:cNvSpPr/>
          <p:nvPr/>
        </p:nvSpPr>
        <p:spPr>
          <a:xfrm>
            <a:off x="3580782" y="2953381"/>
            <a:ext cx="1296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5"/>
          <p:cNvGrpSpPr/>
          <p:nvPr/>
        </p:nvGrpSpPr>
        <p:grpSpPr>
          <a:xfrm>
            <a:off x="2484056" y="1887110"/>
            <a:ext cx="1577787" cy="881893"/>
            <a:chOff x="3773846" y="1898303"/>
            <a:chExt cx="1577787" cy="881893"/>
          </a:xfrm>
        </p:grpSpPr>
        <p:sp>
          <p:nvSpPr>
            <p:cNvPr id="19" name="矩形 18"/>
            <p:cNvSpPr/>
            <p:nvPr/>
          </p:nvSpPr>
          <p:spPr>
            <a:xfrm>
              <a:off x="4208216" y="2564172"/>
              <a:ext cx="254124"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flipH="1">
              <a:off x="4454171" y="2307795"/>
              <a:ext cx="146438" cy="24497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219794" y="2255168"/>
              <a:ext cx="627" cy="275885"/>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3846" y="1898303"/>
              <a:ext cx="1034257" cy="276999"/>
            </a:xfrm>
            <a:prstGeom prst="rect">
              <a:avLst/>
            </a:prstGeom>
            <a:noFill/>
          </p:spPr>
          <p:txBody>
            <a:bodyPr wrap="non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1</a:t>
              </a:r>
              <a:r>
                <a:rPr lang="zh-CN" altLang="en-US" sz="1200" b="1" dirty="0" smtClean="0">
                  <a:solidFill>
                    <a:srgbClr val="11576A"/>
                  </a:solidFill>
                  <a:latin typeface="+mj-ea"/>
                  <a:ea typeface="+mj-ea"/>
                </a:rPr>
                <a:t>占用资源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sp>
          <p:nvSpPr>
            <p:cNvPr id="30" name="TextBox 29"/>
            <p:cNvSpPr txBox="1"/>
            <p:nvPr/>
          </p:nvSpPr>
          <p:spPr>
            <a:xfrm>
              <a:off x="4476072" y="2073825"/>
              <a:ext cx="875561" cy="276999"/>
            </a:xfrm>
            <a:prstGeom prst="rect">
              <a:avLst/>
            </a:prstGeom>
            <a:noFill/>
          </p:spPr>
          <p:txBody>
            <a:bodyPr wrap="none" rtlCol="0">
              <a:spAutoFit/>
            </a:bodyPr>
            <a:lstStyle/>
            <a:p>
              <a:r>
                <a:rPr lang="zh-CN" altLang="en-US" sz="1200" b="1" dirty="0" smtClean="0">
                  <a:solidFill>
                    <a:srgbClr val="11576A"/>
                  </a:solidFill>
                  <a:latin typeface="+mj-ea"/>
                  <a:ea typeface="+mj-ea"/>
                </a:rPr>
                <a:t>释放资源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grpSp>
      <p:grpSp>
        <p:nvGrpSpPr>
          <p:cNvPr id="67" name="组合 66"/>
          <p:cNvGrpSpPr/>
          <p:nvPr/>
        </p:nvGrpSpPr>
        <p:grpSpPr>
          <a:xfrm>
            <a:off x="3164380" y="2548786"/>
            <a:ext cx="573602" cy="1808112"/>
            <a:chOff x="4454170" y="2559979"/>
            <a:chExt cx="573602" cy="1808112"/>
          </a:xfrm>
        </p:grpSpPr>
        <p:sp>
          <p:nvSpPr>
            <p:cNvPr id="18" name="矩形 17"/>
            <p:cNvSpPr/>
            <p:nvPr/>
          </p:nvSpPr>
          <p:spPr>
            <a:xfrm>
              <a:off x="4454170" y="2559979"/>
              <a:ext cx="438045" cy="225551"/>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471646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7</a:t>
              </a:r>
              <a:endParaRPr lang="zh-CN" altLang="en-US" sz="1200" b="1" baseline="-25000" dirty="0">
                <a:solidFill>
                  <a:srgbClr val="11576A"/>
                </a:solidFill>
                <a:latin typeface="+mj-ea"/>
                <a:ea typeface="+mj-ea"/>
              </a:endParaRPr>
            </a:p>
          </p:txBody>
        </p:sp>
        <p:cxnSp>
          <p:nvCxnSpPr>
            <p:cNvPr id="51" name="直接连接符 50"/>
            <p:cNvCxnSpPr/>
            <p:nvPr/>
          </p:nvCxnSpPr>
          <p:spPr>
            <a:xfrm>
              <a:off x="4875336"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2495900" y="3362861"/>
            <a:ext cx="1033323" cy="994037"/>
            <a:chOff x="3785690" y="3374054"/>
            <a:chExt cx="1033323" cy="994037"/>
          </a:xfrm>
        </p:grpSpPr>
        <p:sp>
          <p:nvSpPr>
            <p:cNvPr id="44" name="TextBox 43"/>
            <p:cNvSpPr txBox="1"/>
            <p:nvPr/>
          </p:nvSpPr>
          <p:spPr>
            <a:xfrm>
              <a:off x="385769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5</a:t>
              </a:r>
              <a:endParaRPr lang="zh-CN" altLang="en-US" sz="1200" b="1" baseline="-25000" dirty="0">
                <a:solidFill>
                  <a:srgbClr val="11576A"/>
                </a:solidFill>
                <a:latin typeface="+mj-ea"/>
                <a:ea typeface="+mj-ea"/>
              </a:endParaRPr>
            </a:p>
          </p:txBody>
        </p:sp>
        <p:sp>
          <p:nvSpPr>
            <p:cNvPr id="45" name="TextBox 44"/>
            <p:cNvSpPr txBox="1"/>
            <p:nvPr/>
          </p:nvSpPr>
          <p:spPr>
            <a:xfrm>
              <a:off x="4068959"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6</a:t>
              </a:r>
              <a:endParaRPr lang="zh-CN" altLang="en-US" sz="1200" b="1" baseline="-25000" dirty="0">
                <a:solidFill>
                  <a:srgbClr val="11576A"/>
                </a:solidFill>
                <a:latin typeface="+mj-ea"/>
                <a:ea typeface="+mj-ea"/>
              </a:endParaRPr>
            </a:p>
          </p:txBody>
        </p:sp>
        <p:grpSp>
          <p:nvGrpSpPr>
            <p:cNvPr id="14" name="组合 13"/>
            <p:cNvGrpSpPr/>
            <p:nvPr/>
          </p:nvGrpSpPr>
          <p:grpSpPr>
            <a:xfrm>
              <a:off x="3785690" y="3374054"/>
              <a:ext cx="1033323" cy="673608"/>
              <a:chOff x="3785690" y="3374054"/>
              <a:chExt cx="1033323" cy="673608"/>
            </a:xfrm>
          </p:grpSpPr>
          <p:sp>
            <p:nvSpPr>
              <p:cNvPr id="34" name="TextBox 33"/>
              <p:cNvSpPr txBox="1"/>
              <p:nvPr/>
            </p:nvSpPr>
            <p:spPr>
              <a:xfrm>
                <a:off x="3943452" y="3374054"/>
                <a:ext cx="875561" cy="276999"/>
              </a:xfrm>
              <a:prstGeom prst="rect">
                <a:avLst/>
              </a:prstGeom>
              <a:noFill/>
            </p:spPr>
            <p:txBody>
              <a:bodyPr wrap="none" rtlCol="0">
                <a:spAutoFit/>
              </a:bodyPr>
              <a:lstStyle/>
              <a:p>
                <a:r>
                  <a:rPr lang="zh-CN" altLang="en-US" sz="1200" b="1" dirty="0" smtClean="0">
                    <a:solidFill>
                      <a:srgbClr val="11576A"/>
                    </a:solidFill>
                    <a:latin typeface="+mj-ea"/>
                    <a:ea typeface="+mj-ea"/>
                  </a:rPr>
                  <a:t>释放资源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8" name="直接连接符 37"/>
              <p:cNvCxnSpPr/>
              <p:nvPr/>
            </p:nvCxnSpPr>
            <p:spPr>
              <a:xfrm>
                <a:off x="4226474" y="3610710"/>
                <a:ext cx="0" cy="200296"/>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785690" y="3831638"/>
                <a:ext cx="432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4" name="直接连接符 53"/>
            <p:cNvCxnSpPr/>
            <p:nvPr/>
          </p:nvCxnSpPr>
          <p:spPr>
            <a:xfrm>
              <a:off x="4217738"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001714"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1300343" y="1935958"/>
            <a:ext cx="1353319" cy="2420940"/>
            <a:chOff x="2590133" y="1947151"/>
            <a:chExt cx="1353319" cy="2420940"/>
          </a:xfrm>
        </p:grpSpPr>
        <p:grpSp>
          <p:nvGrpSpPr>
            <p:cNvPr id="5" name="组合 4"/>
            <p:cNvGrpSpPr/>
            <p:nvPr/>
          </p:nvGrpSpPr>
          <p:grpSpPr>
            <a:xfrm>
              <a:off x="2590133" y="1947151"/>
              <a:ext cx="1190227" cy="828853"/>
              <a:chOff x="2590133" y="1947151"/>
              <a:chExt cx="1190227" cy="828853"/>
            </a:xfrm>
          </p:grpSpPr>
          <p:sp>
            <p:nvSpPr>
              <p:cNvPr id="17" name="矩形 16"/>
              <p:cNvSpPr/>
              <p:nvPr/>
            </p:nvSpPr>
            <p:spPr>
              <a:xfrm>
                <a:off x="3348312" y="2559980"/>
                <a:ext cx="432048"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3526236" y="2319557"/>
                <a:ext cx="252008" cy="216000"/>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90133" y="1947151"/>
                <a:ext cx="1045764" cy="461665"/>
              </a:xfrm>
              <a:prstGeom prst="rect">
                <a:avLst/>
              </a:prstGeom>
              <a:noFill/>
            </p:spPr>
            <p:txBody>
              <a:bodyPr wrap="square" rtlCol="0">
                <a:spAutoFit/>
              </a:bodyPr>
              <a:lstStyle/>
              <a:p>
                <a:r>
                  <a:rPr lang="zh-CN" altLang="en-US" sz="1200" b="1" dirty="0" smtClean="0">
                    <a:solidFill>
                      <a:srgbClr val="11576A"/>
                    </a:solidFill>
                    <a:latin typeface="+mj-ea"/>
                    <a:ea typeface="+mj-ea"/>
                  </a:rPr>
                  <a:t>因请求资源</a:t>
                </a:r>
                <a:r>
                  <a:rPr lang="en-US" altLang="zh-CN" sz="1200" b="1" dirty="0" smtClean="0">
                    <a:solidFill>
                      <a:srgbClr val="11576A"/>
                    </a:solidFill>
                    <a:latin typeface="+mj-ea"/>
                    <a:ea typeface="+mj-ea"/>
                  </a:rPr>
                  <a:t>s</a:t>
                </a:r>
                <a:r>
                  <a:rPr lang="zh-CN" altLang="en-US" sz="1200" b="1" dirty="0" smtClean="0">
                    <a:solidFill>
                      <a:srgbClr val="11576A"/>
                    </a:solidFill>
                    <a:latin typeface="+mj-ea"/>
                    <a:ea typeface="+mj-ea"/>
                  </a:rPr>
                  <a:t>而</a:t>
                </a:r>
                <a:r>
                  <a:rPr lang="zh-CN" altLang="en-US" sz="1200" b="1" dirty="0" smtClean="0">
                    <a:solidFill>
                      <a:srgbClr val="11576A"/>
                    </a:solidFill>
                    <a:latin typeface="+mj-ea"/>
                  </a:rPr>
                  <a:t>被阻塞</a:t>
                </a:r>
                <a:r>
                  <a:rPr lang="en-US" altLang="zh-CN" sz="1200" b="1" dirty="0">
                    <a:solidFill>
                      <a:srgbClr val="11576A"/>
                    </a:solidFill>
                    <a:latin typeface="+mj-ea"/>
                  </a:rPr>
                  <a:t>T</a:t>
                </a:r>
                <a:r>
                  <a:rPr lang="en-US" altLang="zh-CN" sz="1200" b="1" baseline="-25000" dirty="0">
                    <a:solidFill>
                      <a:srgbClr val="11576A"/>
                    </a:solidFill>
                    <a:latin typeface="+mj-ea"/>
                  </a:rPr>
                  <a:t>3</a:t>
                </a:r>
                <a:endParaRPr lang="zh-CN" altLang="en-US" sz="1200" b="1" baseline="-25000" dirty="0">
                  <a:solidFill>
                    <a:srgbClr val="11576A"/>
                  </a:solidFill>
                  <a:latin typeface="+mj-ea"/>
                  <a:ea typeface="+mj-ea"/>
                </a:endParaRPr>
              </a:p>
            </p:txBody>
          </p:sp>
        </p:grpSp>
        <p:sp>
          <p:nvSpPr>
            <p:cNvPr id="43" name="TextBox 42"/>
            <p:cNvSpPr txBox="1"/>
            <p:nvPr/>
          </p:nvSpPr>
          <p:spPr>
            <a:xfrm>
              <a:off x="363214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4</a:t>
              </a:r>
              <a:endParaRPr lang="zh-CN" altLang="en-US" sz="1200" b="1" baseline="-25000" dirty="0">
                <a:solidFill>
                  <a:srgbClr val="11576A"/>
                </a:solidFill>
                <a:latin typeface="+mj-ea"/>
                <a:ea typeface="+mj-ea"/>
              </a:endParaRPr>
            </a:p>
          </p:txBody>
        </p:sp>
        <p:cxnSp>
          <p:nvCxnSpPr>
            <p:cNvPr id="56" name="直接连接符 55"/>
            <p:cNvCxnSpPr/>
            <p:nvPr/>
          </p:nvCxnSpPr>
          <p:spPr>
            <a:xfrm>
              <a:off x="3785690"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842247" y="3354100"/>
            <a:ext cx="878940" cy="1002798"/>
            <a:chOff x="3132037" y="3365293"/>
            <a:chExt cx="878940" cy="1002798"/>
          </a:xfrm>
        </p:grpSpPr>
        <p:sp>
          <p:nvSpPr>
            <p:cNvPr id="42" name="TextBox 41"/>
            <p:cNvSpPr txBox="1"/>
            <p:nvPr/>
          </p:nvSpPr>
          <p:spPr>
            <a:xfrm>
              <a:off x="319588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3</a:t>
              </a:r>
              <a:endParaRPr lang="zh-CN" altLang="en-US" sz="1200" b="1" baseline="-25000" dirty="0">
                <a:solidFill>
                  <a:srgbClr val="11576A"/>
                </a:solidFill>
                <a:latin typeface="+mj-ea"/>
                <a:ea typeface="+mj-ea"/>
              </a:endParaRPr>
            </a:p>
          </p:txBody>
        </p:sp>
        <p:grpSp>
          <p:nvGrpSpPr>
            <p:cNvPr id="10" name="组合 9"/>
            <p:cNvGrpSpPr/>
            <p:nvPr/>
          </p:nvGrpSpPr>
          <p:grpSpPr>
            <a:xfrm>
              <a:off x="3132037" y="3365293"/>
              <a:ext cx="878940" cy="686561"/>
              <a:chOff x="3132037" y="3365293"/>
              <a:chExt cx="878940" cy="686561"/>
            </a:xfrm>
          </p:grpSpPr>
          <p:sp>
            <p:nvSpPr>
              <p:cNvPr id="35" name="TextBox 34"/>
              <p:cNvSpPr txBox="1"/>
              <p:nvPr/>
            </p:nvSpPr>
            <p:spPr>
              <a:xfrm>
                <a:off x="3205948" y="3365293"/>
                <a:ext cx="805029" cy="276999"/>
              </a:xfrm>
              <a:prstGeom prst="rect">
                <a:avLst/>
              </a:prstGeom>
              <a:noFill/>
            </p:spPr>
            <p:txBody>
              <a:bodyPr wrap="none" rtlCol="0">
                <a:spAutoFit/>
              </a:bodyPr>
              <a:lstStyle/>
              <a:p>
                <a:r>
                  <a:rPr lang="zh-CN" altLang="en-US" sz="1200" b="1" dirty="0" smtClean="0">
                    <a:solidFill>
                      <a:srgbClr val="11576A"/>
                    </a:solidFill>
                    <a:latin typeface="+mj-ea"/>
                    <a:ea typeface="+mj-ea"/>
                  </a:rPr>
                  <a:t>被</a:t>
                </a:r>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r>
                  <a:rPr lang="zh-CN" altLang="en-US" sz="1200" b="1" dirty="0">
                    <a:solidFill>
                      <a:srgbClr val="11576A"/>
                    </a:solidFill>
                    <a:latin typeface="+mj-ea"/>
                  </a:rPr>
                  <a:t>抢先</a:t>
                </a:r>
                <a:endParaRPr lang="zh-CN" altLang="en-US" sz="1200" b="1" baseline="-25000" dirty="0">
                  <a:solidFill>
                    <a:srgbClr val="11576A"/>
                  </a:solidFill>
                  <a:latin typeface="+mj-ea"/>
                  <a:ea typeface="+mj-ea"/>
                </a:endParaRPr>
              </a:p>
            </p:txBody>
          </p:sp>
          <p:cxnSp>
            <p:nvCxnSpPr>
              <p:cNvPr id="37" name="直接连接符 36"/>
              <p:cNvCxnSpPr/>
              <p:nvPr/>
            </p:nvCxnSpPr>
            <p:spPr>
              <a:xfrm flipH="1">
                <a:off x="3366226" y="3601800"/>
                <a:ext cx="119213" cy="20648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132037" y="3835830"/>
                <a:ext cx="216000"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7" name="直接连接符 56"/>
            <p:cNvCxnSpPr/>
            <p:nvPr/>
          </p:nvCxnSpPr>
          <p:spPr>
            <a:xfrm>
              <a:off x="3348879"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28495" y="3404938"/>
            <a:ext cx="1080078" cy="951960"/>
            <a:chOff x="2218285" y="3416131"/>
            <a:chExt cx="1080078" cy="951960"/>
          </a:xfrm>
        </p:grpSpPr>
        <p:sp>
          <p:nvSpPr>
            <p:cNvPr id="40" name="TextBox 39"/>
            <p:cNvSpPr txBox="1"/>
            <p:nvPr/>
          </p:nvSpPr>
          <p:spPr>
            <a:xfrm>
              <a:off x="243659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41" name="TextBox 40"/>
            <p:cNvSpPr txBox="1"/>
            <p:nvPr/>
          </p:nvSpPr>
          <p:spPr>
            <a:xfrm>
              <a:off x="297033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7" name="组合 6"/>
            <p:cNvGrpSpPr/>
            <p:nvPr/>
          </p:nvGrpSpPr>
          <p:grpSpPr>
            <a:xfrm>
              <a:off x="2218285" y="3416131"/>
              <a:ext cx="1080078" cy="627339"/>
              <a:chOff x="2218285" y="3416131"/>
              <a:chExt cx="1080078" cy="627339"/>
            </a:xfrm>
          </p:grpSpPr>
          <p:sp>
            <p:nvSpPr>
              <p:cNvPr id="33" name="TextBox 32"/>
              <p:cNvSpPr txBox="1"/>
              <p:nvPr/>
            </p:nvSpPr>
            <p:spPr>
              <a:xfrm>
                <a:off x="2218285" y="3416131"/>
                <a:ext cx="1080078" cy="276999"/>
              </a:xfrm>
              <a:prstGeom prst="rect">
                <a:avLst/>
              </a:prstGeom>
              <a:noFill/>
            </p:spPr>
            <p:txBody>
              <a:bodyPr wrap="squar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3</a:t>
                </a:r>
                <a:r>
                  <a:rPr lang="zh-CN" altLang="en-US" sz="1200" b="1" dirty="0" smtClean="0">
                    <a:solidFill>
                      <a:srgbClr val="11576A"/>
                    </a:solidFill>
                    <a:latin typeface="+mj-ea"/>
                    <a:ea typeface="+mj-ea"/>
                  </a:rPr>
                  <a:t>占用资源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6" name="直接连接符 35"/>
              <p:cNvCxnSpPr/>
              <p:nvPr/>
            </p:nvCxnSpPr>
            <p:spPr>
              <a:xfrm>
                <a:off x="2992671" y="3662876"/>
                <a:ext cx="144947" cy="144947"/>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590132" y="3831637"/>
                <a:ext cx="547486" cy="211833"/>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8" name="直接连接符 57"/>
            <p:cNvCxnSpPr/>
            <p:nvPr/>
          </p:nvCxnSpPr>
          <p:spPr>
            <a:xfrm>
              <a:off x="3132855"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90132"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748093" y="2603082"/>
            <a:ext cx="4316993" cy="2121394"/>
            <a:chOff x="2037883" y="2614275"/>
            <a:chExt cx="4316993" cy="2121394"/>
          </a:xfrm>
        </p:grpSpPr>
        <p:sp>
          <p:nvSpPr>
            <p:cNvPr id="31" name="TextBox 30"/>
            <p:cNvSpPr txBox="1"/>
            <p:nvPr/>
          </p:nvSpPr>
          <p:spPr>
            <a:xfrm>
              <a:off x="2037883" y="2614275"/>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32" name="TextBox 31"/>
            <p:cNvSpPr txBox="1"/>
            <p:nvPr/>
          </p:nvSpPr>
          <p:spPr>
            <a:xfrm>
              <a:off x="2038446" y="3016967"/>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4" name="组合 3"/>
            <p:cNvGrpSpPr/>
            <p:nvPr/>
          </p:nvGrpSpPr>
          <p:grpSpPr>
            <a:xfrm>
              <a:off x="2038446" y="2782102"/>
              <a:ext cx="4316430" cy="1953567"/>
              <a:chOff x="2038446" y="2782102"/>
              <a:chExt cx="4316430" cy="1953567"/>
            </a:xfrm>
          </p:grpSpPr>
          <p:grpSp>
            <p:nvGrpSpPr>
              <p:cNvPr id="3" name="组合 2"/>
              <p:cNvGrpSpPr/>
              <p:nvPr/>
            </p:nvGrpSpPr>
            <p:grpSpPr>
              <a:xfrm>
                <a:off x="2038446" y="2782102"/>
                <a:ext cx="4316430" cy="1374165"/>
                <a:chOff x="2038446" y="2782102"/>
                <a:chExt cx="4316430" cy="1374165"/>
              </a:xfrm>
            </p:grpSpPr>
            <p:cxnSp>
              <p:nvCxnSpPr>
                <p:cNvPr id="15" name="直接连接符 14"/>
                <p:cNvCxnSpPr/>
                <p:nvPr/>
              </p:nvCxnSpPr>
              <p:spPr>
                <a:xfrm>
                  <a:off x="2415636" y="278210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30876" y="3184794"/>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8446" y="3879268"/>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3</a:t>
                  </a:r>
                  <a:endParaRPr lang="zh-CN" altLang="en-US" sz="1200" b="1" baseline="-25000" dirty="0">
                    <a:solidFill>
                      <a:srgbClr val="11576A"/>
                    </a:solidFill>
                    <a:latin typeface="+mj-ea"/>
                    <a:ea typeface="+mj-ea"/>
                  </a:endParaRPr>
                </a:p>
              </p:txBody>
            </p:sp>
            <p:cxnSp>
              <p:nvCxnSpPr>
                <p:cNvPr id="50" name="直接连接符 49"/>
                <p:cNvCxnSpPr/>
                <p:nvPr/>
              </p:nvCxnSpPr>
              <p:spPr>
                <a:xfrm>
                  <a:off x="2430876" y="404766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4159432" y="4542876"/>
                <a:ext cx="158892" cy="158910"/>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2484196" y="4542876"/>
                <a:ext cx="158892" cy="158910"/>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TextBox 62"/>
              <p:cNvSpPr txBox="1"/>
              <p:nvPr/>
            </p:nvSpPr>
            <p:spPr>
              <a:xfrm>
                <a:off x="2637762" y="4484615"/>
                <a:ext cx="710451" cy="246221"/>
              </a:xfrm>
              <a:prstGeom prst="rect">
                <a:avLst/>
              </a:prstGeom>
              <a:noFill/>
            </p:spPr>
            <p:txBody>
              <a:bodyPr wrap="none" rtlCol="0">
                <a:spAutoFit/>
              </a:bodyPr>
              <a:lstStyle/>
              <a:p>
                <a:r>
                  <a:rPr lang="zh-CN" altLang="en-US" sz="1000" b="1" dirty="0" smtClean="0">
                    <a:solidFill>
                      <a:srgbClr val="11576A"/>
                    </a:solidFill>
                    <a:latin typeface="+mj-ea"/>
                    <a:ea typeface="+mj-ea"/>
                  </a:rPr>
                  <a:t>正常执行</a:t>
                </a:r>
              </a:p>
            </p:txBody>
          </p:sp>
          <p:sp>
            <p:nvSpPr>
              <p:cNvPr id="64" name="TextBox 63"/>
              <p:cNvSpPr txBox="1"/>
              <p:nvPr/>
            </p:nvSpPr>
            <p:spPr>
              <a:xfrm>
                <a:off x="4309924" y="4489448"/>
                <a:ext cx="966931" cy="246221"/>
              </a:xfrm>
              <a:prstGeom prst="rect">
                <a:avLst/>
              </a:prstGeom>
              <a:noFill/>
            </p:spPr>
            <p:txBody>
              <a:bodyPr wrap="none" rtlCol="0">
                <a:spAutoFit/>
              </a:bodyPr>
              <a:lstStyle/>
              <a:p>
                <a:r>
                  <a:rPr lang="zh-CN" altLang="en-US" sz="1000" b="1" dirty="0" smtClean="0">
                    <a:solidFill>
                      <a:srgbClr val="11576A"/>
                    </a:solidFill>
                    <a:latin typeface="+mj-ea"/>
                    <a:ea typeface="+mj-ea"/>
                  </a:rPr>
                  <a:t>在临界区执行</a:t>
                </a: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left)">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smtClean="0"/>
              <a:t>优先级天花板协议（</a:t>
            </a:r>
            <a:r>
              <a:rPr lang="en-US" altLang="zh-CN" smtClean="0"/>
              <a:t>priority ceiling protocol</a:t>
            </a:r>
            <a:r>
              <a:rPr lang="zh-CN" altLang="en-US" smtClean="0"/>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611560" y="987574"/>
            <a:ext cx="6119232" cy="714380"/>
            <a:chOff x="829032" y="1000114"/>
            <a:chExt cx="6119232" cy="714380"/>
          </a:xfrm>
        </p:grpSpPr>
        <p:sp>
          <p:nvSpPr>
            <p:cNvPr id="9" name="内容占位符 2"/>
            <p:cNvSpPr txBox="1">
              <a:spLocks/>
            </p:cNvSpPr>
            <p:nvPr/>
          </p:nvSpPr>
          <p:spPr>
            <a:xfrm>
              <a:off x="1142976" y="1000114"/>
              <a:ext cx="580528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占用资源进程的优先级和所有</a:t>
              </a:r>
              <a:r>
                <a:rPr lang="zh-CN" altLang="en-US" dirty="0" smtClean="0"/>
                <a:t>可能申请该</a:t>
              </a:r>
              <a:r>
                <a:rPr lang="zh-CN" altLang="en-US" dirty="0" smtClean="0"/>
                <a:t>资源的进程的最高优先级相同</a:t>
              </a:r>
              <a:endParaRPr lang="zh-CN" altLang="en-US" dirty="0"/>
            </a:p>
          </p:txBody>
        </p:sp>
        <p:sp>
          <p:nvSpPr>
            <p:cNvPr id="12" name="TextBox 11"/>
            <p:cNvSpPr txBox="1"/>
            <p:nvPr/>
          </p:nvSpPr>
          <p:spPr>
            <a:xfrm>
              <a:off x="829032" y="102188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44950" y="1745436"/>
            <a:ext cx="5822238" cy="700998"/>
            <a:chOff x="1262422" y="1643056"/>
            <a:chExt cx="5822238" cy="700998"/>
          </a:xfrm>
        </p:grpSpPr>
        <p:sp>
          <p:nvSpPr>
            <p:cNvPr id="11" name="内容占位符 2"/>
            <p:cNvSpPr txBox="1">
              <a:spLocks/>
            </p:cNvSpPr>
            <p:nvPr/>
          </p:nvSpPr>
          <p:spPr>
            <a:xfrm>
              <a:off x="1394985" y="1643056"/>
              <a:ext cx="5689675"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不管是否发生等待</a:t>
              </a:r>
              <a:r>
                <a:rPr lang="en-US" altLang="zh-CN" dirty="0" smtClean="0"/>
                <a:t>,</a:t>
              </a:r>
              <a:r>
                <a:rPr lang="zh-CN" altLang="en-US" dirty="0" smtClean="0"/>
                <a:t>都提升占用资源进程的优先级</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1758036"/>
              <a:ext cx="151066" cy="148997"/>
            </a:xfrm>
            <a:prstGeom prst="rect">
              <a:avLst/>
            </a:prstGeom>
            <a:effectLst/>
          </p:spPr>
        </p:pic>
      </p:grpSp>
      <p:grpSp>
        <p:nvGrpSpPr>
          <p:cNvPr id="2" name="组合 1"/>
          <p:cNvGrpSpPr/>
          <p:nvPr/>
        </p:nvGrpSpPr>
        <p:grpSpPr>
          <a:xfrm>
            <a:off x="1044950" y="2245502"/>
            <a:ext cx="5685842" cy="1000132"/>
            <a:chOff x="1262422" y="2285998"/>
            <a:chExt cx="5685842" cy="1000132"/>
          </a:xfrm>
        </p:grpSpPr>
        <p:sp>
          <p:nvSpPr>
            <p:cNvPr id="10" name="内容占位符 2"/>
            <p:cNvSpPr txBox="1">
              <a:spLocks/>
            </p:cNvSpPr>
            <p:nvPr/>
          </p:nvSpPr>
          <p:spPr>
            <a:xfrm>
              <a:off x="1394986" y="2285998"/>
              <a:ext cx="5553278"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优先级</a:t>
              </a:r>
              <a:r>
                <a:rPr lang="zh-CN" altLang="en-US" dirty="0" smtClean="0"/>
                <a:t>高于系统中所有被锁定的资源的优先级</a:t>
              </a:r>
              <a:r>
                <a:rPr lang="zh-CN" altLang="en-US" smtClean="0"/>
                <a:t>上限</a:t>
              </a:r>
              <a:r>
                <a:rPr lang="zh-CN" altLang="en-US" smtClean="0"/>
                <a:t>，任务执行临界区时就不会</a:t>
              </a:r>
              <a:r>
                <a:rPr lang="zh-CN" altLang="en-US" dirty="0" smtClean="0"/>
                <a:t>被阻塞</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2" cstate="print"/>
            <a:stretch>
              <a:fillRect/>
            </a:stretch>
          </p:blipFill>
          <p:spPr>
            <a:xfrm>
              <a:off x="1262422" y="240097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封面.jpg"/>
          <p:cNvPicPr>
            <a:picLocks noChangeAspect="1"/>
          </p:cNvPicPr>
          <p:nvPr/>
        </p:nvPicPr>
        <p:blipFill>
          <a:blip r:embed="rId2" cstate="print"/>
          <a:stretch>
            <a:fillRect/>
          </a:stretch>
        </p:blipFill>
        <p:spPr>
          <a:xfrm>
            <a:off x="3026" y="0"/>
            <a:ext cx="9140974" cy="514193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extLst>
      <p:ext uri="{BB962C8B-B14F-4D97-AF65-F5344CB8AC3E}">
        <p14:creationId xmlns:p14="http://schemas.microsoft.com/office/powerpoint/2010/main" val="3443582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6"/>
                                        </p:tgtEl>
                                        <p:attrNameLst>
                                          <p:attrName>ppt_w</p:attrName>
                                        </p:attrNameLst>
                                      </p:cBhvr>
                                      <p:tavLst>
                                        <p:tav tm="0">
                                          <p:val>
                                            <p:strVal val="ppt_w"/>
                                          </p:val>
                                        </p:tav>
                                        <p:tav tm="100000">
                                          <p:val>
                                            <p:strVal val="4*ppt_w"/>
                                          </p:val>
                                        </p:tav>
                                      </p:tavLst>
                                    </p:anim>
                                    <p:anim calcmode="lin" valueType="num">
                                      <p:cBhvr>
                                        <p:cTn id="7" dur="500"/>
                                        <p:tgtEl>
                                          <p:spTgt spid="6"/>
                                        </p:tgtEl>
                                        <p:attrNameLst>
                                          <p:attrName>ppt_h</p:attrName>
                                        </p:attrNameLst>
                                      </p:cBhvr>
                                      <p:tavLst>
                                        <p:tav tm="0">
                                          <p:val>
                                            <p:strVal val="ppt_h"/>
                                          </p:val>
                                        </p:tav>
                                        <p:tav tm="100000">
                                          <p:val>
                                            <p:strVal val="4*ppt_h"/>
                                          </p:val>
                                        </p:tav>
                                      </p:tavLst>
                                    </p:anim>
                                    <p:set>
                                      <p:cBhvr>
                                        <p:cTn id="8" dur="1" fill="hold">
                                          <p:stCondLst>
                                            <p:cond delay="499"/>
                                          </p:stCondLst>
                                        </p:cTn>
                                        <p:tgtEl>
                                          <p:spTgt spid="6"/>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4557</TotalTime>
  <Words>250</Words>
  <Application>Microsoft Office PowerPoint</Application>
  <PresentationFormat>全屏显示(16:9)</PresentationFormat>
  <Paragraphs>55</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MS PGothic</vt:lpstr>
      <vt:lpstr>宋体</vt:lpstr>
      <vt:lpstr>微软雅黑</vt:lpstr>
      <vt:lpstr>张海山锐谐体2.0-授权联系：Samtype@QQ.com</vt:lpstr>
      <vt:lpstr>Arial</vt:lpstr>
      <vt:lpstr>Calibri</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SSL</cp:lastModifiedBy>
  <cp:revision>684</cp:revision>
  <dcterms:created xsi:type="dcterms:W3CDTF">2015-01-11T06:38:50Z</dcterms:created>
  <dcterms:modified xsi:type="dcterms:W3CDTF">2015-03-28T13:47:52Z</dcterms:modified>
</cp:coreProperties>
</file>