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94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300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339900"/>
    <a:srgbClr val="C647C6"/>
    <a:srgbClr val="0EB1C8"/>
    <a:srgbClr val="CCFFFF"/>
    <a:srgbClr val="33FFFF"/>
    <a:srgbClr val="FFF9B1"/>
    <a:srgbClr val="FDD0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97581" autoAdjust="0"/>
  </p:normalViewPr>
  <p:slideViewPr>
    <p:cSldViewPr>
      <p:cViewPr>
        <p:scale>
          <a:sx n="160" d="100"/>
          <a:sy n="160" d="100"/>
        </p:scale>
        <p:origin x="-204" y="-24"/>
      </p:cViewPr>
      <p:guideLst>
        <p:guide orient="horz" pos="1620"/>
        <p:guide orient="horz" pos="1711"/>
        <p:guide pos="2880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信号量分类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879235" cy="998540"/>
            <a:chOff x="844893" y="1000114"/>
            <a:chExt cx="4879235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8529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可分为两种信号量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425713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二进制信号量</a:t>
              </a:r>
              <a:r>
                <a:rPr lang="zh-CN" altLang="en-US" dirty="0" smtClean="0"/>
                <a:t>：资源数目为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或</a:t>
              </a:r>
              <a:r>
                <a:rPr lang="en-US" altLang="zh-CN" dirty="0" smtClean="0"/>
                <a:t>1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291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olidFill>
                    <a:srgbClr val="C00000"/>
                  </a:solidFill>
                </a:rPr>
                <a:t>资源信号量</a:t>
              </a:r>
              <a:r>
                <a:rPr lang="en-US" altLang="zh-CN" dirty="0" smtClean="0"/>
                <a:t>:</a:t>
              </a:r>
              <a:r>
                <a:rPr lang="zh-CN" altLang="en-US" dirty="0"/>
                <a:t>资源数目为任何非负值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5766"/>
            <a:ext cx="3727107" cy="1001718"/>
            <a:chOff x="844893" y="2281236"/>
            <a:chExt cx="3727107" cy="100171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1248188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信号量的使用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680738" y="2928940"/>
              <a:ext cx="289126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临界区的互斥访问控制</a:t>
              </a:r>
              <a:endParaRPr lang="zh-CN" altLang="en-US" dirty="0"/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0678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711588"/>
            <a:ext cx="4809776" cy="652014"/>
            <a:chOff x="1262422" y="3277058"/>
            <a:chExt cx="4809776" cy="65201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691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277058"/>
              <a:ext cx="12481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条件同步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680738" y="3575058"/>
              <a:ext cx="439146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线程间的事件等待</a:t>
              </a:r>
              <a:endParaRPr lang="zh-CN" altLang="en-US" dirty="0"/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672" y="370704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78283" y="1896829"/>
            <a:ext cx="4881214" cy="683274"/>
            <a:chOff x="1262422" y="1954208"/>
            <a:chExt cx="4881214" cy="683274"/>
          </a:xfrm>
        </p:grpSpPr>
        <p:grpSp>
          <p:nvGrpSpPr>
            <p:cNvPr id="3" name="组合 2"/>
            <p:cNvGrpSpPr/>
            <p:nvPr/>
          </p:nvGrpSpPr>
          <p:grpSpPr>
            <a:xfrm>
              <a:off x="1262422" y="1954208"/>
              <a:ext cx="4881214" cy="355598"/>
              <a:chOff x="1262422" y="1954208"/>
              <a:chExt cx="4881214" cy="355598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11733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5" y="1954208"/>
                <a:ext cx="4748651" cy="35559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120000"/>
                  </a:lnSpc>
                </a:pPr>
                <a:r>
                  <a:rPr lang="zh-CN" altLang="en-US" dirty="0" smtClean="0"/>
                  <a:t>两者等价</a:t>
                </a:r>
                <a:endParaRPr lang="en-US" altLang="zh-CN" dirty="0" smtClean="0"/>
              </a:p>
              <a:p>
                <a:pPr marL="0" lvl="1" indent="0">
                  <a:lnSpc>
                    <a:spcPct val="120000"/>
                  </a:lnSpc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基于一个可以实现另一个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811" y="248848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D000"/>
            </a:gs>
            <a:gs pos="0">
              <a:srgbClr val="FFF9B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用信号量实现临界区的互斥访问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3198774"/>
            <a:ext cx="3952520" cy="354014"/>
            <a:chOff x="1262422" y="3198774"/>
            <a:chExt cx="395252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03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198774"/>
              <a:ext cx="381995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P()</a:t>
              </a:r>
              <a:r>
                <a:rPr lang="zh-CN" altLang="en-US" dirty="0" smtClean="0"/>
                <a:t>操作保证互斥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</a:t>
              </a:r>
              <a:r>
                <a:rPr lang="zh-CN" altLang="en-US" dirty="0"/>
                <a:t>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70744"/>
            <a:ext cx="4595462" cy="357190"/>
            <a:chOff x="1262422" y="3870744"/>
            <a:chExt cx="459546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62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870744"/>
              <a:ext cx="44628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PV</a:t>
              </a:r>
              <a:r>
                <a:rPr lang="zh-CN" altLang="en-US" dirty="0" smtClean="0"/>
                <a:t>操作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不能次序错误、重复或遗漏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2860746"/>
            <a:ext cx="4375179" cy="428628"/>
            <a:chOff x="844893" y="2874922"/>
            <a:chExt cx="4375179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7492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必须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成对使用</a:t>
              </a:r>
              <a:r>
                <a:rPr lang="en-US" altLang="zh-CN" dirty="0" smtClean="0"/>
                <a:t>P()</a:t>
              </a:r>
              <a:r>
                <a:rPr lang="zh-CN" altLang="en-US" dirty="0" smtClean="0"/>
                <a:t>操作和</a:t>
              </a:r>
              <a:r>
                <a:rPr lang="en-US" altLang="zh-CN" dirty="0" smtClean="0"/>
                <a:t>V()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74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522626"/>
            <a:ext cx="6261906" cy="354014"/>
            <a:chOff x="1262422" y="3522626"/>
            <a:chExt cx="6261906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274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522626"/>
              <a:ext cx="612934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V()</a:t>
              </a:r>
              <a:r>
                <a:rPr lang="zh-CN" altLang="en-US" dirty="0" smtClean="0"/>
                <a:t>操作</a:t>
              </a:r>
              <a:r>
                <a:rPr lang="zh-CN" altLang="en-US" dirty="0"/>
                <a:t>在使用后释放临界资源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714480" y="1321838"/>
            <a:ext cx="3629198" cy="36676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new Semaphore(1);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14480" y="1792436"/>
            <a:ext cx="3629198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-&gt;P</a:t>
            </a:r>
            <a:r>
              <a:rPr lang="en-US" altLang="zh-CN" sz="18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();</a:t>
            </a:r>
            <a:endParaRPr lang="en-US" altLang="zh-CN" sz="18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074663" y="830406"/>
            <a:ext cx="693746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每个临界区设置一个信号量，其初值为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用信号量实现条件同步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57224" y="1036071"/>
            <a:ext cx="59293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每个条件同步设置一个信号量，其初值为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357290" y="1533346"/>
            <a:ext cx="4645501" cy="39754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new Semaphore(0);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072" y="2032213"/>
            <a:ext cx="5257112" cy="2627769"/>
            <a:chOff x="971072" y="2032213"/>
            <a:chExt cx="5257112" cy="2627769"/>
          </a:xfrm>
        </p:grpSpPr>
        <p:sp>
          <p:nvSpPr>
            <p:cNvPr id="16" name="Text Box 5"/>
            <p:cNvSpPr txBox="1">
              <a:spLocks noChangeAspect="1" noChangeArrowheads="1"/>
            </p:cNvSpPr>
            <p:nvPr/>
          </p:nvSpPr>
          <p:spPr bwMode="auto">
            <a:xfrm>
              <a:off x="971072" y="2413213"/>
              <a:ext cx="2391500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  <a:ex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Text Box 5"/>
            <p:cNvSpPr txBox="1">
              <a:spLocks noChangeAspect="1" noChangeArrowheads="1"/>
            </p:cNvSpPr>
            <p:nvPr/>
          </p:nvSpPr>
          <p:spPr bwMode="auto">
            <a:xfrm>
              <a:off x="3857620" y="2413213"/>
              <a:ext cx="2370564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  <a:ex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 smtClean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Y</a:t>
              </a:r>
              <a:r>
                <a:rPr lang="en-US" altLang="zh-CN" sz="2000" b="1" dirty="0" smtClean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572156" y="2032213"/>
              <a:ext cx="8899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  <a:endParaRPr lang="en-US" altLang="zh-CN" sz="2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4395204" y="2032213"/>
              <a:ext cx="8723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  <a:endParaRPr lang="en-US" altLang="zh-CN" sz="20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3304208" y="3241086"/>
            <a:ext cx="648072" cy="5760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spect="1" noChangeArrowheads="1"/>
          </p:cNvSpPr>
          <p:nvPr/>
        </p:nvSpPr>
        <p:spPr bwMode="auto">
          <a:xfrm>
            <a:off x="971072" y="2735961"/>
            <a:ext cx="2391500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&gt;P();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Text Box 5"/>
          <p:cNvSpPr txBox="1">
            <a:spLocks noChangeAspect="1" noChangeArrowheads="1"/>
          </p:cNvSpPr>
          <p:nvPr/>
        </p:nvSpPr>
        <p:spPr bwMode="auto">
          <a:xfrm>
            <a:off x="3857620" y="2735961"/>
            <a:ext cx="2370564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&gt;V();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3054" y="3104538"/>
            <a:ext cx="6189898" cy="337743"/>
            <a:chOff x="1163054" y="3104538"/>
            <a:chExt cx="6189898" cy="337743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209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295618" y="3104538"/>
              <a:ext cx="6057334" cy="337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一个或多个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生产者</a:t>
              </a:r>
              <a:r>
                <a:rPr lang="zh-CN" altLang="en-US" dirty="0" smtClean="0"/>
                <a:t>在生成数据后放在一个缓冲区里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63054" y="3779968"/>
            <a:ext cx="6405922" cy="571504"/>
            <a:chOff x="1163054" y="3779968"/>
            <a:chExt cx="6405922" cy="5715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8720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295618" y="3779968"/>
              <a:ext cx="627335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任何时刻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只能有一个</a:t>
              </a:r>
              <a:r>
                <a:rPr lang="zh-CN" altLang="en-US" dirty="0" smtClean="0"/>
                <a:t>生产者或消费者可访问缓冲区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525" y="2715766"/>
            <a:ext cx="4870115" cy="428628"/>
            <a:chOff x="745525" y="2715766"/>
            <a:chExt cx="487011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043608" y="2715766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有界缓冲区的生产者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消费者问题描述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525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63054" y="3431850"/>
            <a:ext cx="4533714" cy="354014"/>
            <a:chOff x="1163054" y="3431850"/>
            <a:chExt cx="45337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536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295618" y="3431850"/>
              <a:ext cx="44011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单个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消费者</a:t>
              </a:r>
              <a:r>
                <a:rPr lang="zh-CN" altLang="en-US" dirty="0" smtClean="0"/>
                <a:t>从缓冲区取出数据处理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2368" y="1345658"/>
            <a:ext cx="4724400" cy="838200"/>
            <a:chOff x="972368" y="1276343"/>
            <a:chExt cx="4724400" cy="8382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9723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  <a:cs typeface="宋体" charset="0"/>
                </a:rPr>
                <a:t>生</a:t>
              </a: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产者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3251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消费者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877368" y="1428743"/>
              <a:ext cx="914400" cy="5334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缓冲区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3439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7917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723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  <a:cs typeface="宋体" charset="0"/>
              </a:rPr>
              <a:t>生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宋体" charset="0"/>
              </a:rPr>
              <a:t>产者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325168" y="134541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宋体" charset="0"/>
              </a:rPr>
              <a:t>消费者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1387353"/>
            <a:ext cx="6261906" cy="374512"/>
            <a:chOff x="1262422" y="1387353"/>
            <a:chExt cx="6261906" cy="37451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921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87353"/>
              <a:ext cx="6129342" cy="3745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任何时刻只能有一个线程操作缓冲区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158883"/>
            <a:ext cx="4533714" cy="353164"/>
            <a:chOff x="1262422" y="2158883"/>
            <a:chExt cx="4533714" cy="35316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509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158883"/>
              <a:ext cx="4401150" cy="3531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缓冲区满时，生产者必须等待消费者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008052"/>
            <a:ext cx="1583967" cy="428628"/>
            <a:chOff x="844893" y="1008052"/>
            <a:chExt cx="1583967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问题分析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54561"/>
            <a:ext cx="6333914" cy="354014"/>
            <a:chOff x="1262422" y="1754561"/>
            <a:chExt cx="63339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593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1754561"/>
              <a:ext cx="62013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缓冲区空时，消费者必须等待生产者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163143"/>
            <a:ext cx="3309578" cy="377828"/>
            <a:chOff x="1262422" y="3163143"/>
            <a:chExt cx="3309578" cy="37782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79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163143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二进制信号量</a:t>
              </a:r>
              <a:r>
                <a:rPr lang="en-US" altLang="zh-CN" dirty="0" err="1" smtClean="0"/>
                <a:t>mutex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893" y="2716493"/>
            <a:ext cx="3155603" cy="428628"/>
            <a:chOff x="844893" y="2716493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716493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用信号量描述每个约束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7164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529439"/>
            <a:ext cx="3309578" cy="377828"/>
            <a:chOff x="1262422" y="3529439"/>
            <a:chExt cx="3309578" cy="3778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342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3529439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资源信号量</a:t>
              </a:r>
              <a:r>
                <a:rPr lang="en-US" altLang="zh-CN" dirty="0" err="1" smtClean="0"/>
                <a:t>fullBuffers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422" y="3895735"/>
            <a:ext cx="3738206" cy="377828"/>
            <a:chOff x="1262422" y="3895735"/>
            <a:chExt cx="3738206" cy="3778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00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3895735"/>
              <a:ext cx="36056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资源信号量</a:t>
              </a:r>
              <a:r>
                <a:rPr lang="en-US" altLang="zh-CN" dirty="0" err="1" smtClean="0"/>
                <a:t>emptyBuffers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36096" y="1377605"/>
            <a:ext cx="1728192" cy="1124210"/>
            <a:chOff x="5436096" y="1377605"/>
            <a:chExt cx="1728192" cy="1124210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5436096" y="1377605"/>
              <a:ext cx="1728192" cy="3513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（互斥访问）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5462085" y="175456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5462085" y="214780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（条件同步）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>
          <a:xfrm>
            <a:off x="5438078" y="1382395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（互斥访问）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5462085" y="1754561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462085" y="2143860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40" grpId="0"/>
      <p:bldP spid="40" grpId="1"/>
      <p:bldP spid="40" grpId="2"/>
      <p:bldP spid="41" grpId="0"/>
      <p:bldP spid="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用信号量解决生产者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03636" y="928676"/>
            <a:ext cx="4607987" cy="132343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Semaphore(1);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Semaphore(0);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Semaphore(n);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42910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::Deposit(c)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Add c to the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286248" y="245903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::Remove(c)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Remove c from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0034" y="4378338"/>
            <a:ext cx="3727107" cy="420730"/>
            <a:chOff x="500034" y="4378338"/>
            <a:chExt cx="3727107" cy="420730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811999" y="4421240"/>
              <a:ext cx="34151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V</a:t>
              </a:r>
              <a:r>
                <a:rPr lang="zh-CN" altLang="en-US" dirty="0" smtClean="0"/>
                <a:t>操作的顺序有影响吗？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34" y="43783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3491880" y="2851334"/>
            <a:ext cx="1368152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75856" y="2851334"/>
            <a:ext cx="1423713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uiExpand="1" build="allAtOnce" animBg="1"/>
      <p:bldP spid="35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使用信号量的困难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8052"/>
            <a:ext cx="4298611" cy="706442"/>
            <a:chOff x="844893" y="1008052"/>
            <a:chExt cx="4298611" cy="70644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31904"/>
              <a:ext cx="3748518" cy="3825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程序员需要能运用信号量机制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读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开发代码比较困难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599646"/>
            <a:ext cx="3155603" cy="428628"/>
            <a:chOff x="844893" y="2599646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599646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不能够处理死锁问题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599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43056"/>
            <a:ext cx="4798677" cy="1073157"/>
            <a:chOff x="844893" y="1643056"/>
            <a:chExt cx="4798677" cy="107315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78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985732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使用的信号量已经被另一个线程占用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643056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容易出错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796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287585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忘记释放信号量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592" y="1535065"/>
            <a:ext cx="7143800" cy="14957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4000" b="1" spc="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</a:t>
            </a:r>
            <a:r>
              <a:rPr lang="zh-CN" altLang="en-US" sz="4000" b="1" spc="6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4000" b="1" spc="600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bootloader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449</Words>
  <Application>Microsoft Office PowerPoint</Application>
  <PresentationFormat>全屏显示(16:9)</PresentationFormat>
  <Paragraphs>118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张健飞 JackyZhang</cp:lastModifiedBy>
  <cp:revision>1010</cp:revision>
  <dcterms:created xsi:type="dcterms:W3CDTF">2015-01-11T06:38:50Z</dcterms:created>
  <dcterms:modified xsi:type="dcterms:W3CDTF">2015-05-19T13:49:43Z</dcterms:modified>
</cp:coreProperties>
</file>