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8"/>
  </p:sldMasterIdLst>
  <p:notesMasterIdLst>
    <p:notesMasterId r:id="rId23"/>
  </p:notesMasterIdLst>
  <p:handoutMasterIdLst>
    <p:handoutMasterId r:id="rId24"/>
  </p:handoutMasterIdLst>
  <p:sldIdLst>
    <p:sldId id="256" r:id="rId9"/>
    <p:sldId id="278" r:id="rId10"/>
    <p:sldId id="27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74" r:id="rId19"/>
    <p:sldId id="289" r:id="rId20"/>
    <p:sldId id="291" r:id="rId21"/>
    <p:sldId id="290" r:id="rId2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86421" autoAdjust="0"/>
  </p:normalViewPr>
  <p:slideViewPr>
    <p:cSldViewPr>
      <p:cViewPr varScale="1">
        <p:scale>
          <a:sx n="61" d="100"/>
          <a:sy n="61" d="100"/>
        </p:scale>
        <p:origin x="1560" y="24"/>
      </p:cViewPr>
      <p:guideLst>
        <p:guide orient="horz" pos="2115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24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A14B3-8559-4970-90EE-E59DB1155D6D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68755-BD87-4419-8546-F748D1E8B3FE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6062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AE345-DC7A-4A21-AE56-67BAE98EA3BD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709C8-04EC-40BE-9695-6E6380B2A9C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694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09C8-04EC-40BE-9695-6E6380B2A9CC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5388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09C8-04EC-40BE-9695-6E6380B2A9CC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931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1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gradFill>
                <a:gsLst>
                  <a:gs pos="0">
                    <a:srgbClr val="595959"/>
                  </a:gs>
                  <a:gs pos="86000">
                    <a:srgbClr val="595959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26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17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7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279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709C8-04EC-40BE-9695-6E6380B2A9CC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931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051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742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1810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29" y="1187620"/>
            <a:ext cx="8740142" cy="5377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02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01929" y="5670380"/>
            <a:ext cx="8740142" cy="896552"/>
          </a:xfrm>
        </p:spPr>
        <p:txBody>
          <a:bodyPr lIns="182880" tIns="146304" rIns="182880" bIns="146304" anchor="b">
            <a:noAutofit/>
          </a:bodyPr>
          <a:lstStyle>
            <a:lvl1pPr>
              <a:defRPr sz="1471" baseline="0"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73"/>
            <a:ext cx="8740141" cy="894996"/>
          </a:xfrm>
        </p:spPr>
        <p:txBody>
          <a:bodyPr/>
          <a:lstStyle>
            <a:lvl1pPr>
              <a:defRPr sz="397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0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069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912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717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6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646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825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968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2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1629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FB16-FEC0-49EF-85A3-AE2C6C7BE21E}" type="datetimeFigureOut">
              <a:rPr lang="es-AR" smtClean="0"/>
              <a:t>27/08/2013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C35B4-C8DF-4652-96AC-82356BEE8161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135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7DF3FB16-FEC0-49EF-85A3-AE2C6C7BE21E}" type="datetimeFigureOut">
              <a:rPr lang="es-AR" smtClean="0"/>
              <a:pPr/>
              <a:t>27/08/2013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56C35B4-C8DF-4652-96AC-82356BEE8161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99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354" rtl="0" eaLnBrk="1" latinLnBrk="0" hangingPunct="1">
        <a:spcBef>
          <a:spcPct val="0"/>
        </a:spcBef>
        <a:buNone/>
        <a:defRPr sz="4400" kern="1200">
          <a:solidFill>
            <a:srgbClr val="00B0F0"/>
          </a:solidFill>
          <a:latin typeface="+mj-lt"/>
          <a:ea typeface="Segoe UI" pitchFamily="34" charset="0"/>
          <a:cs typeface="Segoe UI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.xml"/><Relationship Id="rId13" Type="http://schemas.openxmlformats.org/officeDocument/2006/relationships/image" Target="../media/image36.png"/><Relationship Id="rId3" Type="http://schemas.openxmlformats.org/officeDocument/2006/relationships/tags" Target="../tags/tag11.xml"/><Relationship Id="rId7" Type="http://schemas.openxmlformats.org/officeDocument/2006/relationships/customXml" Target="../../customXml/item6.xml"/><Relationship Id="rId12" Type="http://schemas.openxmlformats.org/officeDocument/2006/relationships/image" Target="../media/image35.emf"/><Relationship Id="rId17" Type="http://schemas.openxmlformats.org/officeDocument/2006/relationships/image" Target="../media/image40.png"/><Relationship Id="rId2" Type="http://schemas.openxmlformats.org/officeDocument/2006/relationships/tags" Target="../tags/tag10.xml"/><Relationship Id="rId16" Type="http://schemas.openxmlformats.org/officeDocument/2006/relationships/image" Target="../media/image39.png"/><Relationship Id="rId1" Type="http://schemas.openxmlformats.org/officeDocument/2006/relationships/vmlDrawing" Target="../drawings/vmlDrawing4.vml"/><Relationship Id="rId6" Type="http://schemas.openxmlformats.org/officeDocument/2006/relationships/customXml" Target="../../customXml/item5.xml"/><Relationship Id="rId11" Type="http://schemas.openxmlformats.org/officeDocument/2006/relationships/oleObject" Target="../embeddings/oleObject4.bin"/><Relationship Id="rId5" Type="http://schemas.openxmlformats.org/officeDocument/2006/relationships/customXml" Target="../../customXml/item2.xml"/><Relationship Id="rId15" Type="http://schemas.openxmlformats.org/officeDocument/2006/relationships/image" Target="../media/image38.png"/><Relationship Id="rId10" Type="http://schemas.openxmlformats.org/officeDocument/2006/relationships/notesSlide" Target="../notesSlides/notesSlide8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6.xml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23.png"/><Relationship Id="rId1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24.png"/><Relationship Id="rId10" Type="http://schemas.microsoft.com/office/2007/relationships/hdphoto" Target="../media/hdphoto5.wdp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microsoft.com/office/2007/relationships/hdphoto" Target="../media/hdphoto8.wdp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.xml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customXml" Target="../../customXml/item1.xml"/><Relationship Id="rId11" Type="http://schemas.openxmlformats.org/officeDocument/2006/relationships/image" Target="../media/image36.png"/><Relationship Id="rId5" Type="http://schemas.openxmlformats.org/officeDocument/2006/relationships/customXml" Target="../../customXml/item7.xml"/><Relationship Id="rId10" Type="http://schemas.openxmlformats.org/officeDocument/2006/relationships/image" Target="../media/image35.emf"/><Relationship Id="rId4" Type="http://schemas.openxmlformats.org/officeDocument/2006/relationships/tags" Target="../tags/tag6.xml"/><Relationship Id="rId9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8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slideLayout" Target="../slideLayouts/slideLayout6.xml"/><Relationship Id="rId5" Type="http://schemas.openxmlformats.org/officeDocument/2006/relationships/customXml" Target="../../customXml/item4.xml"/><Relationship Id="rId10" Type="http://schemas.openxmlformats.org/officeDocument/2006/relationships/image" Target="../media/image36.png"/><Relationship Id="rId4" Type="http://schemas.openxmlformats.org/officeDocument/2006/relationships/tags" Target="../tags/tag9.xml"/><Relationship Id="rId9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46353"/>
            <a:ext cx="8208912" cy="1470025"/>
          </a:xfrm>
        </p:spPr>
        <p:txBody>
          <a:bodyPr>
            <a:normAutofit/>
          </a:bodyPr>
          <a:lstStyle/>
          <a:p>
            <a:r>
              <a:rPr lang="es-AR" sz="8000" dirty="0"/>
              <a:t>Serie Azure</a:t>
            </a:r>
            <a:endParaRPr lang="es-AR" sz="6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9311" y="5034323"/>
            <a:ext cx="4257149" cy="1152128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Mariano Converti</a:t>
            </a:r>
          </a:p>
          <a:p>
            <a:pPr algn="l">
              <a:spcBef>
                <a:spcPts val="0"/>
              </a:spcBef>
            </a:pPr>
            <a:r>
              <a:rPr lang="en-US" sz="2800" i="1" dirty="0">
                <a:solidFill>
                  <a:schemeClr val="tx1"/>
                </a:solidFill>
              </a:rPr>
              <a:t>    </a:t>
            </a:r>
            <a:r>
              <a:rPr lang="en-US" sz="2000" dirty="0">
                <a:solidFill>
                  <a:schemeClr val="tx1"/>
                </a:solidFill>
              </a:rPr>
              <a:t>mconverti</a:t>
            </a:r>
            <a:endParaRPr lang="es-AR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259959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AR" sz="3600" dirty="0"/>
              <a:t>Creando aplicaciones Media con Windows Azure Media Services</a:t>
            </a:r>
          </a:p>
        </p:txBody>
      </p:sp>
      <p:pic>
        <p:nvPicPr>
          <p:cNvPr id="5124" name="Picture 4" descr="http://pip.southworks.net/theme/southworks/sw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265890"/>
            <a:ext cx="2057400" cy="20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5" y="2492901"/>
            <a:ext cx="1247401" cy="1413721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462587" y="5013176"/>
            <a:ext cx="4257149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Ezequiel </a:t>
            </a:r>
            <a:r>
              <a:rPr lang="en-US" sz="2800" dirty="0" smtClean="0">
                <a:solidFill>
                  <a:schemeClr val="tx1"/>
                </a:solidFill>
              </a:rPr>
              <a:t>Jadib</a:t>
            </a:r>
            <a:endParaRPr lang="en-US" sz="280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2800" i="1" dirty="0">
                <a:solidFill>
                  <a:schemeClr val="tx1"/>
                </a:solidFill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</a:rPr>
              <a:t>   </a:t>
            </a:r>
            <a:r>
              <a:rPr lang="en-US" sz="2000" dirty="0">
                <a:solidFill>
                  <a:schemeClr val="tx1"/>
                </a:solidFill>
              </a:rPr>
              <a:t>ejadib</a:t>
            </a:r>
            <a:endParaRPr lang="es-AR" sz="2400" dirty="0">
              <a:solidFill>
                <a:schemeClr val="tx1"/>
              </a:solidFill>
            </a:endParaRPr>
          </a:p>
        </p:txBody>
      </p:sp>
      <p:pic>
        <p:nvPicPr>
          <p:cNvPr id="14" name="Picture 243" descr="https://twitter.com/images/resources/twitter-bird-light-bg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7" y="5417927"/>
            <a:ext cx="638436" cy="63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43" descr="https://twitter.com/images/resources/twitter-bird-light-bg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15" y="5445262"/>
            <a:ext cx="638436" cy="63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40" y="6114993"/>
            <a:ext cx="25241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87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839" y="857615"/>
          <a:ext cx="119045" cy="11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" y="857615"/>
                        <a:ext cx="119045" cy="11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¿Cómo nos puede ayudar Windows Azure Media Services?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0" y="1868335"/>
            <a:ext cx="9140322" cy="41320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4" name="Cloud large"/>
          <p:cNvSpPr>
            <a:spLocks/>
          </p:cNvSpPr>
          <p:nvPr/>
        </p:nvSpPr>
        <p:spPr bwMode="black">
          <a:xfrm flipH="1">
            <a:off x="564082" y="1861214"/>
            <a:ext cx="8160236" cy="2644195"/>
          </a:xfrm>
          <a:custGeom>
            <a:avLst/>
            <a:gdLst>
              <a:gd name="T0" fmla="*/ 415 w 489"/>
              <a:gd name="T1" fmla="*/ 222 h 285"/>
              <a:gd name="T2" fmla="*/ 489 w 489"/>
              <a:gd name="T3" fmla="*/ 148 h 285"/>
              <a:gd name="T4" fmla="*/ 415 w 489"/>
              <a:gd name="T5" fmla="*/ 74 h 285"/>
              <a:gd name="T6" fmla="*/ 404 w 489"/>
              <a:gd name="T7" fmla="*/ 75 h 285"/>
              <a:gd name="T8" fmla="*/ 295 w 489"/>
              <a:gd name="T9" fmla="*/ 0 h 285"/>
              <a:gd name="T10" fmla="*/ 213 w 489"/>
              <a:gd name="T11" fmla="*/ 34 h 285"/>
              <a:gd name="T12" fmla="*/ 162 w 489"/>
              <a:gd name="T13" fmla="*/ 18 h 285"/>
              <a:gd name="T14" fmla="*/ 71 w 489"/>
              <a:gd name="T15" fmla="*/ 97 h 285"/>
              <a:gd name="T16" fmla="*/ 56 w 489"/>
              <a:gd name="T17" fmla="*/ 95 h 285"/>
              <a:gd name="T18" fmla="*/ 0 w 489"/>
              <a:gd name="T19" fmla="*/ 151 h 285"/>
              <a:gd name="T20" fmla="*/ 56 w 489"/>
              <a:gd name="T21" fmla="*/ 208 h 285"/>
              <a:gd name="T22" fmla="*/ 78 w 489"/>
              <a:gd name="T23" fmla="*/ 203 h 285"/>
              <a:gd name="T24" fmla="*/ 141 w 489"/>
              <a:gd name="T25" fmla="*/ 257 h 285"/>
              <a:gd name="T26" fmla="*/ 178 w 489"/>
              <a:gd name="T27" fmla="*/ 244 h 285"/>
              <a:gd name="T28" fmla="*/ 241 w 489"/>
              <a:gd name="T29" fmla="*/ 285 h 285"/>
              <a:gd name="T30" fmla="*/ 297 w 489"/>
              <a:gd name="T31" fmla="*/ 255 h 285"/>
              <a:gd name="T32" fmla="*/ 332 w 489"/>
              <a:gd name="T33" fmla="*/ 267 h 285"/>
              <a:gd name="T34" fmla="*/ 390 w 489"/>
              <a:gd name="T35" fmla="*/ 217 h 285"/>
              <a:gd name="T36" fmla="*/ 415 w 489"/>
              <a:gd name="T37" fmla="*/ 222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9" h="285">
                <a:moveTo>
                  <a:pt x="415" y="222"/>
                </a:moveTo>
                <a:cubicBezTo>
                  <a:pt x="456" y="222"/>
                  <a:pt x="489" y="189"/>
                  <a:pt x="489" y="148"/>
                </a:cubicBezTo>
                <a:cubicBezTo>
                  <a:pt x="489" y="107"/>
                  <a:pt x="456" y="74"/>
                  <a:pt x="415" y="74"/>
                </a:cubicBezTo>
                <a:cubicBezTo>
                  <a:pt x="411" y="74"/>
                  <a:pt x="407" y="74"/>
                  <a:pt x="404" y="75"/>
                </a:cubicBezTo>
                <a:cubicBezTo>
                  <a:pt x="387" y="31"/>
                  <a:pt x="345" y="0"/>
                  <a:pt x="295" y="0"/>
                </a:cubicBezTo>
                <a:cubicBezTo>
                  <a:pt x="263" y="0"/>
                  <a:pt x="234" y="13"/>
                  <a:pt x="213" y="34"/>
                </a:cubicBezTo>
                <a:cubicBezTo>
                  <a:pt x="199" y="24"/>
                  <a:pt x="181" y="18"/>
                  <a:pt x="162" y="18"/>
                </a:cubicBezTo>
                <a:cubicBezTo>
                  <a:pt x="115" y="18"/>
                  <a:pt x="77" y="52"/>
                  <a:pt x="71" y="97"/>
                </a:cubicBezTo>
                <a:cubicBezTo>
                  <a:pt x="66" y="96"/>
                  <a:pt x="61" y="95"/>
                  <a:pt x="56" y="95"/>
                </a:cubicBezTo>
                <a:cubicBezTo>
                  <a:pt x="25" y="95"/>
                  <a:pt x="0" y="120"/>
                  <a:pt x="0" y="151"/>
                </a:cubicBezTo>
                <a:cubicBezTo>
                  <a:pt x="0" y="182"/>
                  <a:pt x="25" y="208"/>
                  <a:pt x="56" y="208"/>
                </a:cubicBezTo>
                <a:cubicBezTo>
                  <a:pt x="64" y="208"/>
                  <a:pt x="71" y="206"/>
                  <a:pt x="78" y="203"/>
                </a:cubicBezTo>
                <a:cubicBezTo>
                  <a:pt x="83" y="234"/>
                  <a:pt x="109" y="257"/>
                  <a:pt x="141" y="257"/>
                </a:cubicBezTo>
                <a:cubicBezTo>
                  <a:pt x="155" y="257"/>
                  <a:pt x="168" y="252"/>
                  <a:pt x="178" y="244"/>
                </a:cubicBezTo>
                <a:cubicBezTo>
                  <a:pt x="189" y="268"/>
                  <a:pt x="213" y="285"/>
                  <a:pt x="241" y="285"/>
                </a:cubicBezTo>
                <a:cubicBezTo>
                  <a:pt x="264" y="285"/>
                  <a:pt x="285" y="273"/>
                  <a:pt x="297" y="255"/>
                </a:cubicBezTo>
                <a:cubicBezTo>
                  <a:pt x="307" y="263"/>
                  <a:pt x="319" y="267"/>
                  <a:pt x="332" y="267"/>
                </a:cubicBezTo>
                <a:cubicBezTo>
                  <a:pt x="361" y="267"/>
                  <a:pt x="386" y="246"/>
                  <a:pt x="390" y="217"/>
                </a:cubicBezTo>
                <a:cubicBezTo>
                  <a:pt x="397" y="220"/>
                  <a:pt x="406" y="222"/>
                  <a:pt x="415" y="22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0" tIns="34285" rIns="68570" bIns="34285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rgbClr val="292929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125161" y="2716791"/>
            <a:ext cx="1294280" cy="938966"/>
            <a:chOff x="2512802" y="3138566"/>
            <a:chExt cx="1725952" cy="1252132"/>
          </a:xfrm>
          <a:solidFill>
            <a:srgbClr val="00B0F0"/>
          </a:solidFill>
        </p:grpSpPr>
        <p:sp>
          <p:nvSpPr>
            <p:cNvPr id="103" name="Freeform 133"/>
            <p:cNvSpPr>
              <a:spLocks/>
            </p:cNvSpPr>
            <p:nvPr>
              <p:custDataLst>
                <p:custData r:id="rId8"/>
              </p:custDataLst>
            </p:nvPr>
          </p:nvSpPr>
          <p:spPr bwMode="black">
            <a:xfrm>
              <a:off x="2988006" y="3138566"/>
              <a:ext cx="691095" cy="652698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1720" tIns="30860" rIns="61720" bIns="3086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12802" y="3898186"/>
              <a:ext cx="1725952" cy="492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Encoding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&amp; Conversion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625162" y="2249315"/>
            <a:ext cx="34904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460375" indent="-460375" algn="ctr">
              <a:lnSpc>
                <a:spcPct val="90000"/>
              </a:lnSpc>
              <a:spcBef>
                <a:spcPct val="20000"/>
              </a:spcBef>
              <a:buSzPct val="80000"/>
              <a:defRPr sz="24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bg2">
                    <a:lumMod val="25000"/>
                    <a:alpha val="99000"/>
                  </a:schemeClr>
                </a:solidFill>
              </a:rPr>
              <a:t>Windows Azure Media Services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3472965" y="2730436"/>
            <a:ext cx="758620" cy="906855"/>
            <a:chOff x="4550037" y="3156759"/>
            <a:chExt cx="1011637" cy="1209311"/>
          </a:xfrm>
          <a:solidFill>
            <a:srgbClr val="00B0F0"/>
          </a:solidFill>
        </p:grpSpPr>
        <p:sp>
          <p:nvSpPr>
            <p:cNvPr id="91" name="TextBox 90"/>
            <p:cNvSpPr txBox="1"/>
            <p:nvPr/>
          </p:nvSpPr>
          <p:spPr>
            <a:xfrm>
              <a:off x="4550037" y="3922809"/>
              <a:ext cx="1011637" cy="4432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Content Protection</a:t>
              </a:r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black">
            <a:xfrm>
              <a:off x="4853964" y="3156759"/>
              <a:ext cx="424981" cy="579033"/>
            </a:xfrm>
            <a:custGeom>
              <a:avLst/>
              <a:gdLst>
                <a:gd name="T0" fmla="*/ 15 w 48"/>
                <a:gd name="T1" fmla="*/ 11 h 66"/>
                <a:gd name="T2" fmla="*/ 24 w 48"/>
                <a:gd name="T3" fmla="*/ 9 h 66"/>
                <a:gd name="T4" fmla="*/ 33 w 48"/>
                <a:gd name="T5" fmla="*/ 11 h 66"/>
                <a:gd name="T6" fmla="*/ 35 w 48"/>
                <a:gd name="T7" fmla="*/ 23 h 66"/>
                <a:gd name="T8" fmla="*/ 35 w 48"/>
                <a:gd name="T9" fmla="*/ 25 h 66"/>
                <a:gd name="T10" fmla="*/ 35 w 48"/>
                <a:gd name="T11" fmla="*/ 27 h 66"/>
                <a:gd name="T12" fmla="*/ 14 w 48"/>
                <a:gd name="T13" fmla="*/ 27 h 66"/>
                <a:gd name="T14" fmla="*/ 14 w 48"/>
                <a:gd name="T15" fmla="*/ 25 h 66"/>
                <a:gd name="T16" fmla="*/ 14 w 48"/>
                <a:gd name="T17" fmla="*/ 22 h 66"/>
                <a:gd name="T18" fmla="*/ 15 w 48"/>
                <a:gd name="T19" fmla="*/ 11 h 66"/>
                <a:gd name="T20" fmla="*/ 44 w 48"/>
                <a:gd name="T21" fmla="*/ 28 h 66"/>
                <a:gd name="T22" fmla="*/ 44 w 48"/>
                <a:gd name="T23" fmla="*/ 25 h 66"/>
                <a:gd name="T24" fmla="*/ 44 w 48"/>
                <a:gd name="T25" fmla="*/ 23 h 66"/>
                <a:gd name="T26" fmla="*/ 39 w 48"/>
                <a:gd name="T27" fmla="*/ 5 h 66"/>
                <a:gd name="T28" fmla="*/ 24 w 48"/>
                <a:gd name="T29" fmla="*/ 0 h 66"/>
                <a:gd name="T30" fmla="*/ 9 w 48"/>
                <a:gd name="T31" fmla="*/ 5 h 66"/>
                <a:gd name="T32" fmla="*/ 5 w 48"/>
                <a:gd name="T33" fmla="*/ 22 h 66"/>
                <a:gd name="T34" fmla="*/ 5 w 48"/>
                <a:gd name="T35" fmla="*/ 25 h 66"/>
                <a:gd name="T36" fmla="*/ 5 w 48"/>
                <a:gd name="T37" fmla="*/ 27 h 66"/>
                <a:gd name="T38" fmla="*/ 0 w 48"/>
                <a:gd name="T39" fmla="*/ 32 h 66"/>
                <a:gd name="T40" fmla="*/ 0 w 48"/>
                <a:gd name="T41" fmla="*/ 62 h 66"/>
                <a:gd name="T42" fmla="*/ 5 w 48"/>
                <a:gd name="T43" fmla="*/ 66 h 66"/>
                <a:gd name="T44" fmla="*/ 43 w 48"/>
                <a:gd name="T45" fmla="*/ 66 h 66"/>
                <a:gd name="T46" fmla="*/ 48 w 48"/>
                <a:gd name="T47" fmla="*/ 62 h 66"/>
                <a:gd name="T48" fmla="*/ 48 w 48"/>
                <a:gd name="T49" fmla="*/ 32 h 66"/>
                <a:gd name="T50" fmla="*/ 44 w 48"/>
                <a:gd name="T51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66">
                  <a:moveTo>
                    <a:pt x="15" y="11"/>
                  </a:moveTo>
                  <a:cubicBezTo>
                    <a:pt x="17" y="10"/>
                    <a:pt x="20" y="9"/>
                    <a:pt x="24" y="9"/>
                  </a:cubicBezTo>
                  <a:cubicBezTo>
                    <a:pt x="29" y="9"/>
                    <a:pt x="32" y="10"/>
                    <a:pt x="33" y="11"/>
                  </a:cubicBezTo>
                  <a:cubicBezTo>
                    <a:pt x="35" y="13"/>
                    <a:pt x="35" y="18"/>
                    <a:pt x="35" y="23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7"/>
                    <a:pt x="3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4" y="25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17"/>
                    <a:pt x="14" y="13"/>
                    <a:pt x="15" y="11"/>
                  </a:cubicBezTo>
                  <a:moveTo>
                    <a:pt x="44" y="28"/>
                  </a:moveTo>
                  <a:cubicBezTo>
                    <a:pt x="44" y="27"/>
                    <a:pt x="44" y="26"/>
                    <a:pt x="44" y="2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16"/>
                    <a:pt x="44" y="10"/>
                    <a:pt x="39" y="5"/>
                  </a:cubicBezTo>
                  <a:cubicBezTo>
                    <a:pt x="36" y="2"/>
                    <a:pt x="31" y="0"/>
                    <a:pt x="24" y="0"/>
                  </a:cubicBezTo>
                  <a:cubicBezTo>
                    <a:pt x="17" y="0"/>
                    <a:pt x="12" y="2"/>
                    <a:pt x="9" y="5"/>
                  </a:cubicBezTo>
                  <a:cubicBezTo>
                    <a:pt x="5" y="9"/>
                    <a:pt x="5" y="16"/>
                    <a:pt x="5" y="22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2" y="28"/>
                    <a:pt x="0" y="30"/>
                    <a:pt x="0" y="3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2" y="66"/>
                    <a:pt x="5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6" y="66"/>
                    <a:pt x="48" y="64"/>
                    <a:pt x="48" y="6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6" y="28"/>
                    <a:pt x="44" y="2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426869" y="2762482"/>
            <a:ext cx="1035332" cy="856036"/>
            <a:chOff x="5942043" y="3199495"/>
            <a:chExt cx="1380638" cy="1141544"/>
          </a:xfrm>
          <a:solidFill>
            <a:srgbClr val="00B0F0"/>
          </a:solidFill>
        </p:grpSpPr>
        <p:sp>
          <p:nvSpPr>
            <p:cNvPr id="89" name="TextBox 88"/>
            <p:cNvSpPr txBox="1"/>
            <p:nvPr/>
          </p:nvSpPr>
          <p:spPr>
            <a:xfrm>
              <a:off x="5942043" y="3983967"/>
              <a:ext cx="1380638" cy="3570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On-Demand</a:t>
              </a:r>
            </a:p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Streaming</a:t>
              </a:r>
            </a:p>
          </p:txBody>
        </p:sp>
        <p:sp>
          <p:nvSpPr>
            <p:cNvPr id="90" name="Freeform 101"/>
            <p:cNvSpPr>
              <a:spLocks/>
            </p:cNvSpPr>
            <p:nvPr/>
          </p:nvSpPr>
          <p:spPr bwMode="black">
            <a:xfrm flipH="1">
              <a:off x="6581785" y="3199495"/>
              <a:ext cx="322350" cy="483518"/>
            </a:xfrm>
            <a:custGeom>
              <a:avLst/>
              <a:gdLst>
                <a:gd name="T0" fmla="*/ 0 w 66"/>
                <a:gd name="T1" fmla="*/ 49 h 99"/>
                <a:gd name="T2" fmla="*/ 66 w 66"/>
                <a:gd name="T3" fmla="*/ 0 h 99"/>
                <a:gd name="T4" fmla="*/ 66 w 66"/>
                <a:gd name="T5" fmla="*/ 99 h 99"/>
                <a:gd name="T6" fmla="*/ 0 w 66"/>
                <a:gd name="T7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99">
                  <a:moveTo>
                    <a:pt x="0" y="49"/>
                  </a:moveTo>
                  <a:lnTo>
                    <a:pt x="66" y="0"/>
                  </a:lnTo>
                  <a:lnTo>
                    <a:pt x="66" y="99"/>
                  </a:lnTo>
                  <a:lnTo>
                    <a:pt x="0" y="4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371935" y="2730434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85" name="Picture 12" descr="Cloud upload 512x512.png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86" name="TextBox 85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Ingestion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840" y="3741105"/>
            <a:ext cx="9140322" cy="2237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3264" y="3966133"/>
            <a:ext cx="8685568" cy="18884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2010" y="4050349"/>
            <a:ext cx="7222308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  <a:buSzPct val="110000"/>
            </a:pPr>
            <a:r>
              <a:rPr lang="es-AR" dirty="0" smtClean="0">
                <a:solidFill>
                  <a:schemeClr val="accent1"/>
                </a:solidFill>
              </a:rPr>
              <a:t>Windows Azure Media </a:t>
            </a:r>
            <a:r>
              <a:rPr lang="es-AR" dirty="0" err="1" smtClean="0">
                <a:solidFill>
                  <a:schemeClr val="accent1"/>
                </a:solidFill>
              </a:rPr>
              <a:t>Origin</a:t>
            </a:r>
            <a:endParaRPr lang="es-AR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 smtClean="0">
                <a:solidFill>
                  <a:schemeClr val="bg1"/>
                </a:solidFill>
                <a:latin typeface="+mj-lt"/>
              </a:rPr>
              <a:t>Servicio de streaming… simplemente funciona!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spc="-75" dirty="0">
                <a:solidFill>
                  <a:schemeClr val="bg1"/>
                </a:solidFill>
                <a:latin typeface="+mj-lt"/>
              </a:rPr>
              <a:t>Ancho de banda garantizado. Recuperación / redundancia automática. </a:t>
            </a:r>
            <a:r>
              <a:rPr lang="es-AR" sz="1500" b="1" spc="-75" dirty="0" smtClean="0">
                <a:solidFill>
                  <a:schemeClr val="bg1"/>
                </a:solidFill>
                <a:latin typeface="+mj-lt"/>
              </a:rPr>
              <a:t>Alta disponibilidad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 smtClean="0">
                <a:solidFill>
                  <a:schemeClr val="bg1"/>
                </a:solidFill>
                <a:latin typeface="+mj-lt"/>
              </a:rPr>
              <a:t>Soporte integrado para Azure CDN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 smtClean="0">
                <a:solidFill>
                  <a:schemeClr val="bg1"/>
                </a:solidFill>
                <a:latin typeface="+mj-lt"/>
              </a:rPr>
              <a:t>Soporte para </a:t>
            </a:r>
            <a:r>
              <a:rPr lang="es-AR" sz="1500" b="1" i="1" dirty="0" smtClean="0">
                <a:solidFill>
                  <a:schemeClr val="bg1"/>
                </a:solidFill>
                <a:latin typeface="+mj-lt"/>
              </a:rPr>
              <a:t>Dynamic </a:t>
            </a:r>
            <a:r>
              <a:rPr lang="es-AR" sz="1500" b="1" i="1" dirty="0" err="1" smtClean="0">
                <a:solidFill>
                  <a:schemeClr val="bg1"/>
                </a:solidFill>
                <a:latin typeface="+mj-lt"/>
              </a:rPr>
              <a:t>Packaging</a:t>
            </a:r>
            <a:r>
              <a:rPr lang="es-AR" sz="1500" b="1" dirty="0" smtClean="0">
                <a:solidFill>
                  <a:schemeClr val="bg1"/>
                </a:solidFill>
                <a:latin typeface="+mj-lt"/>
              </a:rPr>
              <a:t> (dynamic </a:t>
            </a:r>
            <a:r>
              <a:rPr lang="es-AR" sz="1500" b="1" dirty="0" err="1" smtClean="0">
                <a:solidFill>
                  <a:schemeClr val="bg1"/>
                </a:solidFill>
                <a:latin typeface="+mj-lt"/>
              </a:rPr>
              <a:t>muxing</a:t>
            </a:r>
            <a:r>
              <a:rPr lang="es-AR" sz="1500" b="1" dirty="0" smtClean="0">
                <a:solidFill>
                  <a:schemeClr val="bg1"/>
                </a:solidFill>
                <a:latin typeface="+mj-lt"/>
              </a:rPr>
              <a:t>) para MP4 y Smooth Streaming </a:t>
            </a:r>
          </a:p>
          <a:p>
            <a:pPr>
              <a:buClr>
                <a:schemeClr val="accent2"/>
              </a:buClr>
              <a:buSzPct val="110000"/>
            </a:pPr>
            <a:endParaRPr lang="es-AR" sz="1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36603" y="4512858"/>
            <a:ext cx="1035332" cy="856036"/>
            <a:chOff x="5942043" y="3199495"/>
            <a:chExt cx="1380638" cy="1141544"/>
          </a:xfrm>
          <a:solidFill>
            <a:srgbClr val="00B0F0"/>
          </a:solidFill>
        </p:grpSpPr>
        <p:sp>
          <p:nvSpPr>
            <p:cNvPr id="36" name="TextBox 35"/>
            <p:cNvSpPr txBox="1"/>
            <p:nvPr/>
          </p:nvSpPr>
          <p:spPr>
            <a:xfrm>
              <a:off x="5942043" y="3983967"/>
              <a:ext cx="1380638" cy="3570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On-Demand</a:t>
              </a:r>
            </a:p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Streaming</a:t>
              </a:r>
            </a:p>
          </p:txBody>
        </p:sp>
        <p:sp>
          <p:nvSpPr>
            <p:cNvPr id="37" name="Freeform 101"/>
            <p:cNvSpPr>
              <a:spLocks/>
            </p:cNvSpPr>
            <p:nvPr/>
          </p:nvSpPr>
          <p:spPr bwMode="black">
            <a:xfrm flipH="1">
              <a:off x="6581785" y="3199495"/>
              <a:ext cx="322350" cy="483518"/>
            </a:xfrm>
            <a:custGeom>
              <a:avLst/>
              <a:gdLst>
                <a:gd name="T0" fmla="*/ 0 w 66"/>
                <a:gd name="T1" fmla="*/ 49 h 99"/>
                <a:gd name="T2" fmla="*/ 66 w 66"/>
                <a:gd name="T3" fmla="*/ 0 h 99"/>
                <a:gd name="T4" fmla="*/ 66 w 66"/>
                <a:gd name="T5" fmla="*/ 99 h 99"/>
                <a:gd name="T6" fmla="*/ 0 w 66"/>
                <a:gd name="T7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99">
                  <a:moveTo>
                    <a:pt x="0" y="49"/>
                  </a:moveTo>
                  <a:lnTo>
                    <a:pt x="66" y="0"/>
                  </a:lnTo>
                  <a:lnTo>
                    <a:pt x="66" y="99"/>
                  </a:lnTo>
                  <a:lnTo>
                    <a:pt x="0" y="4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594264" y="2732341"/>
            <a:ext cx="1161691" cy="950896"/>
            <a:chOff x="9072221" y="3159300"/>
            <a:chExt cx="1549141" cy="1268041"/>
          </a:xfrm>
        </p:grpSpPr>
        <p:pic>
          <p:nvPicPr>
            <p:cNvPr id="43" name="Picture 2" descr="C:\Users\t-dantay\Documents\Placeholders\paste.png"/>
            <p:cNvPicPr>
              <a:picLocks noChangeAspect="1" noChangeArrowheads="1"/>
            </p:cNvPicPr>
            <p:nvPr>
              <p:custDataLst>
                <p:custData r:id="rId7"/>
              </p:custDataLst>
            </p:nvPr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0406" y="3159300"/>
              <a:ext cx="561698" cy="618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072221" y="3934828"/>
              <a:ext cx="1549141" cy="4925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Analytics &amp; </a:t>
              </a:r>
            </a:p>
            <a:p>
              <a:pPr algn="ctr"/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Advertising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97058" y="2713743"/>
            <a:ext cx="809744" cy="903730"/>
            <a:chOff x="7755823" y="3134499"/>
            <a:chExt cx="1079812" cy="1205145"/>
          </a:xfrm>
        </p:grpSpPr>
        <p:grpSp>
          <p:nvGrpSpPr>
            <p:cNvPr id="48" name="Group 47"/>
            <p:cNvGrpSpPr/>
            <p:nvPr/>
          </p:nvGrpSpPr>
          <p:grpSpPr>
            <a:xfrm>
              <a:off x="8051590" y="3134499"/>
              <a:ext cx="545509" cy="632150"/>
              <a:chOff x="8147527" y="3077391"/>
              <a:chExt cx="545509" cy="632150"/>
            </a:xfrm>
          </p:grpSpPr>
          <p:pic>
            <p:nvPicPr>
              <p:cNvPr id="50" name="Picture 2" descr="C:\Users\t-dantay\Documents\First24\calendar1.png"/>
              <p:cNvPicPr>
                <a:picLocks noChangeAspect="1" noChangeArrowheads="1"/>
              </p:cNvPicPr>
              <p:nvPr>
                <p:custDataLst>
                  <p:custData r:id="rId5"/>
                </p:custDataLst>
              </p:nvPr>
            </p:nvPicPr>
            <p:blipFill>
              <a:blip r:embed="rId15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147527" y="3077391"/>
                <a:ext cx="438831" cy="4456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 descr="C:\Users\t-dantay\Documents\Placeholders\WiFi.png"/>
              <p:cNvPicPr>
                <a:picLocks noChangeAspect="1" noChangeArrowheads="1"/>
              </p:cNvPicPr>
              <p:nvPr>
                <p:custDataLst>
                  <p:custData r:id="rId6"/>
                </p:custDataLst>
              </p:nvPr>
            </p:nvPicPr>
            <p:blipFill>
              <a:blip r:embed="rId16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8183154" y="3199659"/>
                <a:ext cx="509882" cy="5098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9" name="TextBox 48"/>
            <p:cNvSpPr txBox="1"/>
            <p:nvPr/>
          </p:nvSpPr>
          <p:spPr>
            <a:xfrm>
              <a:off x="7755823" y="3982572"/>
              <a:ext cx="1079812" cy="3570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Live</a:t>
              </a:r>
            </a:p>
            <a:p>
              <a:pPr algn="ctr">
                <a:lnSpc>
                  <a:spcPts val="900"/>
                </a:lnSpc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Streaming</a:t>
              </a:r>
            </a:p>
          </p:txBody>
        </p:sp>
      </p:grpSp>
      <p:pic>
        <p:nvPicPr>
          <p:cNvPr id="52" name="Picture 35" descr="Eye 512x512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446" y="2695388"/>
            <a:ext cx="317553" cy="31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04672" y="1569387"/>
            <a:ext cx="894879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80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rPr>
              <a:t>Tu elección de componentes para la creación de media workflows personalizados en la nube</a:t>
            </a:r>
            <a:endParaRPr lang="es-AR" sz="2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alpha val="99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11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490662"/>
            <a:ext cx="8420100" cy="3876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7" y="5342731"/>
            <a:ext cx="8334375" cy="3905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72" y="5329901"/>
            <a:ext cx="2095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5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Filosofía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Alcance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Demo: Windows Azure Media Services workflow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Portal de Windows Azure</a:t>
            </a:r>
            <a:br>
              <a:rPr lang="en-US" sz="4400" dirty="0" smtClean="0">
                <a:solidFill>
                  <a:schemeClr val="bg1"/>
                </a:solidFill>
              </a:rPr>
            </a:br>
            <a:r>
              <a:rPr lang="en-US" sz="4400" dirty="0" smtClean="0">
                <a:solidFill>
                  <a:schemeClr val="bg1"/>
                </a:solidFill>
              </a:rPr>
              <a:t>Para Media Services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9081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500"/>
            <a:ext cx="8928992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http://blogs.southworks.net/about-us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530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Agenda</a:t>
            </a:r>
            <a:endParaRPr lang="es-AR" dirty="0"/>
          </a:p>
        </p:txBody>
      </p:sp>
      <p:grpSp>
        <p:nvGrpSpPr>
          <p:cNvPr id="33" name="Group 32"/>
          <p:cNvGrpSpPr/>
          <p:nvPr/>
        </p:nvGrpSpPr>
        <p:grpSpPr>
          <a:xfrm>
            <a:off x="107504" y="2053204"/>
            <a:ext cx="8928000" cy="1015755"/>
            <a:chOff x="398388" y="2543304"/>
            <a:chExt cx="8014651" cy="1015756"/>
          </a:xfrm>
        </p:grpSpPr>
        <p:pic>
          <p:nvPicPr>
            <p:cNvPr id="34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1118388" y="2635729"/>
              <a:ext cx="7294651" cy="92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>
                  <a:latin typeface="Segoe UI" pitchFamily="34" charset="0"/>
                  <a:cs typeface="Segoe UI" pitchFamily="34" charset="0"/>
                </a:rPr>
                <a:t>¿Que es Windows Azure Media Services?</a:t>
              </a:r>
            </a:p>
            <a:p>
              <a:pPr marL="342882" lvl="1" indent="-342882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000" dirty="0">
                  <a:latin typeface="Segoe UI" pitchFamily="34" charset="0"/>
                  <a:cs typeface="Segoe UI" pitchFamily="34" charset="0"/>
                </a:rPr>
                <a:t>Arquitectura, Filosofía y Alcance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07504" y="3140969"/>
            <a:ext cx="8928000" cy="1477420"/>
            <a:chOff x="398388" y="2543304"/>
            <a:chExt cx="8014651" cy="1477421"/>
          </a:xfrm>
        </p:grpSpPr>
        <p:pic>
          <p:nvPicPr>
            <p:cNvPr id="37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118388" y="2635729"/>
              <a:ext cx="7294651" cy="1384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>
                  <a:latin typeface="Segoe UI" pitchFamily="34" charset="0"/>
                  <a:cs typeface="Segoe UI" pitchFamily="34" charset="0"/>
                </a:rPr>
                <a:t>Servicio Video on Demand (VOD)</a:t>
              </a:r>
            </a:p>
            <a:p>
              <a:pPr marL="342882" lvl="1" indent="-342882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000" dirty="0"/>
                <a:t>Demo: Usando el portal de Windows Azure </a:t>
              </a:r>
              <a:r>
                <a:rPr lang="es-AR" sz="2000" dirty="0" smtClean="0"/>
                <a:t>para Media </a:t>
              </a:r>
              <a:r>
                <a:rPr lang="es-AR" sz="2000" dirty="0"/>
                <a:t>Services</a:t>
              </a:r>
            </a:p>
            <a:p>
              <a:pPr marL="342882" lvl="1" indent="-342882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000" dirty="0"/>
                <a:t>Demo: Mi primer VOD workflow en C#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07504" y="1340768"/>
            <a:ext cx="8928000" cy="720000"/>
            <a:chOff x="398388" y="2543304"/>
            <a:chExt cx="8014651" cy="720000"/>
          </a:xfrm>
        </p:grpSpPr>
        <p:pic>
          <p:nvPicPr>
            <p:cNvPr id="40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1118388" y="2635731"/>
              <a:ext cx="72946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>
                  <a:latin typeface="Segoe UI" pitchFamily="34" charset="0"/>
                  <a:cs typeface="Segoe UI" pitchFamily="34" charset="0"/>
                </a:rPr>
                <a:t>¿Que cambio para la industria de Media?</a:t>
              </a:r>
              <a:endParaRPr lang="es-AR" sz="2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7504" y="4725144"/>
            <a:ext cx="8928000" cy="1323531"/>
            <a:chOff x="398388" y="2543304"/>
            <a:chExt cx="8014651" cy="1323532"/>
          </a:xfrm>
        </p:grpSpPr>
        <p:pic>
          <p:nvPicPr>
            <p:cNvPr id="43" name="Picture 2" descr="\\w7-hmeydac\Share\WindowsPhone\light\appbar.control.play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388" y="254330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1118388" y="2635729"/>
              <a:ext cx="7294651" cy="1231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ts val="1200"/>
                </a:spcBef>
              </a:pPr>
              <a:r>
                <a:rPr lang="es-AR" sz="2400" dirty="0">
                  <a:latin typeface="Segoe UI" pitchFamily="34" charset="0"/>
                  <a:cs typeface="Segoe UI" pitchFamily="34" charset="0"/>
                </a:rPr>
                <a:t>Dynamic Packaging</a:t>
              </a:r>
            </a:p>
            <a:p>
              <a:pPr marL="342882" lvl="1" indent="-342882">
                <a:spcBef>
                  <a:spcPts val="1200"/>
                </a:spcBef>
                <a:buFont typeface="Arial" panose="020B0604020202020204" pitchFamily="34" charset="0"/>
                <a:buChar char="•"/>
              </a:pPr>
              <a:r>
                <a:rPr lang="es-AR" sz="2000" dirty="0"/>
                <a:t>Demo: Reproduciendo mi contenido en Windows 8, Silverlight, Flash, iOS y IE11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620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lock Arc 17"/>
          <p:cNvSpPr/>
          <p:nvPr/>
        </p:nvSpPr>
        <p:spPr bwMode="auto">
          <a:xfrm>
            <a:off x="1467216" y="3086999"/>
            <a:ext cx="2379115" cy="2379115"/>
          </a:xfrm>
          <a:prstGeom prst="blockArc">
            <a:avLst>
              <a:gd name="adj1" fmla="val 10800000"/>
              <a:gd name="adj2" fmla="val 2"/>
              <a:gd name="adj3" fmla="val 19760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79" fontAlgn="base">
              <a:spcBef>
                <a:spcPct val="0"/>
              </a:spcBef>
              <a:spcAft>
                <a:spcPct val="0"/>
              </a:spcAft>
            </a:pPr>
            <a:endParaRPr lang="es-AR" sz="16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dirty="0" smtClean="0"/>
              <a:t>¿Qué cambio para la industria de Media</a:t>
            </a:r>
            <a:r>
              <a:rPr lang="en-US" sz="3600" dirty="0" smtClean="0"/>
              <a:t>?</a:t>
            </a:r>
            <a:endParaRPr lang="es-AR" sz="3600" dirty="0"/>
          </a:p>
        </p:txBody>
      </p:sp>
      <p:pic>
        <p:nvPicPr>
          <p:cNvPr id="6" name="Picture 2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51" y="1857613"/>
            <a:ext cx="1166733" cy="109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2" descr="Radio alt 512x512.png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124" y="1827617"/>
            <a:ext cx="749987" cy="74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45963" y="1877747"/>
            <a:ext cx="1416734" cy="68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949" spc="-113" dirty="0" smtClean="0">
                <a:solidFill>
                  <a:schemeClr val="bg1">
                    <a:lumMod val="75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100 M</a:t>
            </a:r>
            <a:endParaRPr lang="es-AR" sz="4949" spc="-113" dirty="0">
              <a:solidFill>
                <a:schemeClr val="bg1">
                  <a:lumMod val="75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9" name="Picture 25" descr="Home 512x512.pn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126" y="1971685"/>
            <a:ext cx="432303" cy="432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213629" y="2103946"/>
            <a:ext cx="14141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500" dirty="0" smtClean="0">
                <a:solidFill>
                  <a:schemeClr val="bg1">
                    <a:lumMod val="6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Mongolian Baiti" panose="03000500000000000000" pitchFamily="66" charset="0"/>
              </a:rPr>
              <a:t>Hogares WW </a:t>
            </a:r>
            <a:endParaRPr lang="es-AR" sz="1351" dirty="0">
              <a:solidFill>
                <a:schemeClr val="bg1">
                  <a:lumMod val="6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145969" y="2403986"/>
            <a:ext cx="3577721" cy="24935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62077" y="2438582"/>
            <a:ext cx="3412794" cy="3323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400" b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TIENEN AL MENOS UNA</a:t>
            </a:r>
            <a:endParaRPr lang="es-AR" sz="24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79653" y="2711329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TV CON INTERNET </a:t>
            </a:r>
            <a:endParaRPr lang="es-AR" sz="1500" b="1" dirty="0">
              <a:solidFill>
                <a:srgbClr val="00B0F0"/>
              </a:solidFill>
            </a:endParaRPr>
          </a:p>
        </p:txBody>
      </p:sp>
      <p:pic>
        <p:nvPicPr>
          <p:cNvPr id="16" name="Picture 18" descr="Mobile phone 512x512.png"/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92" y="3435503"/>
            <a:ext cx="910155" cy="91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018944" y="3775940"/>
            <a:ext cx="1159100" cy="715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499" spc="-113" dirty="0" smtClean="0">
                <a:solidFill>
                  <a:srgbClr val="FFC00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50%</a:t>
            </a:r>
            <a:endParaRPr lang="es-AR" sz="4499" spc="-113" dirty="0">
              <a:solidFill>
                <a:srgbClr val="FFC00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62707" y="3277106"/>
            <a:ext cx="1798890" cy="357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725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SMARTPHONES</a:t>
            </a:r>
            <a:endParaRPr lang="es-AR" sz="1725" b="1" dirty="0">
              <a:solidFill>
                <a:schemeClr val="tx1">
                  <a:lumMod val="95000"/>
                  <a:lumOff val="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4" name="Block Arc 23"/>
          <p:cNvSpPr/>
          <p:nvPr/>
        </p:nvSpPr>
        <p:spPr bwMode="auto">
          <a:xfrm>
            <a:off x="5157692" y="3127752"/>
            <a:ext cx="2379115" cy="2379115"/>
          </a:xfrm>
          <a:prstGeom prst="blockArc">
            <a:avLst>
              <a:gd name="adj1" fmla="val 10800000"/>
              <a:gd name="adj2" fmla="val 2"/>
              <a:gd name="adj3" fmla="val 19760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79" fontAlgn="base">
              <a:spcBef>
                <a:spcPct val="0"/>
              </a:spcBef>
              <a:spcAft>
                <a:spcPct val="0"/>
              </a:spcAft>
            </a:pPr>
            <a:endParaRPr lang="es-AR" sz="16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5" name="Picture 18" descr="Mobile phone 512x512.png"/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6200000">
            <a:off x="4126162" y="3569333"/>
            <a:ext cx="1236423" cy="906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5709420" y="3816695"/>
            <a:ext cx="1072538" cy="715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499" spc="-113" dirty="0" smtClean="0">
                <a:solidFill>
                  <a:srgbClr val="FFC00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19%</a:t>
            </a:r>
            <a:endParaRPr lang="es-AR" sz="4499" spc="-113" dirty="0">
              <a:solidFill>
                <a:srgbClr val="FFC00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40621" y="3266698"/>
            <a:ext cx="1117614" cy="357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725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TABLETS</a:t>
            </a:r>
            <a:endParaRPr lang="es-AR" sz="1725" b="1" dirty="0">
              <a:solidFill>
                <a:schemeClr val="tx1">
                  <a:lumMod val="95000"/>
                  <a:lumOff val="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33448" y="4345655"/>
            <a:ext cx="7559424" cy="4516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79" fontAlgn="base">
              <a:spcBef>
                <a:spcPct val="0"/>
              </a:spcBef>
              <a:spcAft>
                <a:spcPct val="0"/>
              </a:spcAft>
            </a:pPr>
            <a:endParaRPr lang="es-AR" sz="16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29" name="Picture 2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049" y="4502121"/>
            <a:ext cx="829961" cy="777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5"/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63" y="4537348"/>
            <a:ext cx="213156" cy="43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8" descr="Mobile phone 512x512.png"/>
          <p:cNvPicPr>
            <a:picLocks noChangeAspect="1"/>
          </p:cNvPicPr>
          <p:nvPr/>
        </p:nvPicPr>
        <p:blipFill rotWithShape="1">
          <a:blip r:embed="rId11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5"/>
          <a:stretch/>
        </p:blipFill>
        <p:spPr bwMode="auto">
          <a:xfrm rot="16200000">
            <a:off x="3395426" y="4765185"/>
            <a:ext cx="839055" cy="6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Picture 35"/>
          <p:cNvPicPr>
            <a:picLocks noChangeAspect="1" noChangeArrowheads="1"/>
          </p:cNvPicPr>
          <p:nvPr/>
        </p:nvPicPr>
        <p:blipFill>
          <a:blip r:embed="rId1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811" y="4953755"/>
            <a:ext cx="133749" cy="27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632901" y="4317305"/>
            <a:ext cx="37673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MULTIPLES TAREAS</a:t>
            </a:r>
            <a:endParaRPr lang="es-AR" sz="3000" b="1" dirty="0">
              <a:solidFill>
                <a:schemeClr val="tx1">
                  <a:lumMod val="75000"/>
                  <a:lumOff val="2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084045" y="4823076"/>
            <a:ext cx="1863011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51" b="1" dirty="0" smtClean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MIENTRAS MIRAN TV</a:t>
            </a:r>
            <a:endParaRPr lang="es-AR" sz="1351" b="1" dirty="0">
              <a:solidFill>
                <a:srgbClr val="00B0F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40733" y="5104192"/>
            <a:ext cx="1157496" cy="7154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499" spc="-113" dirty="0" smtClean="0">
                <a:solidFill>
                  <a:srgbClr val="FFC00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80%</a:t>
            </a:r>
            <a:endParaRPr lang="es-AR" sz="4499" spc="-113" dirty="0">
              <a:solidFill>
                <a:srgbClr val="FFC00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36" name="Picture 21" descr="Movie 512x512.png"/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50632" y="3798635"/>
            <a:ext cx="455859" cy="45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" name="Right Arrow 36"/>
          <p:cNvSpPr/>
          <p:nvPr/>
        </p:nvSpPr>
        <p:spPr bwMode="auto">
          <a:xfrm rot="5400000">
            <a:off x="6028237" y="5026856"/>
            <a:ext cx="1026455" cy="758539"/>
          </a:xfrm>
          <a:prstGeom prst="rightArrow">
            <a:avLst>
              <a:gd name="adj1" fmla="val 64465"/>
              <a:gd name="adj2" fmla="val 4737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479" fontAlgn="base">
              <a:spcBef>
                <a:spcPct val="0"/>
              </a:spcBef>
              <a:spcAft>
                <a:spcPct val="0"/>
              </a:spcAft>
            </a:pPr>
            <a:endParaRPr lang="es-AR" sz="165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96276" y="4889930"/>
            <a:ext cx="23784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600" spc="-113" dirty="0" smtClean="0">
                <a:solidFill>
                  <a:schemeClr val="bg1">
                    <a:lumMod val="75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10k Millones</a:t>
            </a:r>
            <a:endParaRPr lang="es-AR" sz="3600" spc="-113" dirty="0">
              <a:solidFill>
                <a:schemeClr val="bg1">
                  <a:lumMod val="75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10417" y="5285665"/>
            <a:ext cx="321472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00" b="1" dirty="0" smtClean="0">
                <a:solidFill>
                  <a:srgbClr val="00B0F0"/>
                </a:solidFill>
              </a:rPr>
              <a:t>DISPOSITIVOS MOBILES CONECTADOS</a:t>
            </a:r>
            <a:endParaRPr lang="es-AR" sz="1300" b="1" dirty="0">
              <a:solidFill>
                <a:srgbClr val="00B0F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08775" y="5531934"/>
            <a:ext cx="447238" cy="23891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725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para</a:t>
            </a:r>
            <a:endParaRPr lang="es-AR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827381" y="5469129"/>
            <a:ext cx="958660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300" spc="-113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2016</a:t>
            </a:r>
            <a:endParaRPr lang="es-AR" sz="3300" spc="-113" dirty="0">
              <a:solidFill>
                <a:schemeClr val="accent6">
                  <a:lumMod val="40000"/>
                  <a:lumOff val="60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660" y="5484493"/>
            <a:ext cx="1356140" cy="14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051" dirty="0" smtClean="0">
                <a:solidFill>
                  <a:srgbClr val="00B0F0"/>
                </a:solidFill>
              </a:rPr>
              <a:t>*</a:t>
            </a:r>
            <a:r>
              <a:rPr lang="es-AR" sz="1051" dirty="0" err="1" smtClean="0">
                <a:solidFill>
                  <a:srgbClr val="00B0F0"/>
                </a:solidFill>
              </a:rPr>
              <a:t>Source</a:t>
            </a:r>
            <a:r>
              <a:rPr lang="es-AR" sz="1051" dirty="0" smtClean="0">
                <a:solidFill>
                  <a:srgbClr val="00B0F0"/>
                </a:solidFill>
              </a:rPr>
              <a:t>: Cisco, </a:t>
            </a:r>
            <a:r>
              <a:rPr lang="es-AR" sz="1051" dirty="0" err="1" smtClean="0">
                <a:solidFill>
                  <a:srgbClr val="00B0F0"/>
                </a:solidFill>
              </a:rPr>
              <a:t>Gartner</a:t>
            </a:r>
            <a:endParaRPr lang="es-AR" sz="105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/>
      <p:bldP spid="10" grpId="0"/>
      <p:bldP spid="13" grpId="0"/>
      <p:bldP spid="14" grpId="0"/>
      <p:bldP spid="17" grpId="0"/>
      <p:bldP spid="20" grpId="0"/>
      <p:bldP spid="24" grpId="0" animBg="1"/>
      <p:bldP spid="26" grpId="0"/>
      <p:bldP spid="27" grpId="0"/>
      <p:bldP spid="28" grpId="0" animBg="1"/>
      <p:bldP spid="33" grpId="0"/>
      <p:bldP spid="34" grpId="0"/>
      <p:bldP spid="35" grpId="0"/>
      <p:bldP spid="37" grpId="0" animBg="1"/>
      <p:bldP spid="38" grpId="0"/>
      <p:bldP spid="39" grpId="0"/>
      <p:bldP spid="40" grpId="0"/>
      <p:bldP spid="4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Fragmentación</a:t>
            </a:r>
            <a:endParaRPr lang="es-AR" dirty="0"/>
          </a:p>
        </p:txBody>
      </p:sp>
      <p:pic>
        <p:nvPicPr>
          <p:cNvPr id="42" name="Picture 22" descr="Movie alt 512x512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6" y="1716165"/>
            <a:ext cx="749987" cy="74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Picture 23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73" y="1874919"/>
            <a:ext cx="1166733" cy="109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21285" y="1882369"/>
            <a:ext cx="1088247" cy="68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949" spc="-113" dirty="0" smtClean="0">
                <a:solidFill>
                  <a:srgbClr val="00B0F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WEB</a:t>
            </a:r>
            <a:endParaRPr lang="es-AR" sz="4949" spc="-113" dirty="0">
              <a:solidFill>
                <a:srgbClr val="00B0F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sp>
        <p:nvSpPr>
          <p:cNvPr id="5" name="Block Arc 4"/>
          <p:cNvSpPr/>
          <p:nvPr/>
        </p:nvSpPr>
        <p:spPr bwMode="auto">
          <a:xfrm rot="5400000">
            <a:off x="3406106" y="1865022"/>
            <a:ext cx="1798003" cy="1832697"/>
          </a:xfrm>
          <a:prstGeom prst="blockArc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s-AR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44" name="Picture 10" descr="http://aux.iconpedia.net/uploads/10883930251758978626.png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73" y="3010122"/>
            <a:ext cx="485151" cy="48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2" descr="http://lungo.tapquo.com/assets/images/icon-html5.png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926" y="2433757"/>
            <a:ext cx="740718" cy="74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28902" y="2798717"/>
            <a:ext cx="1304844" cy="8817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2700" b="1" dirty="0" smtClean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99% 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500" b="1" dirty="0" smtClean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EN DESKTOPS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500" b="1" dirty="0" smtClean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Y LAPTOPS</a:t>
            </a:r>
            <a:endParaRPr lang="es-AR" sz="1500" b="1" dirty="0">
              <a:solidFill>
                <a:srgbClr val="00B0F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2307910" y="3040315"/>
            <a:ext cx="454958" cy="4549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t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r>
              <a:rPr lang="es-AR" sz="2700" dirty="0" smtClean="0">
                <a:solidFill>
                  <a:schemeClr val="bg1">
                    <a:lumMod val="65000"/>
                  </a:schemeClr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</a:rPr>
              <a:t>sl</a:t>
            </a:r>
            <a:endParaRPr lang="es-AR" sz="2700" dirty="0">
              <a:solidFill>
                <a:schemeClr val="bg1">
                  <a:lumMod val="65000"/>
                </a:schemeClr>
              </a:solidFill>
              <a:latin typeface="Kozuka Gothic Pro B" panose="020B0800000000000000" pitchFamily="34" charset="-128"/>
              <a:ea typeface="Kozuka Gothic Pro B" panose="020B0800000000000000" pitchFamily="34" charset="-128"/>
            </a:endParaRPr>
          </a:p>
        </p:txBody>
      </p:sp>
      <p:pic>
        <p:nvPicPr>
          <p:cNvPr id="46" name="Picture 30" descr="Camcorder 512x512.png"/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87" y="1925010"/>
            <a:ext cx="749987" cy="74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5322156" y="2345283"/>
            <a:ext cx="1754904" cy="68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949" spc="-113" dirty="0" smtClean="0">
                <a:solidFill>
                  <a:srgbClr val="00B0F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MOBILE</a:t>
            </a:r>
            <a:endParaRPr lang="es-AR" sz="4949" spc="-113" dirty="0">
              <a:solidFill>
                <a:srgbClr val="00B0F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48" name="Picture 2" descr="http://t2.gstatic.com/images?q=tbn:ANd9GcTRwDGrRH7JeoNQ9__N04BOJRzQRDayDCZToWJPPP0PhCl7VhYpPLEhHbA1JQ"/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89691" l="9653" r="89961">
                        <a14:foregroundMark x1="52124" y1="23711" x2="52124" y2="23711"/>
                        <a14:foregroundMark x1="74517" y1="47423" x2="74517" y2="47423"/>
                        <a14:foregroundMark x1="30116" y1="49485" x2="30116" y2="49485"/>
                      </a14:backgroundRemoval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734" y="3858949"/>
            <a:ext cx="1120192" cy="83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://files.softicons.com/download/system-icons/windows-8-metro-invert-icons-by-dakirby309/png/256x256/Folders%20&amp;%20OS/Appl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693" y="3891758"/>
            <a:ext cx="711011" cy="71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034" y="4287054"/>
            <a:ext cx="342852" cy="342852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771" y="4294075"/>
            <a:ext cx="342852" cy="34285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808666" y="4874269"/>
            <a:ext cx="311495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5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Lucida Handwriting" panose="03010101010101010101" pitchFamily="66" charset="0"/>
                <a:ea typeface="Gulim" panose="020B0600000101010101" pitchFamily="34" charset="-127"/>
              </a:rPr>
              <a:t>Hay una aplicación para esto</a:t>
            </a:r>
            <a:endParaRPr lang="es-AR" sz="1350" dirty="0">
              <a:solidFill>
                <a:schemeClr val="accent5">
                  <a:lumMod val="40000"/>
                  <a:lumOff val="60000"/>
                </a:schemeClr>
              </a:solidFill>
              <a:latin typeface="Lucida Handwriting" panose="03010101010101010101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49791" y="5105560"/>
            <a:ext cx="3060966" cy="6231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4499" spc="-113" dirty="0" smtClean="0">
                <a:solidFill>
                  <a:srgbClr val="00B0F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APLICACIONES</a:t>
            </a:r>
            <a:endParaRPr lang="es-AR" sz="4499" spc="-113" dirty="0">
              <a:solidFill>
                <a:srgbClr val="00B0F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54" name="Picture 24" descr="Windows 512x512.png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156" y="3948026"/>
            <a:ext cx="749987" cy="74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6" name="Picture 2" descr="http://iphone-developers.com/images/sized/images/uploads/xbox-live-icon-200x191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89529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405" y="3967556"/>
            <a:ext cx="713556" cy="68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128" y="4284228"/>
            <a:ext cx="342852" cy="342852"/>
          </a:xfrm>
          <a:prstGeom prst="rect">
            <a:avLst/>
          </a:prstGeom>
        </p:spPr>
      </p:pic>
      <p:sp>
        <p:nvSpPr>
          <p:cNvPr id="57" name="Block Arc 56"/>
          <p:cNvSpPr/>
          <p:nvPr/>
        </p:nvSpPr>
        <p:spPr bwMode="auto">
          <a:xfrm rot="16200000">
            <a:off x="2842006" y="3855751"/>
            <a:ext cx="1798003" cy="1832697"/>
          </a:xfrm>
          <a:prstGeom prst="blockArc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s-AR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59" name="Picture 28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30" y="4563303"/>
            <a:ext cx="438850" cy="4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5223327" y="2741467"/>
            <a:ext cx="189186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700" dirty="0" smtClean="0">
                <a:solidFill>
                  <a:srgbClr val="FF9933"/>
                </a:solidFill>
                <a:latin typeface="Gulim" panose="020B0600000101010101" pitchFamily="34" charset="-127"/>
                <a:ea typeface="Gulim" panose="020B0600000101010101" pitchFamily="34" charset="-127"/>
                <a:cs typeface="Mongolian Baiti" panose="03000500000000000000" pitchFamily="66" charset="0"/>
              </a:rPr>
              <a:t>BROWSER</a:t>
            </a:r>
            <a:endParaRPr lang="es-AR" sz="2400" dirty="0">
              <a:solidFill>
                <a:srgbClr val="FF9933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61" name="Picture 18" descr="Mobile phone 512x512.png"/>
          <p:cNvPicPr>
            <a:picLocks noChangeAspect="1"/>
          </p:cNvPicPr>
          <p:nvPr/>
        </p:nvPicPr>
        <p:blipFill>
          <a:blip r:embed="rId16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927" y="2286390"/>
            <a:ext cx="910154" cy="91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Picture 17"/>
          <p:cNvPicPr>
            <a:picLocks noChangeAspect="1" noChangeArrowheads="1"/>
          </p:cNvPicPr>
          <p:nvPr/>
        </p:nvPicPr>
        <p:blipFill>
          <a:blip r:embed="rId1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081" y="2433758"/>
            <a:ext cx="320176" cy="32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Rounded Rectangle 59"/>
          <p:cNvSpPr/>
          <p:nvPr/>
        </p:nvSpPr>
        <p:spPr bwMode="auto">
          <a:xfrm>
            <a:off x="1562334" y="1852224"/>
            <a:ext cx="111022" cy="1778486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s-AR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-217773" y="2330091"/>
            <a:ext cx="1995977" cy="759371"/>
          </a:xfrm>
          <a:prstGeom prst="roundRect">
            <a:avLst>
              <a:gd name="adj" fmla="val 50000"/>
            </a:avLst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r>
              <a:rPr lang="es-AR" sz="3300" dirty="0" smtClean="0">
                <a:solidFill>
                  <a:srgbClr val="00B0F0"/>
                </a:solidFill>
                <a:latin typeface="Kozuka Gothic Pro B" panose="020B0800000000000000" pitchFamily="34" charset="-128"/>
                <a:ea typeface="Kozuka Gothic Pro B" panose="020B0800000000000000" pitchFamily="34" charset="-128"/>
                <a:cs typeface="Mongolian Baiti" panose="03000500000000000000" pitchFamily="66" charset="0"/>
              </a:rPr>
              <a:t>VIDEO</a:t>
            </a:r>
            <a:endParaRPr lang="es-AR" sz="3300" dirty="0">
              <a:solidFill>
                <a:srgbClr val="00B0F0"/>
              </a:solidFill>
              <a:latin typeface="Kozuka Gothic Pro B" panose="020B0800000000000000" pitchFamily="34" charset="-128"/>
              <a:ea typeface="Kozuka Gothic Pro B" panose="020B0800000000000000" pitchFamily="34" charset="-128"/>
              <a:cs typeface="Mongolian Baiti" panose="03000500000000000000" pitchFamily="66" charset="0"/>
            </a:endParaRPr>
          </a:p>
        </p:txBody>
      </p:sp>
      <p:pic>
        <p:nvPicPr>
          <p:cNvPr id="64" name="Picture 5" descr="Alert 512x512.png"/>
          <p:cNvPicPr>
            <a:picLocks noChangeAspect="1"/>
          </p:cNvPicPr>
          <p:nvPr/>
        </p:nvPicPr>
        <p:blipFill>
          <a:blip r:embed="rId18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667" y="2180791"/>
            <a:ext cx="812186" cy="81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8091232" y="2901835"/>
            <a:ext cx="113204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50" b="1" dirty="0" smtClean="0">
                <a:latin typeface="Gulim" panose="020B0600000101010101" pitchFamily="34" charset="-127"/>
                <a:ea typeface="Gulim" panose="020B0600000101010101" pitchFamily="34" charset="-127"/>
                <a:cs typeface="Mongolian Baiti" panose="03000500000000000000" pitchFamily="66" charset="0"/>
              </a:rPr>
              <a:t>SIN PLUGIN</a:t>
            </a:r>
            <a:endParaRPr lang="es-AR" sz="1350" b="1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5235174" y="3630710"/>
            <a:ext cx="3669584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173459" y="3353226"/>
            <a:ext cx="227793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350" dirty="0" smtClean="0">
                <a:solidFill>
                  <a:srgbClr val="00B0F0"/>
                </a:solidFill>
                <a:ea typeface="Gulim" panose="020B0600000101010101" pitchFamily="34" charset="-127"/>
                <a:cs typeface="Mongolian Baiti" panose="03000500000000000000" pitchFamily="66" charset="0"/>
              </a:rPr>
              <a:t>PROGRESSIVE DOWNLOAD</a:t>
            </a:r>
            <a:endParaRPr lang="es-AR" sz="1350" dirty="0">
              <a:solidFill>
                <a:srgbClr val="00B0F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14433" y="3580837"/>
            <a:ext cx="2710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Gulim" panose="020B0600000101010101" pitchFamily="34" charset="-127"/>
                <a:cs typeface="Mongolian Baiti" panose="03000500000000000000" pitchFamily="66" charset="0"/>
              </a:rPr>
              <a:t>ADAPTIVE STREAMING</a:t>
            </a:r>
            <a:endParaRPr lang="es-AR" sz="15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7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1" grpId="0"/>
      <p:bldP spid="15" grpId="0" animBg="1"/>
      <p:bldP spid="47" grpId="0"/>
      <p:bldP spid="22" grpId="0"/>
      <p:bldP spid="53" grpId="0"/>
      <p:bldP spid="57" grpId="0" animBg="1"/>
      <p:bldP spid="23" grpId="0"/>
      <p:bldP spid="60" grpId="0" animBg="1"/>
      <p:bldP spid="3" grpId="0"/>
      <p:bldP spid="63" grpId="0"/>
      <p:bldP spid="67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rved Right Arrow 19"/>
          <p:cNvSpPr/>
          <p:nvPr/>
        </p:nvSpPr>
        <p:spPr bwMode="auto">
          <a:xfrm rot="10950685">
            <a:off x="6961647" y="1884869"/>
            <a:ext cx="1363391" cy="2739251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tx2">
              <a:alpha val="2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Curved Right Arrow 18"/>
          <p:cNvSpPr/>
          <p:nvPr/>
        </p:nvSpPr>
        <p:spPr bwMode="auto">
          <a:xfrm>
            <a:off x="4996010" y="2005102"/>
            <a:ext cx="1363391" cy="2739251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tx2">
              <a:alpha val="28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Curved Right Arrow 17"/>
          <p:cNvSpPr/>
          <p:nvPr/>
        </p:nvSpPr>
        <p:spPr bwMode="auto">
          <a:xfrm rot="10800000">
            <a:off x="6758241" y="1916786"/>
            <a:ext cx="1595723" cy="2624966"/>
          </a:xfrm>
          <a:prstGeom prst="curvedRightArrow">
            <a:avLst>
              <a:gd name="adj1" fmla="val 23536"/>
              <a:gd name="adj2" fmla="val 40587"/>
              <a:gd name="adj3" fmla="val 27804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Curved Right Arrow 6"/>
          <p:cNvSpPr/>
          <p:nvPr/>
        </p:nvSpPr>
        <p:spPr bwMode="auto">
          <a:xfrm>
            <a:off x="5029090" y="2257595"/>
            <a:ext cx="1216027" cy="2284157"/>
          </a:xfrm>
          <a:prstGeom prst="curvedRightArrow">
            <a:avLst>
              <a:gd name="adj1" fmla="val 25000"/>
              <a:gd name="adj2" fmla="val 36485"/>
              <a:gd name="adj3" fmla="val 22122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7" tIns="34284" rIns="68567" bIns="34284" numCol="1" rtlCol="0" anchor="ctr" anchorCtr="0" compatLnSpc="1">
            <a:prstTxWarp prst="textNoShape">
              <a:avLst/>
            </a:prstTxWarp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Desafíos</a:t>
            </a:r>
            <a:endParaRPr lang="es-AR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5250" indent="-345250">
              <a:lnSpc>
                <a:spcPct val="90000"/>
              </a:lnSpc>
              <a:buSzPct val="80000"/>
              <a:buBlip>
                <a:blip r:embed="rId3"/>
              </a:buBlip>
            </a:pPr>
            <a:endParaRPr lang="es-AR" sz="2800" dirty="0" smtClean="0">
              <a:gradFill>
                <a:gsLst>
                  <a:gs pos="0">
                    <a:srgbClr val="292929">
                      <a:lumMod val="90000"/>
                      <a:lumOff val="10000"/>
                    </a:srgbClr>
                  </a:gs>
                  <a:gs pos="86000">
                    <a:srgbClr val="292929">
                      <a:lumMod val="90000"/>
                      <a:lumOff val="10000"/>
                    </a:srgbClr>
                  </a:gs>
                </a:gsLst>
                <a:lin ang="5400000" scaled="0"/>
              </a:gradFill>
            </a:endParaRPr>
          </a:p>
          <a:p>
            <a:pPr marL="345250" indent="-345250">
              <a:lnSpc>
                <a:spcPct val="90000"/>
              </a:lnSpc>
              <a:buSzPct val="80000"/>
              <a:buBlip>
                <a:blip r:embed="rId3"/>
              </a:buBlip>
            </a:pPr>
            <a:r>
              <a:rPr lang="es-AR" sz="2800" dirty="0" smtClean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</a:rPr>
              <a:t>Costos de infraestructura</a:t>
            </a:r>
          </a:p>
          <a:p>
            <a:pPr marL="345250" indent="-345250">
              <a:lnSpc>
                <a:spcPct val="90000"/>
              </a:lnSpc>
              <a:buSzPct val="80000"/>
              <a:buBlip>
                <a:blip r:embed="rId3"/>
              </a:buBlip>
            </a:pPr>
            <a:r>
              <a:rPr lang="es-AR" sz="2800" dirty="0" smtClean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</a:rPr>
              <a:t>Costo de operaciones</a:t>
            </a:r>
          </a:p>
          <a:p>
            <a:pPr marL="345250" indent="-345250">
              <a:lnSpc>
                <a:spcPct val="90000"/>
              </a:lnSpc>
              <a:buSzPct val="80000"/>
              <a:buBlip>
                <a:blip r:embed="rId3"/>
              </a:buBlip>
            </a:pPr>
            <a:r>
              <a:rPr lang="es-AR" sz="2800" dirty="0" smtClean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</a:rPr>
              <a:t>Monetización de contenido</a:t>
            </a:r>
          </a:p>
          <a:p>
            <a:pPr marL="345250" indent="-345250">
              <a:lnSpc>
                <a:spcPct val="90000"/>
              </a:lnSpc>
              <a:buSzPct val="80000"/>
              <a:buBlip>
                <a:blip r:embed="rId3"/>
              </a:buBlip>
            </a:pPr>
            <a:r>
              <a:rPr lang="es-AR" sz="2800" dirty="0" smtClean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</a:rPr>
              <a:t>Derechos digitales (DRM) </a:t>
            </a:r>
          </a:p>
          <a:p>
            <a:pPr marL="345250" indent="-345250">
              <a:lnSpc>
                <a:spcPct val="90000"/>
              </a:lnSpc>
              <a:buSzPct val="80000"/>
              <a:buBlip>
                <a:blip r:embed="rId3"/>
              </a:buBlip>
            </a:pPr>
            <a:r>
              <a:rPr lang="es-AR" sz="2800" dirty="0" smtClean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</a:rPr>
              <a:t>Seguridad</a:t>
            </a:r>
          </a:p>
          <a:p>
            <a:endParaRPr lang="es-AR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172" y="3474444"/>
            <a:ext cx="1085696" cy="59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655384" y="1712144"/>
            <a:ext cx="1078553" cy="62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88" y="1991463"/>
            <a:ext cx="1312598" cy="94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655384" y="3745489"/>
            <a:ext cx="1751976" cy="1281132"/>
            <a:chOff x="3957124" y="2500381"/>
            <a:chExt cx="4101527" cy="2999242"/>
          </a:xfrm>
        </p:grpSpPr>
        <p:pic>
          <p:nvPicPr>
            <p:cNvPr id="64516" name="Picture 4" descr="http://www.xda-developers.com/wp-content/uploads/2012/06/microsoft-surface-pro-windows-8-tbalet-0.jpg?f39ce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140" b="93162" l="5625" r="9541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124" y="2500381"/>
              <a:ext cx="4101527" cy="2999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514" name="Picture 2" descr="http://mingfeiy.com/wp-content/uploads/2012/08/Ad2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68494">
              <a:off x="5309854" y="2818842"/>
              <a:ext cx="1948525" cy="1317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4518" name="Picture 6" descr="http://www.notebookcheck.net/typo3temp/pics/88a53b46af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2167" l="1000" r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88" y="3385436"/>
            <a:ext cx="1646155" cy="123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5028" y="5037867"/>
            <a:ext cx="3159391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s-AR" sz="1500" dirty="0" smtClean="0">
                <a:gradFill>
                  <a:gsLst>
                    <a:gs pos="0">
                      <a:srgbClr val="292929">
                        <a:lumMod val="90000"/>
                        <a:lumOff val="10000"/>
                      </a:srgbClr>
                    </a:gs>
                    <a:gs pos="86000">
                      <a:srgbClr val="292929">
                        <a:lumMod val="90000"/>
                        <a:lumOff val="10000"/>
                      </a:srgbClr>
                    </a:gs>
                  </a:gsLst>
                  <a:lin ang="5400000" scaled="0"/>
                </a:gradFill>
              </a:rPr>
              <a:t>Múltiples formatos, múltiples bitrates</a:t>
            </a:r>
            <a:endParaRPr lang="es-AR" sz="1500" dirty="0">
              <a:gradFill>
                <a:gsLst>
                  <a:gs pos="0">
                    <a:srgbClr val="292929">
                      <a:lumMod val="90000"/>
                      <a:lumOff val="10000"/>
                    </a:srgbClr>
                  </a:gs>
                  <a:gs pos="86000">
                    <a:srgbClr val="292929">
                      <a:lumMod val="90000"/>
                      <a:lumOff val="10000"/>
                    </a:srgbClr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47767" y="3089792"/>
            <a:ext cx="3514232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/>
          <a:p>
            <a:pPr algn="ctr"/>
            <a:r>
              <a:rPr lang="es-AR" sz="1150" b="1" dirty="0" smtClean="0">
                <a:solidFill>
                  <a:srgbClr val="00B0F0"/>
                </a:solidFill>
                <a:latin typeface="+mn-lt"/>
              </a:rPr>
              <a:t>Videos de alta calidad en cualquier dispositivo</a:t>
            </a:r>
          </a:p>
          <a:p>
            <a:pPr algn="ctr"/>
            <a:r>
              <a:rPr lang="es-AR" sz="1150" b="1" dirty="0" smtClean="0">
                <a:solidFill>
                  <a:srgbClr val="00B0F0"/>
                </a:solidFill>
                <a:latin typeface="+mn-lt"/>
              </a:rPr>
              <a:t>En cualquier lugar y en cualquier momento</a:t>
            </a:r>
            <a:endParaRPr lang="es-AR" sz="1150" b="1" dirty="0">
              <a:solidFill>
                <a:srgbClr val="00B0F0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5013177"/>
            <a:ext cx="1088740" cy="25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4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8" grpId="0" animBg="1"/>
      <p:bldP spid="7" grpId="0" animBg="1"/>
      <p:bldP spid="8" grpId="0" build="p"/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839" y="857615"/>
          <a:ext cx="119045" cy="11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" y="857615"/>
                        <a:ext cx="119045" cy="11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¿Cómo nos puede ayudar Windows Azure Media Services?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5619" y="1569387"/>
            <a:ext cx="894879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80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rPr>
              <a:t>Tu elección de componentes para la creación de media workflows personalizados en la nube</a:t>
            </a:r>
            <a:endParaRPr lang="es-AR" sz="2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alpha val="99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40" y="1868335"/>
            <a:ext cx="9140322" cy="41320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4" name="Cloud large"/>
          <p:cNvSpPr>
            <a:spLocks/>
          </p:cNvSpPr>
          <p:nvPr/>
        </p:nvSpPr>
        <p:spPr bwMode="black">
          <a:xfrm flipH="1">
            <a:off x="564082" y="1861214"/>
            <a:ext cx="8160236" cy="2644195"/>
          </a:xfrm>
          <a:custGeom>
            <a:avLst/>
            <a:gdLst>
              <a:gd name="T0" fmla="*/ 415 w 489"/>
              <a:gd name="T1" fmla="*/ 222 h 285"/>
              <a:gd name="T2" fmla="*/ 489 w 489"/>
              <a:gd name="T3" fmla="*/ 148 h 285"/>
              <a:gd name="T4" fmla="*/ 415 w 489"/>
              <a:gd name="T5" fmla="*/ 74 h 285"/>
              <a:gd name="T6" fmla="*/ 404 w 489"/>
              <a:gd name="T7" fmla="*/ 75 h 285"/>
              <a:gd name="T8" fmla="*/ 295 w 489"/>
              <a:gd name="T9" fmla="*/ 0 h 285"/>
              <a:gd name="T10" fmla="*/ 213 w 489"/>
              <a:gd name="T11" fmla="*/ 34 h 285"/>
              <a:gd name="T12" fmla="*/ 162 w 489"/>
              <a:gd name="T13" fmla="*/ 18 h 285"/>
              <a:gd name="T14" fmla="*/ 71 w 489"/>
              <a:gd name="T15" fmla="*/ 97 h 285"/>
              <a:gd name="T16" fmla="*/ 56 w 489"/>
              <a:gd name="T17" fmla="*/ 95 h 285"/>
              <a:gd name="T18" fmla="*/ 0 w 489"/>
              <a:gd name="T19" fmla="*/ 151 h 285"/>
              <a:gd name="T20" fmla="*/ 56 w 489"/>
              <a:gd name="T21" fmla="*/ 208 h 285"/>
              <a:gd name="T22" fmla="*/ 78 w 489"/>
              <a:gd name="T23" fmla="*/ 203 h 285"/>
              <a:gd name="T24" fmla="*/ 141 w 489"/>
              <a:gd name="T25" fmla="*/ 257 h 285"/>
              <a:gd name="T26" fmla="*/ 178 w 489"/>
              <a:gd name="T27" fmla="*/ 244 h 285"/>
              <a:gd name="T28" fmla="*/ 241 w 489"/>
              <a:gd name="T29" fmla="*/ 285 h 285"/>
              <a:gd name="T30" fmla="*/ 297 w 489"/>
              <a:gd name="T31" fmla="*/ 255 h 285"/>
              <a:gd name="T32" fmla="*/ 332 w 489"/>
              <a:gd name="T33" fmla="*/ 267 h 285"/>
              <a:gd name="T34" fmla="*/ 390 w 489"/>
              <a:gd name="T35" fmla="*/ 217 h 285"/>
              <a:gd name="T36" fmla="*/ 415 w 489"/>
              <a:gd name="T37" fmla="*/ 222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9" h="285">
                <a:moveTo>
                  <a:pt x="415" y="222"/>
                </a:moveTo>
                <a:cubicBezTo>
                  <a:pt x="456" y="222"/>
                  <a:pt x="489" y="189"/>
                  <a:pt x="489" y="148"/>
                </a:cubicBezTo>
                <a:cubicBezTo>
                  <a:pt x="489" y="107"/>
                  <a:pt x="456" y="74"/>
                  <a:pt x="415" y="74"/>
                </a:cubicBezTo>
                <a:cubicBezTo>
                  <a:pt x="411" y="74"/>
                  <a:pt x="407" y="74"/>
                  <a:pt x="404" y="75"/>
                </a:cubicBezTo>
                <a:cubicBezTo>
                  <a:pt x="387" y="31"/>
                  <a:pt x="345" y="0"/>
                  <a:pt x="295" y="0"/>
                </a:cubicBezTo>
                <a:cubicBezTo>
                  <a:pt x="263" y="0"/>
                  <a:pt x="234" y="13"/>
                  <a:pt x="213" y="34"/>
                </a:cubicBezTo>
                <a:cubicBezTo>
                  <a:pt x="199" y="24"/>
                  <a:pt x="181" y="18"/>
                  <a:pt x="162" y="18"/>
                </a:cubicBezTo>
                <a:cubicBezTo>
                  <a:pt x="115" y="18"/>
                  <a:pt x="77" y="52"/>
                  <a:pt x="71" y="97"/>
                </a:cubicBezTo>
                <a:cubicBezTo>
                  <a:pt x="66" y="96"/>
                  <a:pt x="61" y="95"/>
                  <a:pt x="56" y="95"/>
                </a:cubicBezTo>
                <a:cubicBezTo>
                  <a:pt x="25" y="95"/>
                  <a:pt x="0" y="120"/>
                  <a:pt x="0" y="151"/>
                </a:cubicBezTo>
                <a:cubicBezTo>
                  <a:pt x="0" y="182"/>
                  <a:pt x="25" y="208"/>
                  <a:pt x="56" y="208"/>
                </a:cubicBezTo>
                <a:cubicBezTo>
                  <a:pt x="64" y="208"/>
                  <a:pt x="71" y="206"/>
                  <a:pt x="78" y="203"/>
                </a:cubicBezTo>
                <a:cubicBezTo>
                  <a:pt x="83" y="234"/>
                  <a:pt x="109" y="257"/>
                  <a:pt x="141" y="257"/>
                </a:cubicBezTo>
                <a:cubicBezTo>
                  <a:pt x="155" y="257"/>
                  <a:pt x="168" y="252"/>
                  <a:pt x="178" y="244"/>
                </a:cubicBezTo>
                <a:cubicBezTo>
                  <a:pt x="189" y="268"/>
                  <a:pt x="213" y="285"/>
                  <a:pt x="241" y="285"/>
                </a:cubicBezTo>
                <a:cubicBezTo>
                  <a:pt x="264" y="285"/>
                  <a:pt x="285" y="273"/>
                  <a:pt x="297" y="255"/>
                </a:cubicBezTo>
                <a:cubicBezTo>
                  <a:pt x="307" y="263"/>
                  <a:pt x="319" y="267"/>
                  <a:pt x="332" y="267"/>
                </a:cubicBezTo>
                <a:cubicBezTo>
                  <a:pt x="361" y="267"/>
                  <a:pt x="386" y="246"/>
                  <a:pt x="390" y="217"/>
                </a:cubicBezTo>
                <a:cubicBezTo>
                  <a:pt x="397" y="220"/>
                  <a:pt x="406" y="222"/>
                  <a:pt x="415" y="22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0" tIns="34285" rIns="68570" bIns="34285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rgbClr val="292929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25162" y="2249315"/>
            <a:ext cx="34904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460375" indent="-460375" algn="ctr">
              <a:lnSpc>
                <a:spcPct val="90000"/>
              </a:lnSpc>
              <a:spcBef>
                <a:spcPct val="20000"/>
              </a:spcBef>
              <a:buSzPct val="80000"/>
              <a:defRPr sz="24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bg2">
                    <a:lumMod val="25000"/>
                    <a:alpha val="99000"/>
                  </a:schemeClr>
                </a:solidFill>
              </a:rPr>
              <a:t>Windows Azure Media Services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371935" y="2730434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85" name="Picture 12" descr="Cloud upload 512x512.png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86" name="TextBox 85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Ingestion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840" y="3741105"/>
            <a:ext cx="9140322" cy="2237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3264" y="3966133"/>
            <a:ext cx="8685568" cy="18884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8908" y="4025152"/>
            <a:ext cx="6843492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 smtClean="0">
                <a:solidFill>
                  <a:schemeClr val="bg1"/>
                </a:solidFill>
                <a:latin typeface="+mj-lt"/>
              </a:rPr>
              <a:t>Pre-cifrado de archivos antes de subirlos (AES 256)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 smtClean="0">
                <a:solidFill>
                  <a:schemeClr val="bg1"/>
                </a:solidFill>
                <a:latin typeface="+mj-lt"/>
              </a:rPr>
              <a:t>Subida de archivos segura utilizando HTTPS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 smtClean="0">
                <a:solidFill>
                  <a:schemeClr val="bg1"/>
                </a:solidFill>
                <a:latin typeface="+mj-lt"/>
              </a:rPr>
              <a:t>Subida de archivos muy rápida vía UDP utilizando Aspera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 smtClean="0">
                <a:solidFill>
                  <a:schemeClr val="bg1"/>
                </a:solidFill>
                <a:latin typeface="+mj-lt"/>
              </a:rPr>
              <a:t>Soporte para subir archivos masivamente</a:t>
            </a:r>
            <a:endParaRPr lang="es-AR" sz="15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61994" y="4571260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46" name="Picture 12" descr="Cloud upload 512x512.png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47" name="TextBox 46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 smtClean="0">
                  <a:solidFill>
                    <a:schemeClr val="bg1">
                      <a:alpha val="99000"/>
                    </a:schemeClr>
                  </a:solidFill>
                </a:rPr>
                <a:t>Ingestion</a:t>
              </a:r>
              <a:endParaRPr lang="en-US" sz="1200" dirty="0">
                <a:solidFill>
                  <a:schemeClr val="bg1">
                    <a:alpha val="99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92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78" grpId="0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839" y="857615"/>
          <a:ext cx="119045" cy="11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" y="857615"/>
                        <a:ext cx="119045" cy="11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¿Cómo nos puede ayudar Windows Azure Media Services?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0" y="1868335"/>
            <a:ext cx="9140322" cy="41320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4" name="Cloud large"/>
          <p:cNvSpPr>
            <a:spLocks/>
          </p:cNvSpPr>
          <p:nvPr/>
        </p:nvSpPr>
        <p:spPr bwMode="black">
          <a:xfrm flipH="1">
            <a:off x="564082" y="1861214"/>
            <a:ext cx="8160236" cy="2644195"/>
          </a:xfrm>
          <a:custGeom>
            <a:avLst/>
            <a:gdLst>
              <a:gd name="T0" fmla="*/ 415 w 489"/>
              <a:gd name="T1" fmla="*/ 222 h 285"/>
              <a:gd name="T2" fmla="*/ 489 w 489"/>
              <a:gd name="T3" fmla="*/ 148 h 285"/>
              <a:gd name="T4" fmla="*/ 415 w 489"/>
              <a:gd name="T5" fmla="*/ 74 h 285"/>
              <a:gd name="T6" fmla="*/ 404 w 489"/>
              <a:gd name="T7" fmla="*/ 75 h 285"/>
              <a:gd name="T8" fmla="*/ 295 w 489"/>
              <a:gd name="T9" fmla="*/ 0 h 285"/>
              <a:gd name="T10" fmla="*/ 213 w 489"/>
              <a:gd name="T11" fmla="*/ 34 h 285"/>
              <a:gd name="T12" fmla="*/ 162 w 489"/>
              <a:gd name="T13" fmla="*/ 18 h 285"/>
              <a:gd name="T14" fmla="*/ 71 w 489"/>
              <a:gd name="T15" fmla="*/ 97 h 285"/>
              <a:gd name="T16" fmla="*/ 56 w 489"/>
              <a:gd name="T17" fmla="*/ 95 h 285"/>
              <a:gd name="T18" fmla="*/ 0 w 489"/>
              <a:gd name="T19" fmla="*/ 151 h 285"/>
              <a:gd name="T20" fmla="*/ 56 w 489"/>
              <a:gd name="T21" fmla="*/ 208 h 285"/>
              <a:gd name="T22" fmla="*/ 78 w 489"/>
              <a:gd name="T23" fmla="*/ 203 h 285"/>
              <a:gd name="T24" fmla="*/ 141 w 489"/>
              <a:gd name="T25" fmla="*/ 257 h 285"/>
              <a:gd name="T26" fmla="*/ 178 w 489"/>
              <a:gd name="T27" fmla="*/ 244 h 285"/>
              <a:gd name="T28" fmla="*/ 241 w 489"/>
              <a:gd name="T29" fmla="*/ 285 h 285"/>
              <a:gd name="T30" fmla="*/ 297 w 489"/>
              <a:gd name="T31" fmla="*/ 255 h 285"/>
              <a:gd name="T32" fmla="*/ 332 w 489"/>
              <a:gd name="T33" fmla="*/ 267 h 285"/>
              <a:gd name="T34" fmla="*/ 390 w 489"/>
              <a:gd name="T35" fmla="*/ 217 h 285"/>
              <a:gd name="T36" fmla="*/ 415 w 489"/>
              <a:gd name="T37" fmla="*/ 222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9" h="285">
                <a:moveTo>
                  <a:pt x="415" y="222"/>
                </a:moveTo>
                <a:cubicBezTo>
                  <a:pt x="456" y="222"/>
                  <a:pt x="489" y="189"/>
                  <a:pt x="489" y="148"/>
                </a:cubicBezTo>
                <a:cubicBezTo>
                  <a:pt x="489" y="107"/>
                  <a:pt x="456" y="74"/>
                  <a:pt x="415" y="74"/>
                </a:cubicBezTo>
                <a:cubicBezTo>
                  <a:pt x="411" y="74"/>
                  <a:pt x="407" y="74"/>
                  <a:pt x="404" y="75"/>
                </a:cubicBezTo>
                <a:cubicBezTo>
                  <a:pt x="387" y="31"/>
                  <a:pt x="345" y="0"/>
                  <a:pt x="295" y="0"/>
                </a:cubicBezTo>
                <a:cubicBezTo>
                  <a:pt x="263" y="0"/>
                  <a:pt x="234" y="13"/>
                  <a:pt x="213" y="34"/>
                </a:cubicBezTo>
                <a:cubicBezTo>
                  <a:pt x="199" y="24"/>
                  <a:pt x="181" y="18"/>
                  <a:pt x="162" y="18"/>
                </a:cubicBezTo>
                <a:cubicBezTo>
                  <a:pt x="115" y="18"/>
                  <a:pt x="77" y="52"/>
                  <a:pt x="71" y="97"/>
                </a:cubicBezTo>
                <a:cubicBezTo>
                  <a:pt x="66" y="96"/>
                  <a:pt x="61" y="95"/>
                  <a:pt x="56" y="95"/>
                </a:cubicBezTo>
                <a:cubicBezTo>
                  <a:pt x="25" y="95"/>
                  <a:pt x="0" y="120"/>
                  <a:pt x="0" y="151"/>
                </a:cubicBezTo>
                <a:cubicBezTo>
                  <a:pt x="0" y="182"/>
                  <a:pt x="25" y="208"/>
                  <a:pt x="56" y="208"/>
                </a:cubicBezTo>
                <a:cubicBezTo>
                  <a:pt x="64" y="208"/>
                  <a:pt x="71" y="206"/>
                  <a:pt x="78" y="203"/>
                </a:cubicBezTo>
                <a:cubicBezTo>
                  <a:pt x="83" y="234"/>
                  <a:pt x="109" y="257"/>
                  <a:pt x="141" y="257"/>
                </a:cubicBezTo>
                <a:cubicBezTo>
                  <a:pt x="155" y="257"/>
                  <a:pt x="168" y="252"/>
                  <a:pt x="178" y="244"/>
                </a:cubicBezTo>
                <a:cubicBezTo>
                  <a:pt x="189" y="268"/>
                  <a:pt x="213" y="285"/>
                  <a:pt x="241" y="285"/>
                </a:cubicBezTo>
                <a:cubicBezTo>
                  <a:pt x="264" y="285"/>
                  <a:pt x="285" y="273"/>
                  <a:pt x="297" y="255"/>
                </a:cubicBezTo>
                <a:cubicBezTo>
                  <a:pt x="307" y="263"/>
                  <a:pt x="319" y="267"/>
                  <a:pt x="332" y="267"/>
                </a:cubicBezTo>
                <a:cubicBezTo>
                  <a:pt x="361" y="267"/>
                  <a:pt x="386" y="246"/>
                  <a:pt x="390" y="217"/>
                </a:cubicBezTo>
                <a:cubicBezTo>
                  <a:pt x="397" y="220"/>
                  <a:pt x="406" y="222"/>
                  <a:pt x="415" y="22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0" tIns="34285" rIns="68570" bIns="34285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rgbClr val="292929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125161" y="2716791"/>
            <a:ext cx="1294280" cy="938966"/>
            <a:chOff x="2512802" y="3138566"/>
            <a:chExt cx="1725952" cy="1252132"/>
          </a:xfrm>
          <a:solidFill>
            <a:srgbClr val="00B0F0"/>
          </a:solidFill>
        </p:grpSpPr>
        <p:sp>
          <p:nvSpPr>
            <p:cNvPr id="103" name="Freeform 133"/>
            <p:cNvSpPr>
              <a:spLocks/>
            </p:cNvSpPr>
            <p:nvPr>
              <p:custDataLst>
                <p:custData r:id="rId6"/>
              </p:custDataLst>
            </p:nvPr>
          </p:nvSpPr>
          <p:spPr bwMode="black">
            <a:xfrm>
              <a:off x="2988006" y="3138566"/>
              <a:ext cx="691095" cy="652698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1720" tIns="30860" rIns="61720" bIns="3086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12802" y="3898186"/>
              <a:ext cx="1725952" cy="492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Encoding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&amp; Conversion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625162" y="2249315"/>
            <a:ext cx="34904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460375" indent="-460375" algn="ctr">
              <a:lnSpc>
                <a:spcPct val="90000"/>
              </a:lnSpc>
              <a:spcBef>
                <a:spcPct val="20000"/>
              </a:spcBef>
              <a:buSzPct val="80000"/>
              <a:defRPr sz="24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bg2">
                    <a:lumMod val="25000"/>
                    <a:alpha val="99000"/>
                  </a:schemeClr>
                </a:solidFill>
              </a:rPr>
              <a:t>Windows Azure Media Services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371935" y="2730434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85" name="Picture 12" descr="Cloud upload 512x512.png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86" name="TextBox 85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Ingestion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840" y="3741105"/>
            <a:ext cx="9140322" cy="2237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3264" y="3966133"/>
            <a:ext cx="8685568" cy="18884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2010" y="4050349"/>
            <a:ext cx="6454366" cy="20082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  <a:buSzPct val="110000"/>
            </a:pPr>
            <a:r>
              <a:rPr lang="es-AR" b="1" dirty="0" smtClean="0">
                <a:solidFill>
                  <a:srgbClr val="00B0F0"/>
                </a:solidFill>
              </a:rPr>
              <a:t>Windows Azure Media Encoder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 smtClean="0">
                <a:solidFill>
                  <a:schemeClr val="bg1"/>
                </a:solidFill>
              </a:rPr>
              <a:t>Soporta encoding de video a H.264 o VC-1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i="1" dirty="0" smtClean="0">
                <a:solidFill>
                  <a:schemeClr val="bg1"/>
                </a:solidFill>
              </a:rPr>
              <a:t>Encodea</a:t>
            </a:r>
            <a:r>
              <a:rPr lang="es-AR" sz="1500" b="1" dirty="0" smtClean="0">
                <a:solidFill>
                  <a:schemeClr val="bg1"/>
                </a:solidFill>
              </a:rPr>
              <a:t> audio a AAC-LC, HE-AAC, Dolby DD+, WMA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 smtClean="0">
                <a:solidFill>
                  <a:schemeClr val="bg1"/>
                </a:solidFill>
              </a:rPr>
              <a:t>Empaqueta a MP4, HLS, Smooth Streaming</a:t>
            </a:r>
            <a:r>
              <a:rPr lang="es-AR" sz="1500" b="1" dirty="0">
                <a:solidFill>
                  <a:schemeClr val="bg1"/>
                </a:solidFill>
              </a:rPr>
              <a:t>, </a:t>
            </a:r>
            <a:r>
              <a:rPr lang="es-AR" sz="1500" b="1" dirty="0" smtClean="0">
                <a:solidFill>
                  <a:schemeClr val="bg1"/>
                </a:solidFill>
              </a:rPr>
              <a:t>WMV, HDS (próximamente)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sz="1500" b="1" dirty="0" smtClean="0">
                <a:solidFill>
                  <a:schemeClr val="bg1"/>
                </a:solidFill>
              </a:rPr>
              <a:t>Partner SDK permite ‘integrar’ 3rd parties encoders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endParaRPr lang="es-AR" sz="1500" dirty="0">
              <a:solidFill>
                <a:schemeClr val="bg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96136" y="4390312"/>
            <a:ext cx="1294280" cy="938966"/>
            <a:chOff x="2512802" y="3138566"/>
            <a:chExt cx="1725952" cy="1252132"/>
          </a:xfrm>
          <a:solidFill>
            <a:srgbClr val="00B0F0"/>
          </a:solidFill>
        </p:grpSpPr>
        <p:sp>
          <p:nvSpPr>
            <p:cNvPr id="39" name="Freeform 133"/>
            <p:cNvSpPr>
              <a:spLocks/>
            </p:cNvSpPr>
            <p:nvPr>
              <p:custDataLst>
                <p:custData r:id="rId5"/>
              </p:custDataLst>
            </p:nvPr>
          </p:nvSpPr>
          <p:spPr bwMode="black">
            <a:xfrm>
              <a:off x="2988006" y="3138566"/>
              <a:ext cx="691095" cy="652698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1720" tIns="30860" rIns="61720" bIns="3086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12802" y="3898186"/>
              <a:ext cx="1725952" cy="492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Encoding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&amp; Conversion</a:t>
              </a:r>
            </a:p>
          </p:txBody>
        </p:sp>
      </p:grpSp>
      <p:sp>
        <p:nvSpPr>
          <p:cNvPr id="20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5619" y="1569387"/>
            <a:ext cx="894879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80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rPr>
              <a:t>Tu elección de componentes para la creación de media workflows personalizados en la nube</a:t>
            </a:r>
            <a:endParaRPr lang="es-AR" sz="2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alpha val="99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839" y="857615"/>
          <a:ext cx="119045" cy="11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" y="857615"/>
                        <a:ext cx="119045" cy="119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¿Cómo nos puede ayudar Windows Azure Media Services?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0" y="1868335"/>
            <a:ext cx="9140322" cy="413205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4" name="Cloud large"/>
          <p:cNvSpPr>
            <a:spLocks/>
          </p:cNvSpPr>
          <p:nvPr/>
        </p:nvSpPr>
        <p:spPr bwMode="black">
          <a:xfrm flipH="1">
            <a:off x="564082" y="1861214"/>
            <a:ext cx="8160236" cy="2644195"/>
          </a:xfrm>
          <a:custGeom>
            <a:avLst/>
            <a:gdLst>
              <a:gd name="T0" fmla="*/ 415 w 489"/>
              <a:gd name="T1" fmla="*/ 222 h 285"/>
              <a:gd name="T2" fmla="*/ 489 w 489"/>
              <a:gd name="T3" fmla="*/ 148 h 285"/>
              <a:gd name="T4" fmla="*/ 415 w 489"/>
              <a:gd name="T5" fmla="*/ 74 h 285"/>
              <a:gd name="T6" fmla="*/ 404 w 489"/>
              <a:gd name="T7" fmla="*/ 75 h 285"/>
              <a:gd name="T8" fmla="*/ 295 w 489"/>
              <a:gd name="T9" fmla="*/ 0 h 285"/>
              <a:gd name="T10" fmla="*/ 213 w 489"/>
              <a:gd name="T11" fmla="*/ 34 h 285"/>
              <a:gd name="T12" fmla="*/ 162 w 489"/>
              <a:gd name="T13" fmla="*/ 18 h 285"/>
              <a:gd name="T14" fmla="*/ 71 w 489"/>
              <a:gd name="T15" fmla="*/ 97 h 285"/>
              <a:gd name="T16" fmla="*/ 56 w 489"/>
              <a:gd name="T17" fmla="*/ 95 h 285"/>
              <a:gd name="T18" fmla="*/ 0 w 489"/>
              <a:gd name="T19" fmla="*/ 151 h 285"/>
              <a:gd name="T20" fmla="*/ 56 w 489"/>
              <a:gd name="T21" fmla="*/ 208 h 285"/>
              <a:gd name="T22" fmla="*/ 78 w 489"/>
              <a:gd name="T23" fmla="*/ 203 h 285"/>
              <a:gd name="T24" fmla="*/ 141 w 489"/>
              <a:gd name="T25" fmla="*/ 257 h 285"/>
              <a:gd name="T26" fmla="*/ 178 w 489"/>
              <a:gd name="T27" fmla="*/ 244 h 285"/>
              <a:gd name="T28" fmla="*/ 241 w 489"/>
              <a:gd name="T29" fmla="*/ 285 h 285"/>
              <a:gd name="T30" fmla="*/ 297 w 489"/>
              <a:gd name="T31" fmla="*/ 255 h 285"/>
              <a:gd name="T32" fmla="*/ 332 w 489"/>
              <a:gd name="T33" fmla="*/ 267 h 285"/>
              <a:gd name="T34" fmla="*/ 390 w 489"/>
              <a:gd name="T35" fmla="*/ 217 h 285"/>
              <a:gd name="T36" fmla="*/ 415 w 489"/>
              <a:gd name="T37" fmla="*/ 222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9" h="285">
                <a:moveTo>
                  <a:pt x="415" y="222"/>
                </a:moveTo>
                <a:cubicBezTo>
                  <a:pt x="456" y="222"/>
                  <a:pt x="489" y="189"/>
                  <a:pt x="489" y="148"/>
                </a:cubicBezTo>
                <a:cubicBezTo>
                  <a:pt x="489" y="107"/>
                  <a:pt x="456" y="74"/>
                  <a:pt x="415" y="74"/>
                </a:cubicBezTo>
                <a:cubicBezTo>
                  <a:pt x="411" y="74"/>
                  <a:pt x="407" y="74"/>
                  <a:pt x="404" y="75"/>
                </a:cubicBezTo>
                <a:cubicBezTo>
                  <a:pt x="387" y="31"/>
                  <a:pt x="345" y="0"/>
                  <a:pt x="295" y="0"/>
                </a:cubicBezTo>
                <a:cubicBezTo>
                  <a:pt x="263" y="0"/>
                  <a:pt x="234" y="13"/>
                  <a:pt x="213" y="34"/>
                </a:cubicBezTo>
                <a:cubicBezTo>
                  <a:pt x="199" y="24"/>
                  <a:pt x="181" y="18"/>
                  <a:pt x="162" y="18"/>
                </a:cubicBezTo>
                <a:cubicBezTo>
                  <a:pt x="115" y="18"/>
                  <a:pt x="77" y="52"/>
                  <a:pt x="71" y="97"/>
                </a:cubicBezTo>
                <a:cubicBezTo>
                  <a:pt x="66" y="96"/>
                  <a:pt x="61" y="95"/>
                  <a:pt x="56" y="95"/>
                </a:cubicBezTo>
                <a:cubicBezTo>
                  <a:pt x="25" y="95"/>
                  <a:pt x="0" y="120"/>
                  <a:pt x="0" y="151"/>
                </a:cubicBezTo>
                <a:cubicBezTo>
                  <a:pt x="0" y="182"/>
                  <a:pt x="25" y="208"/>
                  <a:pt x="56" y="208"/>
                </a:cubicBezTo>
                <a:cubicBezTo>
                  <a:pt x="64" y="208"/>
                  <a:pt x="71" y="206"/>
                  <a:pt x="78" y="203"/>
                </a:cubicBezTo>
                <a:cubicBezTo>
                  <a:pt x="83" y="234"/>
                  <a:pt x="109" y="257"/>
                  <a:pt x="141" y="257"/>
                </a:cubicBezTo>
                <a:cubicBezTo>
                  <a:pt x="155" y="257"/>
                  <a:pt x="168" y="252"/>
                  <a:pt x="178" y="244"/>
                </a:cubicBezTo>
                <a:cubicBezTo>
                  <a:pt x="189" y="268"/>
                  <a:pt x="213" y="285"/>
                  <a:pt x="241" y="285"/>
                </a:cubicBezTo>
                <a:cubicBezTo>
                  <a:pt x="264" y="285"/>
                  <a:pt x="285" y="273"/>
                  <a:pt x="297" y="255"/>
                </a:cubicBezTo>
                <a:cubicBezTo>
                  <a:pt x="307" y="263"/>
                  <a:pt x="319" y="267"/>
                  <a:pt x="332" y="267"/>
                </a:cubicBezTo>
                <a:cubicBezTo>
                  <a:pt x="361" y="267"/>
                  <a:pt x="386" y="246"/>
                  <a:pt x="390" y="217"/>
                </a:cubicBezTo>
                <a:cubicBezTo>
                  <a:pt x="397" y="220"/>
                  <a:pt x="406" y="222"/>
                  <a:pt x="415" y="222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70" tIns="34285" rIns="68570" bIns="34285" numCol="1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rgbClr val="292929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125161" y="2716791"/>
            <a:ext cx="1294280" cy="938966"/>
            <a:chOff x="2512802" y="3138566"/>
            <a:chExt cx="1725952" cy="1252132"/>
          </a:xfrm>
          <a:solidFill>
            <a:srgbClr val="00B0F0"/>
          </a:solidFill>
        </p:grpSpPr>
        <p:sp>
          <p:nvSpPr>
            <p:cNvPr id="103" name="Freeform 133"/>
            <p:cNvSpPr>
              <a:spLocks/>
            </p:cNvSpPr>
            <p:nvPr>
              <p:custDataLst>
                <p:custData r:id="rId5"/>
              </p:custDataLst>
            </p:nvPr>
          </p:nvSpPr>
          <p:spPr bwMode="black">
            <a:xfrm>
              <a:off x="2988006" y="3138566"/>
              <a:ext cx="691095" cy="652698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1720" tIns="30860" rIns="61720" bIns="3086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rgbClr val="292929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12802" y="3898186"/>
              <a:ext cx="1725952" cy="4925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Encoding</a:t>
              </a:r>
            </a:p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&amp; Conversion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625162" y="2249315"/>
            <a:ext cx="3490420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460375" indent="-460375" algn="ctr">
              <a:lnSpc>
                <a:spcPct val="90000"/>
              </a:lnSpc>
              <a:spcBef>
                <a:spcPct val="20000"/>
              </a:spcBef>
              <a:buSzPct val="80000"/>
              <a:defRPr sz="2400" spc="-1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</a:defRPr>
            </a:lvl1pPr>
          </a:lstStyle>
          <a:p>
            <a:r>
              <a:rPr lang="en-US" sz="1800" dirty="0">
                <a:solidFill>
                  <a:schemeClr val="bg2">
                    <a:lumMod val="25000"/>
                    <a:alpha val="99000"/>
                  </a:schemeClr>
                </a:solidFill>
              </a:rPr>
              <a:t>Windows Azure Media Services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3472965" y="2730436"/>
            <a:ext cx="758620" cy="906855"/>
            <a:chOff x="4550037" y="3156759"/>
            <a:chExt cx="1011637" cy="1209311"/>
          </a:xfrm>
          <a:solidFill>
            <a:srgbClr val="00B0F0"/>
          </a:solidFill>
        </p:grpSpPr>
        <p:sp>
          <p:nvSpPr>
            <p:cNvPr id="91" name="TextBox 90"/>
            <p:cNvSpPr txBox="1"/>
            <p:nvPr/>
          </p:nvSpPr>
          <p:spPr>
            <a:xfrm>
              <a:off x="4550037" y="3922809"/>
              <a:ext cx="1011637" cy="4432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Content Protection</a:t>
              </a:r>
            </a:p>
          </p:txBody>
        </p:sp>
        <p:sp>
          <p:nvSpPr>
            <p:cNvPr id="92" name="Freeform 92"/>
            <p:cNvSpPr>
              <a:spLocks noEditPoints="1"/>
            </p:cNvSpPr>
            <p:nvPr/>
          </p:nvSpPr>
          <p:spPr bwMode="black">
            <a:xfrm>
              <a:off x="4853964" y="3156759"/>
              <a:ext cx="424981" cy="579033"/>
            </a:xfrm>
            <a:custGeom>
              <a:avLst/>
              <a:gdLst>
                <a:gd name="T0" fmla="*/ 15 w 48"/>
                <a:gd name="T1" fmla="*/ 11 h 66"/>
                <a:gd name="T2" fmla="*/ 24 w 48"/>
                <a:gd name="T3" fmla="*/ 9 h 66"/>
                <a:gd name="T4" fmla="*/ 33 w 48"/>
                <a:gd name="T5" fmla="*/ 11 h 66"/>
                <a:gd name="T6" fmla="*/ 35 w 48"/>
                <a:gd name="T7" fmla="*/ 23 h 66"/>
                <a:gd name="T8" fmla="*/ 35 w 48"/>
                <a:gd name="T9" fmla="*/ 25 h 66"/>
                <a:gd name="T10" fmla="*/ 35 w 48"/>
                <a:gd name="T11" fmla="*/ 27 h 66"/>
                <a:gd name="T12" fmla="*/ 14 w 48"/>
                <a:gd name="T13" fmla="*/ 27 h 66"/>
                <a:gd name="T14" fmla="*/ 14 w 48"/>
                <a:gd name="T15" fmla="*/ 25 h 66"/>
                <a:gd name="T16" fmla="*/ 14 w 48"/>
                <a:gd name="T17" fmla="*/ 22 h 66"/>
                <a:gd name="T18" fmla="*/ 15 w 48"/>
                <a:gd name="T19" fmla="*/ 11 h 66"/>
                <a:gd name="T20" fmla="*/ 44 w 48"/>
                <a:gd name="T21" fmla="*/ 28 h 66"/>
                <a:gd name="T22" fmla="*/ 44 w 48"/>
                <a:gd name="T23" fmla="*/ 25 h 66"/>
                <a:gd name="T24" fmla="*/ 44 w 48"/>
                <a:gd name="T25" fmla="*/ 23 h 66"/>
                <a:gd name="T26" fmla="*/ 39 w 48"/>
                <a:gd name="T27" fmla="*/ 5 h 66"/>
                <a:gd name="T28" fmla="*/ 24 w 48"/>
                <a:gd name="T29" fmla="*/ 0 h 66"/>
                <a:gd name="T30" fmla="*/ 9 w 48"/>
                <a:gd name="T31" fmla="*/ 5 h 66"/>
                <a:gd name="T32" fmla="*/ 5 w 48"/>
                <a:gd name="T33" fmla="*/ 22 h 66"/>
                <a:gd name="T34" fmla="*/ 5 w 48"/>
                <a:gd name="T35" fmla="*/ 25 h 66"/>
                <a:gd name="T36" fmla="*/ 5 w 48"/>
                <a:gd name="T37" fmla="*/ 27 h 66"/>
                <a:gd name="T38" fmla="*/ 0 w 48"/>
                <a:gd name="T39" fmla="*/ 32 h 66"/>
                <a:gd name="T40" fmla="*/ 0 w 48"/>
                <a:gd name="T41" fmla="*/ 62 h 66"/>
                <a:gd name="T42" fmla="*/ 5 w 48"/>
                <a:gd name="T43" fmla="*/ 66 h 66"/>
                <a:gd name="T44" fmla="*/ 43 w 48"/>
                <a:gd name="T45" fmla="*/ 66 h 66"/>
                <a:gd name="T46" fmla="*/ 48 w 48"/>
                <a:gd name="T47" fmla="*/ 62 h 66"/>
                <a:gd name="T48" fmla="*/ 48 w 48"/>
                <a:gd name="T49" fmla="*/ 32 h 66"/>
                <a:gd name="T50" fmla="*/ 44 w 48"/>
                <a:gd name="T51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66">
                  <a:moveTo>
                    <a:pt x="15" y="11"/>
                  </a:moveTo>
                  <a:cubicBezTo>
                    <a:pt x="17" y="10"/>
                    <a:pt x="20" y="9"/>
                    <a:pt x="24" y="9"/>
                  </a:cubicBezTo>
                  <a:cubicBezTo>
                    <a:pt x="29" y="9"/>
                    <a:pt x="32" y="10"/>
                    <a:pt x="33" y="11"/>
                  </a:cubicBezTo>
                  <a:cubicBezTo>
                    <a:pt x="35" y="13"/>
                    <a:pt x="35" y="18"/>
                    <a:pt x="35" y="23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7"/>
                    <a:pt x="3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4" y="25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17"/>
                    <a:pt x="14" y="13"/>
                    <a:pt x="15" y="11"/>
                  </a:cubicBezTo>
                  <a:moveTo>
                    <a:pt x="44" y="28"/>
                  </a:moveTo>
                  <a:cubicBezTo>
                    <a:pt x="44" y="27"/>
                    <a:pt x="44" y="26"/>
                    <a:pt x="44" y="2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16"/>
                    <a:pt x="44" y="10"/>
                    <a:pt x="39" y="5"/>
                  </a:cubicBezTo>
                  <a:cubicBezTo>
                    <a:pt x="36" y="2"/>
                    <a:pt x="31" y="0"/>
                    <a:pt x="24" y="0"/>
                  </a:cubicBezTo>
                  <a:cubicBezTo>
                    <a:pt x="17" y="0"/>
                    <a:pt x="12" y="2"/>
                    <a:pt x="9" y="5"/>
                  </a:cubicBezTo>
                  <a:cubicBezTo>
                    <a:pt x="5" y="9"/>
                    <a:pt x="5" y="16"/>
                    <a:pt x="5" y="22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2" y="28"/>
                    <a:pt x="0" y="30"/>
                    <a:pt x="0" y="3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2" y="66"/>
                    <a:pt x="5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6" y="66"/>
                    <a:pt x="48" y="64"/>
                    <a:pt x="48" y="6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6" y="28"/>
                    <a:pt x="44" y="2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371935" y="2730434"/>
            <a:ext cx="675207" cy="749047"/>
            <a:chOff x="1388404" y="3156759"/>
            <a:chExt cx="900404" cy="998872"/>
          </a:xfrm>
          <a:solidFill>
            <a:srgbClr val="00B0F0"/>
          </a:solidFill>
        </p:grpSpPr>
        <p:pic>
          <p:nvPicPr>
            <p:cNvPr id="85" name="Picture 12" descr="Cloud upload 512x512.png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FFFF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9799" y="3156759"/>
              <a:ext cx="661002" cy="661002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  <p:sp>
          <p:nvSpPr>
            <p:cNvPr id="86" name="TextBox 85"/>
            <p:cNvSpPr txBox="1"/>
            <p:nvPr/>
          </p:nvSpPr>
          <p:spPr>
            <a:xfrm>
              <a:off x="1388404" y="3934001"/>
              <a:ext cx="900404" cy="2216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buSzPct val="80000"/>
              </a:pPr>
              <a:r>
                <a:rPr lang="en-US" sz="1200" dirty="0">
                  <a:solidFill>
                    <a:schemeClr val="tx1">
                      <a:alpha val="99000"/>
                    </a:schemeClr>
                  </a:solidFill>
                </a:rPr>
                <a:t>Ingestion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840" y="3741105"/>
            <a:ext cx="9140322" cy="223733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44" tIns="34273" rIns="68544" bIns="3427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685279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3264" y="3966133"/>
            <a:ext cx="8685568" cy="18884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67" tIns="34284" rIns="68567" bIns="34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13" fontAlgn="base">
              <a:spcBef>
                <a:spcPct val="0"/>
              </a:spcBef>
              <a:spcAft>
                <a:spcPct val="0"/>
              </a:spcAft>
            </a:pPr>
            <a:endParaRPr lang="en-US" sz="16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2010" y="4328314"/>
            <a:ext cx="5800436" cy="15004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accent2"/>
              </a:buClr>
              <a:buSzPct val="110000"/>
            </a:pPr>
            <a:r>
              <a:rPr lang="es-AR" sz="2100" dirty="0" smtClean="0">
                <a:solidFill>
                  <a:schemeClr val="accent1"/>
                </a:solidFill>
              </a:rPr>
              <a:t>Windows Azure Media </a:t>
            </a:r>
            <a:r>
              <a:rPr lang="es-AR" sz="2100" dirty="0" err="1" smtClean="0">
                <a:solidFill>
                  <a:schemeClr val="accent1"/>
                </a:solidFill>
              </a:rPr>
              <a:t>Encryptor</a:t>
            </a:r>
            <a:endParaRPr lang="es-AR" sz="2100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b="1" dirty="0" smtClean="0">
                <a:solidFill>
                  <a:schemeClr val="bg1"/>
                </a:solidFill>
              </a:rPr>
              <a:t>Smooth Streaming o Apple HLS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r>
              <a:rPr lang="es-AR" b="1" dirty="0" smtClean="0">
                <a:solidFill>
                  <a:schemeClr val="bg1"/>
                </a:solidFill>
              </a:rPr>
              <a:t>Cifrar con </a:t>
            </a:r>
            <a:r>
              <a:rPr lang="es-AR" b="1" dirty="0" err="1" smtClean="0">
                <a:solidFill>
                  <a:schemeClr val="bg1"/>
                </a:solidFill>
              </a:rPr>
              <a:t>PlayReady</a:t>
            </a:r>
            <a:r>
              <a:rPr lang="es-AR" b="1" dirty="0" smtClean="0">
                <a:solidFill>
                  <a:schemeClr val="bg1"/>
                </a:solidFill>
              </a:rPr>
              <a:t>, </a:t>
            </a:r>
            <a:r>
              <a:rPr lang="es-AR" b="1" dirty="0" err="1" smtClean="0">
                <a:solidFill>
                  <a:schemeClr val="bg1"/>
                </a:solidFill>
              </a:rPr>
              <a:t>Common</a:t>
            </a:r>
            <a:r>
              <a:rPr lang="es-AR" b="1" dirty="0" smtClean="0">
                <a:solidFill>
                  <a:schemeClr val="bg1"/>
                </a:solidFill>
              </a:rPr>
              <a:t> </a:t>
            </a:r>
            <a:r>
              <a:rPr lang="es-AR" b="1" dirty="0" err="1" smtClean="0">
                <a:solidFill>
                  <a:schemeClr val="bg1"/>
                </a:solidFill>
              </a:rPr>
              <a:t>Encryption</a:t>
            </a:r>
            <a:r>
              <a:rPr lang="es-AR" b="1" dirty="0" smtClean="0">
                <a:solidFill>
                  <a:schemeClr val="bg1"/>
                </a:solidFill>
              </a:rPr>
              <a:t>, AES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SzPct val="110000"/>
            </a:pPr>
            <a:endParaRPr lang="es-AR" sz="15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498327" y="4406367"/>
            <a:ext cx="758620" cy="906855"/>
            <a:chOff x="4550037" y="3156759"/>
            <a:chExt cx="1011637" cy="1209311"/>
          </a:xfrm>
          <a:solidFill>
            <a:srgbClr val="00B0F0"/>
          </a:solidFill>
        </p:grpSpPr>
        <p:sp>
          <p:nvSpPr>
            <p:cNvPr id="36" name="TextBox 35"/>
            <p:cNvSpPr txBox="1"/>
            <p:nvPr/>
          </p:nvSpPr>
          <p:spPr>
            <a:xfrm>
              <a:off x="4550037" y="3922809"/>
              <a:ext cx="1011637" cy="4432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20000"/>
                </a:spcBef>
                <a:buSzPct val="80000"/>
                <a:defRPr sz="1400">
                  <a:solidFill>
                    <a:schemeClr val="tx1">
                      <a:lumMod val="50000"/>
                      <a:lumOff val="50000"/>
                      <a:alpha val="99000"/>
                    </a:schemeClr>
                  </a:solidFill>
                </a:defRPr>
              </a:lvl1pPr>
            </a:lstStyle>
            <a:p>
              <a:pPr algn="ctr"/>
              <a:r>
                <a:rPr lang="en-US" sz="1200" dirty="0">
                  <a:solidFill>
                    <a:schemeClr val="bg1">
                      <a:alpha val="99000"/>
                    </a:schemeClr>
                  </a:solidFill>
                </a:rPr>
                <a:t>Content Protection</a:t>
              </a:r>
            </a:p>
          </p:txBody>
        </p:sp>
        <p:sp>
          <p:nvSpPr>
            <p:cNvPr id="37" name="Freeform 92"/>
            <p:cNvSpPr>
              <a:spLocks noEditPoints="1"/>
            </p:cNvSpPr>
            <p:nvPr/>
          </p:nvSpPr>
          <p:spPr bwMode="black">
            <a:xfrm>
              <a:off x="4853964" y="3156759"/>
              <a:ext cx="424981" cy="579033"/>
            </a:xfrm>
            <a:custGeom>
              <a:avLst/>
              <a:gdLst>
                <a:gd name="T0" fmla="*/ 15 w 48"/>
                <a:gd name="T1" fmla="*/ 11 h 66"/>
                <a:gd name="T2" fmla="*/ 24 w 48"/>
                <a:gd name="T3" fmla="*/ 9 h 66"/>
                <a:gd name="T4" fmla="*/ 33 w 48"/>
                <a:gd name="T5" fmla="*/ 11 h 66"/>
                <a:gd name="T6" fmla="*/ 35 w 48"/>
                <a:gd name="T7" fmla="*/ 23 h 66"/>
                <a:gd name="T8" fmla="*/ 35 w 48"/>
                <a:gd name="T9" fmla="*/ 25 h 66"/>
                <a:gd name="T10" fmla="*/ 35 w 48"/>
                <a:gd name="T11" fmla="*/ 27 h 66"/>
                <a:gd name="T12" fmla="*/ 14 w 48"/>
                <a:gd name="T13" fmla="*/ 27 h 66"/>
                <a:gd name="T14" fmla="*/ 14 w 48"/>
                <a:gd name="T15" fmla="*/ 25 h 66"/>
                <a:gd name="T16" fmla="*/ 14 w 48"/>
                <a:gd name="T17" fmla="*/ 22 h 66"/>
                <a:gd name="T18" fmla="*/ 15 w 48"/>
                <a:gd name="T19" fmla="*/ 11 h 66"/>
                <a:gd name="T20" fmla="*/ 44 w 48"/>
                <a:gd name="T21" fmla="*/ 28 h 66"/>
                <a:gd name="T22" fmla="*/ 44 w 48"/>
                <a:gd name="T23" fmla="*/ 25 h 66"/>
                <a:gd name="T24" fmla="*/ 44 w 48"/>
                <a:gd name="T25" fmla="*/ 23 h 66"/>
                <a:gd name="T26" fmla="*/ 39 w 48"/>
                <a:gd name="T27" fmla="*/ 5 h 66"/>
                <a:gd name="T28" fmla="*/ 24 w 48"/>
                <a:gd name="T29" fmla="*/ 0 h 66"/>
                <a:gd name="T30" fmla="*/ 9 w 48"/>
                <a:gd name="T31" fmla="*/ 5 h 66"/>
                <a:gd name="T32" fmla="*/ 5 w 48"/>
                <a:gd name="T33" fmla="*/ 22 h 66"/>
                <a:gd name="T34" fmla="*/ 5 w 48"/>
                <a:gd name="T35" fmla="*/ 25 h 66"/>
                <a:gd name="T36" fmla="*/ 5 w 48"/>
                <a:gd name="T37" fmla="*/ 27 h 66"/>
                <a:gd name="T38" fmla="*/ 0 w 48"/>
                <a:gd name="T39" fmla="*/ 32 h 66"/>
                <a:gd name="T40" fmla="*/ 0 w 48"/>
                <a:gd name="T41" fmla="*/ 62 h 66"/>
                <a:gd name="T42" fmla="*/ 5 w 48"/>
                <a:gd name="T43" fmla="*/ 66 h 66"/>
                <a:gd name="T44" fmla="*/ 43 w 48"/>
                <a:gd name="T45" fmla="*/ 66 h 66"/>
                <a:gd name="T46" fmla="*/ 48 w 48"/>
                <a:gd name="T47" fmla="*/ 62 h 66"/>
                <a:gd name="T48" fmla="*/ 48 w 48"/>
                <a:gd name="T49" fmla="*/ 32 h 66"/>
                <a:gd name="T50" fmla="*/ 44 w 48"/>
                <a:gd name="T51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66">
                  <a:moveTo>
                    <a:pt x="15" y="11"/>
                  </a:moveTo>
                  <a:cubicBezTo>
                    <a:pt x="17" y="10"/>
                    <a:pt x="20" y="9"/>
                    <a:pt x="24" y="9"/>
                  </a:cubicBezTo>
                  <a:cubicBezTo>
                    <a:pt x="29" y="9"/>
                    <a:pt x="32" y="10"/>
                    <a:pt x="33" y="11"/>
                  </a:cubicBezTo>
                  <a:cubicBezTo>
                    <a:pt x="35" y="13"/>
                    <a:pt x="35" y="18"/>
                    <a:pt x="35" y="23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6"/>
                    <a:pt x="35" y="27"/>
                    <a:pt x="3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4" y="25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17"/>
                    <a:pt x="14" y="13"/>
                    <a:pt x="15" y="11"/>
                  </a:cubicBezTo>
                  <a:moveTo>
                    <a:pt x="44" y="28"/>
                  </a:moveTo>
                  <a:cubicBezTo>
                    <a:pt x="44" y="27"/>
                    <a:pt x="44" y="26"/>
                    <a:pt x="44" y="2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16"/>
                    <a:pt x="44" y="10"/>
                    <a:pt x="39" y="5"/>
                  </a:cubicBezTo>
                  <a:cubicBezTo>
                    <a:pt x="36" y="2"/>
                    <a:pt x="31" y="0"/>
                    <a:pt x="24" y="0"/>
                  </a:cubicBezTo>
                  <a:cubicBezTo>
                    <a:pt x="17" y="0"/>
                    <a:pt x="12" y="2"/>
                    <a:pt x="9" y="5"/>
                  </a:cubicBezTo>
                  <a:cubicBezTo>
                    <a:pt x="5" y="9"/>
                    <a:pt x="5" y="16"/>
                    <a:pt x="5" y="22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6"/>
                    <a:pt x="5" y="27"/>
                    <a:pt x="5" y="27"/>
                  </a:cubicBezTo>
                  <a:cubicBezTo>
                    <a:pt x="2" y="28"/>
                    <a:pt x="0" y="30"/>
                    <a:pt x="0" y="3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2" y="66"/>
                    <a:pt x="5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6" y="66"/>
                    <a:pt x="48" y="64"/>
                    <a:pt x="48" y="6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0"/>
                    <a:pt x="46" y="28"/>
                    <a:pt x="44" y="28"/>
                  </a:cubicBezTo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68570" tIns="34285" rIns="68570" bIns="34285" numCol="1" anchor="t" anchorCtr="0" compatLnSpc="1">
              <a:prstTxWarp prst="textNoShape">
                <a:avLst/>
              </a:prstTxWarp>
            </a:bodyPr>
            <a:lstStyle/>
            <a:p>
              <a:endParaRPr lang="en-US" sz="1350">
                <a:solidFill>
                  <a:srgbClr val="292929"/>
                </a:solidFill>
              </a:endParaRPr>
            </a:p>
          </p:txBody>
        </p:sp>
      </p:grpSp>
      <p:sp>
        <p:nvSpPr>
          <p:cNvPr id="24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04672" y="1569387"/>
            <a:ext cx="894879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AR" sz="1800" dirty="0" smtClean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tx1">
                    <a:alpha val="99000"/>
                  </a:schemeClr>
                </a:solidFill>
                <a:latin typeface="Segoe UI Light" pitchFamily="34" charset="0"/>
              </a:rPr>
              <a:t>Tu elección de componentes para la creación de media workflows personalizados en la nube</a:t>
            </a:r>
            <a:endParaRPr lang="es-AR" sz="2100" dirty="0">
              <a:ln>
                <a:solidFill>
                  <a:srgbClr val="FFFFFF">
                    <a:alpha val="0"/>
                  </a:srgbClr>
                </a:solidFill>
              </a:ln>
              <a:solidFill>
                <a:schemeClr val="tx1">
                  <a:alpha val="99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60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them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Control xmlns="http://schemas.microsoft.com/VisualStudio/2011/storyboarding/control">
  <Id Name="1926977f-ddea-40cd-8909-7dad74082de4" RevisionId="80850475-a21a-4b30-a662-27aac04ef11c" Stencil="48ab8805-b199-4546-a652-7582788c988d" StencilRevisionId="00000000-0000-0000-0000-000000000000" StencilVersion="0.0"/>
</Control>
</file>

<file path=customXml/item2.xml><?xml version="1.0" encoding="utf-8"?>
<Control xmlns="http://schemas.microsoft.com/VisualStudio/2011/storyboarding/control">
  <Id Name="System.Storyboarding.Icons.Calendar" RevisionId="05cd6d03-c0b2-488e-98a7-d68de69a2cfc" Stencil="System.Storyboarding.Icons" StencilRevisionId="05cd6d03-c0b2-488e-98a7-d68de69a2cfc" StencilVersion="0.1"/>
</Control>
</file>

<file path=customXml/item3.xml><?xml version="1.0" encoding="utf-8"?>
<Control xmlns="http://schemas.microsoft.com/VisualStudio/2011/storyboarding/control">
  <Id Name="1926977f-ddea-40cd-8909-7dad74082de4" RevisionId="80850475-a21a-4b30-a662-27aac04ef11c" Stencil="48ab8805-b199-4546-a652-7582788c988d" StencilRevisionId="00000000-0000-0000-0000-000000000000" StencilVersion="0.0"/>
</Control>
</file>

<file path=customXml/item4.xml><?xml version="1.0" encoding="utf-8"?>
<Control xmlns="http://schemas.microsoft.com/VisualStudio/2011/storyboarding/control">
  <Id Name="1926977f-ddea-40cd-8909-7dad74082de4" RevisionId="80850475-a21a-4b30-a662-27aac04ef11c" Stencil="48ab8805-b199-4546-a652-7582788c988d" StencilRevisionId="00000000-0000-0000-0000-000000000000" StencilVersion="0.0"/>
</Control>
</file>

<file path=customXml/item5.xml><?xml version="1.0" encoding="utf-8"?>
<Control xmlns="http://schemas.microsoft.com/VisualStudio/2011/storyboarding/control">
  <Id Name="System.Storyboarding.Icons.WiFi" RevisionId="05cd6d03-c0b2-488e-98a7-d68de69a2cfc" Stencil="System.Storyboarding.Icons" StencilRevisionId="05cd6d03-c0b2-488e-98a7-d68de69a2cfc" StencilVersion="0.1"/>
</Control>
</file>

<file path=customXml/item6.xml><?xml version="1.0" encoding="utf-8"?>
<Control xmlns="http://schemas.microsoft.com/VisualStudio/2011/storyboarding/control">
  <Id Name="System.Storyboarding.Icons.Paste" RevisionId="05cd6d03-c0b2-488e-98a7-d68de69a2cfc" Stencil="System.Storyboarding.Icons" StencilRevisionId="05cd6d03-c0b2-488e-98a7-d68de69a2cfc" StencilVersion="0.1"/>
</Control>
</file>

<file path=customXml/item7.xml><?xml version="1.0" encoding="utf-8"?>
<Control xmlns="http://schemas.microsoft.com/VisualStudio/2011/storyboarding/control">
  <Id Name="1926977f-ddea-40cd-8909-7dad74082de4" RevisionId="80850475-a21a-4b30-a662-27aac04ef11c" Stencil="48ab8805-b199-4546-a652-7582788c988d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841B9029-2A9E-4B70-8892-A68EFAAABBD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1AB441A-2E45-4B1C-9012-250459F32BE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C02861A-927D-43AD-9F4D-F91F9940836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37EF1E1-8A22-40D2-8C34-536459112B0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E60156C-2B7F-42C4-9B2A-A12956B8581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F2A9CA1-FC91-42C4-BA33-CBAF66B0509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EDC2811-BB43-4682-9896-41C1B420753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496</Words>
  <Application>Microsoft Office PowerPoint</Application>
  <PresentationFormat>On-screen Show (4:3)</PresentationFormat>
  <Paragraphs>124</Paragraphs>
  <Slides>14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Gulim</vt:lpstr>
      <vt:lpstr>Kozuka Gothic Pro B</vt:lpstr>
      <vt:lpstr>Arial</vt:lpstr>
      <vt:lpstr>Calibri</vt:lpstr>
      <vt:lpstr>Lucida Handwriting</vt:lpstr>
      <vt:lpstr>Mongolian Baiti</vt:lpstr>
      <vt:lpstr>Segoe UI</vt:lpstr>
      <vt:lpstr>Segoe UI Light</vt:lpstr>
      <vt:lpstr>Office Theme</vt:lpstr>
      <vt:lpstr>think-cell Slide</vt:lpstr>
      <vt:lpstr>Serie Azure</vt:lpstr>
      <vt:lpstr>http://blogs.southworks.net/about-us</vt:lpstr>
      <vt:lpstr>Agenda</vt:lpstr>
      <vt:lpstr>¿Qué cambio para la industria de Media?</vt:lpstr>
      <vt:lpstr>Fragmentación</vt:lpstr>
      <vt:lpstr>Desafíos</vt:lpstr>
      <vt:lpstr>¿Cómo nos puede ayudar Windows Azure Media Services?</vt:lpstr>
      <vt:lpstr>¿Cómo nos puede ayudar Windows Azure Media Services?</vt:lpstr>
      <vt:lpstr>¿Cómo nos puede ayudar Windows Azure Media Services?</vt:lpstr>
      <vt:lpstr>¿Cómo nos puede ayudar Windows Azure Media Services?</vt:lpstr>
      <vt:lpstr>Arquitectura</vt:lpstr>
      <vt:lpstr>Filosofía</vt:lpstr>
      <vt:lpstr>Alcance</vt:lpstr>
      <vt:lpstr>Portal de Windows Azure Para Media 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Creando aplicaciones Media con Windows Azure Media Services</dc:title>
  <cp:lastModifiedBy>Mariano Converti</cp:lastModifiedBy>
  <cp:revision>523</cp:revision>
  <dcterms:created xsi:type="dcterms:W3CDTF">2012-09-21T14:38:26Z</dcterms:created>
  <dcterms:modified xsi:type="dcterms:W3CDTF">2013-08-28T00:06:29Z</dcterms:modified>
</cp:coreProperties>
</file>