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3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8"/>
  </p:sldMasterIdLst>
  <p:notesMasterIdLst>
    <p:notesMasterId r:id="rId33"/>
  </p:notesMasterIdLst>
  <p:handoutMasterIdLst>
    <p:handoutMasterId r:id="rId34"/>
  </p:handoutMasterIdLst>
  <p:sldIdLst>
    <p:sldId id="256" r:id="rId9"/>
    <p:sldId id="278" r:id="rId10"/>
    <p:sldId id="279" r:id="rId11"/>
    <p:sldId id="281" r:id="rId12"/>
    <p:sldId id="282" r:id="rId13"/>
    <p:sldId id="289" r:id="rId14"/>
    <p:sldId id="291" r:id="rId15"/>
    <p:sldId id="283" r:id="rId16"/>
    <p:sldId id="284" r:id="rId17"/>
    <p:sldId id="285" r:id="rId18"/>
    <p:sldId id="286" r:id="rId19"/>
    <p:sldId id="287" r:id="rId20"/>
    <p:sldId id="294" r:id="rId21"/>
    <p:sldId id="290" r:id="rId22"/>
    <p:sldId id="293" r:id="rId23"/>
    <p:sldId id="295" r:id="rId24"/>
    <p:sldId id="296" r:id="rId25"/>
    <p:sldId id="303" r:id="rId26"/>
    <p:sldId id="299" r:id="rId27"/>
    <p:sldId id="300" r:id="rId28"/>
    <p:sldId id="301" r:id="rId29"/>
    <p:sldId id="302" r:id="rId30"/>
    <p:sldId id="297" r:id="rId31"/>
    <p:sldId id="292" r:id="rId3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5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83842" autoAdjust="0"/>
  </p:normalViewPr>
  <p:slideViewPr>
    <p:cSldViewPr>
      <p:cViewPr>
        <p:scale>
          <a:sx n="77" d="100"/>
          <a:sy n="77" d="100"/>
        </p:scale>
        <p:origin x="492" y="-252"/>
      </p:cViewPr>
      <p:guideLst>
        <p:guide orient="horz" pos="2115"/>
        <p:guide pos="5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376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21" Type="http://schemas.openxmlformats.org/officeDocument/2006/relationships/slide" Target="slides/slide13.xml"/><Relationship Id="rId34" Type="http://schemas.openxmlformats.org/officeDocument/2006/relationships/handoutMaster" Target="handoutMasters/handoutMaster1.xml"/><Relationship Id="rId7" Type="http://schemas.openxmlformats.org/officeDocument/2006/relationships/customXml" Target="../customXml/item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viewProps" Target="view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presProps" Target="presProps.xml"/><Relationship Id="rId8" Type="http://schemas.openxmlformats.org/officeDocument/2006/relationships/slideMaster" Target="slideMasters/slideMaster1.xml"/><Relationship Id="rId3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3A14B3-8559-4970-90EE-E59DB1155D6D}" type="datetimeFigureOut">
              <a:rPr lang="es-AR" smtClean="0"/>
              <a:t>28/08/2013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68755-BD87-4419-8546-F748D1E8B3F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16062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AE345-DC7A-4A21-AE56-67BAE98EA3BD}" type="datetimeFigureOut">
              <a:rPr lang="es-AR" smtClean="0"/>
              <a:t>28/08/2013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0709C8-04EC-40BE-9695-6E6380B2A9C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76945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09C8-04EC-40BE-9695-6E6380B2A9CC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853880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09C8-04EC-40BE-9695-6E6380B2A9CC}" type="slidenum">
              <a:rPr lang="es-AR" smtClean="0"/>
              <a:t>13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297986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21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9477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6630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3560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961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09C8-04EC-40BE-9695-6E6380B2A9CC}" type="slidenum">
              <a:rPr lang="es-AR" smtClean="0"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79319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919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09C8-04EC-40BE-9695-6E6380B2A9CC}" type="slidenum">
              <a:rPr lang="es-AR" smtClean="0"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36268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 smtClean="0">
              <a:ln>
                <a:noFill/>
              </a:ln>
              <a:gradFill>
                <a:gsLst>
                  <a:gs pos="0">
                    <a:srgbClr val="595959"/>
                  </a:gs>
                  <a:gs pos="86000">
                    <a:srgbClr val="595959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326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ABF77-E2E4-44CA-BA5C-65E132CF08D8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417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ABF77-E2E4-44CA-BA5C-65E132CF08D8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379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ABF77-E2E4-44CA-BA5C-65E132CF08D8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2798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ABF77-E2E4-44CA-BA5C-65E132CF08D8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072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FB16-FEC0-49EF-85A3-AE2C6C7BE21E}" type="datetimeFigureOut">
              <a:rPr lang="es-AR" smtClean="0"/>
              <a:t>28/08/2013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C35B4-C8DF-4652-96AC-82356BEE816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1051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FB16-FEC0-49EF-85A3-AE2C6C7BE21E}" type="datetimeFigureOut">
              <a:rPr lang="es-AR" smtClean="0"/>
              <a:t>28/08/2013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C35B4-C8DF-4652-96AC-82356BEE816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07422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FB16-FEC0-49EF-85A3-AE2C6C7BE21E}" type="datetimeFigureOut">
              <a:rPr lang="es-AR" smtClean="0"/>
              <a:t>28/08/2013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C35B4-C8DF-4652-96AC-82356BEE816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71810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87621"/>
            <a:ext cx="11653523" cy="53777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02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_Color 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69239" y="5670380"/>
            <a:ext cx="11653523" cy="896552"/>
          </a:xfrm>
        </p:spPr>
        <p:txBody>
          <a:bodyPr lIns="182880" tIns="146304" rIns="182880" bIns="146304" anchor="b">
            <a:noAutofit/>
          </a:bodyPr>
          <a:lstStyle>
            <a:lvl1pPr>
              <a:defRPr sz="1471" baseline="0">
                <a:latin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2084173"/>
            <a:ext cx="11653521" cy="894996"/>
          </a:xfrm>
        </p:spPr>
        <p:txBody>
          <a:bodyPr/>
          <a:lstStyle>
            <a:lvl1pPr>
              <a:defRPr sz="397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7005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&amp; Content_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496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FB16-FEC0-49EF-85A3-AE2C6C7BE21E}" type="datetimeFigureOut">
              <a:rPr lang="es-AR" smtClean="0"/>
              <a:t>28/08/2013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C35B4-C8DF-4652-96AC-82356BEE816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30699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FB16-FEC0-49EF-85A3-AE2C6C7BE21E}" type="datetimeFigureOut">
              <a:rPr lang="es-AR" smtClean="0"/>
              <a:t>28/08/2013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C35B4-C8DF-4652-96AC-82356BEE816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912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FB16-FEC0-49EF-85A3-AE2C6C7BE21E}" type="datetimeFigureOut">
              <a:rPr lang="es-AR" smtClean="0"/>
              <a:t>28/08/2013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C35B4-C8DF-4652-96AC-82356BEE816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37179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7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4" y="1535117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4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FB16-FEC0-49EF-85A3-AE2C6C7BE21E}" type="datetimeFigureOut">
              <a:rPr lang="es-AR" smtClean="0"/>
              <a:t>28/08/2013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C35B4-C8DF-4652-96AC-82356BEE816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16460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FB16-FEC0-49EF-85A3-AE2C6C7BE21E}" type="datetimeFigureOut">
              <a:rPr lang="es-AR" smtClean="0"/>
              <a:t>28/08/2013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C35B4-C8DF-4652-96AC-82356BEE816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78254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FB16-FEC0-49EF-85A3-AE2C6C7BE21E}" type="datetimeFigureOut">
              <a:rPr lang="es-AR" smtClean="0"/>
              <a:t>28/08/2013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C35B4-C8DF-4652-96AC-82356BEE816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29687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6" y="273053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6" y="1435104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FB16-FEC0-49EF-85A3-AE2C6C7BE21E}" type="datetimeFigureOut">
              <a:rPr lang="es-AR" smtClean="0"/>
              <a:t>28/08/2013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C35B4-C8DF-4652-96AC-82356BEE816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16295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4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3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FB16-FEC0-49EF-85A3-AE2C6C7BE21E}" type="datetimeFigureOut">
              <a:rPr lang="es-AR" smtClean="0"/>
              <a:t>28/08/2013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C35B4-C8DF-4652-96AC-82356BEE816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11356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7DF3FB16-FEC0-49EF-85A3-AE2C6C7BE21E}" type="datetimeFigureOut">
              <a:rPr lang="es-AR" smtClean="0"/>
              <a:pPr/>
              <a:t>28/08/2013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56C35B4-C8DF-4652-96AC-82356BEE8161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0992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354" rtl="0" eaLnBrk="1" latinLnBrk="0" hangingPunct="1">
        <a:spcBef>
          <a:spcPct val="0"/>
        </a:spcBef>
        <a:buNone/>
        <a:defRPr sz="4400" kern="1200">
          <a:solidFill>
            <a:srgbClr val="00B0F0"/>
          </a:solidFill>
          <a:latin typeface="+mj-lt"/>
          <a:ea typeface="Segoe UI" pitchFamily="34" charset="0"/>
          <a:cs typeface="Segoe UI" pitchFamily="34" charset="0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3" Type="http://schemas.openxmlformats.org/officeDocument/2006/relationships/tags" Target="../tags/tag5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customXml" Target="../../customXml/item4.xml"/><Relationship Id="rId11" Type="http://schemas.openxmlformats.org/officeDocument/2006/relationships/image" Target="../media/image40.png"/><Relationship Id="rId5" Type="http://schemas.openxmlformats.org/officeDocument/2006/relationships/customXml" Target="../../customXml/item2.xml"/><Relationship Id="rId10" Type="http://schemas.openxmlformats.org/officeDocument/2006/relationships/image" Target="../media/image39.emf"/><Relationship Id="rId4" Type="http://schemas.openxmlformats.org/officeDocument/2006/relationships/tags" Target="../tags/tag6.xml"/><Relationship Id="rId9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tags" Target="../tags/tag8.xml"/><Relationship Id="rId7" Type="http://schemas.openxmlformats.org/officeDocument/2006/relationships/notesSlide" Target="../notesSlides/notesSlide8.xml"/><Relationship Id="rId2" Type="http://schemas.openxmlformats.org/officeDocument/2006/relationships/tags" Target="../tags/tag7.xml"/><Relationship Id="rId1" Type="http://schemas.openxmlformats.org/officeDocument/2006/relationships/vmlDrawing" Target="../drawings/vmlDrawing3.vml"/><Relationship Id="rId6" Type="http://schemas.openxmlformats.org/officeDocument/2006/relationships/slideLayout" Target="../slideLayouts/slideLayout6.xml"/><Relationship Id="rId5" Type="http://schemas.openxmlformats.org/officeDocument/2006/relationships/customXml" Target="../../customXml/item7.xml"/><Relationship Id="rId10" Type="http://schemas.openxmlformats.org/officeDocument/2006/relationships/image" Target="../media/image40.png"/><Relationship Id="rId4" Type="http://schemas.openxmlformats.org/officeDocument/2006/relationships/tags" Target="../tags/tag9.xml"/><Relationship Id="rId9" Type="http://schemas.openxmlformats.org/officeDocument/2006/relationships/image" Target="../media/image39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.xml"/><Relationship Id="rId13" Type="http://schemas.openxmlformats.org/officeDocument/2006/relationships/image" Target="../media/image40.png"/><Relationship Id="rId3" Type="http://schemas.openxmlformats.org/officeDocument/2006/relationships/tags" Target="../tags/tag11.xml"/><Relationship Id="rId7" Type="http://schemas.openxmlformats.org/officeDocument/2006/relationships/customXml" Target="../../customXml/item5.xml"/><Relationship Id="rId12" Type="http://schemas.openxmlformats.org/officeDocument/2006/relationships/image" Target="../media/image39.emf"/><Relationship Id="rId17" Type="http://schemas.openxmlformats.org/officeDocument/2006/relationships/image" Target="../media/image44.png"/><Relationship Id="rId2" Type="http://schemas.openxmlformats.org/officeDocument/2006/relationships/tags" Target="../tags/tag10.xml"/><Relationship Id="rId16" Type="http://schemas.openxmlformats.org/officeDocument/2006/relationships/image" Target="../media/image43.png"/><Relationship Id="rId1" Type="http://schemas.openxmlformats.org/officeDocument/2006/relationships/vmlDrawing" Target="../drawings/vmlDrawing4.vml"/><Relationship Id="rId6" Type="http://schemas.openxmlformats.org/officeDocument/2006/relationships/customXml" Target="../../customXml/item6.xml"/><Relationship Id="rId11" Type="http://schemas.openxmlformats.org/officeDocument/2006/relationships/oleObject" Target="../embeddings/oleObject4.bin"/><Relationship Id="rId5" Type="http://schemas.openxmlformats.org/officeDocument/2006/relationships/customXml" Target="../../customXml/item3.xml"/><Relationship Id="rId15" Type="http://schemas.openxmlformats.org/officeDocument/2006/relationships/image" Target="../media/image42.png"/><Relationship Id="rId10" Type="http://schemas.openxmlformats.org/officeDocument/2006/relationships/notesSlide" Target="../notesSlides/notesSlide9.xml"/><Relationship Id="rId4" Type="http://schemas.openxmlformats.org/officeDocument/2006/relationships/tags" Target="../tags/tag12.xml"/><Relationship Id="rId9" Type="http://schemas.openxmlformats.org/officeDocument/2006/relationships/slideLayout" Target="../slideLayouts/slideLayout6.xml"/><Relationship Id="rId1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hyperlink" Target="http://www.windowsazure.com/en-us/develop/java/java-home" TargetMode="External"/><Relationship Id="rId7" Type="http://schemas.openxmlformats.org/officeDocument/2006/relationships/hyperlink" Target="https://github.com/windowsazure/azure-sdk-for-java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WindowsAzure/azure-sdk-for-media-services" TargetMode="External"/><Relationship Id="rId5" Type="http://schemas.openxmlformats.org/officeDocument/2006/relationships/hyperlink" Target="http://msdn.microsoft.com/en-us/library/hh973618" TargetMode="External"/><Relationship Id="rId4" Type="http://schemas.openxmlformats.org/officeDocument/2006/relationships/hyperlink" Target="https://nuget.org/packages/windowsazure.mediaservices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emf"/><Relationship Id="rId10" Type="http://schemas.openxmlformats.org/officeDocument/2006/relationships/image" Target="../media/image63.WMF"/><Relationship Id="rId4" Type="http://schemas.openxmlformats.org/officeDocument/2006/relationships/image" Target="../media/image57.WMF"/><Relationship Id="rId9" Type="http://schemas.openxmlformats.org/officeDocument/2006/relationships/image" Target="../media/image6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3.xml"/><Relationship Id="rId6" Type="http://schemas.openxmlformats.org/officeDocument/2006/relationships/hyperlink" Target="http://playerframework.codeplex.com/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6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sourcemediaframework.com/" TargetMode="External"/><Relationship Id="rId7" Type="http://schemas.openxmlformats.org/officeDocument/2006/relationships/hyperlink" Target="http://techedmedia.blob.core.windows.net/flash/setup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7.png"/><Relationship Id="rId5" Type="http://schemas.openxmlformats.org/officeDocument/2006/relationships/hyperlink" Target="http://www.microsoft.com/en-us/download/details.aspx?id=36057" TargetMode="External"/><Relationship Id="rId4" Type="http://schemas.openxmlformats.org/officeDocument/2006/relationships/hyperlink" Target="http://osmf.org/strobe_mediaplayback.htm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WindowsAzure/azure-media-player-framework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microsoft.com/office/2007/relationships/hdphoto" Target="../media/hdphoto3.wdp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11" Type="http://schemas.openxmlformats.org/officeDocument/2006/relationships/image" Target="../media/image12.png"/><Relationship Id="rId5" Type="http://schemas.openxmlformats.org/officeDocument/2006/relationships/image" Target="../media/image8.png"/><Relationship Id="rId10" Type="http://schemas.microsoft.com/office/2007/relationships/hdphoto" Target="../media/hdphoto2.wdp"/><Relationship Id="rId4" Type="http://schemas.openxmlformats.org/officeDocument/2006/relationships/image" Target="../media/image7.png"/><Relationship Id="rId9" Type="http://schemas.openxmlformats.org/officeDocument/2006/relationships/image" Target="../media/image11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openxmlformats.org/officeDocument/2006/relationships/image" Target="../media/image23.png"/><Relationship Id="rId18" Type="http://schemas.openxmlformats.org/officeDocument/2006/relationships/image" Target="../media/image26.png"/><Relationship Id="rId3" Type="http://schemas.openxmlformats.org/officeDocument/2006/relationships/image" Target="../media/image6.png"/><Relationship Id="rId7" Type="http://schemas.openxmlformats.org/officeDocument/2006/relationships/image" Target="../media/image19.png"/><Relationship Id="rId12" Type="http://schemas.openxmlformats.org/officeDocument/2006/relationships/image" Target="../media/image22.png"/><Relationship Id="rId17" Type="http://schemas.openxmlformats.org/officeDocument/2006/relationships/image" Target="../media/image25.png"/><Relationship Id="rId2" Type="http://schemas.openxmlformats.org/officeDocument/2006/relationships/image" Target="../media/image15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11" Type="http://schemas.openxmlformats.org/officeDocument/2006/relationships/image" Target="../media/image21.png"/><Relationship Id="rId5" Type="http://schemas.openxmlformats.org/officeDocument/2006/relationships/image" Target="../media/image17.png"/><Relationship Id="rId15" Type="http://schemas.openxmlformats.org/officeDocument/2006/relationships/image" Target="../media/image24.png"/><Relationship Id="rId10" Type="http://schemas.microsoft.com/office/2007/relationships/hdphoto" Target="../media/hdphoto5.wdp"/><Relationship Id="rId4" Type="http://schemas.openxmlformats.org/officeDocument/2006/relationships/image" Target="../media/image16.png"/><Relationship Id="rId9" Type="http://schemas.openxmlformats.org/officeDocument/2006/relationships/image" Target="../media/image20.png"/><Relationship Id="rId14" Type="http://schemas.microsoft.com/office/2007/relationships/hdphoto" Target="../media/hdphoto6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microsoft.com/office/2007/relationships/hdphoto" Target="../media/hdphoto7.wdp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msdn.microsoft.com/en-us/centrum-xna.aspx" TargetMode="External"/><Relationship Id="rId13" Type="http://schemas.openxmlformats.org/officeDocument/2006/relationships/image" Target="../media/image34.png"/><Relationship Id="rId3" Type="http://schemas.openxmlformats.org/officeDocument/2006/relationships/hyperlink" Target="http://www.iis.net/downloads/microsoft/smooth-streaming-client-sdk" TargetMode="External"/><Relationship Id="rId7" Type="http://schemas.openxmlformats.org/officeDocument/2006/relationships/hyperlink" Target="http://visualstudiogallery.msdn.microsoft.com/04423d13-3b3e-4741-a01c-1ae29e84fea6" TargetMode="External"/><Relationship Id="rId12" Type="http://schemas.openxmlformats.org/officeDocument/2006/relationships/hyperlink" Target="http://mingfeiy.com/client-ecosystem-for-windows-azure-media-services/" TargetMode="External"/><Relationship Id="rId2" Type="http://schemas.openxmlformats.org/officeDocument/2006/relationships/hyperlink" Target="http://smf.codeplex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layerframework.codeplex.com/releases/view/97333" TargetMode="External"/><Relationship Id="rId11" Type="http://schemas.openxmlformats.org/officeDocument/2006/relationships/hyperlink" Target="https://github.com/WindowsAzure/azure-media-player-framework/tree/master/src/iOS" TargetMode="External"/><Relationship Id="rId5" Type="http://schemas.openxmlformats.org/officeDocument/2006/relationships/hyperlink" Target="https://github.com/WindowsAzure/azure-media-player-framework/tree/master/src/HTML" TargetMode="External"/><Relationship Id="rId10" Type="http://schemas.openxmlformats.org/officeDocument/2006/relationships/hyperlink" Target="http://playerframework.codeplex.com/releases/view/98528" TargetMode="External"/><Relationship Id="rId4" Type="http://schemas.openxmlformats.org/officeDocument/2006/relationships/hyperlink" Target="http://www.microsoft.com/en-us/download/details.aspx?id=36057" TargetMode="External"/><Relationship Id="rId9" Type="http://schemas.openxmlformats.org/officeDocument/2006/relationships/hyperlink" Target="http://www.microsoft.com/en-us/mediaplatform/sspk.aspx" TargetMode="External"/><Relationship Id="rId1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0.png"/><Relationship Id="rId7" Type="http://schemas.microsoft.com/office/2007/relationships/hdphoto" Target="../media/hdphoto8.wdp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microsoft.com/office/2007/relationships/hdphoto" Target="../media/hdphoto7.wdp"/><Relationship Id="rId4" Type="http://schemas.openxmlformats.org/officeDocument/2006/relationships/image" Target="../media/image31.png"/><Relationship Id="rId9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tags" Target="../tags/tag2.xml"/><Relationship Id="rId7" Type="http://schemas.openxmlformats.org/officeDocument/2006/relationships/oleObject" Target="../embeddings/oleObject1.bin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3.xml"/><Relationship Id="rId9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1544" y="146354"/>
            <a:ext cx="8208912" cy="1470025"/>
          </a:xfrm>
        </p:spPr>
        <p:txBody>
          <a:bodyPr>
            <a:normAutofit/>
          </a:bodyPr>
          <a:lstStyle/>
          <a:p>
            <a:r>
              <a:rPr lang="es-AR" sz="8000" dirty="0"/>
              <a:t>Serie Azure</a:t>
            </a:r>
            <a:endParaRPr lang="es-AR" sz="66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3312" y="5034323"/>
            <a:ext cx="4257149" cy="1152128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2800" dirty="0">
                <a:solidFill>
                  <a:schemeClr val="tx1"/>
                </a:solidFill>
              </a:rPr>
              <a:t>Mariano Converti</a:t>
            </a:r>
          </a:p>
          <a:p>
            <a:pPr algn="l">
              <a:spcBef>
                <a:spcPts val="0"/>
              </a:spcBef>
            </a:pPr>
            <a:r>
              <a:rPr lang="en-US" sz="2800" i="1" dirty="0">
                <a:solidFill>
                  <a:schemeClr val="tx1"/>
                </a:solidFill>
              </a:rPr>
              <a:t>    </a:t>
            </a:r>
            <a:r>
              <a:rPr lang="en-US" sz="2000" dirty="0">
                <a:solidFill>
                  <a:schemeClr val="tx1"/>
                </a:solidFill>
              </a:rPr>
              <a:t>mconverti</a:t>
            </a:r>
            <a:endParaRPr lang="es-AR" sz="20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91544" y="2599595"/>
            <a:ext cx="8208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AR" sz="3600" dirty="0"/>
              <a:t>Creando aplicaciones Media con Windows Azure Media Services</a:t>
            </a:r>
          </a:p>
        </p:txBody>
      </p:sp>
      <p:pic>
        <p:nvPicPr>
          <p:cNvPr id="5124" name="Picture 4" descr="http://pip.southworks.net/theme/southworks/sw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264" y="6265891"/>
            <a:ext cx="2057400" cy="20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66" y="2492902"/>
            <a:ext cx="1247401" cy="1413721"/>
          </a:xfrm>
          <a:prstGeom prst="rect">
            <a:avLst/>
          </a:prstGeom>
        </p:spPr>
      </p:pic>
      <p:sp>
        <p:nvSpPr>
          <p:cNvPr id="12" name="Subtitle 2"/>
          <p:cNvSpPr txBox="1">
            <a:spLocks/>
          </p:cNvSpPr>
          <p:nvPr/>
        </p:nvSpPr>
        <p:spPr>
          <a:xfrm>
            <a:off x="1986588" y="5013176"/>
            <a:ext cx="4257149" cy="11521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2800" dirty="0">
                <a:solidFill>
                  <a:schemeClr val="tx1"/>
                </a:solidFill>
              </a:rPr>
              <a:t>Ezequiel </a:t>
            </a:r>
            <a:r>
              <a:rPr lang="en-US" sz="2800" dirty="0">
                <a:solidFill>
                  <a:schemeClr val="tx1"/>
                </a:solidFill>
              </a:rPr>
              <a:t>Jadib</a:t>
            </a:r>
            <a:endParaRPr lang="en-US" sz="2800" dirty="0">
              <a:solidFill>
                <a:schemeClr val="tx1"/>
              </a:solidFill>
            </a:endParaRPr>
          </a:p>
          <a:p>
            <a:pPr algn="l">
              <a:spcBef>
                <a:spcPts val="0"/>
              </a:spcBef>
            </a:pPr>
            <a:r>
              <a:rPr lang="en-US" sz="2800" i="1" dirty="0">
                <a:solidFill>
                  <a:schemeClr val="tx1"/>
                </a:solidFill>
              </a:rPr>
              <a:t> </a:t>
            </a:r>
            <a:r>
              <a:rPr lang="en-US" sz="2800" i="1" dirty="0">
                <a:solidFill>
                  <a:schemeClr val="tx1"/>
                </a:solidFill>
              </a:rPr>
              <a:t>   </a:t>
            </a:r>
            <a:r>
              <a:rPr lang="en-US" sz="2000" dirty="0">
                <a:solidFill>
                  <a:schemeClr val="tx1"/>
                </a:solidFill>
              </a:rPr>
              <a:t>ejadib</a:t>
            </a:r>
            <a:endParaRPr lang="es-AR" sz="2400" dirty="0">
              <a:solidFill>
                <a:schemeClr val="tx1"/>
              </a:solidFill>
            </a:endParaRPr>
          </a:p>
        </p:txBody>
      </p:sp>
      <p:pic>
        <p:nvPicPr>
          <p:cNvPr id="14" name="Picture 243" descr="https://twitter.com/images/resources/twitter-bird-light-bg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967" y="5417927"/>
            <a:ext cx="638436" cy="638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43" descr="https://twitter.com/images/resources/twitter-bird-light-bg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515" y="5445262"/>
            <a:ext cx="638436" cy="638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941" y="6114994"/>
            <a:ext cx="252412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871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25840" y="857616"/>
          <a:ext cx="119045" cy="119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8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840" y="857616"/>
                        <a:ext cx="119045" cy="1190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¿Cómo nos puede ayudar Windows Azure Media Services?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5840" y="1868336"/>
            <a:ext cx="9140322" cy="413205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44" tIns="34273" rIns="68544" bIns="3427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685279" fontAlgn="base">
              <a:spcBef>
                <a:spcPct val="0"/>
              </a:spcBef>
              <a:spcAft>
                <a:spcPct val="0"/>
              </a:spcAft>
            </a:pPr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4" name="Cloud large"/>
          <p:cNvSpPr>
            <a:spLocks/>
          </p:cNvSpPr>
          <p:nvPr/>
        </p:nvSpPr>
        <p:spPr bwMode="black">
          <a:xfrm flipH="1">
            <a:off x="2088082" y="1861215"/>
            <a:ext cx="8160236" cy="2644195"/>
          </a:xfrm>
          <a:custGeom>
            <a:avLst/>
            <a:gdLst>
              <a:gd name="T0" fmla="*/ 415 w 489"/>
              <a:gd name="T1" fmla="*/ 222 h 285"/>
              <a:gd name="T2" fmla="*/ 489 w 489"/>
              <a:gd name="T3" fmla="*/ 148 h 285"/>
              <a:gd name="T4" fmla="*/ 415 w 489"/>
              <a:gd name="T5" fmla="*/ 74 h 285"/>
              <a:gd name="T6" fmla="*/ 404 w 489"/>
              <a:gd name="T7" fmla="*/ 75 h 285"/>
              <a:gd name="T8" fmla="*/ 295 w 489"/>
              <a:gd name="T9" fmla="*/ 0 h 285"/>
              <a:gd name="T10" fmla="*/ 213 w 489"/>
              <a:gd name="T11" fmla="*/ 34 h 285"/>
              <a:gd name="T12" fmla="*/ 162 w 489"/>
              <a:gd name="T13" fmla="*/ 18 h 285"/>
              <a:gd name="T14" fmla="*/ 71 w 489"/>
              <a:gd name="T15" fmla="*/ 97 h 285"/>
              <a:gd name="T16" fmla="*/ 56 w 489"/>
              <a:gd name="T17" fmla="*/ 95 h 285"/>
              <a:gd name="T18" fmla="*/ 0 w 489"/>
              <a:gd name="T19" fmla="*/ 151 h 285"/>
              <a:gd name="T20" fmla="*/ 56 w 489"/>
              <a:gd name="T21" fmla="*/ 208 h 285"/>
              <a:gd name="T22" fmla="*/ 78 w 489"/>
              <a:gd name="T23" fmla="*/ 203 h 285"/>
              <a:gd name="T24" fmla="*/ 141 w 489"/>
              <a:gd name="T25" fmla="*/ 257 h 285"/>
              <a:gd name="T26" fmla="*/ 178 w 489"/>
              <a:gd name="T27" fmla="*/ 244 h 285"/>
              <a:gd name="T28" fmla="*/ 241 w 489"/>
              <a:gd name="T29" fmla="*/ 285 h 285"/>
              <a:gd name="T30" fmla="*/ 297 w 489"/>
              <a:gd name="T31" fmla="*/ 255 h 285"/>
              <a:gd name="T32" fmla="*/ 332 w 489"/>
              <a:gd name="T33" fmla="*/ 267 h 285"/>
              <a:gd name="T34" fmla="*/ 390 w 489"/>
              <a:gd name="T35" fmla="*/ 217 h 285"/>
              <a:gd name="T36" fmla="*/ 415 w 489"/>
              <a:gd name="T37" fmla="*/ 222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89" h="285">
                <a:moveTo>
                  <a:pt x="415" y="222"/>
                </a:moveTo>
                <a:cubicBezTo>
                  <a:pt x="456" y="222"/>
                  <a:pt x="489" y="189"/>
                  <a:pt x="489" y="148"/>
                </a:cubicBezTo>
                <a:cubicBezTo>
                  <a:pt x="489" y="107"/>
                  <a:pt x="456" y="74"/>
                  <a:pt x="415" y="74"/>
                </a:cubicBezTo>
                <a:cubicBezTo>
                  <a:pt x="411" y="74"/>
                  <a:pt x="407" y="74"/>
                  <a:pt x="404" y="75"/>
                </a:cubicBezTo>
                <a:cubicBezTo>
                  <a:pt x="387" y="31"/>
                  <a:pt x="345" y="0"/>
                  <a:pt x="295" y="0"/>
                </a:cubicBezTo>
                <a:cubicBezTo>
                  <a:pt x="263" y="0"/>
                  <a:pt x="234" y="13"/>
                  <a:pt x="213" y="34"/>
                </a:cubicBezTo>
                <a:cubicBezTo>
                  <a:pt x="199" y="24"/>
                  <a:pt x="181" y="18"/>
                  <a:pt x="162" y="18"/>
                </a:cubicBezTo>
                <a:cubicBezTo>
                  <a:pt x="115" y="18"/>
                  <a:pt x="77" y="52"/>
                  <a:pt x="71" y="97"/>
                </a:cubicBezTo>
                <a:cubicBezTo>
                  <a:pt x="66" y="96"/>
                  <a:pt x="61" y="95"/>
                  <a:pt x="56" y="95"/>
                </a:cubicBezTo>
                <a:cubicBezTo>
                  <a:pt x="25" y="95"/>
                  <a:pt x="0" y="120"/>
                  <a:pt x="0" y="151"/>
                </a:cubicBezTo>
                <a:cubicBezTo>
                  <a:pt x="0" y="182"/>
                  <a:pt x="25" y="208"/>
                  <a:pt x="56" y="208"/>
                </a:cubicBezTo>
                <a:cubicBezTo>
                  <a:pt x="64" y="208"/>
                  <a:pt x="71" y="206"/>
                  <a:pt x="78" y="203"/>
                </a:cubicBezTo>
                <a:cubicBezTo>
                  <a:pt x="83" y="234"/>
                  <a:pt x="109" y="257"/>
                  <a:pt x="141" y="257"/>
                </a:cubicBezTo>
                <a:cubicBezTo>
                  <a:pt x="155" y="257"/>
                  <a:pt x="168" y="252"/>
                  <a:pt x="178" y="244"/>
                </a:cubicBezTo>
                <a:cubicBezTo>
                  <a:pt x="189" y="268"/>
                  <a:pt x="213" y="285"/>
                  <a:pt x="241" y="285"/>
                </a:cubicBezTo>
                <a:cubicBezTo>
                  <a:pt x="264" y="285"/>
                  <a:pt x="285" y="273"/>
                  <a:pt x="297" y="255"/>
                </a:cubicBezTo>
                <a:cubicBezTo>
                  <a:pt x="307" y="263"/>
                  <a:pt x="319" y="267"/>
                  <a:pt x="332" y="267"/>
                </a:cubicBezTo>
                <a:cubicBezTo>
                  <a:pt x="361" y="267"/>
                  <a:pt x="386" y="246"/>
                  <a:pt x="390" y="217"/>
                </a:cubicBezTo>
                <a:cubicBezTo>
                  <a:pt x="397" y="220"/>
                  <a:pt x="406" y="222"/>
                  <a:pt x="415" y="222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70" tIns="34285" rIns="68570" bIns="34285" numCol="1" anchor="t" anchorCtr="0" compatLnSpc="1">
            <a:prstTxWarp prst="textNoShape">
              <a:avLst/>
            </a:prstTxWarp>
          </a:bodyPr>
          <a:lstStyle/>
          <a:p>
            <a:endParaRPr lang="en-US" sz="1200">
              <a:solidFill>
                <a:srgbClr val="292929"/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3649161" y="2716791"/>
            <a:ext cx="1294280" cy="938966"/>
            <a:chOff x="2512802" y="3138566"/>
            <a:chExt cx="1725952" cy="1252132"/>
          </a:xfrm>
          <a:solidFill>
            <a:srgbClr val="00B0F0"/>
          </a:solidFill>
        </p:grpSpPr>
        <p:sp>
          <p:nvSpPr>
            <p:cNvPr id="103" name="Freeform 133"/>
            <p:cNvSpPr>
              <a:spLocks/>
            </p:cNvSpPr>
            <p:nvPr>
              <p:custDataLst>
                <p:custData r:id="rId6"/>
              </p:custDataLst>
            </p:nvPr>
          </p:nvSpPr>
          <p:spPr bwMode="black">
            <a:xfrm>
              <a:off x="2988006" y="3138566"/>
              <a:ext cx="691095" cy="652698"/>
            </a:xfrm>
            <a:custGeom>
              <a:avLst/>
              <a:gdLst>
                <a:gd name="T0" fmla="*/ 87 w 291"/>
                <a:gd name="T1" fmla="*/ 18 h 275"/>
                <a:gd name="T2" fmla="*/ 96 w 291"/>
                <a:gd name="T3" fmla="*/ 48 h 275"/>
                <a:gd name="T4" fmla="*/ 0 w 291"/>
                <a:gd name="T5" fmla="*/ 140 h 275"/>
                <a:gd name="T6" fmla="*/ 128 w 291"/>
                <a:gd name="T7" fmla="*/ 56 h 275"/>
                <a:gd name="T8" fmla="*/ 201 w 291"/>
                <a:gd name="T9" fmla="*/ 36 h 275"/>
                <a:gd name="T10" fmla="*/ 122 w 291"/>
                <a:gd name="T11" fmla="*/ 198 h 275"/>
                <a:gd name="T12" fmla="*/ 122 w 291"/>
                <a:gd name="T13" fmla="*/ 195 h 275"/>
                <a:gd name="T14" fmla="*/ 122 w 291"/>
                <a:gd name="T15" fmla="*/ 192 h 275"/>
                <a:gd name="T16" fmla="*/ 122 w 291"/>
                <a:gd name="T17" fmla="*/ 189 h 275"/>
                <a:gd name="T18" fmla="*/ 122 w 291"/>
                <a:gd name="T19" fmla="*/ 185 h 275"/>
                <a:gd name="T20" fmla="*/ 122 w 291"/>
                <a:gd name="T21" fmla="*/ 182 h 275"/>
                <a:gd name="T22" fmla="*/ 122 w 291"/>
                <a:gd name="T23" fmla="*/ 179 h 275"/>
                <a:gd name="T24" fmla="*/ 122 w 291"/>
                <a:gd name="T25" fmla="*/ 175 h 275"/>
                <a:gd name="T26" fmla="*/ 122 w 291"/>
                <a:gd name="T27" fmla="*/ 172 h 275"/>
                <a:gd name="T28" fmla="*/ 122 w 291"/>
                <a:gd name="T29" fmla="*/ 169 h 275"/>
                <a:gd name="T30" fmla="*/ 122 w 291"/>
                <a:gd name="T31" fmla="*/ 165 h 275"/>
                <a:gd name="T32" fmla="*/ 122 w 291"/>
                <a:gd name="T33" fmla="*/ 162 h 275"/>
                <a:gd name="T34" fmla="*/ 123 w 291"/>
                <a:gd name="T35" fmla="*/ 157 h 275"/>
                <a:gd name="T36" fmla="*/ 103 w 291"/>
                <a:gd name="T37" fmla="*/ 158 h 275"/>
                <a:gd name="T38" fmla="*/ 103 w 291"/>
                <a:gd name="T39" fmla="*/ 162 h 275"/>
                <a:gd name="T40" fmla="*/ 103 w 291"/>
                <a:gd name="T41" fmla="*/ 166 h 275"/>
                <a:gd name="T42" fmla="*/ 103 w 291"/>
                <a:gd name="T43" fmla="*/ 169 h 275"/>
                <a:gd name="T44" fmla="*/ 103 w 291"/>
                <a:gd name="T45" fmla="*/ 172 h 275"/>
                <a:gd name="T46" fmla="*/ 103 w 291"/>
                <a:gd name="T47" fmla="*/ 176 h 275"/>
                <a:gd name="T48" fmla="*/ 104 w 291"/>
                <a:gd name="T49" fmla="*/ 179 h 275"/>
                <a:gd name="T50" fmla="*/ 104 w 291"/>
                <a:gd name="T51" fmla="*/ 182 h 275"/>
                <a:gd name="T52" fmla="*/ 104 w 291"/>
                <a:gd name="T53" fmla="*/ 185 h 275"/>
                <a:gd name="T54" fmla="*/ 104 w 291"/>
                <a:gd name="T55" fmla="*/ 189 h 275"/>
                <a:gd name="T56" fmla="*/ 104 w 291"/>
                <a:gd name="T57" fmla="*/ 192 h 275"/>
                <a:gd name="T58" fmla="*/ 104 w 291"/>
                <a:gd name="T59" fmla="*/ 195 h 275"/>
                <a:gd name="T60" fmla="*/ 104 w 291"/>
                <a:gd name="T61" fmla="*/ 199 h 275"/>
                <a:gd name="T62" fmla="*/ 104 w 291"/>
                <a:gd name="T63" fmla="*/ 232 h 275"/>
                <a:gd name="T64" fmla="*/ 104 w 291"/>
                <a:gd name="T65" fmla="*/ 235 h 275"/>
                <a:gd name="T66" fmla="*/ 104 w 291"/>
                <a:gd name="T67" fmla="*/ 238 h 275"/>
                <a:gd name="T68" fmla="*/ 104 w 291"/>
                <a:gd name="T69" fmla="*/ 242 h 275"/>
                <a:gd name="T70" fmla="*/ 104 w 291"/>
                <a:gd name="T71" fmla="*/ 245 h 275"/>
                <a:gd name="T72" fmla="*/ 104 w 291"/>
                <a:gd name="T73" fmla="*/ 248 h 275"/>
                <a:gd name="T74" fmla="*/ 104 w 291"/>
                <a:gd name="T75" fmla="*/ 252 h 275"/>
                <a:gd name="T76" fmla="*/ 105 w 291"/>
                <a:gd name="T77" fmla="*/ 255 h 275"/>
                <a:gd name="T78" fmla="*/ 98 w 291"/>
                <a:gd name="T79" fmla="*/ 257 h 275"/>
                <a:gd name="T80" fmla="*/ 61 w 291"/>
                <a:gd name="T81" fmla="*/ 265 h 275"/>
                <a:gd name="T82" fmla="*/ 131 w 291"/>
                <a:gd name="T83" fmla="*/ 266 h 275"/>
                <a:gd name="T84" fmla="*/ 167 w 291"/>
                <a:gd name="T85" fmla="*/ 259 h 275"/>
                <a:gd name="T86" fmla="*/ 123 w 291"/>
                <a:gd name="T87" fmla="*/ 256 h 275"/>
                <a:gd name="T88" fmla="*/ 123 w 291"/>
                <a:gd name="T89" fmla="*/ 253 h 275"/>
                <a:gd name="T90" fmla="*/ 123 w 291"/>
                <a:gd name="T91" fmla="*/ 249 h 275"/>
                <a:gd name="T92" fmla="*/ 123 w 291"/>
                <a:gd name="T93" fmla="*/ 246 h 275"/>
                <a:gd name="T94" fmla="*/ 123 w 291"/>
                <a:gd name="T95" fmla="*/ 243 h 275"/>
                <a:gd name="T96" fmla="*/ 123 w 291"/>
                <a:gd name="T97" fmla="*/ 239 h 275"/>
                <a:gd name="T98" fmla="*/ 123 w 291"/>
                <a:gd name="T99" fmla="*/ 236 h 275"/>
                <a:gd name="T100" fmla="*/ 123 w 291"/>
                <a:gd name="T101" fmla="*/ 233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1" h="275">
                  <a:moveTo>
                    <a:pt x="291" y="170"/>
                  </a:moveTo>
                  <a:cubicBezTo>
                    <a:pt x="291" y="159"/>
                    <a:pt x="291" y="109"/>
                    <a:pt x="290" y="60"/>
                  </a:cubicBezTo>
                  <a:cubicBezTo>
                    <a:pt x="290" y="29"/>
                    <a:pt x="260" y="0"/>
                    <a:pt x="215" y="1"/>
                  </a:cubicBezTo>
                  <a:cubicBezTo>
                    <a:pt x="208" y="1"/>
                    <a:pt x="102" y="2"/>
                    <a:pt x="102" y="2"/>
                  </a:cubicBezTo>
                  <a:cubicBezTo>
                    <a:pt x="89" y="3"/>
                    <a:pt x="87" y="13"/>
                    <a:pt x="87" y="18"/>
                  </a:cubicBezTo>
                  <a:cubicBezTo>
                    <a:pt x="87" y="23"/>
                    <a:pt x="87" y="19"/>
                    <a:pt x="87" y="26"/>
                  </a:cubicBezTo>
                  <a:cubicBezTo>
                    <a:pt x="87" y="32"/>
                    <a:pt x="94" y="37"/>
                    <a:pt x="101" y="38"/>
                  </a:cubicBezTo>
                  <a:cubicBezTo>
                    <a:pt x="101" y="38"/>
                    <a:pt x="101" y="38"/>
                    <a:pt x="101" y="39"/>
                  </a:cubicBezTo>
                  <a:cubicBezTo>
                    <a:pt x="101" y="40"/>
                    <a:pt x="101" y="40"/>
                    <a:pt x="102" y="41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40" y="92"/>
                    <a:pt x="40" y="92"/>
                    <a:pt x="4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207" y="140"/>
                    <a:pt x="207" y="140"/>
                    <a:pt x="207" y="140"/>
                  </a:cubicBezTo>
                  <a:cubicBezTo>
                    <a:pt x="207" y="92"/>
                    <a:pt x="207" y="92"/>
                    <a:pt x="207" y="92"/>
                  </a:cubicBezTo>
                  <a:cubicBezTo>
                    <a:pt x="179" y="92"/>
                    <a:pt x="179" y="92"/>
                    <a:pt x="179" y="92"/>
                  </a:cubicBezTo>
                  <a:cubicBezTo>
                    <a:pt x="179" y="56"/>
                    <a:pt x="179" y="56"/>
                    <a:pt x="179" y="56"/>
                  </a:cubicBezTo>
                  <a:cubicBezTo>
                    <a:pt x="128" y="56"/>
                    <a:pt x="128" y="56"/>
                    <a:pt x="128" y="56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2" y="40"/>
                    <a:pt x="123" y="40"/>
                    <a:pt x="123" y="39"/>
                  </a:cubicBezTo>
                  <a:cubicBezTo>
                    <a:pt x="123" y="38"/>
                    <a:pt x="123" y="38"/>
                    <a:pt x="122" y="37"/>
                  </a:cubicBezTo>
                  <a:cubicBezTo>
                    <a:pt x="149" y="37"/>
                    <a:pt x="193" y="36"/>
                    <a:pt x="201" y="36"/>
                  </a:cubicBezTo>
                  <a:cubicBezTo>
                    <a:pt x="246" y="36"/>
                    <a:pt x="250" y="54"/>
                    <a:pt x="250" y="66"/>
                  </a:cubicBezTo>
                  <a:cubicBezTo>
                    <a:pt x="250" y="77"/>
                    <a:pt x="251" y="145"/>
                    <a:pt x="251" y="172"/>
                  </a:cubicBezTo>
                  <a:cubicBezTo>
                    <a:pt x="252" y="198"/>
                    <a:pt x="210" y="198"/>
                    <a:pt x="202" y="198"/>
                  </a:cubicBezTo>
                  <a:cubicBezTo>
                    <a:pt x="197" y="198"/>
                    <a:pt x="147" y="198"/>
                    <a:pt x="123" y="199"/>
                  </a:cubicBezTo>
                  <a:cubicBezTo>
                    <a:pt x="123" y="199"/>
                    <a:pt x="122" y="198"/>
                    <a:pt x="122" y="198"/>
                  </a:cubicBezTo>
                  <a:cubicBezTo>
                    <a:pt x="120" y="198"/>
                    <a:pt x="120" y="198"/>
                    <a:pt x="120" y="198"/>
                  </a:cubicBezTo>
                  <a:cubicBezTo>
                    <a:pt x="120" y="197"/>
                    <a:pt x="120" y="197"/>
                    <a:pt x="120" y="197"/>
                  </a:cubicBezTo>
                  <a:cubicBezTo>
                    <a:pt x="122" y="196"/>
                    <a:pt x="122" y="196"/>
                    <a:pt x="122" y="196"/>
                  </a:cubicBezTo>
                  <a:cubicBezTo>
                    <a:pt x="122" y="196"/>
                    <a:pt x="123" y="196"/>
                    <a:pt x="123" y="196"/>
                  </a:cubicBezTo>
                  <a:cubicBezTo>
                    <a:pt x="123" y="195"/>
                    <a:pt x="122" y="195"/>
                    <a:pt x="122" y="195"/>
                  </a:cubicBezTo>
                  <a:cubicBezTo>
                    <a:pt x="120" y="195"/>
                    <a:pt x="120" y="195"/>
                    <a:pt x="120" y="195"/>
                  </a:cubicBezTo>
                  <a:cubicBezTo>
                    <a:pt x="120" y="193"/>
                    <a:pt x="120" y="193"/>
                    <a:pt x="120" y="193"/>
                  </a:cubicBezTo>
                  <a:cubicBezTo>
                    <a:pt x="122" y="193"/>
                    <a:pt x="122" y="193"/>
                    <a:pt x="122" y="193"/>
                  </a:cubicBezTo>
                  <a:cubicBezTo>
                    <a:pt x="122" y="193"/>
                    <a:pt x="123" y="193"/>
                    <a:pt x="123" y="192"/>
                  </a:cubicBezTo>
                  <a:cubicBezTo>
                    <a:pt x="123" y="192"/>
                    <a:pt x="122" y="192"/>
                    <a:pt x="122" y="192"/>
                  </a:cubicBezTo>
                  <a:cubicBezTo>
                    <a:pt x="120" y="192"/>
                    <a:pt x="120" y="192"/>
                    <a:pt x="120" y="192"/>
                  </a:cubicBezTo>
                  <a:cubicBezTo>
                    <a:pt x="120" y="190"/>
                    <a:pt x="120" y="190"/>
                    <a:pt x="120" y="190"/>
                  </a:cubicBezTo>
                  <a:cubicBezTo>
                    <a:pt x="122" y="190"/>
                    <a:pt x="122" y="190"/>
                    <a:pt x="122" y="190"/>
                  </a:cubicBezTo>
                  <a:cubicBezTo>
                    <a:pt x="122" y="190"/>
                    <a:pt x="123" y="190"/>
                    <a:pt x="123" y="189"/>
                  </a:cubicBezTo>
                  <a:cubicBezTo>
                    <a:pt x="123" y="189"/>
                    <a:pt x="122" y="189"/>
                    <a:pt x="122" y="189"/>
                  </a:cubicBezTo>
                  <a:cubicBezTo>
                    <a:pt x="120" y="189"/>
                    <a:pt x="120" y="189"/>
                    <a:pt x="120" y="189"/>
                  </a:cubicBezTo>
                  <a:cubicBezTo>
                    <a:pt x="120" y="187"/>
                    <a:pt x="120" y="187"/>
                    <a:pt x="120" y="187"/>
                  </a:cubicBezTo>
                  <a:cubicBezTo>
                    <a:pt x="122" y="187"/>
                    <a:pt x="122" y="187"/>
                    <a:pt x="122" y="187"/>
                  </a:cubicBezTo>
                  <a:cubicBezTo>
                    <a:pt x="122" y="187"/>
                    <a:pt x="123" y="186"/>
                    <a:pt x="123" y="186"/>
                  </a:cubicBezTo>
                  <a:cubicBezTo>
                    <a:pt x="123" y="186"/>
                    <a:pt x="122" y="185"/>
                    <a:pt x="122" y="185"/>
                  </a:cubicBezTo>
                  <a:cubicBezTo>
                    <a:pt x="120" y="185"/>
                    <a:pt x="120" y="185"/>
                    <a:pt x="120" y="185"/>
                  </a:cubicBezTo>
                  <a:cubicBezTo>
                    <a:pt x="120" y="183"/>
                    <a:pt x="120" y="183"/>
                    <a:pt x="120" y="183"/>
                  </a:cubicBezTo>
                  <a:cubicBezTo>
                    <a:pt x="122" y="183"/>
                    <a:pt x="122" y="183"/>
                    <a:pt x="122" y="183"/>
                  </a:cubicBezTo>
                  <a:cubicBezTo>
                    <a:pt x="122" y="183"/>
                    <a:pt x="123" y="183"/>
                    <a:pt x="123" y="183"/>
                  </a:cubicBezTo>
                  <a:cubicBezTo>
                    <a:pt x="123" y="182"/>
                    <a:pt x="122" y="182"/>
                    <a:pt x="122" y="182"/>
                  </a:cubicBezTo>
                  <a:cubicBezTo>
                    <a:pt x="120" y="182"/>
                    <a:pt x="120" y="182"/>
                    <a:pt x="120" y="182"/>
                  </a:cubicBezTo>
                  <a:cubicBezTo>
                    <a:pt x="119" y="180"/>
                    <a:pt x="119" y="180"/>
                    <a:pt x="119" y="180"/>
                  </a:cubicBezTo>
                  <a:cubicBezTo>
                    <a:pt x="122" y="180"/>
                    <a:pt x="122" y="180"/>
                    <a:pt x="122" y="180"/>
                  </a:cubicBezTo>
                  <a:cubicBezTo>
                    <a:pt x="122" y="180"/>
                    <a:pt x="123" y="180"/>
                    <a:pt x="123" y="179"/>
                  </a:cubicBezTo>
                  <a:cubicBezTo>
                    <a:pt x="122" y="179"/>
                    <a:pt x="122" y="179"/>
                    <a:pt x="122" y="179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19" y="177"/>
                    <a:pt x="119" y="177"/>
                    <a:pt x="119" y="177"/>
                  </a:cubicBezTo>
                  <a:cubicBezTo>
                    <a:pt x="122" y="177"/>
                    <a:pt x="122" y="177"/>
                    <a:pt x="122" y="177"/>
                  </a:cubicBezTo>
                  <a:cubicBezTo>
                    <a:pt x="122" y="177"/>
                    <a:pt x="122" y="176"/>
                    <a:pt x="122" y="176"/>
                  </a:cubicBezTo>
                  <a:cubicBezTo>
                    <a:pt x="122" y="176"/>
                    <a:pt x="122" y="175"/>
                    <a:pt x="122" y="175"/>
                  </a:cubicBezTo>
                  <a:cubicBezTo>
                    <a:pt x="119" y="175"/>
                    <a:pt x="119" y="175"/>
                    <a:pt x="119" y="175"/>
                  </a:cubicBezTo>
                  <a:cubicBezTo>
                    <a:pt x="119" y="173"/>
                    <a:pt x="119" y="173"/>
                    <a:pt x="119" y="173"/>
                  </a:cubicBezTo>
                  <a:cubicBezTo>
                    <a:pt x="122" y="173"/>
                    <a:pt x="122" y="173"/>
                    <a:pt x="122" y="173"/>
                  </a:cubicBezTo>
                  <a:cubicBezTo>
                    <a:pt x="122" y="173"/>
                    <a:pt x="122" y="173"/>
                    <a:pt x="122" y="173"/>
                  </a:cubicBezTo>
                  <a:cubicBezTo>
                    <a:pt x="122" y="172"/>
                    <a:pt x="122" y="172"/>
                    <a:pt x="122" y="172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119" y="170"/>
                    <a:pt x="119" y="170"/>
                    <a:pt x="119" y="170"/>
                  </a:cubicBezTo>
                  <a:cubicBezTo>
                    <a:pt x="122" y="170"/>
                    <a:pt x="122" y="170"/>
                    <a:pt x="122" y="170"/>
                  </a:cubicBezTo>
                  <a:cubicBezTo>
                    <a:pt x="122" y="170"/>
                    <a:pt x="122" y="170"/>
                    <a:pt x="122" y="169"/>
                  </a:cubicBezTo>
                  <a:cubicBezTo>
                    <a:pt x="122" y="169"/>
                    <a:pt x="122" y="169"/>
                    <a:pt x="122" y="169"/>
                  </a:cubicBezTo>
                  <a:cubicBezTo>
                    <a:pt x="119" y="169"/>
                    <a:pt x="119" y="169"/>
                    <a:pt x="119" y="169"/>
                  </a:cubicBezTo>
                  <a:cubicBezTo>
                    <a:pt x="119" y="167"/>
                    <a:pt x="119" y="167"/>
                    <a:pt x="119" y="167"/>
                  </a:cubicBezTo>
                  <a:cubicBezTo>
                    <a:pt x="122" y="167"/>
                    <a:pt x="122" y="167"/>
                    <a:pt x="122" y="167"/>
                  </a:cubicBezTo>
                  <a:cubicBezTo>
                    <a:pt x="122" y="167"/>
                    <a:pt x="122" y="166"/>
                    <a:pt x="122" y="166"/>
                  </a:cubicBezTo>
                  <a:cubicBezTo>
                    <a:pt x="122" y="166"/>
                    <a:pt x="122" y="165"/>
                    <a:pt x="122" y="165"/>
                  </a:cubicBezTo>
                  <a:cubicBezTo>
                    <a:pt x="119" y="165"/>
                    <a:pt x="119" y="165"/>
                    <a:pt x="119" y="165"/>
                  </a:cubicBezTo>
                  <a:cubicBezTo>
                    <a:pt x="119" y="163"/>
                    <a:pt x="119" y="163"/>
                    <a:pt x="119" y="163"/>
                  </a:cubicBezTo>
                  <a:cubicBezTo>
                    <a:pt x="122" y="163"/>
                    <a:pt x="122" y="163"/>
                    <a:pt x="122" y="163"/>
                  </a:cubicBezTo>
                  <a:cubicBezTo>
                    <a:pt x="122" y="163"/>
                    <a:pt x="122" y="163"/>
                    <a:pt x="122" y="163"/>
                  </a:cubicBezTo>
                  <a:cubicBezTo>
                    <a:pt x="122" y="162"/>
                    <a:pt x="122" y="162"/>
                    <a:pt x="122" y="162"/>
                  </a:cubicBezTo>
                  <a:cubicBezTo>
                    <a:pt x="119" y="162"/>
                    <a:pt x="119" y="162"/>
                    <a:pt x="119" y="162"/>
                  </a:cubicBezTo>
                  <a:cubicBezTo>
                    <a:pt x="119" y="161"/>
                    <a:pt x="119" y="161"/>
                    <a:pt x="119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3" y="161"/>
                    <a:pt x="124" y="160"/>
                    <a:pt x="124" y="159"/>
                  </a:cubicBezTo>
                  <a:cubicBezTo>
                    <a:pt x="124" y="158"/>
                    <a:pt x="124" y="158"/>
                    <a:pt x="123" y="157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29" y="140"/>
                    <a:pt x="129" y="140"/>
                    <a:pt x="129" y="140"/>
                  </a:cubicBezTo>
                  <a:cubicBezTo>
                    <a:pt x="97" y="140"/>
                    <a:pt x="97" y="140"/>
                    <a:pt x="97" y="140"/>
                  </a:cubicBezTo>
                  <a:cubicBezTo>
                    <a:pt x="97" y="149"/>
                    <a:pt x="97" y="149"/>
                    <a:pt x="97" y="149"/>
                  </a:cubicBezTo>
                  <a:cubicBezTo>
                    <a:pt x="103" y="158"/>
                    <a:pt x="103" y="158"/>
                    <a:pt x="103" y="158"/>
                  </a:cubicBezTo>
                  <a:cubicBezTo>
                    <a:pt x="102" y="158"/>
                    <a:pt x="102" y="159"/>
                    <a:pt x="102" y="159"/>
                  </a:cubicBezTo>
                  <a:cubicBezTo>
                    <a:pt x="102" y="161"/>
                    <a:pt x="103" y="161"/>
                    <a:pt x="104" y="161"/>
                  </a:cubicBezTo>
                  <a:cubicBezTo>
                    <a:pt x="105" y="161"/>
                    <a:pt x="105" y="161"/>
                    <a:pt x="105" y="161"/>
                  </a:cubicBezTo>
                  <a:cubicBezTo>
                    <a:pt x="105" y="162"/>
                    <a:pt x="105" y="162"/>
                    <a:pt x="105" y="162"/>
                  </a:cubicBezTo>
                  <a:cubicBezTo>
                    <a:pt x="103" y="162"/>
                    <a:pt x="103" y="162"/>
                    <a:pt x="103" y="162"/>
                  </a:cubicBezTo>
                  <a:cubicBezTo>
                    <a:pt x="103" y="162"/>
                    <a:pt x="103" y="163"/>
                    <a:pt x="103" y="163"/>
                  </a:cubicBezTo>
                  <a:cubicBezTo>
                    <a:pt x="103" y="163"/>
                    <a:pt x="103" y="164"/>
                    <a:pt x="103" y="164"/>
                  </a:cubicBezTo>
                  <a:cubicBezTo>
                    <a:pt x="105" y="164"/>
                    <a:pt x="105" y="164"/>
                    <a:pt x="105" y="164"/>
                  </a:cubicBezTo>
                  <a:cubicBezTo>
                    <a:pt x="105" y="166"/>
                    <a:pt x="105" y="166"/>
                    <a:pt x="105" y="166"/>
                  </a:cubicBezTo>
                  <a:cubicBezTo>
                    <a:pt x="103" y="166"/>
                    <a:pt x="103" y="166"/>
                    <a:pt x="103" y="166"/>
                  </a:cubicBezTo>
                  <a:cubicBezTo>
                    <a:pt x="103" y="166"/>
                    <a:pt x="103" y="166"/>
                    <a:pt x="103" y="166"/>
                  </a:cubicBezTo>
                  <a:cubicBezTo>
                    <a:pt x="103" y="167"/>
                    <a:pt x="103" y="167"/>
                    <a:pt x="103" y="167"/>
                  </a:cubicBezTo>
                  <a:cubicBezTo>
                    <a:pt x="105" y="167"/>
                    <a:pt x="105" y="167"/>
                    <a:pt x="105" y="167"/>
                  </a:cubicBezTo>
                  <a:cubicBezTo>
                    <a:pt x="105" y="169"/>
                    <a:pt x="105" y="169"/>
                    <a:pt x="105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3" y="169"/>
                    <a:pt x="103" y="169"/>
                    <a:pt x="103" y="170"/>
                  </a:cubicBezTo>
                  <a:cubicBezTo>
                    <a:pt x="103" y="170"/>
                    <a:pt x="103" y="170"/>
                    <a:pt x="103" y="170"/>
                  </a:cubicBezTo>
                  <a:cubicBezTo>
                    <a:pt x="105" y="170"/>
                    <a:pt x="105" y="170"/>
                    <a:pt x="105" y="170"/>
                  </a:cubicBezTo>
                  <a:cubicBezTo>
                    <a:pt x="105" y="172"/>
                    <a:pt x="105" y="172"/>
                    <a:pt x="105" y="172"/>
                  </a:cubicBezTo>
                  <a:cubicBezTo>
                    <a:pt x="103" y="172"/>
                    <a:pt x="103" y="172"/>
                    <a:pt x="103" y="172"/>
                  </a:cubicBezTo>
                  <a:cubicBezTo>
                    <a:pt x="103" y="172"/>
                    <a:pt x="103" y="173"/>
                    <a:pt x="103" y="173"/>
                  </a:cubicBezTo>
                  <a:cubicBezTo>
                    <a:pt x="103" y="173"/>
                    <a:pt x="103" y="174"/>
                    <a:pt x="103" y="174"/>
                  </a:cubicBezTo>
                  <a:cubicBezTo>
                    <a:pt x="105" y="174"/>
                    <a:pt x="105" y="174"/>
                    <a:pt x="105" y="174"/>
                  </a:cubicBezTo>
                  <a:cubicBezTo>
                    <a:pt x="105" y="176"/>
                    <a:pt x="105" y="176"/>
                    <a:pt x="105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3" y="177"/>
                    <a:pt x="103" y="177"/>
                    <a:pt x="104" y="177"/>
                  </a:cubicBezTo>
                  <a:cubicBezTo>
                    <a:pt x="105" y="177"/>
                    <a:pt x="105" y="177"/>
                    <a:pt x="105" y="177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9"/>
                    <a:pt x="103" y="179"/>
                    <a:pt x="103" y="180"/>
                  </a:cubicBezTo>
                  <a:cubicBezTo>
                    <a:pt x="103" y="180"/>
                    <a:pt x="103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5" y="182"/>
                    <a:pt x="105" y="182"/>
                    <a:pt x="105" y="182"/>
                  </a:cubicBezTo>
                  <a:cubicBezTo>
                    <a:pt x="104" y="182"/>
                    <a:pt x="104" y="182"/>
                    <a:pt x="104" y="182"/>
                  </a:cubicBezTo>
                  <a:cubicBezTo>
                    <a:pt x="103" y="182"/>
                    <a:pt x="103" y="182"/>
                    <a:pt x="103" y="183"/>
                  </a:cubicBezTo>
                  <a:cubicBezTo>
                    <a:pt x="103" y="183"/>
                    <a:pt x="103" y="183"/>
                    <a:pt x="104" y="183"/>
                  </a:cubicBezTo>
                  <a:cubicBezTo>
                    <a:pt x="105" y="183"/>
                    <a:pt x="105" y="183"/>
                    <a:pt x="105" y="183"/>
                  </a:cubicBezTo>
                  <a:cubicBezTo>
                    <a:pt x="105" y="185"/>
                    <a:pt x="105" y="185"/>
                    <a:pt x="105" y="185"/>
                  </a:cubicBezTo>
                  <a:cubicBezTo>
                    <a:pt x="104" y="185"/>
                    <a:pt x="104" y="185"/>
                    <a:pt x="104" y="185"/>
                  </a:cubicBezTo>
                  <a:cubicBezTo>
                    <a:pt x="103" y="185"/>
                    <a:pt x="103" y="186"/>
                    <a:pt x="103" y="186"/>
                  </a:cubicBezTo>
                  <a:cubicBezTo>
                    <a:pt x="103" y="187"/>
                    <a:pt x="103" y="187"/>
                    <a:pt x="104" y="187"/>
                  </a:cubicBezTo>
                  <a:cubicBezTo>
                    <a:pt x="105" y="187"/>
                    <a:pt x="105" y="187"/>
                    <a:pt x="105" y="187"/>
                  </a:cubicBezTo>
                  <a:cubicBezTo>
                    <a:pt x="105" y="189"/>
                    <a:pt x="105" y="189"/>
                    <a:pt x="105" y="189"/>
                  </a:cubicBezTo>
                  <a:cubicBezTo>
                    <a:pt x="104" y="189"/>
                    <a:pt x="104" y="189"/>
                    <a:pt x="104" y="189"/>
                  </a:cubicBezTo>
                  <a:cubicBezTo>
                    <a:pt x="103" y="189"/>
                    <a:pt x="103" y="189"/>
                    <a:pt x="103" y="189"/>
                  </a:cubicBezTo>
                  <a:cubicBezTo>
                    <a:pt x="103" y="190"/>
                    <a:pt x="103" y="190"/>
                    <a:pt x="104" y="190"/>
                  </a:cubicBezTo>
                  <a:cubicBezTo>
                    <a:pt x="105" y="190"/>
                    <a:pt x="105" y="190"/>
                    <a:pt x="105" y="190"/>
                  </a:cubicBezTo>
                  <a:cubicBezTo>
                    <a:pt x="105" y="192"/>
                    <a:pt x="105" y="192"/>
                    <a:pt x="105" y="192"/>
                  </a:cubicBezTo>
                  <a:cubicBezTo>
                    <a:pt x="104" y="192"/>
                    <a:pt x="104" y="192"/>
                    <a:pt x="104" y="192"/>
                  </a:cubicBezTo>
                  <a:cubicBezTo>
                    <a:pt x="103" y="192"/>
                    <a:pt x="103" y="192"/>
                    <a:pt x="103" y="193"/>
                  </a:cubicBezTo>
                  <a:cubicBezTo>
                    <a:pt x="103" y="193"/>
                    <a:pt x="103" y="193"/>
                    <a:pt x="104" y="193"/>
                  </a:cubicBezTo>
                  <a:cubicBezTo>
                    <a:pt x="105" y="193"/>
                    <a:pt x="105" y="193"/>
                    <a:pt x="105" y="193"/>
                  </a:cubicBezTo>
                  <a:cubicBezTo>
                    <a:pt x="105" y="195"/>
                    <a:pt x="105" y="195"/>
                    <a:pt x="105" y="195"/>
                  </a:cubicBezTo>
                  <a:cubicBezTo>
                    <a:pt x="104" y="195"/>
                    <a:pt x="104" y="195"/>
                    <a:pt x="104" y="195"/>
                  </a:cubicBezTo>
                  <a:cubicBezTo>
                    <a:pt x="103" y="195"/>
                    <a:pt x="103" y="196"/>
                    <a:pt x="103" y="196"/>
                  </a:cubicBezTo>
                  <a:cubicBezTo>
                    <a:pt x="103" y="196"/>
                    <a:pt x="103" y="197"/>
                    <a:pt x="104" y="197"/>
                  </a:cubicBezTo>
                  <a:cubicBezTo>
                    <a:pt x="105" y="197"/>
                    <a:pt x="105" y="197"/>
                    <a:pt x="105" y="197"/>
                  </a:cubicBezTo>
                  <a:cubicBezTo>
                    <a:pt x="105" y="199"/>
                    <a:pt x="105" y="199"/>
                    <a:pt x="105" y="199"/>
                  </a:cubicBezTo>
                  <a:cubicBezTo>
                    <a:pt x="104" y="199"/>
                    <a:pt x="104" y="199"/>
                    <a:pt x="104" y="199"/>
                  </a:cubicBezTo>
                  <a:cubicBezTo>
                    <a:pt x="103" y="199"/>
                    <a:pt x="103" y="199"/>
                    <a:pt x="103" y="199"/>
                  </a:cubicBezTo>
                  <a:cubicBezTo>
                    <a:pt x="103" y="199"/>
                    <a:pt x="103" y="200"/>
                    <a:pt x="103" y="200"/>
                  </a:cubicBezTo>
                  <a:cubicBezTo>
                    <a:pt x="98" y="201"/>
                    <a:pt x="94" y="204"/>
                    <a:pt x="94" y="210"/>
                  </a:cubicBezTo>
                  <a:cubicBezTo>
                    <a:pt x="94" y="214"/>
                    <a:pt x="94" y="215"/>
                    <a:pt x="95" y="221"/>
                  </a:cubicBezTo>
                  <a:cubicBezTo>
                    <a:pt x="95" y="226"/>
                    <a:pt x="99" y="231"/>
                    <a:pt x="104" y="232"/>
                  </a:cubicBezTo>
                  <a:cubicBezTo>
                    <a:pt x="104" y="232"/>
                    <a:pt x="104" y="232"/>
                    <a:pt x="104" y="232"/>
                  </a:cubicBezTo>
                  <a:cubicBezTo>
                    <a:pt x="104" y="233"/>
                    <a:pt x="104" y="233"/>
                    <a:pt x="104" y="233"/>
                  </a:cubicBezTo>
                  <a:cubicBezTo>
                    <a:pt x="106" y="233"/>
                    <a:pt x="106" y="233"/>
                    <a:pt x="106" y="233"/>
                  </a:cubicBezTo>
                  <a:cubicBezTo>
                    <a:pt x="106" y="235"/>
                    <a:pt x="106" y="235"/>
                    <a:pt x="106" y="235"/>
                  </a:cubicBezTo>
                  <a:cubicBezTo>
                    <a:pt x="104" y="235"/>
                    <a:pt x="104" y="235"/>
                    <a:pt x="104" y="235"/>
                  </a:cubicBezTo>
                  <a:cubicBezTo>
                    <a:pt x="104" y="235"/>
                    <a:pt x="104" y="235"/>
                    <a:pt x="104" y="236"/>
                  </a:cubicBezTo>
                  <a:cubicBezTo>
                    <a:pt x="104" y="236"/>
                    <a:pt x="104" y="236"/>
                    <a:pt x="104" y="236"/>
                  </a:cubicBezTo>
                  <a:cubicBezTo>
                    <a:pt x="106" y="236"/>
                    <a:pt x="106" y="236"/>
                    <a:pt x="106" y="236"/>
                  </a:cubicBezTo>
                  <a:cubicBezTo>
                    <a:pt x="106" y="238"/>
                    <a:pt x="106" y="238"/>
                    <a:pt x="106" y="238"/>
                  </a:cubicBezTo>
                  <a:cubicBezTo>
                    <a:pt x="104" y="238"/>
                    <a:pt x="104" y="238"/>
                    <a:pt x="104" y="238"/>
                  </a:cubicBezTo>
                  <a:cubicBezTo>
                    <a:pt x="104" y="238"/>
                    <a:pt x="104" y="239"/>
                    <a:pt x="104" y="239"/>
                  </a:cubicBezTo>
                  <a:cubicBezTo>
                    <a:pt x="104" y="239"/>
                    <a:pt x="104" y="240"/>
                    <a:pt x="104" y="240"/>
                  </a:cubicBezTo>
                  <a:cubicBezTo>
                    <a:pt x="106" y="240"/>
                    <a:pt x="106" y="240"/>
                    <a:pt x="106" y="240"/>
                  </a:cubicBezTo>
                  <a:cubicBezTo>
                    <a:pt x="106" y="242"/>
                    <a:pt x="106" y="242"/>
                    <a:pt x="106" y="242"/>
                  </a:cubicBezTo>
                  <a:cubicBezTo>
                    <a:pt x="104" y="242"/>
                    <a:pt x="104" y="242"/>
                    <a:pt x="104" y="242"/>
                  </a:cubicBezTo>
                  <a:cubicBezTo>
                    <a:pt x="104" y="242"/>
                    <a:pt x="104" y="242"/>
                    <a:pt x="104" y="242"/>
                  </a:cubicBezTo>
                  <a:cubicBezTo>
                    <a:pt x="104" y="243"/>
                    <a:pt x="104" y="243"/>
                    <a:pt x="104" y="243"/>
                  </a:cubicBezTo>
                  <a:cubicBezTo>
                    <a:pt x="106" y="243"/>
                    <a:pt x="106" y="243"/>
                    <a:pt x="106" y="243"/>
                  </a:cubicBezTo>
                  <a:cubicBezTo>
                    <a:pt x="106" y="245"/>
                    <a:pt x="106" y="245"/>
                    <a:pt x="106" y="245"/>
                  </a:cubicBezTo>
                  <a:cubicBezTo>
                    <a:pt x="104" y="245"/>
                    <a:pt x="104" y="245"/>
                    <a:pt x="104" y="245"/>
                  </a:cubicBezTo>
                  <a:cubicBezTo>
                    <a:pt x="104" y="245"/>
                    <a:pt x="104" y="245"/>
                    <a:pt x="104" y="246"/>
                  </a:cubicBezTo>
                  <a:cubicBezTo>
                    <a:pt x="104" y="246"/>
                    <a:pt x="104" y="246"/>
                    <a:pt x="104" y="246"/>
                  </a:cubicBezTo>
                  <a:cubicBezTo>
                    <a:pt x="106" y="246"/>
                    <a:pt x="106" y="246"/>
                    <a:pt x="106" y="246"/>
                  </a:cubicBezTo>
                  <a:cubicBezTo>
                    <a:pt x="106" y="248"/>
                    <a:pt x="106" y="248"/>
                    <a:pt x="106" y="248"/>
                  </a:cubicBezTo>
                  <a:cubicBezTo>
                    <a:pt x="104" y="248"/>
                    <a:pt x="104" y="248"/>
                    <a:pt x="104" y="248"/>
                  </a:cubicBezTo>
                  <a:cubicBezTo>
                    <a:pt x="104" y="248"/>
                    <a:pt x="104" y="249"/>
                    <a:pt x="104" y="249"/>
                  </a:cubicBezTo>
                  <a:cubicBezTo>
                    <a:pt x="104" y="249"/>
                    <a:pt x="104" y="250"/>
                    <a:pt x="104" y="250"/>
                  </a:cubicBezTo>
                  <a:cubicBezTo>
                    <a:pt x="106" y="250"/>
                    <a:pt x="106" y="250"/>
                    <a:pt x="106" y="250"/>
                  </a:cubicBezTo>
                  <a:cubicBezTo>
                    <a:pt x="106" y="252"/>
                    <a:pt x="106" y="252"/>
                    <a:pt x="106" y="252"/>
                  </a:cubicBezTo>
                  <a:cubicBezTo>
                    <a:pt x="104" y="252"/>
                    <a:pt x="104" y="252"/>
                    <a:pt x="104" y="252"/>
                  </a:cubicBezTo>
                  <a:cubicBezTo>
                    <a:pt x="104" y="252"/>
                    <a:pt x="104" y="252"/>
                    <a:pt x="104" y="252"/>
                  </a:cubicBezTo>
                  <a:cubicBezTo>
                    <a:pt x="104" y="253"/>
                    <a:pt x="104" y="253"/>
                    <a:pt x="105" y="253"/>
                  </a:cubicBezTo>
                  <a:cubicBezTo>
                    <a:pt x="106" y="253"/>
                    <a:pt x="106" y="253"/>
                    <a:pt x="106" y="253"/>
                  </a:cubicBezTo>
                  <a:cubicBezTo>
                    <a:pt x="106" y="255"/>
                    <a:pt x="106" y="255"/>
                    <a:pt x="106" y="255"/>
                  </a:cubicBezTo>
                  <a:cubicBezTo>
                    <a:pt x="105" y="255"/>
                    <a:pt x="105" y="255"/>
                    <a:pt x="105" y="255"/>
                  </a:cubicBezTo>
                  <a:cubicBezTo>
                    <a:pt x="104" y="255"/>
                    <a:pt x="104" y="255"/>
                    <a:pt x="104" y="256"/>
                  </a:cubicBezTo>
                  <a:cubicBezTo>
                    <a:pt x="104" y="256"/>
                    <a:pt x="104" y="256"/>
                    <a:pt x="105" y="256"/>
                  </a:cubicBezTo>
                  <a:cubicBezTo>
                    <a:pt x="106" y="256"/>
                    <a:pt x="106" y="256"/>
                    <a:pt x="106" y="256"/>
                  </a:cubicBezTo>
                  <a:cubicBezTo>
                    <a:pt x="106" y="257"/>
                    <a:pt x="106" y="257"/>
                    <a:pt x="106" y="257"/>
                  </a:cubicBezTo>
                  <a:cubicBezTo>
                    <a:pt x="98" y="257"/>
                    <a:pt x="98" y="257"/>
                    <a:pt x="98" y="257"/>
                  </a:cubicBezTo>
                  <a:cubicBezTo>
                    <a:pt x="98" y="260"/>
                    <a:pt x="98" y="260"/>
                    <a:pt x="98" y="260"/>
                  </a:cubicBezTo>
                  <a:cubicBezTo>
                    <a:pt x="61" y="260"/>
                    <a:pt x="61" y="260"/>
                    <a:pt x="61" y="260"/>
                  </a:cubicBezTo>
                  <a:cubicBezTo>
                    <a:pt x="58" y="260"/>
                    <a:pt x="56" y="261"/>
                    <a:pt x="56" y="262"/>
                  </a:cubicBezTo>
                  <a:cubicBezTo>
                    <a:pt x="56" y="263"/>
                    <a:pt x="56" y="263"/>
                    <a:pt x="56" y="263"/>
                  </a:cubicBezTo>
                  <a:cubicBezTo>
                    <a:pt x="56" y="264"/>
                    <a:pt x="58" y="265"/>
                    <a:pt x="61" y="265"/>
                  </a:cubicBezTo>
                  <a:cubicBezTo>
                    <a:pt x="98" y="264"/>
                    <a:pt x="98" y="264"/>
                    <a:pt x="98" y="264"/>
                  </a:cubicBezTo>
                  <a:cubicBezTo>
                    <a:pt x="98" y="266"/>
                    <a:pt x="98" y="266"/>
                    <a:pt x="98" y="266"/>
                  </a:cubicBezTo>
                  <a:cubicBezTo>
                    <a:pt x="105" y="275"/>
                    <a:pt x="105" y="275"/>
                    <a:pt x="105" y="275"/>
                  </a:cubicBezTo>
                  <a:cubicBezTo>
                    <a:pt x="124" y="275"/>
                    <a:pt x="124" y="275"/>
                    <a:pt x="124" y="275"/>
                  </a:cubicBezTo>
                  <a:cubicBezTo>
                    <a:pt x="131" y="266"/>
                    <a:pt x="131" y="266"/>
                    <a:pt x="131" y="266"/>
                  </a:cubicBezTo>
                  <a:cubicBezTo>
                    <a:pt x="131" y="264"/>
                    <a:pt x="131" y="264"/>
                    <a:pt x="131" y="264"/>
                  </a:cubicBezTo>
                  <a:cubicBezTo>
                    <a:pt x="167" y="264"/>
                    <a:pt x="167" y="264"/>
                    <a:pt x="167" y="264"/>
                  </a:cubicBezTo>
                  <a:cubicBezTo>
                    <a:pt x="170" y="263"/>
                    <a:pt x="173" y="263"/>
                    <a:pt x="173" y="262"/>
                  </a:cubicBezTo>
                  <a:cubicBezTo>
                    <a:pt x="172" y="260"/>
                    <a:pt x="172" y="260"/>
                    <a:pt x="172" y="260"/>
                  </a:cubicBezTo>
                  <a:cubicBezTo>
                    <a:pt x="172" y="259"/>
                    <a:pt x="170" y="259"/>
                    <a:pt x="167" y="259"/>
                  </a:cubicBezTo>
                  <a:cubicBezTo>
                    <a:pt x="131" y="259"/>
                    <a:pt x="131" y="259"/>
                    <a:pt x="131" y="259"/>
                  </a:cubicBezTo>
                  <a:cubicBezTo>
                    <a:pt x="131" y="257"/>
                    <a:pt x="131" y="257"/>
                    <a:pt x="131" y="257"/>
                  </a:cubicBezTo>
                  <a:cubicBezTo>
                    <a:pt x="121" y="257"/>
                    <a:pt x="121" y="257"/>
                    <a:pt x="121" y="257"/>
                  </a:cubicBezTo>
                  <a:cubicBezTo>
                    <a:pt x="121" y="256"/>
                    <a:pt x="121" y="256"/>
                    <a:pt x="121" y="256"/>
                  </a:cubicBezTo>
                  <a:cubicBezTo>
                    <a:pt x="123" y="256"/>
                    <a:pt x="123" y="256"/>
                    <a:pt x="123" y="256"/>
                  </a:cubicBezTo>
                  <a:cubicBezTo>
                    <a:pt x="123" y="256"/>
                    <a:pt x="124" y="256"/>
                    <a:pt x="124" y="255"/>
                  </a:cubicBezTo>
                  <a:cubicBezTo>
                    <a:pt x="124" y="255"/>
                    <a:pt x="123" y="255"/>
                    <a:pt x="123" y="255"/>
                  </a:cubicBezTo>
                  <a:cubicBezTo>
                    <a:pt x="120" y="255"/>
                    <a:pt x="120" y="255"/>
                    <a:pt x="120" y="255"/>
                  </a:cubicBezTo>
                  <a:cubicBezTo>
                    <a:pt x="120" y="253"/>
                    <a:pt x="120" y="253"/>
                    <a:pt x="120" y="253"/>
                  </a:cubicBezTo>
                  <a:cubicBezTo>
                    <a:pt x="123" y="253"/>
                    <a:pt x="123" y="253"/>
                    <a:pt x="123" y="253"/>
                  </a:cubicBezTo>
                  <a:cubicBezTo>
                    <a:pt x="123" y="253"/>
                    <a:pt x="123" y="252"/>
                    <a:pt x="123" y="252"/>
                  </a:cubicBezTo>
                  <a:cubicBezTo>
                    <a:pt x="123" y="252"/>
                    <a:pt x="123" y="251"/>
                    <a:pt x="123" y="251"/>
                  </a:cubicBezTo>
                  <a:cubicBezTo>
                    <a:pt x="120" y="251"/>
                    <a:pt x="120" y="251"/>
                    <a:pt x="120" y="251"/>
                  </a:cubicBezTo>
                  <a:cubicBezTo>
                    <a:pt x="120" y="249"/>
                    <a:pt x="120" y="249"/>
                    <a:pt x="120" y="249"/>
                  </a:cubicBezTo>
                  <a:cubicBezTo>
                    <a:pt x="123" y="249"/>
                    <a:pt x="123" y="249"/>
                    <a:pt x="123" y="249"/>
                  </a:cubicBezTo>
                  <a:cubicBezTo>
                    <a:pt x="123" y="249"/>
                    <a:pt x="123" y="249"/>
                    <a:pt x="123" y="249"/>
                  </a:cubicBezTo>
                  <a:cubicBezTo>
                    <a:pt x="123" y="248"/>
                    <a:pt x="123" y="248"/>
                    <a:pt x="123" y="248"/>
                  </a:cubicBezTo>
                  <a:cubicBezTo>
                    <a:pt x="120" y="248"/>
                    <a:pt x="120" y="248"/>
                    <a:pt x="120" y="248"/>
                  </a:cubicBezTo>
                  <a:cubicBezTo>
                    <a:pt x="120" y="246"/>
                    <a:pt x="120" y="246"/>
                    <a:pt x="120" y="246"/>
                  </a:cubicBezTo>
                  <a:cubicBezTo>
                    <a:pt x="123" y="246"/>
                    <a:pt x="123" y="246"/>
                    <a:pt x="123" y="246"/>
                  </a:cubicBezTo>
                  <a:cubicBezTo>
                    <a:pt x="123" y="246"/>
                    <a:pt x="123" y="246"/>
                    <a:pt x="123" y="245"/>
                  </a:cubicBezTo>
                  <a:cubicBezTo>
                    <a:pt x="123" y="245"/>
                    <a:pt x="123" y="245"/>
                    <a:pt x="123" y="245"/>
                  </a:cubicBezTo>
                  <a:cubicBezTo>
                    <a:pt x="120" y="245"/>
                    <a:pt x="120" y="245"/>
                    <a:pt x="120" y="245"/>
                  </a:cubicBezTo>
                  <a:cubicBezTo>
                    <a:pt x="120" y="243"/>
                    <a:pt x="120" y="243"/>
                    <a:pt x="120" y="243"/>
                  </a:cubicBezTo>
                  <a:cubicBezTo>
                    <a:pt x="123" y="243"/>
                    <a:pt x="123" y="243"/>
                    <a:pt x="123" y="243"/>
                  </a:cubicBezTo>
                  <a:cubicBezTo>
                    <a:pt x="123" y="243"/>
                    <a:pt x="123" y="242"/>
                    <a:pt x="123" y="242"/>
                  </a:cubicBezTo>
                  <a:cubicBezTo>
                    <a:pt x="123" y="242"/>
                    <a:pt x="123" y="241"/>
                    <a:pt x="123" y="241"/>
                  </a:cubicBezTo>
                  <a:cubicBezTo>
                    <a:pt x="120" y="241"/>
                    <a:pt x="120" y="241"/>
                    <a:pt x="120" y="241"/>
                  </a:cubicBezTo>
                  <a:cubicBezTo>
                    <a:pt x="120" y="240"/>
                    <a:pt x="120" y="240"/>
                    <a:pt x="120" y="240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3" y="238"/>
                    <a:pt x="123" y="238"/>
                    <a:pt x="123" y="238"/>
                  </a:cubicBezTo>
                  <a:cubicBezTo>
                    <a:pt x="120" y="238"/>
                    <a:pt x="120" y="238"/>
                    <a:pt x="120" y="238"/>
                  </a:cubicBezTo>
                  <a:cubicBezTo>
                    <a:pt x="120" y="236"/>
                    <a:pt x="120" y="236"/>
                    <a:pt x="120" y="236"/>
                  </a:cubicBezTo>
                  <a:cubicBezTo>
                    <a:pt x="123" y="236"/>
                    <a:pt x="123" y="236"/>
                    <a:pt x="123" y="236"/>
                  </a:cubicBezTo>
                  <a:cubicBezTo>
                    <a:pt x="123" y="236"/>
                    <a:pt x="123" y="236"/>
                    <a:pt x="123" y="236"/>
                  </a:cubicBezTo>
                  <a:cubicBezTo>
                    <a:pt x="123" y="235"/>
                    <a:pt x="123" y="235"/>
                    <a:pt x="123" y="235"/>
                  </a:cubicBezTo>
                  <a:cubicBezTo>
                    <a:pt x="120" y="235"/>
                    <a:pt x="120" y="235"/>
                    <a:pt x="120" y="235"/>
                  </a:cubicBezTo>
                  <a:cubicBezTo>
                    <a:pt x="120" y="233"/>
                    <a:pt x="120" y="233"/>
                    <a:pt x="120" y="233"/>
                  </a:cubicBezTo>
                  <a:cubicBezTo>
                    <a:pt x="123" y="233"/>
                    <a:pt x="123" y="233"/>
                    <a:pt x="123" y="233"/>
                  </a:cubicBezTo>
                  <a:cubicBezTo>
                    <a:pt x="123" y="233"/>
                    <a:pt x="123" y="233"/>
                    <a:pt x="123" y="232"/>
                  </a:cubicBezTo>
                  <a:cubicBezTo>
                    <a:pt x="123" y="232"/>
                    <a:pt x="123" y="232"/>
                    <a:pt x="123" y="232"/>
                  </a:cubicBezTo>
                  <a:cubicBezTo>
                    <a:pt x="140" y="232"/>
                    <a:pt x="169" y="231"/>
                    <a:pt x="217" y="231"/>
                  </a:cubicBezTo>
                  <a:cubicBezTo>
                    <a:pt x="291" y="230"/>
                    <a:pt x="291" y="182"/>
                    <a:pt x="291" y="17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1720" tIns="30860" rIns="61720" bIns="30860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solidFill>
                  <a:srgbClr val="292929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512802" y="3898186"/>
              <a:ext cx="1725952" cy="4925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SzPct val="80000"/>
              </a:pPr>
              <a:r>
                <a:rPr lang="en-US" sz="1200" dirty="0">
                  <a:solidFill>
                    <a:schemeClr val="tx1">
                      <a:alpha val="99000"/>
                    </a:schemeClr>
                  </a:solidFill>
                </a:rPr>
                <a:t>Encoding</a:t>
              </a:r>
            </a:p>
            <a:p>
              <a:pPr algn="ctr">
                <a:lnSpc>
                  <a:spcPct val="90000"/>
                </a:lnSpc>
                <a:spcBef>
                  <a:spcPct val="20000"/>
                </a:spcBef>
                <a:buSzPct val="80000"/>
              </a:pPr>
              <a:r>
                <a:rPr lang="en-US" sz="1200" dirty="0">
                  <a:solidFill>
                    <a:schemeClr val="tx1">
                      <a:alpha val="99000"/>
                    </a:schemeClr>
                  </a:solidFill>
                </a:rPr>
                <a:t>&amp; Conversion</a:t>
              </a: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4149162" y="2249316"/>
            <a:ext cx="3490420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460375" indent="-460375" algn="ctr">
              <a:lnSpc>
                <a:spcPct val="90000"/>
              </a:lnSpc>
              <a:spcBef>
                <a:spcPct val="20000"/>
              </a:spcBef>
              <a:buSzPct val="80000"/>
              <a:defRPr sz="2400" spc="-10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</a:defRPr>
            </a:lvl1pPr>
          </a:lstStyle>
          <a:p>
            <a:r>
              <a:rPr lang="en-US" sz="1800" dirty="0">
                <a:solidFill>
                  <a:schemeClr val="bg2">
                    <a:lumMod val="25000"/>
                    <a:alpha val="99000"/>
                  </a:schemeClr>
                </a:solidFill>
              </a:rPr>
              <a:t>Windows Azure Media Services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2895936" y="2730435"/>
            <a:ext cx="675207" cy="749047"/>
            <a:chOff x="1388404" y="3156759"/>
            <a:chExt cx="900404" cy="998872"/>
          </a:xfrm>
          <a:solidFill>
            <a:srgbClr val="00B0F0"/>
          </a:solidFill>
        </p:grpSpPr>
        <p:pic>
          <p:nvPicPr>
            <p:cNvPr id="85" name="Picture 12" descr="Cloud upload 512x512.png"/>
            <p:cNvPicPr>
              <a:picLocks noChangeAspect="1"/>
            </p:cNvPicPr>
            <p:nvPr/>
          </p:nvPicPr>
          <p:blipFill>
            <a:blip r:embed="rId11" cstate="print">
              <a:duotone>
                <a:prstClr val="black"/>
                <a:srgbClr val="FFFFF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9799" y="3156759"/>
              <a:ext cx="661002" cy="661002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</p:pic>
        <p:sp>
          <p:nvSpPr>
            <p:cNvPr id="86" name="TextBox 85"/>
            <p:cNvSpPr txBox="1"/>
            <p:nvPr/>
          </p:nvSpPr>
          <p:spPr>
            <a:xfrm>
              <a:off x="1388404" y="3934001"/>
              <a:ext cx="900404" cy="2216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SzPct val="80000"/>
              </a:pPr>
              <a:r>
                <a:rPr lang="en-US" sz="1200" dirty="0">
                  <a:solidFill>
                    <a:schemeClr val="tx1">
                      <a:alpha val="99000"/>
                    </a:schemeClr>
                  </a:solidFill>
                </a:rPr>
                <a:t>Ingestion</a:t>
              </a:r>
            </a:p>
          </p:txBody>
        </p:sp>
      </p:grpSp>
      <p:sp>
        <p:nvSpPr>
          <p:cNvPr id="40" name="Rectangle 39"/>
          <p:cNvSpPr/>
          <p:nvPr/>
        </p:nvSpPr>
        <p:spPr>
          <a:xfrm>
            <a:off x="1525840" y="3741105"/>
            <a:ext cx="9140322" cy="223733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44" tIns="34273" rIns="68544" bIns="3427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685279" fontAlgn="base">
              <a:spcBef>
                <a:spcPct val="0"/>
              </a:spcBef>
              <a:spcAft>
                <a:spcPct val="0"/>
              </a:spcAft>
            </a:pPr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777264" y="3966134"/>
            <a:ext cx="8685568" cy="188849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67" tIns="34284" rIns="68567" bIns="342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13" fontAlgn="base">
              <a:spcBef>
                <a:spcPct val="0"/>
              </a:spcBef>
              <a:spcAft>
                <a:spcPct val="0"/>
              </a:spcAft>
            </a:pPr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26010" y="4050349"/>
            <a:ext cx="6454366" cy="20082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2"/>
              </a:buClr>
              <a:buSzPct val="110000"/>
            </a:pPr>
            <a:r>
              <a:rPr lang="es-AR" b="1" dirty="0">
                <a:solidFill>
                  <a:srgbClr val="00B0F0"/>
                </a:solidFill>
              </a:rPr>
              <a:t>Windows Azure Media Encoder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SzPct val="110000"/>
            </a:pPr>
            <a:r>
              <a:rPr lang="es-AR" sz="1500" b="1" dirty="0">
                <a:solidFill>
                  <a:schemeClr val="bg1"/>
                </a:solidFill>
                <a:latin typeface="+mj-lt"/>
              </a:rPr>
              <a:t>Soporta encoding de video a H.264 o VC-1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SzPct val="110000"/>
            </a:pPr>
            <a:r>
              <a:rPr lang="es-AR" sz="1500" b="1" i="1" dirty="0">
                <a:solidFill>
                  <a:schemeClr val="bg1"/>
                </a:solidFill>
                <a:latin typeface="+mj-lt"/>
              </a:rPr>
              <a:t>Encodea</a:t>
            </a:r>
            <a:r>
              <a:rPr lang="es-AR" sz="1500" b="1" dirty="0">
                <a:solidFill>
                  <a:schemeClr val="bg1"/>
                </a:solidFill>
                <a:latin typeface="+mj-lt"/>
              </a:rPr>
              <a:t> audio a AAC-LC, HE-AAC, Dolby DD+, WMA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SzPct val="110000"/>
            </a:pPr>
            <a:r>
              <a:rPr lang="es-AR" sz="1500" b="1" dirty="0">
                <a:solidFill>
                  <a:schemeClr val="bg1"/>
                </a:solidFill>
                <a:latin typeface="+mj-lt"/>
              </a:rPr>
              <a:t>Empaqueta Smooth</a:t>
            </a:r>
            <a:r>
              <a:rPr lang="es-AR" sz="1500" b="1" dirty="0">
                <a:solidFill>
                  <a:schemeClr val="bg1"/>
                </a:solidFill>
                <a:latin typeface="+mj-lt"/>
              </a:rPr>
              <a:t> Streaming</a:t>
            </a:r>
            <a:r>
              <a:rPr lang="es-AR" sz="1500" b="1" dirty="0">
                <a:solidFill>
                  <a:schemeClr val="bg1"/>
                </a:solidFill>
                <a:latin typeface="+mj-lt"/>
              </a:rPr>
              <a:t>, </a:t>
            </a:r>
            <a:r>
              <a:rPr lang="es-AR" sz="1500" b="1" dirty="0">
                <a:solidFill>
                  <a:schemeClr val="bg1"/>
                </a:solidFill>
                <a:latin typeface="+mj-lt"/>
              </a:rPr>
              <a:t>HLS, MPEG-DASH, HDS </a:t>
            </a:r>
            <a:r>
              <a:rPr lang="es-AR" sz="1500" b="1" dirty="0" smtClean="0">
                <a:solidFill>
                  <a:schemeClr val="bg1"/>
                </a:solidFill>
                <a:latin typeface="+mj-lt"/>
              </a:rPr>
              <a:t>(road </a:t>
            </a:r>
            <a:r>
              <a:rPr lang="es-AR" sz="1500" b="1" dirty="0" err="1" smtClean="0">
                <a:solidFill>
                  <a:schemeClr val="bg1"/>
                </a:solidFill>
                <a:latin typeface="+mj-lt"/>
              </a:rPr>
              <a:t>map</a:t>
            </a:r>
            <a:r>
              <a:rPr lang="es-AR" sz="1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es-AR" sz="1500" b="1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150000"/>
              </a:lnSpc>
              <a:buClr>
                <a:schemeClr val="accent2"/>
              </a:buClr>
              <a:buSzPct val="110000"/>
            </a:pPr>
            <a:r>
              <a:rPr lang="es-AR" sz="1500" b="1" dirty="0">
                <a:solidFill>
                  <a:schemeClr val="bg1"/>
                </a:solidFill>
                <a:latin typeface="+mj-lt"/>
              </a:rPr>
              <a:t>Partner SDK permite ‘integrar’ 3rd parties encoders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SzPct val="110000"/>
            </a:pPr>
            <a:endParaRPr lang="es-AR" sz="1500" dirty="0">
              <a:solidFill>
                <a:schemeClr val="bg1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1720136" y="4390312"/>
            <a:ext cx="1294280" cy="938966"/>
            <a:chOff x="2512802" y="3138566"/>
            <a:chExt cx="1725952" cy="1252132"/>
          </a:xfrm>
          <a:solidFill>
            <a:srgbClr val="00B0F0"/>
          </a:solidFill>
        </p:grpSpPr>
        <p:sp>
          <p:nvSpPr>
            <p:cNvPr id="39" name="Freeform 133"/>
            <p:cNvSpPr>
              <a:spLocks/>
            </p:cNvSpPr>
            <p:nvPr>
              <p:custDataLst>
                <p:custData r:id="rId5"/>
              </p:custDataLst>
            </p:nvPr>
          </p:nvSpPr>
          <p:spPr bwMode="black">
            <a:xfrm>
              <a:off x="2988006" y="3138566"/>
              <a:ext cx="691095" cy="652698"/>
            </a:xfrm>
            <a:custGeom>
              <a:avLst/>
              <a:gdLst>
                <a:gd name="T0" fmla="*/ 87 w 291"/>
                <a:gd name="T1" fmla="*/ 18 h 275"/>
                <a:gd name="T2" fmla="*/ 96 w 291"/>
                <a:gd name="T3" fmla="*/ 48 h 275"/>
                <a:gd name="T4" fmla="*/ 0 w 291"/>
                <a:gd name="T5" fmla="*/ 140 h 275"/>
                <a:gd name="T6" fmla="*/ 128 w 291"/>
                <a:gd name="T7" fmla="*/ 56 h 275"/>
                <a:gd name="T8" fmla="*/ 201 w 291"/>
                <a:gd name="T9" fmla="*/ 36 h 275"/>
                <a:gd name="T10" fmla="*/ 122 w 291"/>
                <a:gd name="T11" fmla="*/ 198 h 275"/>
                <a:gd name="T12" fmla="*/ 122 w 291"/>
                <a:gd name="T13" fmla="*/ 195 h 275"/>
                <a:gd name="T14" fmla="*/ 122 w 291"/>
                <a:gd name="T15" fmla="*/ 192 h 275"/>
                <a:gd name="T16" fmla="*/ 122 w 291"/>
                <a:gd name="T17" fmla="*/ 189 h 275"/>
                <a:gd name="T18" fmla="*/ 122 w 291"/>
                <a:gd name="T19" fmla="*/ 185 h 275"/>
                <a:gd name="T20" fmla="*/ 122 w 291"/>
                <a:gd name="T21" fmla="*/ 182 h 275"/>
                <a:gd name="T22" fmla="*/ 122 w 291"/>
                <a:gd name="T23" fmla="*/ 179 h 275"/>
                <a:gd name="T24" fmla="*/ 122 w 291"/>
                <a:gd name="T25" fmla="*/ 175 h 275"/>
                <a:gd name="T26" fmla="*/ 122 w 291"/>
                <a:gd name="T27" fmla="*/ 172 h 275"/>
                <a:gd name="T28" fmla="*/ 122 w 291"/>
                <a:gd name="T29" fmla="*/ 169 h 275"/>
                <a:gd name="T30" fmla="*/ 122 w 291"/>
                <a:gd name="T31" fmla="*/ 165 h 275"/>
                <a:gd name="T32" fmla="*/ 122 w 291"/>
                <a:gd name="T33" fmla="*/ 162 h 275"/>
                <a:gd name="T34" fmla="*/ 123 w 291"/>
                <a:gd name="T35" fmla="*/ 157 h 275"/>
                <a:gd name="T36" fmla="*/ 103 w 291"/>
                <a:gd name="T37" fmla="*/ 158 h 275"/>
                <a:gd name="T38" fmla="*/ 103 w 291"/>
                <a:gd name="T39" fmla="*/ 162 h 275"/>
                <a:gd name="T40" fmla="*/ 103 w 291"/>
                <a:gd name="T41" fmla="*/ 166 h 275"/>
                <a:gd name="T42" fmla="*/ 103 w 291"/>
                <a:gd name="T43" fmla="*/ 169 h 275"/>
                <a:gd name="T44" fmla="*/ 103 w 291"/>
                <a:gd name="T45" fmla="*/ 172 h 275"/>
                <a:gd name="T46" fmla="*/ 103 w 291"/>
                <a:gd name="T47" fmla="*/ 176 h 275"/>
                <a:gd name="T48" fmla="*/ 104 w 291"/>
                <a:gd name="T49" fmla="*/ 179 h 275"/>
                <a:gd name="T50" fmla="*/ 104 w 291"/>
                <a:gd name="T51" fmla="*/ 182 h 275"/>
                <a:gd name="T52" fmla="*/ 104 w 291"/>
                <a:gd name="T53" fmla="*/ 185 h 275"/>
                <a:gd name="T54" fmla="*/ 104 w 291"/>
                <a:gd name="T55" fmla="*/ 189 h 275"/>
                <a:gd name="T56" fmla="*/ 104 w 291"/>
                <a:gd name="T57" fmla="*/ 192 h 275"/>
                <a:gd name="T58" fmla="*/ 104 w 291"/>
                <a:gd name="T59" fmla="*/ 195 h 275"/>
                <a:gd name="T60" fmla="*/ 104 w 291"/>
                <a:gd name="T61" fmla="*/ 199 h 275"/>
                <a:gd name="T62" fmla="*/ 104 w 291"/>
                <a:gd name="T63" fmla="*/ 232 h 275"/>
                <a:gd name="T64" fmla="*/ 104 w 291"/>
                <a:gd name="T65" fmla="*/ 235 h 275"/>
                <a:gd name="T66" fmla="*/ 104 w 291"/>
                <a:gd name="T67" fmla="*/ 238 h 275"/>
                <a:gd name="T68" fmla="*/ 104 w 291"/>
                <a:gd name="T69" fmla="*/ 242 h 275"/>
                <a:gd name="T70" fmla="*/ 104 w 291"/>
                <a:gd name="T71" fmla="*/ 245 h 275"/>
                <a:gd name="T72" fmla="*/ 104 w 291"/>
                <a:gd name="T73" fmla="*/ 248 h 275"/>
                <a:gd name="T74" fmla="*/ 104 w 291"/>
                <a:gd name="T75" fmla="*/ 252 h 275"/>
                <a:gd name="T76" fmla="*/ 105 w 291"/>
                <a:gd name="T77" fmla="*/ 255 h 275"/>
                <a:gd name="T78" fmla="*/ 98 w 291"/>
                <a:gd name="T79" fmla="*/ 257 h 275"/>
                <a:gd name="T80" fmla="*/ 61 w 291"/>
                <a:gd name="T81" fmla="*/ 265 h 275"/>
                <a:gd name="T82" fmla="*/ 131 w 291"/>
                <a:gd name="T83" fmla="*/ 266 h 275"/>
                <a:gd name="T84" fmla="*/ 167 w 291"/>
                <a:gd name="T85" fmla="*/ 259 h 275"/>
                <a:gd name="T86" fmla="*/ 123 w 291"/>
                <a:gd name="T87" fmla="*/ 256 h 275"/>
                <a:gd name="T88" fmla="*/ 123 w 291"/>
                <a:gd name="T89" fmla="*/ 253 h 275"/>
                <a:gd name="T90" fmla="*/ 123 w 291"/>
                <a:gd name="T91" fmla="*/ 249 h 275"/>
                <a:gd name="T92" fmla="*/ 123 w 291"/>
                <a:gd name="T93" fmla="*/ 246 h 275"/>
                <a:gd name="T94" fmla="*/ 123 w 291"/>
                <a:gd name="T95" fmla="*/ 243 h 275"/>
                <a:gd name="T96" fmla="*/ 123 w 291"/>
                <a:gd name="T97" fmla="*/ 239 h 275"/>
                <a:gd name="T98" fmla="*/ 123 w 291"/>
                <a:gd name="T99" fmla="*/ 236 h 275"/>
                <a:gd name="T100" fmla="*/ 123 w 291"/>
                <a:gd name="T101" fmla="*/ 233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1" h="275">
                  <a:moveTo>
                    <a:pt x="291" y="170"/>
                  </a:moveTo>
                  <a:cubicBezTo>
                    <a:pt x="291" y="159"/>
                    <a:pt x="291" y="109"/>
                    <a:pt x="290" y="60"/>
                  </a:cubicBezTo>
                  <a:cubicBezTo>
                    <a:pt x="290" y="29"/>
                    <a:pt x="260" y="0"/>
                    <a:pt x="215" y="1"/>
                  </a:cubicBezTo>
                  <a:cubicBezTo>
                    <a:pt x="208" y="1"/>
                    <a:pt x="102" y="2"/>
                    <a:pt x="102" y="2"/>
                  </a:cubicBezTo>
                  <a:cubicBezTo>
                    <a:pt x="89" y="3"/>
                    <a:pt x="87" y="13"/>
                    <a:pt x="87" y="18"/>
                  </a:cubicBezTo>
                  <a:cubicBezTo>
                    <a:pt x="87" y="23"/>
                    <a:pt x="87" y="19"/>
                    <a:pt x="87" y="26"/>
                  </a:cubicBezTo>
                  <a:cubicBezTo>
                    <a:pt x="87" y="32"/>
                    <a:pt x="94" y="37"/>
                    <a:pt x="101" y="38"/>
                  </a:cubicBezTo>
                  <a:cubicBezTo>
                    <a:pt x="101" y="38"/>
                    <a:pt x="101" y="38"/>
                    <a:pt x="101" y="39"/>
                  </a:cubicBezTo>
                  <a:cubicBezTo>
                    <a:pt x="101" y="40"/>
                    <a:pt x="101" y="40"/>
                    <a:pt x="102" y="41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40" y="92"/>
                    <a:pt x="40" y="92"/>
                    <a:pt x="4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207" y="140"/>
                    <a:pt x="207" y="140"/>
                    <a:pt x="207" y="140"/>
                  </a:cubicBezTo>
                  <a:cubicBezTo>
                    <a:pt x="207" y="92"/>
                    <a:pt x="207" y="92"/>
                    <a:pt x="207" y="92"/>
                  </a:cubicBezTo>
                  <a:cubicBezTo>
                    <a:pt x="179" y="92"/>
                    <a:pt x="179" y="92"/>
                    <a:pt x="179" y="92"/>
                  </a:cubicBezTo>
                  <a:cubicBezTo>
                    <a:pt x="179" y="56"/>
                    <a:pt x="179" y="56"/>
                    <a:pt x="179" y="56"/>
                  </a:cubicBezTo>
                  <a:cubicBezTo>
                    <a:pt x="128" y="56"/>
                    <a:pt x="128" y="56"/>
                    <a:pt x="128" y="56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2" y="40"/>
                    <a:pt x="123" y="40"/>
                    <a:pt x="123" y="39"/>
                  </a:cubicBezTo>
                  <a:cubicBezTo>
                    <a:pt x="123" y="38"/>
                    <a:pt x="123" y="38"/>
                    <a:pt x="122" y="37"/>
                  </a:cubicBezTo>
                  <a:cubicBezTo>
                    <a:pt x="149" y="37"/>
                    <a:pt x="193" y="36"/>
                    <a:pt x="201" y="36"/>
                  </a:cubicBezTo>
                  <a:cubicBezTo>
                    <a:pt x="246" y="36"/>
                    <a:pt x="250" y="54"/>
                    <a:pt x="250" y="66"/>
                  </a:cubicBezTo>
                  <a:cubicBezTo>
                    <a:pt x="250" y="77"/>
                    <a:pt x="251" y="145"/>
                    <a:pt x="251" y="172"/>
                  </a:cubicBezTo>
                  <a:cubicBezTo>
                    <a:pt x="252" y="198"/>
                    <a:pt x="210" y="198"/>
                    <a:pt x="202" y="198"/>
                  </a:cubicBezTo>
                  <a:cubicBezTo>
                    <a:pt x="197" y="198"/>
                    <a:pt x="147" y="198"/>
                    <a:pt x="123" y="199"/>
                  </a:cubicBezTo>
                  <a:cubicBezTo>
                    <a:pt x="123" y="199"/>
                    <a:pt x="122" y="198"/>
                    <a:pt x="122" y="198"/>
                  </a:cubicBezTo>
                  <a:cubicBezTo>
                    <a:pt x="120" y="198"/>
                    <a:pt x="120" y="198"/>
                    <a:pt x="120" y="198"/>
                  </a:cubicBezTo>
                  <a:cubicBezTo>
                    <a:pt x="120" y="197"/>
                    <a:pt x="120" y="197"/>
                    <a:pt x="120" y="197"/>
                  </a:cubicBezTo>
                  <a:cubicBezTo>
                    <a:pt x="122" y="196"/>
                    <a:pt x="122" y="196"/>
                    <a:pt x="122" y="196"/>
                  </a:cubicBezTo>
                  <a:cubicBezTo>
                    <a:pt x="122" y="196"/>
                    <a:pt x="123" y="196"/>
                    <a:pt x="123" y="196"/>
                  </a:cubicBezTo>
                  <a:cubicBezTo>
                    <a:pt x="123" y="195"/>
                    <a:pt x="122" y="195"/>
                    <a:pt x="122" y="195"/>
                  </a:cubicBezTo>
                  <a:cubicBezTo>
                    <a:pt x="120" y="195"/>
                    <a:pt x="120" y="195"/>
                    <a:pt x="120" y="195"/>
                  </a:cubicBezTo>
                  <a:cubicBezTo>
                    <a:pt x="120" y="193"/>
                    <a:pt x="120" y="193"/>
                    <a:pt x="120" y="193"/>
                  </a:cubicBezTo>
                  <a:cubicBezTo>
                    <a:pt x="122" y="193"/>
                    <a:pt x="122" y="193"/>
                    <a:pt x="122" y="193"/>
                  </a:cubicBezTo>
                  <a:cubicBezTo>
                    <a:pt x="122" y="193"/>
                    <a:pt x="123" y="193"/>
                    <a:pt x="123" y="192"/>
                  </a:cubicBezTo>
                  <a:cubicBezTo>
                    <a:pt x="123" y="192"/>
                    <a:pt x="122" y="192"/>
                    <a:pt x="122" y="192"/>
                  </a:cubicBezTo>
                  <a:cubicBezTo>
                    <a:pt x="120" y="192"/>
                    <a:pt x="120" y="192"/>
                    <a:pt x="120" y="192"/>
                  </a:cubicBezTo>
                  <a:cubicBezTo>
                    <a:pt x="120" y="190"/>
                    <a:pt x="120" y="190"/>
                    <a:pt x="120" y="190"/>
                  </a:cubicBezTo>
                  <a:cubicBezTo>
                    <a:pt x="122" y="190"/>
                    <a:pt x="122" y="190"/>
                    <a:pt x="122" y="190"/>
                  </a:cubicBezTo>
                  <a:cubicBezTo>
                    <a:pt x="122" y="190"/>
                    <a:pt x="123" y="190"/>
                    <a:pt x="123" y="189"/>
                  </a:cubicBezTo>
                  <a:cubicBezTo>
                    <a:pt x="123" y="189"/>
                    <a:pt x="122" y="189"/>
                    <a:pt x="122" y="189"/>
                  </a:cubicBezTo>
                  <a:cubicBezTo>
                    <a:pt x="120" y="189"/>
                    <a:pt x="120" y="189"/>
                    <a:pt x="120" y="189"/>
                  </a:cubicBezTo>
                  <a:cubicBezTo>
                    <a:pt x="120" y="187"/>
                    <a:pt x="120" y="187"/>
                    <a:pt x="120" y="187"/>
                  </a:cubicBezTo>
                  <a:cubicBezTo>
                    <a:pt x="122" y="187"/>
                    <a:pt x="122" y="187"/>
                    <a:pt x="122" y="187"/>
                  </a:cubicBezTo>
                  <a:cubicBezTo>
                    <a:pt x="122" y="187"/>
                    <a:pt x="123" y="186"/>
                    <a:pt x="123" y="186"/>
                  </a:cubicBezTo>
                  <a:cubicBezTo>
                    <a:pt x="123" y="186"/>
                    <a:pt x="122" y="185"/>
                    <a:pt x="122" y="185"/>
                  </a:cubicBezTo>
                  <a:cubicBezTo>
                    <a:pt x="120" y="185"/>
                    <a:pt x="120" y="185"/>
                    <a:pt x="120" y="185"/>
                  </a:cubicBezTo>
                  <a:cubicBezTo>
                    <a:pt x="120" y="183"/>
                    <a:pt x="120" y="183"/>
                    <a:pt x="120" y="183"/>
                  </a:cubicBezTo>
                  <a:cubicBezTo>
                    <a:pt x="122" y="183"/>
                    <a:pt x="122" y="183"/>
                    <a:pt x="122" y="183"/>
                  </a:cubicBezTo>
                  <a:cubicBezTo>
                    <a:pt x="122" y="183"/>
                    <a:pt x="123" y="183"/>
                    <a:pt x="123" y="183"/>
                  </a:cubicBezTo>
                  <a:cubicBezTo>
                    <a:pt x="123" y="182"/>
                    <a:pt x="122" y="182"/>
                    <a:pt x="122" y="182"/>
                  </a:cubicBezTo>
                  <a:cubicBezTo>
                    <a:pt x="120" y="182"/>
                    <a:pt x="120" y="182"/>
                    <a:pt x="120" y="182"/>
                  </a:cubicBezTo>
                  <a:cubicBezTo>
                    <a:pt x="119" y="180"/>
                    <a:pt x="119" y="180"/>
                    <a:pt x="119" y="180"/>
                  </a:cubicBezTo>
                  <a:cubicBezTo>
                    <a:pt x="122" y="180"/>
                    <a:pt x="122" y="180"/>
                    <a:pt x="122" y="180"/>
                  </a:cubicBezTo>
                  <a:cubicBezTo>
                    <a:pt x="122" y="180"/>
                    <a:pt x="123" y="180"/>
                    <a:pt x="123" y="179"/>
                  </a:cubicBezTo>
                  <a:cubicBezTo>
                    <a:pt x="122" y="179"/>
                    <a:pt x="122" y="179"/>
                    <a:pt x="122" y="179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19" y="177"/>
                    <a:pt x="119" y="177"/>
                    <a:pt x="119" y="177"/>
                  </a:cubicBezTo>
                  <a:cubicBezTo>
                    <a:pt x="122" y="177"/>
                    <a:pt x="122" y="177"/>
                    <a:pt x="122" y="177"/>
                  </a:cubicBezTo>
                  <a:cubicBezTo>
                    <a:pt x="122" y="177"/>
                    <a:pt x="122" y="176"/>
                    <a:pt x="122" y="176"/>
                  </a:cubicBezTo>
                  <a:cubicBezTo>
                    <a:pt x="122" y="176"/>
                    <a:pt x="122" y="175"/>
                    <a:pt x="122" y="175"/>
                  </a:cubicBezTo>
                  <a:cubicBezTo>
                    <a:pt x="119" y="175"/>
                    <a:pt x="119" y="175"/>
                    <a:pt x="119" y="175"/>
                  </a:cubicBezTo>
                  <a:cubicBezTo>
                    <a:pt x="119" y="173"/>
                    <a:pt x="119" y="173"/>
                    <a:pt x="119" y="173"/>
                  </a:cubicBezTo>
                  <a:cubicBezTo>
                    <a:pt x="122" y="173"/>
                    <a:pt x="122" y="173"/>
                    <a:pt x="122" y="173"/>
                  </a:cubicBezTo>
                  <a:cubicBezTo>
                    <a:pt x="122" y="173"/>
                    <a:pt x="122" y="173"/>
                    <a:pt x="122" y="173"/>
                  </a:cubicBezTo>
                  <a:cubicBezTo>
                    <a:pt x="122" y="172"/>
                    <a:pt x="122" y="172"/>
                    <a:pt x="122" y="172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119" y="170"/>
                    <a:pt x="119" y="170"/>
                    <a:pt x="119" y="170"/>
                  </a:cubicBezTo>
                  <a:cubicBezTo>
                    <a:pt x="122" y="170"/>
                    <a:pt x="122" y="170"/>
                    <a:pt x="122" y="170"/>
                  </a:cubicBezTo>
                  <a:cubicBezTo>
                    <a:pt x="122" y="170"/>
                    <a:pt x="122" y="170"/>
                    <a:pt x="122" y="169"/>
                  </a:cubicBezTo>
                  <a:cubicBezTo>
                    <a:pt x="122" y="169"/>
                    <a:pt x="122" y="169"/>
                    <a:pt x="122" y="169"/>
                  </a:cubicBezTo>
                  <a:cubicBezTo>
                    <a:pt x="119" y="169"/>
                    <a:pt x="119" y="169"/>
                    <a:pt x="119" y="169"/>
                  </a:cubicBezTo>
                  <a:cubicBezTo>
                    <a:pt x="119" y="167"/>
                    <a:pt x="119" y="167"/>
                    <a:pt x="119" y="167"/>
                  </a:cubicBezTo>
                  <a:cubicBezTo>
                    <a:pt x="122" y="167"/>
                    <a:pt x="122" y="167"/>
                    <a:pt x="122" y="167"/>
                  </a:cubicBezTo>
                  <a:cubicBezTo>
                    <a:pt x="122" y="167"/>
                    <a:pt x="122" y="166"/>
                    <a:pt x="122" y="166"/>
                  </a:cubicBezTo>
                  <a:cubicBezTo>
                    <a:pt x="122" y="166"/>
                    <a:pt x="122" y="165"/>
                    <a:pt x="122" y="165"/>
                  </a:cubicBezTo>
                  <a:cubicBezTo>
                    <a:pt x="119" y="165"/>
                    <a:pt x="119" y="165"/>
                    <a:pt x="119" y="165"/>
                  </a:cubicBezTo>
                  <a:cubicBezTo>
                    <a:pt x="119" y="163"/>
                    <a:pt x="119" y="163"/>
                    <a:pt x="119" y="163"/>
                  </a:cubicBezTo>
                  <a:cubicBezTo>
                    <a:pt x="122" y="163"/>
                    <a:pt x="122" y="163"/>
                    <a:pt x="122" y="163"/>
                  </a:cubicBezTo>
                  <a:cubicBezTo>
                    <a:pt x="122" y="163"/>
                    <a:pt x="122" y="163"/>
                    <a:pt x="122" y="163"/>
                  </a:cubicBezTo>
                  <a:cubicBezTo>
                    <a:pt x="122" y="162"/>
                    <a:pt x="122" y="162"/>
                    <a:pt x="122" y="162"/>
                  </a:cubicBezTo>
                  <a:cubicBezTo>
                    <a:pt x="119" y="162"/>
                    <a:pt x="119" y="162"/>
                    <a:pt x="119" y="162"/>
                  </a:cubicBezTo>
                  <a:cubicBezTo>
                    <a:pt x="119" y="161"/>
                    <a:pt x="119" y="161"/>
                    <a:pt x="119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3" y="161"/>
                    <a:pt x="124" y="160"/>
                    <a:pt x="124" y="159"/>
                  </a:cubicBezTo>
                  <a:cubicBezTo>
                    <a:pt x="124" y="158"/>
                    <a:pt x="124" y="158"/>
                    <a:pt x="123" y="157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29" y="140"/>
                    <a:pt x="129" y="140"/>
                    <a:pt x="129" y="140"/>
                  </a:cubicBezTo>
                  <a:cubicBezTo>
                    <a:pt x="97" y="140"/>
                    <a:pt x="97" y="140"/>
                    <a:pt x="97" y="140"/>
                  </a:cubicBezTo>
                  <a:cubicBezTo>
                    <a:pt x="97" y="149"/>
                    <a:pt x="97" y="149"/>
                    <a:pt x="97" y="149"/>
                  </a:cubicBezTo>
                  <a:cubicBezTo>
                    <a:pt x="103" y="158"/>
                    <a:pt x="103" y="158"/>
                    <a:pt x="103" y="158"/>
                  </a:cubicBezTo>
                  <a:cubicBezTo>
                    <a:pt x="102" y="158"/>
                    <a:pt x="102" y="159"/>
                    <a:pt x="102" y="159"/>
                  </a:cubicBezTo>
                  <a:cubicBezTo>
                    <a:pt x="102" y="161"/>
                    <a:pt x="103" y="161"/>
                    <a:pt x="104" y="161"/>
                  </a:cubicBezTo>
                  <a:cubicBezTo>
                    <a:pt x="105" y="161"/>
                    <a:pt x="105" y="161"/>
                    <a:pt x="105" y="161"/>
                  </a:cubicBezTo>
                  <a:cubicBezTo>
                    <a:pt x="105" y="162"/>
                    <a:pt x="105" y="162"/>
                    <a:pt x="105" y="162"/>
                  </a:cubicBezTo>
                  <a:cubicBezTo>
                    <a:pt x="103" y="162"/>
                    <a:pt x="103" y="162"/>
                    <a:pt x="103" y="162"/>
                  </a:cubicBezTo>
                  <a:cubicBezTo>
                    <a:pt x="103" y="162"/>
                    <a:pt x="103" y="163"/>
                    <a:pt x="103" y="163"/>
                  </a:cubicBezTo>
                  <a:cubicBezTo>
                    <a:pt x="103" y="163"/>
                    <a:pt x="103" y="164"/>
                    <a:pt x="103" y="164"/>
                  </a:cubicBezTo>
                  <a:cubicBezTo>
                    <a:pt x="105" y="164"/>
                    <a:pt x="105" y="164"/>
                    <a:pt x="105" y="164"/>
                  </a:cubicBezTo>
                  <a:cubicBezTo>
                    <a:pt x="105" y="166"/>
                    <a:pt x="105" y="166"/>
                    <a:pt x="105" y="166"/>
                  </a:cubicBezTo>
                  <a:cubicBezTo>
                    <a:pt x="103" y="166"/>
                    <a:pt x="103" y="166"/>
                    <a:pt x="103" y="166"/>
                  </a:cubicBezTo>
                  <a:cubicBezTo>
                    <a:pt x="103" y="166"/>
                    <a:pt x="103" y="166"/>
                    <a:pt x="103" y="166"/>
                  </a:cubicBezTo>
                  <a:cubicBezTo>
                    <a:pt x="103" y="167"/>
                    <a:pt x="103" y="167"/>
                    <a:pt x="103" y="167"/>
                  </a:cubicBezTo>
                  <a:cubicBezTo>
                    <a:pt x="105" y="167"/>
                    <a:pt x="105" y="167"/>
                    <a:pt x="105" y="167"/>
                  </a:cubicBezTo>
                  <a:cubicBezTo>
                    <a:pt x="105" y="169"/>
                    <a:pt x="105" y="169"/>
                    <a:pt x="105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3" y="169"/>
                    <a:pt x="103" y="169"/>
                    <a:pt x="103" y="170"/>
                  </a:cubicBezTo>
                  <a:cubicBezTo>
                    <a:pt x="103" y="170"/>
                    <a:pt x="103" y="170"/>
                    <a:pt x="103" y="170"/>
                  </a:cubicBezTo>
                  <a:cubicBezTo>
                    <a:pt x="105" y="170"/>
                    <a:pt x="105" y="170"/>
                    <a:pt x="105" y="170"/>
                  </a:cubicBezTo>
                  <a:cubicBezTo>
                    <a:pt x="105" y="172"/>
                    <a:pt x="105" y="172"/>
                    <a:pt x="105" y="172"/>
                  </a:cubicBezTo>
                  <a:cubicBezTo>
                    <a:pt x="103" y="172"/>
                    <a:pt x="103" y="172"/>
                    <a:pt x="103" y="172"/>
                  </a:cubicBezTo>
                  <a:cubicBezTo>
                    <a:pt x="103" y="172"/>
                    <a:pt x="103" y="173"/>
                    <a:pt x="103" y="173"/>
                  </a:cubicBezTo>
                  <a:cubicBezTo>
                    <a:pt x="103" y="173"/>
                    <a:pt x="103" y="174"/>
                    <a:pt x="103" y="174"/>
                  </a:cubicBezTo>
                  <a:cubicBezTo>
                    <a:pt x="105" y="174"/>
                    <a:pt x="105" y="174"/>
                    <a:pt x="105" y="174"/>
                  </a:cubicBezTo>
                  <a:cubicBezTo>
                    <a:pt x="105" y="176"/>
                    <a:pt x="105" y="176"/>
                    <a:pt x="105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3" y="177"/>
                    <a:pt x="103" y="177"/>
                    <a:pt x="104" y="177"/>
                  </a:cubicBezTo>
                  <a:cubicBezTo>
                    <a:pt x="105" y="177"/>
                    <a:pt x="105" y="177"/>
                    <a:pt x="105" y="177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9"/>
                    <a:pt x="103" y="179"/>
                    <a:pt x="103" y="180"/>
                  </a:cubicBezTo>
                  <a:cubicBezTo>
                    <a:pt x="103" y="180"/>
                    <a:pt x="103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5" y="182"/>
                    <a:pt x="105" y="182"/>
                    <a:pt x="105" y="182"/>
                  </a:cubicBezTo>
                  <a:cubicBezTo>
                    <a:pt x="104" y="182"/>
                    <a:pt x="104" y="182"/>
                    <a:pt x="104" y="182"/>
                  </a:cubicBezTo>
                  <a:cubicBezTo>
                    <a:pt x="103" y="182"/>
                    <a:pt x="103" y="182"/>
                    <a:pt x="103" y="183"/>
                  </a:cubicBezTo>
                  <a:cubicBezTo>
                    <a:pt x="103" y="183"/>
                    <a:pt x="103" y="183"/>
                    <a:pt x="104" y="183"/>
                  </a:cubicBezTo>
                  <a:cubicBezTo>
                    <a:pt x="105" y="183"/>
                    <a:pt x="105" y="183"/>
                    <a:pt x="105" y="183"/>
                  </a:cubicBezTo>
                  <a:cubicBezTo>
                    <a:pt x="105" y="185"/>
                    <a:pt x="105" y="185"/>
                    <a:pt x="105" y="185"/>
                  </a:cubicBezTo>
                  <a:cubicBezTo>
                    <a:pt x="104" y="185"/>
                    <a:pt x="104" y="185"/>
                    <a:pt x="104" y="185"/>
                  </a:cubicBezTo>
                  <a:cubicBezTo>
                    <a:pt x="103" y="185"/>
                    <a:pt x="103" y="186"/>
                    <a:pt x="103" y="186"/>
                  </a:cubicBezTo>
                  <a:cubicBezTo>
                    <a:pt x="103" y="187"/>
                    <a:pt x="103" y="187"/>
                    <a:pt x="104" y="187"/>
                  </a:cubicBezTo>
                  <a:cubicBezTo>
                    <a:pt x="105" y="187"/>
                    <a:pt x="105" y="187"/>
                    <a:pt x="105" y="187"/>
                  </a:cubicBezTo>
                  <a:cubicBezTo>
                    <a:pt x="105" y="189"/>
                    <a:pt x="105" y="189"/>
                    <a:pt x="105" y="189"/>
                  </a:cubicBezTo>
                  <a:cubicBezTo>
                    <a:pt x="104" y="189"/>
                    <a:pt x="104" y="189"/>
                    <a:pt x="104" y="189"/>
                  </a:cubicBezTo>
                  <a:cubicBezTo>
                    <a:pt x="103" y="189"/>
                    <a:pt x="103" y="189"/>
                    <a:pt x="103" y="189"/>
                  </a:cubicBezTo>
                  <a:cubicBezTo>
                    <a:pt x="103" y="190"/>
                    <a:pt x="103" y="190"/>
                    <a:pt x="104" y="190"/>
                  </a:cubicBezTo>
                  <a:cubicBezTo>
                    <a:pt x="105" y="190"/>
                    <a:pt x="105" y="190"/>
                    <a:pt x="105" y="190"/>
                  </a:cubicBezTo>
                  <a:cubicBezTo>
                    <a:pt x="105" y="192"/>
                    <a:pt x="105" y="192"/>
                    <a:pt x="105" y="192"/>
                  </a:cubicBezTo>
                  <a:cubicBezTo>
                    <a:pt x="104" y="192"/>
                    <a:pt x="104" y="192"/>
                    <a:pt x="104" y="192"/>
                  </a:cubicBezTo>
                  <a:cubicBezTo>
                    <a:pt x="103" y="192"/>
                    <a:pt x="103" y="192"/>
                    <a:pt x="103" y="193"/>
                  </a:cubicBezTo>
                  <a:cubicBezTo>
                    <a:pt x="103" y="193"/>
                    <a:pt x="103" y="193"/>
                    <a:pt x="104" y="193"/>
                  </a:cubicBezTo>
                  <a:cubicBezTo>
                    <a:pt x="105" y="193"/>
                    <a:pt x="105" y="193"/>
                    <a:pt x="105" y="193"/>
                  </a:cubicBezTo>
                  <a:cubicBezTo>
                    <a:pt x="105" y="195"/>
                    <a:pt x="105" y="195"/>
                    <a:pt x="105" y="195"/>
                  </a:cubicBezTo>
                  <a:cubicBezTo>
                    <a:pt x="104" y="195"/>
                    <a:pt x="104" y="195"/>
                    <a:pt x="104" y="195"/>
                  </a:cubicBezTo>
                  <a:cubicBezTo>
                    <a:pt x="103" y="195"/>
                    <a:pt x="103" y="196"/>
                    <a:pt x="103" y="196"/>
                  </a:cubicBezTo>
                  <a:cubicBezTo>
                    <a:pt x="103" y="196"/>
                    <a:pt x="103" y="197"/>
                    <a:pt x="104" y="197"/>
                  </a:cubicBezTo>
                  <a:cubicBezTo>
                    <a:pt x="105" y="197"/>
                    <a:pt x="105" y="197"/>
                    <a:pt x="105" y="197"/>
                  </a:cubicBezTo>
                  <a:cubicBezTo>
                    <a:pt x="105" y="199"/>
                    <a:pt x="105" y="199"/>
                    <a:pt x="105" y="199"/>
                  </a:cubicBezTo>
                  <a:cubicBezTo>
                    <a:pt x="104" y="199"/>
                    <a:pt x="104" y="199"/>
                    <a:pt x="104" y="199"/>
                  </a:cubicBezTo>
                  <a:cubicBezTo>
                    <a:pt x="103" y="199"/>
                    <a:pt x="103" y="199"/>
                    <a:pt x="103" y="199"/>
                  </a:cubicBezTo>
                  <a:cubicBezTo>
                    <a:pt x="103" y="199"/>
                    <a:pt x="103" y="200"/>
                    <a:pt x="103" y="200"/>
                  </a:cubicBezTo>
                  <a:cubicBezTo>
                    <a:pt x="98" y="201"/>
                    <a:pt x="94" y="204"/>
                    <a:pt x="94" y="210"/>
                  </a:cubicBezTo>
                  <a:cubicBezTo>
                    <a:pt x="94" y="214"/>
                    <a:pt x="94" y="215"/>
                    <a:pt x="95" y="221"/>
                  </a:cubicBezTo>
                  <a:cubicBezTo>
                    <a:pt x="95" y="226"/>
                    <a:pt x="99" y="231"/>
                    <a:pt x="104" y="232"/>
                  </a:cubicBezTo>
                  <a:cubicBezTo>
                    <a:pt x="104" y="232"/>
                    <a:pt x="104" y="232"/>
                    <a:pt x="104" y="232"/>
                  </a:cubicBezTo>
                  <a:cubicBezTo>
                    <a:pt x="104" y="233"/>
                    <a:pt x="104" y="233"/>
                    <a:pt x="104" y="233"/>
                  </a:cubicBezTo>
                  <a:cubicBezTo>
                    <a:pt x="106" y="233"/>
                    <a:pt x="106" y="233"/>
                    <a:pt x="106" y="233"/>
                  </a:cubicBezTo>
                  <a:cubicBezTo>
                    <a:pt x="106" y="235"/>
                    <a:pt x="106" y="235"/>
                    <a:pt x="106" y="235"/>
                  </a:cubicBezTo>
                  <a:cubicBezTo>
                    <a:pt x="104" y="235"/>
                    <a:pt x="104" y="235"/>
                    <a:pt x="104" y="235"/>
                  </a:cubicBezTo>
                  <a:cubicBezTo>
                    <a:pt x="104" y="235"/>
                    <a:pt x="104" y="235"/>
                    <a:pt x="104" y="236"/>
                  </a:cubicBezTo>
                  <a:cubicBezTo>
                    <a:pt x="104" y="236"/>
                    <a:pt x="104" y="236"/>
                    <a:pt x="104" y="236"/>
                  </a:cubicBezTo>
                  <a:cubicBezTo>
                    <a:pt x="106" y="236"/>
                    <a:pt x="106" y="236"/>
                    <a:pt x="106" y="236"/>
                  </a:cubicBezTo>
                  <a:cubicBezTo>
                    <a:pt x="106" y="238"/>
                    <a:pt x="106" y="238"/>
                    <a:pt x="106" y="238"/>
                  </a:cubicBezTo>
                  <a:cubicBezTo>
                    <a:pt x="104" y="238"/>
                    <a:pt x="104" y="238"/>
                    <a:pt x="104" y="238"/>
                  </a:cubicBezTo>
                  <a:cubicBezTo>
                    <a:pt x="104" y="238"/>
                    <a:pt x="104" y="239"/>
                    <a:pt x="104" y="239"/>
                  </a:cubicBezTo>
                  <a:cubicBezTo>
                    <a:pt x="104" y="239"/>
                    <a:pt x="104" y="240"/>
                    <a:pt x="104" y="240"/>
                  </a:cubicBezTo>
                  <a:cubicBezTo>
                    <a:pt x="106" y="240"/>
                    <a:pt x="106" y="240"/>
                    <a:pt x="106" y="240"/>
                  </a:cubicBezTo>
                  <a:cubicBezTo>
                    <a:pt x="106" y="242"/>
                    <a:pt x="106" y="242"/>
                    <a:pt x="106" y="242"/>
                  </a:cubicBezTo>
                  <a:cubicBezTo>
                    <a:pt x="104" y="242"/>
                    <a:pt x="104" y="242"/>
                    <a:pt x="104" y="242"/>
                  </a:cubicBezTo>
                  <a:cubicBezTo>
                    <a:pt x="104" y="242"/>
                    <a:pt x="104" y="242"/>
                    <a:pt x="104" y="242"/>
                  </a:cubicBezTo>
                  <a:cubicBezTo>
                    <a:pt x="104" y="243"/>
                    <a:pt x="104" y="243"/>
                    <a:pt x="104" y="243"/>
                  </a:cubicBezTo>
                  <a:cubicBezTo>
                    <a:pt x="106" y="243"/>
                    <a:pt x="106" y="243"/>
                    <a:pt x="106" y="243"/>
                  </a:cubicBezTo>
                  <a:cubicBezTo>
                    <a:pt x="106" y="245"/>
                    <a:pt x="106" y="245"/>
                    <a:pt x="106" y="245"/>
                  </a:cubicBezTo>
                  <a:cubicBezTo>
                    <a:pt x="104" y="245"/>
                    <a:pt x="104" y="245"/>
                    <a:pt x="104" y="245"/>
                  </a:cubicBezTo>
                  <a:cubicBezTo>
                    <a:pt x="104" y="245"/>
                    <a:pt x="104" y="245"/>
                    <a:pt x="104" y="246"/>
                  </a:cubicBezTo>
                  <a:cubicBezTo>
                    <a:pt x="104" y="246"/>
                    <a:pt x="104" y="246"/>
                    <a:pt x="104" y="246"/>
                  </a:cubicBezTo>
                  <a:cubicBezTo>
                    <a:pt x="106" y="246"/>
                    <a:pt x="106" y="246"/>
                    <a:pt x="106" y="246"/>
                  </a:cubicBezTo>
                  <a:cubicBezTo>
                    <a:pt x="106" y="248"/>
                    <a:pt x="106" y="248"/>
                    <a:pt x="106" y="248"/>
                  </a:cubicBezTo>
                  <a:cubicBezTo>
                    <a:pt x="104" y="248"/>
                    <a:pt x="104" y="248"/>
                    <a:pt x="104" y="248"/>
                  </a:cubicBezTo>
                  <a:cubicBezTo>
                    <a:pt x="104" y="248"/>
                    <a:pt x="104" y="249"/>
                    <a:pt x="104" y="249"/>
                  </a:cubicBezTo>
                  <a:cubicBezTo>
                    <a:pt x="104" y="249"/>
                    <a:pt x="104" y="250"/>
                    <a:pt x="104" y="250"/>
                  </a:cubicBezTo>
                  <a:cubicBezTo>
                    <a:pt x="106" y="250"/>
                    <a:pt x="106" y="250"/>
                    <a:pt x="106" y="250"/>
                  </a:cubicBezTo>
                  <a:cubicBezTo>
                    <a:pt x="106" y="252"/>
                    <a:pt x="106" y="252"/>
                    <a:pt x="106" y="252"/>
                  </a:cubicBezTo>
                  <a:cubicBezTo>
                    <a:pt x="104" y="252"/>
                    <a:pt x="104" y="252"/>
                    <a:pt x="104" y="252"/>
                  </a:cubicBezTo>
                  <a:cubicBezTo>
                    <a:pt x="104" y="252"/>
                    <a:pt x="104" y="252"/>
                    <a:pt x="104" y="252"/>
                  </a:cubicBezTo>
                  <a:cubicBezTo>
                    <a:pt x="104" y="253"/>
                    <a:pt x="104" y="253"/>
                    <a:pt x="105" y="253"/>
                  </a:cubicBezTo>
                  <a:cubicBezTo>
                    <a:pt x="106" y="253"/>
                    <a:pt x="106" y="253"/>
                    <a:pt x="106" y="253"/>
                  </a:cubicBezTo>
                  <a:cubicBezTo>
                    <a:pt x="106" y="255"/>
                    <a:pt x="106" y="255"/>
                    <a:pt x="106" y="255"/>
                  </a:cubicBezTo>
                  <a:cubicBezTo>
                    <a:pt x="105" y="255"/>
                    <a:pt x="105" y="255"/>
                    <a:pt x="105" y="255"/>
                  </a:cubicBezTo>
                  <a:cubicBezTo>
                    <a:pt x="104" y="255"/>
                    <a:pt x="104" y="255"/>
                    <a:pt x="104" y="256"/>
                  </a:cubicBezTo>
                  <a:cubicBezTo>
                    <a:pt x="104" y="256"/>
                    <a:pt x="104" y="256"/>
                    <a:pt x="105" y="256"/>
                  </a:cubicBezTo>
                  <a:cubicBezTo>
                    <a:pt x="106" y="256"/>
                    <a:pt x="106" y="256"/>
                    <a:pt x="106" y="256"/>
                  </a:cubicBezTo>
                  <a:cubicBezTo>
                    <a:pt x="106" y="257"/>
                    <a:pt x="106" y="257"/>
                    <a:pt x="106" y="257"/>
                  </a:cubicBezTo>
                  <a:cubicBezTo>
                    <a:pt x="98" y="257"/>
                    <a:pt x="98" y="257"/>
                    <a:pt x="98" y="257"/>
                  </a:cubicBezTo>
                  <a:cubicBezTo>
                    <a:pt x="98" y="260"/>
                    <a:pt x="98" y="260"/>
                    <a:pt x="98" y="260"/>
                  </a:cubicBezTo>
                  <a:cubicBezTo>
                    <a:pt x="61" y="260"/>
                    <a:pt x="61" y="260"/>
                    <a:pt x="61" y="260"/>
                  </a:cubicBezTo>
                  <a:cubicBezTo>
                    <a:pt x="58" y="260"/>
                    <a:pt x="56" y="261"/>
                    <a:pt x="56" y="262"/>
                  </a:cubicBezTo>
                  <a:cubicBezTo>
                    <a:pt x="56" y="263"/>
                    <a:pt x="56" y="263"/>
                    <a:pt x="56" y="263"/>
                  </a:cubicBezTo>
                  <a:cubicBezTo>
                    <a:pt x="56" y="264"/>
                    <a:pt x="58" y="265"/>
                    <a:pt x="61" y="265"/>
                  </a:cubicBezTo>
                  <a:cubicBezTo>
                    <a:pt x="98" y="264"/>
                    <a:pt x="98" y="264"/>
                    <a:pt x="98" y="264"/>
                  </a:cubicBezTo>
                  <a:cubicBezTo>
                    <a:pt x="98" y="266"/>
                    <a:pt x="98" y="266"/>
                    <a:pt x="98" y="266"/>
                  </a:cubicBezTo>
                  <a:cubicBezTo>
                    <a:pt x="105" y="275"/>
                    <a:pt x="105" y="275"/>
                    <a:pt x="105" y="275"/>
                  </a:cubicBezTo>
                  <a:cubicBezTo>
                    <a:pt x="124" y="275"/>
                    <a:pt x="124" y="275"/>
                    <a:pt x="124" y="275"/>
                  </a:cubicBezTo>
                  <a:cubicBezTo>
                    <a:pt x="131" y="266"/>
                    <a:pt x="131" y="266"/>
                    <a:pt x="131" y="266"/>
                  </a:cubicBezTo>
                  <a:cubicBezTo>
                    <a:pt x="131" y="264"/>
                    <a:pt x="131" y="264"/>
                    <a:pt x="131" y="264"/>
                  </a:cubicBezTo>
                  <a:cubicBezTo>
                    <a:pt x="167" y="264"/>
                    <a:pt x="167" y="264"/>
                    <a:pt x="167" y="264"/>
                  </a:cubicBezTo>
                  <a:cubicBezTo>
                    <a:pt x="170" y="263"/>
                    <a:pt x="173" y="263"/>
                    <a:pt x="173" y="262"/>
                  </a:cubicBezTo>
                  <a:cubicBezTo>
                    <a:pt x="172" y="260"/>
                    <a:pt x="172" y="260"/>
                    <a:pt x="172" y="260"/>
                  </a:cubicBezTo>
                  <a:cubicBezTo>
                    <a:pt x="172" y="259"/>
                    <a:pt x="170" y="259"/>
                    <a:pt x="167" y="259"/>
                  </a:cubicBezTo>
                  <a:cubicBezTo>
                    <a:pt x="131" y="259"/>
                    <a:pt x="131" y="259"/>
                    <a:pt x="131" y="259"/>
                  </a:cubicBezTo>
                  <a:cubicBezTo>
                    <a:pt x="131" y="257"/>
                    <a:pt x="131" y="257"/>
                    <a:pt x="131" y="257"/>
                  </a:cubicBezTo>
                  <a:cubicBezTo>
                    <a:pt x="121" y="257"/>
                    <a:pt x="121" y="257"/>
                    <a:pt x="121" y="257"/>
                  </a:cubicBezTo>
                  <a:cubicBezTo>
                    <a:pt x="121" y="256"/>
                    <a:pt x="121" y="256"/>
                    <a:pt x="121" y="256"/>
                  </a:cubicBezTo>
                  <a:cubicBezTo>
                    <a:pt x="123" y="256"/>
                    <a:pt x="123" y="256"/>
                    <a:pt x="123" y="256"/>
                  </a:cubicBezTo>
                  <a:cubicBezTo>
                    <a:pt x="123" y="256"/>
                    <a:pt x="124" y="256"/>
                    <a:pt x="124" y="255"/>
                  </a:cubicBezTo>
                  <a:cubicBezTo>
                    <a:pt x="124" y="255"/>
                    <a:pt x="123" y="255"/>
                    <a:pt x="123" y="255"/>
                  </a:cubicBezTo>
                  <a:cubicBezTo>
                    <a:pt x="120" y="255"/>
                    <a:pt x="120" y="255"/>
                    <a:pt x="120" y="255"/>
                  </a:cubicBezTo>
                  <a:cubicBezTo>
                    <a:pt x="120" y="253"/>
                    <a:pt x="120" y="253"/>
                    <a:pt x="120" y="253"/>
                  </a:cubicBezTo>
                  <a:cubicBezTo>
                    <a:pt x="123" y="253"/>
                    <a:pt x="123" y="253"/>
                    <a:pt x="123" y="253"/>
                  </a:cubicBezTo>
                  <a:cubicBezTo>
                    <a:pt x="123" y="253"/>
                    <a:pt x="123" y="252"/>
                    <a:pt x="123" y="252"/>
                  </a:cubicBezTo>
                  <a:cubicBezTo>
                    <a:pt x="123" y="252"/>
                    <a:pt x="123" y="251"/>
                    <a:pt x="123" y="251"/>
                  </a:cubicBezTo>
                  <a:cubicBezTo>
                    <a:pt x="120" y="251"/>
                    <a:pt x="120" y="251"/>
                    <a:pt x="120" y="251"/>
                  </a:cubicBezTo>
                  <a:cubicBezTo>
                    <a:pt x="120" y="249"/>
                    <a:pt x="120" y="249"/>
                    <a:pt x="120" y="249"/>
                  </a:cubicBezTo>
                  <a:cubicBezTo>
                    <a:pt x="123" y="249"/>
                    <a:pt x="123" y="249"/>
                    <a:pt x="123" y="249"/>
                  </a:cubicBezTo>
                  <a:cubicBezTo>
                    <a:pt x="123" y="249"/>
                    <a:pt x="123" y="249"/>
                    <a:pt x="123" y="249"/>
                  </a:cubicBezTo>
                  <a:cubicBezTo>
                    <a:pt x="123" y="248"/>
                    <a:pt x="123" y="248"/>
                    <a:pt x="123" y="248"/>
                  </a:cubicBezTo>
                  <a:cubicBezTo>
                    <a:pt x="120" y="248"/>
                    <a:pt x="120" y="248"/>
                    <a:pt x="120" y="248"/>
                  </a:cubicBezTo>
                  <a:cubicBezTo>
                    <a:pt x="120" y="246"/>
                    <a:pt x="120" y="246"/>
                    <a:pt x="120" y="246"/>
                  </a:cubicBezTo>
                  <a:cubicBezTo>
                    <a:pt x="123" y="246"/>
                    <a:pt x="123" y="246"/>
                    <a:pt x="123" y="246"/>
                  </a:cubicBezTo>
                  <a:cubicBezTo>
                    <a:pt x="123" y="246"/>
                    <a:pt x="123" y="246"/>
                    <a:pt x="123" y="245"/>
                  </a:cubicBezTo>
                  <a:cubicBezTo>
                    <a:pt x="123" y="245"/>
                    <a:pt x="123" y="245"/>
                    <a:pt x="123" y="245"/>
                  </a:cubicBezTo>
                  <a:cubicBezTo>
                    <a:pt x="120" y="245"/>
                    <a:pt x="120" y="245"/>
                    <a:pt x="120" y="245"/>
                  </a:cubicBezTo>
                  <a:cubicBezTo>
                    <a:pt x="120" y="243"/>
                    <a:pt x="120" y="243"/>
                    <a:pt x="120" y="243"/>
                  </a:cubicBezTo>
                  <a:cubicBezTo>
                    <a:pt x="123" y="243"/>
                    <a:pt x="123" y="243"/>
                    <a:pt x="123" y="243"/>
                  </a:cubicBezTo>
                  <a:cubicBezTo>
                    <a:pt x="123" y="243"/>
                    <a:pt x="123" y="242"/>
                    <a:pt x="123" y="242"/>
                  </a:cubicBezTo>
                  <a:cubicBezTo>
                    <a:pt x="123" y="242"/>
                    <a:pt x="123" y="241"/>
                    <a:pt x="123" y="241"/>
                  </a:cubicBezTo>
                  <a:cubicBezTo>
                    <a:pt x="120" y="241"/>
                    <a:pt x="120" y="241"/>
                    <a:pt x="120" y="241"/>
                  </a:cubicBezTo>
                  <a:cubicBezTo>
                    <a:pt x="120" y="240"/>
                    <a:pt x="120" y="240"/>
                    <a:pt x="120" y="240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3" y="238"/>
                    <a:pt x="123" y="238"/>
                    <a:pt x="123" y="238"/>
                  </a:cubicBezTo>
                  <a:cubicBezTo>
                    <a:pt x="120" y="238"/>
                    <a:pt x="120" y="238"/>
                    <a:pt x="120" y="238"/>
                  </a:cubicBezTo>
                  <a:cubicBezTo>
                    <a:pt x="120" y="236"/>
                    <a:pt x="120" y="236"/>
                    <a:pt x="120" y="236"/>
                  </a:cubicBezTo>
                  <a:cubicBezTo>
                    <a:pt x="123" y="236"/>
                    <a:pt x="123" y="236"/>
                    <a:pt x="123" y="236"/>
                  </a:cubicBezTo>
                  <a:cubicBezTo>
                    <a:pt x="123" y="236"/>
                    <a:pt x="123" y="236"/>
                    <a:pt x="123" y="236"/>
                  </a:cubicBezTo>
                  <a:cubicBezTo>
                    <a:pt x="123" y="235"/>
                    <a:pt x="123" y="235"/>
                    <a:pt x="123" y="235"/>
                  </a:cubicBezTo>
                  <a:cubicBezTo>
                    <a:pt x="120" y="235"/>
                    <a:pt x="120" y="235"/>
                    <a:pt x="120" y="235"/>
                  </a:cubicBezTo>
                  <a:cubicBezTo>
                    <a:pt x="120" y="233"/>
                    <a:pt x="120" y="233"/>
                    <a:pt x="120" y="233"/>
                  </a:cubicBezTo>
                  <a:cubicBezTo>
                    <a:pt x="123" y="233"/>
                    <a:pt x="123" y="233"/>
                    <a:pt x="123" y="233"/>
                  </a:cubicBezTo>
                  <a:cubicBezTo>
                    <a:pt x="123" y="233"/>
                    <a:pt x="123" y="233"/>
                    <a:pt x="123" y="232"/>
                  </a:cubicBezTo>
                  <a:cubicBezTo>
                    <a:pt x="123" y="232"/>
                    <a:pt x="123" y="232"/>
                    <a:pt x="123" y="232"/>
                  </a:cubicBezTo>
                  <a:cubicBezTo>
                    <a:pt x="140" y="232"/>
                    <a:pt x="169" y="231"/>
                    <a:pt x="217" y="231"/>
                  </a:cubicBezTo>
                  <a:cubicBezTo>
                    <a:pt x="291" y="230"/>
                    <a:pt x="291" y="182"/>
                    <a:pt x="291" y="17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1720" tIns="30860" rIns="61720" bIns="30860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solidFill>
                  <a:srgbClr val="292929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512802" y="3898186"/>
              <a:ext cx="1725952" cy="4925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SzPct val="80000"/>
              </a:pPr>
              <a:r>
                <a:rPr lang="en-US" sz="1200" dirty="0">
                  <a:solidFill>
                    <a:schemeClr val="bg1">
                      <a:alpha val="99000"/>
                    </a:schemeClr>
                  </a:solidFill>
                </a:rPr>
                <a:t>Encoding</a:t>
              </a:r>
            </a:p>
            <a:p>
              <a:pPr algn="ctr">
                <a:lnSpc>
                  <a:spcPct val="90000"/>
                </a:lnSpc>
                <a:spcBef>
                  <a:spcPct val="20000"/>
                </a:spcBef>
                <a:buSzPct val="80000"/>
              </a:pPr>
              <a:r>
                <a:rPr lang="en-US" sz="1200" dirty="0">
                  <a:solidFill>
                    <a:schemeClr val="bg1">
                      <a:alpha val="99000"/>
                    </a:schemeClr>
                  </a:solidFill>
                </a:rPr>
                <a:t>&amp; Conversion</a:t>
              </a:r>
            </a:p>
          </p:txBody>
        </p:sp>
      </p:grpSp>
      <p:sp>
        <p:nvSpPr>
          <p:cNvPr id="20" name="Content Placeholder 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1619619" y="1569388"/>
            <a:ext cx="894879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1200"/>
              </a:spcBef>
              <a:buSzPct val="80000"/>
              <a:buFontTx/>
              <a:buNone/>
              <a:defRPr sz="32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460375" indent="0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Tx/>
              <a:buNone/>
              <a:defRPr sz="28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Tx/>
              <a:buNone/>
              <a:defRPr sz="24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370013" indent="0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Tx/>
              <a:buNone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836738" indent="0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Tx/>
              <a:buNone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8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tx1">
                    <a:alpha val="99000"/>
                  </a:schemeClr>
                </a:solidFill>
                <a:latin typeface="Segoe UI Light" pitchFamily="34" charset="0"/>
              </a:rPr>
              <a:t>Tu elección de componentes para la creación de media workflows personalizados en la nube</a:t>
            </a:r>
            <a:endParaRPr lang="es-AR" sz="2100" dirty="0">
              <a:ln>
                <a:solidFill>
                  <a:srgbClr val="FFFFFF">
                    <a:alpha val="0"/>
                  </a:srgbClr>
                </a:solidFill>
              </a:ln>
              <a:solidFill>
                <a:schemeClr val="tx1">
                  <a:alpha val="99000"/>
                </a:schemeClr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8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25840" y="857616"/>
          <a:ext cx="119045" cy="119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" name="think-cell Slide" r:id="rId8" imgW="360" imgH="360" progId="">
                  <p:embed/>
                </p:oleObj>
              </mc:Choice>
              <mc:Fallback>
                <p:oleObj name="think-cell Slide" r:id="rId8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840" y="857616"/>
                        <a:ext cx="119045" cy="1190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¿Cómo nos puede ayudar Windows Azure Media Services?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5840" y="1868336"/>
            <a:ext cx="9140322" cy="413205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44" tIns="34273" rIns="68544" bIns="3427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685279" fontAlgn="base">
              <a:spcBef>
                <a:spcPct val="0"/>
              </a:spcBef>
              <a:spcAft>
                <a:spcPct val="0"/>
              </a:spcAft>
            </a:pPr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4" name="Cloud large"/>
          <p:cNvSpPr>
            <a:spLocks/>
          </p:cNvSpPr>
          <p:nvPr/>
        </p:nvSpPr>
        <p:spPr bwMode="black">
          <a:xfrm flipH="1">
            <a:off x="2088082" y="1861215"/>
            <a:ext cx="8160236" cy="2644195"/>
          </a:xfrm>
          <a:custGeom>
            <a:avLst/>
            <a:gdLst>
              <a:gd name="T0" fmla="*/ 415 w 489"/>
              <a:gd name="T1" fmla="*/ 222 h 285"/>
              <a:gd name="T2" fmla="*/ 489 w 489"/>
              <a:gd name="T3" fmla="*/ 148 h 285"/>
              <a:gd name="T4" fmla="*/ 415 w 489"/>
              <a:gd name="T5" fmla="*/ 74 h 285"/>
              <a:gd name="T6" fmla="*/ 404 w 489"/>
              <a:gd name="T7" fmla="*/ 75 h 285"/>
              <a:gd name="T8" fmla="*/ 295 w 489"/>
              <a:gd name="T9" fmla="*/ 0 h 285"/>
              <a:gd name="T10" fmla="*/ 213 w 489"/>
              <a:gd name="T11" fmla="*/ 34 h 285"/>
              <a:gd name="T12" fmla="*/ 162 w 489"/>
              <a:gd name="T13" fmla="*/ 18 h 285"/>
              <a:gd name="T14" fmla="*/ 71 w 489"/>
              <a:gd name="T15" fmla="*/ 97 h 285"/>
              <a:gd name="T16" fmla="*/ 56 w 489"/>
              <a:gd name="T17" fmla="*/ 95 h 285"/>
              <a:gd name="T18" fmla="*/ 0 w 489"/>
              <a:gd name="T19" fmla="*/ 151 h 285"/>
              <a:gd name="T20" fmla="*/ 56 w 489"/>
              <a:gd name="T21" fmla="*/ 208 h 285"/>
              <a:gd name="T22" fmla="*/ 78 w 489"/>
              <a:gd name="T23" fmla="*/ 203 h 285"/>
              <a:gd name="T24" fmla="*/ 141 w 489"/>
              <a:gd name="T25" fmla="*/ 257 h 285"/>
              <a:gd name="T26" fmla="*/ 178 w 489"/>
              <a:gd name="T27" fmla="*/ 244 h 285"/>
              <a:gd name="T28" fmla="*/ 241 w 489"/>
              <a:gd name="T29" fmla="*/ 285 h 285"/>
              <a:gd name="T30" fmla="*/ 297 w 489"/>
              <a:gd name="T31" fmla="*/ 255 h 285"/>
              <a:gd name="T32" fmla="*/ 332 w 489"/>
              <a:gd name="T33" fmla="*/ 267 h 285"/>
              <a:gd name="T34" fmla="*/ 390 w 489"/>
              <a:gd name="T35" fmla="*/ 217 h 285"/>
              <a:gd name="T36" fmla="*/ 415 w 489"/>
              <a:gd name="T37" fmla="*/ 222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89" h="285">
                <a:moveTo>
                  <a:pt x="415" y="222"/>
                </a:moveTo>
                <a:cubicBezTo>
                  <a:pt x="456" y="222"/>
                  <a:pt x="489" y="189"/>
                  <a:pt x="489" y="148"/>
                </a:cubicBezTo>
                <a:cubicBezTo>
                  <a:pt x="489" y="107"/>
                  <a:pt x="456" y="74"/>
                  <a:pt x="415" y="74"/>
                </a:cubicBezTo>
                <a:cubicBezTo>
                  <a:pt x="411" y="74"/>
                  <a:pt x="407" y="74"/>
                  <a:pt x="404" y="75"/>
                </a:cubicBezTo>
                <a:cubicBezTo>
                  <a:pt x="387" y="31"/>
                  <a:pt x="345" y="0"/>
                  <a:pt x="295" y="0"/>
                </a:cubicBezTo>
                <a:cubicBezTo>
                  <a:pt x="263" y="0"/>
                  <a:pt x="234" y="13"/>
                  <a:pt x="213" y="34"/>
                </a:cubicBezTo>
                <a:cubicBezTo>
                  <a:pt x="199" y="24"/>
                  <a:pt x="181" y="18"/>
                  <a:pt x="162" y="18"/>
                </a:cubicBezTo>
                <a:cubicBezTo>
                  <a:pt x="115" y="18"/>
                  <a:pt x="77" y="52"/>
                  <a:pt x="71" y="97"/>
                </a:cubicBezTo>
                <a:cubicBezTo>
                  <a:pt x="66" y="96"/>
                  <a:pt x="61" y="95"/>
                  <a:pt x="56" y="95"/>
                </a:cubicBezTo>
                <a:cubicBezTo>
                  <a:pt x="25" y="95"/>
                  <a:pt x="0" y="120"/>
                  <a:pt x="0" y="151"/>
                </a:cubicBezTo>
                <a:cubicBezTo>
                  <a:pt x="0" y="182"/>
                  <a:pt x="25" y="208"/>
                  <a:pt x="56" y="208"/>
                </a:cubicBezTo>
                <a:cubicBezTo>
                  <a:pt x="64" y="208"/>
                  <a:pt x="71" y="206"/>
                  <a:pt x="78" y="203"/>
                </a:cubicBezTo>
                <a:cubicBezTo>
                  <a:pt x="83" y="234"/>
                  <a:pt x="109" y="257"/>
                  <a:pt x="141" y="257"/>
                </a:cubicBezTo>
                <a:cubicBezTo>
                  <a:pt x="155" y="257"/>
                  <a:pt x="168" y="252"/>
                  <a:pt x="178" y="244"/>
                </a:cubicBezTo>
                <a:cubicBezTo>
                  <a:pt x="189" y="268"/>
                  <a:pt x="213" y="285"/>
                  <a:pt x="241" y="285"/>
                </a:cubicBezTo>
                <a:cubicBezTo>
                  <a:pt x="264" y="285"/>
                  <a:pt x="285" y="273"/>
                  <a:pt x="297" y="255"/>
                </a:cubicBezTo>
                <a:cubicBezTo>
                  <a:pt x="307" y="263"/>
                  <a:pt x="319" y="267"/>
                  <a:pt x="332" y="267"/>
                </a:cubicBezTo>
                <a:cubicBezTo>
                  <a:pt x="361" y="267"/>
                  <a:pt x="386" y="246"/>
                  <a:pt x="390" y="217"/>
                </a:cubicBezTo>
                <a:cubicBezTo>
                  <a:pt x="397" y="220"/>
                  <a:pt x="406" y="222"/>
                  <a:pt x="415" y="222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70" tIns="34285" rIns="68570" bIns="34285" numCol="1" anchor="t" anchorCtr="0" compatLnSpc="1">
            <a:prstTxWarp prst="textNoShape">
              <a:avLst/>
            </a:prstTxWarp>
          </a:bodyPr>
          <a:lstStyle/>
          <a:p>
            <a:endParaRPr lang="en-US" sz="1200">
              <a:solidFill>
                <a:srgbClr val="292929"/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3649161" y="2716791"/>
            <a:ext cx="1294280" cy="938966"/>
            <a:chOff x="2512802" y="3138566"/>
            <a:chExt cx="1725952" cy="1252132"/>
          </a:xfrm>
          <a:solidFill>
            <a:srgbClr val="00B0F0"/>
          </a:solidFill>
        </p:grpSpPr>
        <p:sp>
          <p:nvSpPr>
            <p:cNvPr id="103" name="Freeform 133"/>
            <p:cNvSpPr>
              <a:spLocks/>
            </p:cNvSpPr>
            <p:nvPr>
              <p:custDataLst>
                <p:custData r:id="rId5"/>
              </p:custDataLst>
            </p:nvPr>
          </p:nvSpPr>
          <p:spPr bwMode="black">
            <a:xfrm>
              <a:off x="2988006" y="3138566"/>
              <a:ext cx="691095" cy="652698"/>
            </a:xfrm>
            <a:custGeom>
              <a:avLst/>
              <a:gdLst>
                <a:gd name="T0" fmla="*/ 87 w 291"/>
                <a:gd name="T1" fmla="*/ 18 h 275"/>
                <a:gd name="T2" fmla="*/ 96 w 291"/>
                <a:gd name="T3" fmla="*/ 48 h 275"/>
                <a:gd name="T4" fmla="*/ 0 w 291"/>
                <a:gd name="T5" fmla="*/ 140 h 275"/>
                <a:gd name="T6" fmla="*/ 128 w 291"/>
                <a:gd name="T7" fmla="*/ 56 h 275"/>
                <a:gd name="T8" fmla="*/ 201 w 291"/>
                <a:gd name="T9" fmla="*/ 36 h 275"/>
                <a:gd name="T10" fmla="*/ 122 w 291"/>
                <a:gd name="T11" fmla="*/ 198 h 275"/>
                <a:gd name="T12" fmla="*/ 122 w 291"/>
                <a:gd name="T13" fmla="*/ 195 h 275"/>
                <a:gd name="T14" fmla="*/ 122 w 291"/>
                <a:gd name="T15" fmla="*/ 192 h 275"/>
                <a:gd name="T16" fmla="*/ 122 w 291"/>
                <a:gd name="T17" fmla="*/ 189 h 275"/>
                <a:gd name="T18" fmla="*/ 122 w 291"/>
                <a:gd name="T19" fmla="*/ 185 h 275"/>
                <a:gd name="T20" fmla="*/ 122 w 291"/>
                <a:gd name="T21" fmla="*/ 182 h 275"/>
                <a:gd name="T22" fmla="*/ 122 w 291"/>
                <a:gd name="T23" fmla="*/ 179 h 275"/>
                <a:gd name="T24" fmla="*/ 122 w 291"/>
                <a:gd name="T25" fmla="*/ 175 h 275"/>
                <a:gd name="T26" fmla="*/ 122 w 291"/>
                <a:gd name="T27" fmla="*/ 172 h 275"/>
                <a:gd name="T28" fmla="*/ 122 w 291"/>
                <a:gd name="T29" fmla="*/ 169 h 275"/>
                <a:gd name="T30" fmla="*/ 122 w 291"/>
                <a:gd name="T31" fmla="*/ 165 h 275"/>
                <a:gd name="T32" fmla="*/ 122 w 291"/>
                <a:gd name="T33" fmla="*/ 162 h 275"/>
                <a:gd name="T34" fmla="*/ 123 w 291"/>
                <a:gd name="T35" fmla="*/ 157 h 275"/>
                <a:gd name="T36" fmla="*/ 103 w 291"/>
                <a:gd name="T37" fmla="*/ 158 h 275"/>
                <a:gd name="T38" fmla="*/ 103 w 291"/>
                <a:gd name="T39" fmla="*/ 162 h 275"/>
                <a:gd name="T40" fmla="*/ 103 w 291"/>
                <a:gd name="T41" fmla="*/ 166 h 275"/>
                <a:gd name="T42" fmla="*/ 103 w 291"/>
                <a:gd name="T43" fmla="*/ 169 h 275"/>
                <a:gd name="T44" fmla="*/ 103 w 291"/>
                <a:gd name="T45" fmla="*/ 172 h 275"/>
                <a:gd name="T46" fmla="*/ 103 w 291"/>
                <a:gd name="T47" fmla="*/ 176 h 275"/>
                <a:gd name="T48" fmla="*/ 104 w 291"/>
                <a:gd name="T49" fmla="*/ 179 h 275"/>
                <a:gd name="T50" fmla="*/ 104 w 291"/>
                <a:gd name="T51" fmla="*/ 182 h 275"/>
                <a:gd name="T52" fmla="*/ 104 w 291"/>
                <a:gd name="T53" fmla="*/ 185 h 275"/>
                <a:gd name="T54" fmla="*/ 104 w 291"/>
                <a:gd name="T55" fmla="*/ 189 h 275"/>
                <a:gd name="T56" fmla="*/ 104 w 291"/>
                <a:gd name="T57" fmla="*/ 192 h 275"/>
                <a:gd name="T58" fmla="*/ 104 w 291"/>
                <a:gd name="T59" fmla="*/ 195 h 275"/>
                <a:gd name="T60" fmla="*/ 104 w 291"/>
                <a:gd name="T61" fmla="*/ 199 h 275"/>
                <a:gd name="T62" fmla="*/ 104 w 291"/>
                <a:gd name="T63" fmla="*/ 232 h 275"/>
                <a:gd name="T64" fmla="*/ 104 w 291"/>
                <a:gd name="T65" fmla="*/ 235 h 275"/>
                <a:gd name="T66" fmla="*/ 104 w 291"/>
                <a:gd name="T67" fmla="*/ 238 h 275"/>
                <a:gd name="T68" fmla="*/ 104 w 291"/>
                <a:gd name="T69" fmla="*/ 242 h 275"/>
                <a:gd name="T70" fmla="*/ 104 w 291"/>
                <a:gd name="T71" fmla="*/ 245 h 275"/>
                <a:gd name="T72" fmla="*/ 104 w 291"/>
                <a:gd name="T73" fmla="*/ 248 h 275"/>
                <a:gd name="T74" fmla="*/ 104 w 291"/>
                <a:gd name="T75" fmla="*/ 252 h 275"/>
                <a:gd name="T76" fmla="*/ 105 w 291"/>
                <a:gd name="T77" fmla="*/ 255 h 275"/>
                <a:gd name="T78" fmla="*/ 98 w 291"/>
                <a:gd name="T79" fmla="*/ 257 h 275"/>
                <a:gd name="T80" fmla="*/ 61 w 291"/>
                <a:gd name="T81" fmla="*/ 265 h 275"/>
                <a:gd name="T82" fmla="*/ 131 w 291"/>
                <a:gd name="T83" fmla="*/ 266 h 275"/>
                <a:gd name="T84" fmla="*/ 167 w 291"/>
                <a:gd name="T85" fmla="*/ 259 h 275"/>
                <a:gd name="T86" fmla="*/ 123 w 291"/>
                <a:gd name="T87" fmla="*/ 256 h 275"/>
                <a:gd name="T88" fmla="*/ 123 w 291"/>
                <a:gd name="T89" fmla="*/ 253 h 275"/>
                <a:gd name="T90" fmla="*/ 123 w 291"/>
                <a:gd name="T91" fmla="*/ 249 h 275"/>
                <a:gd name="T92" fmla="*/ 123 w 291"/>
                <a:gd name="T93" fmla="*/ 246 h 275"/>
                <a:gd name="T94" fmla="*/ 123 w 291"/>
                <a:gd name="T95" fmla="*/ 243 h 275"/>
                <a:gd name="T96" fmla="*/ 123 w 291"/>
                <a:gd name="T97" fmla="*/ 239 h 275"/>
                <a:gd name="T98" fmla="*/ 123 w 291"/>
                <a:gd name="T99" fmla="*/ 236 h 275"/>
                <a:gd name="T100" fmla="*/ 123 w 291"/>
                <a:gd name="T101" fmla="*/ 233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1" h="275">
                  <a:moveTo>
                    <a:pt x="291" y="170"/>
                  </a:moveTo>
                  <a:cubicBezTo>
                    <a:pt x="291" y="159"/>
                    <a:pt x="291" y="109"/>
                    <a:pt x="290" y="60"/>
                  </a:cubicBezTo>
                  <a:cubicBezTo>
                    <a:pt x="290" y="29"/>
                    <a:pt x="260" y="0"/>
                    <a:pt x="215" y="1"/>
                  </a:cubicBezTo>
                  <a:cubicBezTo>
                    <a:pt x="208" y="1"/>
                    <a:pt x="102" y="2"/>
                    <a:pt x="102" y="2"/>
                  </a:cubicBezTo>
                  <a:cubicBezTo>
                    <a:pt x="89" y="3"/>
                    <a:pt x="87" y="13"/>
                    <a:pt x="87" y="18"/>
                  </a:cubicBezTo>
                  <a:cubicBezTo>
                    <a:pt x="87" y="23"/>
                    <a:pt x="87" y="19"/>
                    <a:pt x="87" y="26"/>
                  </a:cubicBezTo>
                  <a:cubicBezTo>
                    <a:pt x="87" y="32"/>
                    <a:pt x="94" y="37"/>
                    <a:pt x="101" y="38"/>
                  </a:cubicBezTo>
                  <a:cubicBezTo>
                    <a:pt x="101" y="38"/>
                    <a:pt x="101" y="38"/>
                    <a:pt x="101" y="39"/>
                  </a:cubicBezTo>
                  <a:cubicBezTo>
                    <a:pt x="101" y="40"/>
                    <a:pt x="101" y="40"/>
                    <a:pt x="102" y="41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40" y="92"/>
                    <a:pt x="40" y="92"/>
                    <a:pt x="4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207" y="140"/>
                    <a:pt x="207" y="140"/>
                    <a:pt x="207" y="140"/>
                  </a:cubicBezTo>
                  <a:cubicBezTo>
                    <a:pt x="207" y="92"/>
                    <a:pt x="207" y="92"/>
                    <a:pt x="207" y="92"/>
                  </a:cubicBezTo>
                  <a:cubicBezTo>
                    <a:pt x="179" y="92"/>
                    <a:pt x="179" y="92"/>
                    <a:pt x="179" y="92"/>
                  </a:cubicBezTo>
                  <a:cubicBezTo>
                    <a:pt x="179" y="56"/>
                    <a:pt x="179" y="56"/>
                    <a:pt x="179" y="56"/>
                  </a:cubicBezTo>
                  <a:cubicBezTo>
                    <a:pt x="128" y="56"/>
                    <a:pt x="128" y="56"/>
                    <a:pt x="128" y="56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2" y="40"/>
                    <a:pt x="123" y="40"/>
                    <a:pt x="123" y="39"/>
                  </a:cubicBezTo>
                  <a:cubicBezTo>
                    <a:pt x="123" y="38"/>
                    <a:pt x="123" y="38"/>
                    <a:pt x="122" y="37"/>
                  </a:cubicBezTo>
                  <a:cubicBezTo>
                    <a:pt x="149" y="37"/>
                    <a:pt x="193" y="36"/>
                    <a:pt x="201" y="36"/>
                  </a:cubicBezTo>
                  <a:cubicBezTo>
                    <a:pt x="246" y="36"/>
                    <a:pt x="250" y="54"/>
                    <a:pt x="250" y="66"/>
                  </a:cubicBezTo>
                  <a:cubicBezTo>
                    <a:pt x="250" y="77"/>
                    <a:pt x="251" y="145"/>
                    <a:pt x="251" y="172"/>
                  </a:cubicBezTo>
                  <a:cubicBezTo>
                    <a:pt x="252" y="198"/>
                    <a:pt x="210" y="198"/>
                    <a:pt x="202" y="198"/>
                  </a:cubicBezTo>
                  <a:cubicBezTo>
                    <a:pt x="197" y="198"/>
                    <a:pt x="147" y="198"/>
                    <a:pt x="123" y="199"/>
                  </a:cubicBezTo>
                  <a:cubicBezTo>
                    <a:pt x="123" y="199"/>
                    <a:pt x="122" y="198"/>
                    <a:pt x="122" y="198"/>
                  </a:cubicBezTo>
                  <a:cubicBezTo>
                    <a:pt x="120" y="198"/>
                    <a:pt x="120" y="198"/>
                    <a:pt x="120" y="198"/>
                  </a:cubicBezTo>
                  <a:cubicBezTo>
                    <a:pt x="120" y="197"/>
                    <a:pt x="120" y="197"/>
                    <a:pt x="120" y="197"/>
                  </a:cubicBezTo>
                  <a:cubicBezTo>
                    <a:pt x="122" y="196"/>
                    <a:pt x="122" y="196"/>
                    <a:pt x="122" y="196"/>
                  </a:cubicBezTo>
                  <a:cubicBezTo>
                    <a:pt x="122" y="196"/>
                    <a:pt x="123" y="196"/>
                    <a:pt x="123" y="196"/>
                  </a:cubicBezTo>
                  <a:cubicBezTo>
                    <a:pt x="123" y="195"/>
                    <a:pt x="122" y="195"/>
                    <a:pt x="122" y="195"/>
                  </a:cubicBezTo>
                  <a:cubicBezTo>
                    <a:pt x="120" y="195"/>
                    <a:pt x="120" y="195"/>
                    <a:pt x="120" y="195"/>
                  </a:cubicBezTo>
                  <a:cubicBezTo>
                    <a:pt x="120" y="193"/>
                    <a:pt x="120" y="193"/>
                    <a:pt x="120" y="193"/>
                  </a:cubicBezTo>
                  <a:cubicBezTo>
                    <a:pt x="122" y="193"/>
                    <a:pt x="122" y="193"/>
                    <a:pt x="122" y="193"/>
                  </a:cubicBezTo>
                  <a:cubicBezTo>
                    <a:pt x="122" y="193"/>
                    <a:pt x="123" y="193"/>
                    <a:pt x="123" y="192"/>
                  </a:cubicBezTo>
                  <a:cubicBezTo>
                    <a:pt x="123" y="192"/>
                    <a:pt x="122" y="192"/>
                    <a:pt x="122" y="192"/>
                  </a:cubicBezTo>
                  <a:cubicBezTo>
                    <a:pt x="120" y="192"/>
                    <a:pt x="120" y="192"/>
                    <a:pt x="120" y="192"/>
                  </a:cubicBezTo>
                  <a:cubicBezTo>
                    <a:pt x="120" y="190"/>
                    <a:pt x="120" y="190"/>
                    <a:pt x="120" y="190"/>
                  </a:cubicBezTo>
                  <a:cubicBezTo>
                    <a:pt x="122" y="190"/>
                    <a:pt x="122" y="190"/>
                    <a:pt x="122" y="190"/>
                  </a:cubicBezTo>
                  <a:cubicBezTo>
                    <a:pt x="122" y="190"/>
                    <a:pt x="123" y="190"/>
                    <a:pt x="123" y="189"/>
                  </a:cubicBezTo>
                  <a:cubicBezTo>
                    <a:pt x="123" y="189"/>
                    <a:pt x="122" y="189"/>
                    <a:pt x="122" y="189"/>
                  </a:cubicBezTo>
                  <a:cubicBezTo>
                    <a:pt x="120" y="189"/>
                    <a:pt x="120" y="189"/>
                    <a:pt x="120" y="189"/>
                  </a:cubicBezTo>
                  <a:cubicBezTo>
                    <a:pt x="120" y="187"/>
                    <a:pt x="120" y="187"/>
                    <a:pt x="120" y="187"/>
                  </a:cubicBezTo>
                  <a:cubicBezTo>
                    <a:pt x="122" y="187"/>
                    <a:pt x="122" y="187"/>
                    <a:pt x="122" y="187"/>
                  </a:cubicBezTo>
                  <a:cubicBezTo>
                    <a:pt x="122" y="187"/>
                    <a:pt x="123" y="186"/>
                    <a:pt x="123" y="186"/>
                  </a:cubicBezTo>
                  <a:cubicBezTo>
                    <a:pt x="123" y="186"/>
                    <a:pt x="122" y="185"/>
                    <a:pt x="122" y="185"/>
                  </a:cubicBezTo>
                  <a:cubicBezTo>
                    <a:pt x="120" y="185"/>
                    <a:pt x="120" y="185"/>
                    <a:pt x="120" y="185"/>
                  </a:cubicBezTo>
                  <a:cubicBezTo>
                    <a:pt x="120" y="183"/>
                    <a:pt x="120" y="183"/>
                    <a:pt x="120" y="183"/>
                  </a:cubicBezTo>
                  <a:cubicBezTo>
                    <a:pt x="122" y="183"/>
                    <a:pt x="122" y="183"/>
                    <a:pt x="122" y="183"/>
                  </a:cubicBezTo>
                  <a:cubicBezTo>
                    <a:pt x="122" y="183"/>
                    <a:pt x="123" y="183"/>
                    <a:pt x="123" y="183"/>
                  </a:cubicBezTo>
                  <a:cubicBezTo>
                    <a:pt x="123" y="182"/>
                    <a:pt x="122" y="182"/>
                    <a:pt x="122" y="182"/>
                  </a:cubicBezTo>
                  <a:cubicBezTo>
                    <a:pt x="120" y="182"/>
                    <a:pt x="120" y="182"/>
                    <a:pt x="120" y="182"/>
                  </a:cubicBezTo>
                  <a:cubicBezTo>
                    <a:pt x="119" y="180"/>
                    <a:pt x="119" y="180"/>
                    <a:pt x="119" y="180"/>
                  </a:cubicBezTo>
                  <a:cubicBezTo>
                    <a:pt x="122" y="180"/>
                    <a:pt x="122" y="180"/>
                    <a:pt x="122" y="180"/>
                  </a:cubicBezTo>
                  <a:cubicBezTo>
                    <a:pt x="122" y="180"/>
                    <a:pt x="123" y="180"/>
                    <a:pt x="123" y="179"/>
                  </a:cubicBezTo>
                  <a:cubicBezTo>
                    <a:pt x="122" y="179"/>
                    <a:pt x="122" y="179"/>
                    <a:pt x="122" y="179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19" y="177"/>
                    <a:pt x="119" y="177"/>
                    <a:pt x="119" y="177"/>
                  </a:cubicBezTo>
                  <a:cubicBezTo>
                    <a:pt x="122" y="177"/>
                    <a:pt x="122" y="177"/>
                    <a:pt x="122" y="177"/>
                  </a:cubicBezTo>
                  <a:cubicBezTo>
                    <a:pt x="122" y="177"/>
                    <a:pt x="122" y="176"/>
                    <a:pt x="122" y="176"/>
                  </a:cubicBezTo>
                  <a:cubicBezTo>
                    <a:pt x="122" y="176"/>
                    <a:pt x="122" y="175"/>
                    <a:pt x="122" y="175"/>
                  </a:cubicBezTo>
                  <a:cubicBezTo>
                    <a:pt x="119" y="175"/>
                    <a:pt x="119" y="175"/>
                    <a:pt x="119" y="175"/>
                  </a:cubicBezTo>
                  <a:cubicBezTo>
                    <a:pt x="119" y="173"/>
                    <a:pt x="119" y="173"/>
                    <a:pt x="119" y="173"/>
                  </a:cubicBezTo>
                  <a:cubicBezTo>
                    <a:pt x="122" y="173"/>
                    <a:pt x="122" y="173"/>
                    <a:pt x="122" y="173"/>
                  </a:cubicBezTo>
                  <a:cubicBezTo>
                    <a:pt x="122" y="173"/>
                    <a:pt x="122" y="173"/>
                    <a:pt x="122" y="173"/>
                  </a:cubicBezTo>
                  <a:cubicBezTo>
                    <a:pt x="122" y="172"/>
                    <a:pt x="122" y="172"/>
                    <a:pt x="122" y="172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119" y="170"/>
                    <a:pt x="119" y="170"/>
                    <a:pt x="119" y="170"/>
                  </a:cubicBezTo>
                  <a:cubicBezTo>
                    <a:pt x="122" y="170"/>
                    <a:pt x="122" y="170"/>
                    <a:pt x="122" y="170"/>
                  </a:cubicBezTo>
                  <a:cubicBezTo>
                    <a:pt x="122" y="170"/>
                    <a:pt x="122" y="170"/>
                    <a:pt x="122" y="169"/>
                  </a:cubicBezTo>
                  <a:cubicBezTo>
                    <a:pt x="122" y="169"/>
                    <a:pt x="122" y="169"/>
                    <a:pt x="122" y="169"/>
                  </a:cubicBezTo>
                  <a:cubicBezTo>
                    <a:pt x="119" y="169"/>
                    <a:pt x="119" y="169"/>
                    <a:pt x="119" y="169"/>
                  </a:cubicBezTo>
                  <a:cubicBezTo>
                    <a:pt x="119" y="167"/>
                    <a:pt x="119" y="167"/>
                    <a:pt x="119" y="167"/>
                  </a:cubicBezTo>
                  <a:cubicBezTo>
                    <a:pt x="122" y="167"/>
                    <a:pt x="122" y="167"/>
                    <a:pt x="122" y="167"/>
                  </a:cubicBezTo>
                  <a:cubicBezTo>
                    <a:pt x="122" y="167"/>
                    <a:pt x="122" y="166"/>
                    <a:pt x="122" y="166"/>
                  </a:cubicBezTo>
                  <a:cubicBezTo>
                    <a:pt x="122" y="166"/>
                    <a:pt x="122" y="165"/>
                    <a:pt x="122" y="165"/>
                  </a:cubicBezTo>
                  <a:cubicBezTo>
                    <a:pt x="119" y="165"/>
                    <a:pt x="119" y="165"/>
                    <a:pt x="119" y="165"/>
                  </a:cubicBezTo>
                  <a:cubicBezTo>
                    <a:pt x="119" y="163"/>
                    <a:pt x="119" y="163"/>
                    <a:pt x="119" y="163"/>
                  </a:cubicBezTo>
                  <a:cubicBezTo>
                    <a:pt x="122" y="163"/>
                    <a:pt x="122" y="163"/>
                    <a:pt x="122" y="163"/>
                  </a:cubicBezTo>
                  <a:cubicBezTo>
                    <a:pt x="122" y="163"/>
                    <a:pt x="122" y="163"/>
                    <a:pt x="122" y="163"/>
                  </a:cubicBezTo>
                  <a:cubicBezTo>
                    <a:pt x="122" y="162"/>
                    <a:pt x="122" y="162"/>
                    <a:pt x="122" y="162"/>
                  </a:cubicBezTo>
                  <a:cubicBezTo>
                    <a:pt x="119" y="162"/>
                    <a:pt x="119" y="162"/>
                    <a:pt x="119" y="162"/>
                  </a:cubicBezTo>
                  <a:cubicBezTo>
                    <a:pt x="119" y="161"/>
                    <a:pt x="119" y="161"/>
                    <a:pt x="119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3" y="161"/>
                    <a:pt x="124" y="160"/>
                    <a:pt x="124" y="159"/>
                  </a:cubicBezTo>
                  <a:cubicBezTo>
                    <a:pt x="124" y="158"/>
                    <a:pt x="124" y="158"/>
                    <a:pt x="123" y="157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29" y="140"/>
                    <a:pt x="129" y="140"/>
                    <a:pt x="129" y="140"/>
                  </a:cubicBezTo>
                  <a:cubicBezTo>
                    <a:pt x="97" y="140"/>
                    <a:pt x="97" y="140"/>
                    <a:pt x="97" y="140"/>
                  </a:cubicBezTo>
                  <a:cubicBezTo>
                    <a:pt x="97" y="149"/>
                    <a:pt x="97" y="149"/>
                    <a:pt x="97" y="149"/>
                  </a:cubicBezTo>
                  <a:cubicBezTo>
                    <a:pt x="103" y="158"/>
                    <a:pt x="103" y="158"/>
                    <a:pt x="103" y="158"/>
                  </a:cubicBezTo>
                  <a:cubicBezTo>
                    <a:pt x="102" y="158"/>
                    <a:pt x="102" y="159"/>
                    <a:pt x="102" y="159"/>
                  </a:cubicBezTo>
                  <a:cubicBezTo>
                    <a:pt x="102" y="161"/>
                    <a:pt x="103" y="161"/>
                    <a:pt x="104" y="161"/>
                  </a:cubicBezTo>
                  <a:cubicBezTo>
                    <a:pt x="105" y="161"/>
                    <a:pt x="105" y="161"/>
                    <a:pt x="105" y="161"/>
                  </a:cubicBezTo>
                  <a:cubicBezTo>
                    <a:pt x="105" y="162"/>
                    <a:pt x="105" y="162"/>
                    <a:pt x="105" y="162"/>
                  </a:cubicBezTo>
                  <a:cubicBezTo>
                    <a:pt x="103" y="162"/>
                    <a:pt x="103" y="162"/>
                    <a:pt x="103" y="162"/>
                  </a:cubicBezTo>
                  <a:cubicBezTo>
                    <a:pt x="103" y="162"/>
                    <a:pt x="103" y="163"/>
                    <a:pt x="103" y="163"/>
                  </a:cubicBezTo>
                  <a:cubicBezTo>
                    <a:pt x="103" y="163"/>
                    <a:pt x="103" y="164"/>
                    <a:pt x="103" y="164"/>
                  </a:cubicBezTo>
                  <a:cubicBezTo>
                    <a:pt x="105" y="164"/>
                    <a:pt x="105" y="164"/>
                    <a:pt x="105" y="164"/>
                  </a:cubicBezTo>
                  <a:cubicBezTo>
                    <a:pt x="105" y="166"/>
                    <a:pt x="105" y="166"/>
                    <a:pt x="105" y="166"/>
                  </a:cubicBezTo>
                  <a:cubicBezTo>
                    <a:pt x="103" y="166"/>
                    <a:pt x="103" y="166"/>
                    <a:pt x="103" y="166"/>
                  </a:cubicBezTo>
                  <a:cubicBezTo>
                    <a:pt x="103" y="166"/>
                    <a:pt x="103" y="166"/>
                    <a:pt x="103" y="166"/>
                  </a:cubicBezTo>
                  <a:cubicBezTo>
                    <a:pt x="103" y="167"/>
                    <a:pt x="103" y="167"/>
                    <a:pt x="103" y="167"/>
                  </a:cubicBezTo>
                  <a:cubicBezTo>
                    <a:pt x="105" y="167"/>
                    <a:pt x="105" y="167"/>
                    <a:pt x="105" y="167"/>
                  </a:cubicBezTo>
                  <a:cubicBezTo>
                    <a:pt x="105" y="169"/>
                    <a:pt x="105" y="169"/>
                    <a:pt x="105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3" y="169"/>
                    <a:pt x="103" y="169"/>
                    <a:pt x="103" y="170"/>
                  </a:cubicBezTo>
                  <a:cubicBezTo>
                    <a:pt x="103" y="170"/>
                    <a:pt x="103" y="170"/>
                    <a:pt x="103" y="170"/>
                  </a:cubicBezTo>
                  <a:cubicBezTo>
                    <a:pt x="105" y="170"/>
                    <a:pt x="105" y="170"/>
                    <a:pt x="105" y="170"/>
                  </a:cubicBezTo>
                  <a:cubicBezTo>
                    <a:pt x="105" y="172"/>
                    <a:pt x="105" y="172"/>
                    <a:pt x="105" y="172"/>
                  </a:cubicBezTo>
                  <a:cubicBezTo>
                    <a:pt x="103" y="172"/>
                    <a:pt x="103" y="172"/>
                    <a:pt x="103" y="172"/>
                  </a:cubicBezTo>
                  <a:cubicBezTo>
                    <a:pt x="103" y="172"/>
                    <a:pt x="103" y="173"/>
                    <a:pt x="103" y="173"/>
                  </a:cubicBezTo>
                  <a:cubicBezTo>
                    <a:pt x="103" y="173"/>
                    <a:pt x="103" y="174"/>
                    <a:pt x="103" y="174"/>
                  </a:cubicBezTo>
                  <a:cubicBezTo>
                    <a:pt x="105" y="174"/>
                    <a:pt x="105" y="174"/>
                    <a:pt x="105" y="174"/>
                  </a:cubicBezTo>
                  <a:cubicBezTo>
                    <a:pt x="105" y="176"/>
                    <a:pt x="105" y="176"/>
                    <a:pt x="105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3" y="177"/>
                    <a:pt x="103" y="177"/>
                    <a:pt x="104" y="177"/>
                  </a:cubicBezTo>
                  <a:cubicBezTo>
                    <a:pt x="105" y="177"/>
                    <a:pt x="105" y="177"/>
                    <a:pt x="105" y="177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9"/>
                    <a:pt x="103" y="179"/>
                    <a:pt x="103" y="180"/>
                  </a:cubicBezTo>
                  <a:cubicBezTo>
                    <a:pt x="103" y="180"/>
                    <a:pt x="103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5" y="182"/>
                    <a:pt x="105" y="182"/>
                    <a:pt x="105" y="182"/>
                  </a:cubicBezTo>
                  <a:cubicBezTo>
                    <a:pt x="104" y="182"/>
                    <a:pt x="104" y="182"/>
                    <a:pt x="104" y="182"/>
                  </a:cubicBezTo>
                  <a:cubicBezTo>
                    <a:pt x="103" y="182"/>
                    <a:pt x="103" y="182"/>
                    <a:pt x="103" y="183"/>
                  </a:cubicBezTo>
                  <a:cubicBezTo>
                    <a:pt x="103" y="183"/>
                    <a:pt x="103" y="183"/>
                    <a:pt x="104" y="183"/>
                  </a:cubicBezTo>
                  <a:cubicBezTo>
                    <a:pt x="105" y="183"/>
                    <a:pt x="105" y="183"/>
                    <a:pt x="105" y="183"/>
                  </a:cubicBezTo>
                  <a:cubicBezTo>
                    <a:pt x="105" y="185"/>
                    <a:pt x="105" y="185"/>
                    <a:pt x="105" y="185"/>
                  </a:cubicBezTo>
                  <a:cubicBezTo>
                    <a:pt x="104" y="185"/>
                    <a:pt x="104" y="185"/>
                    <a:pt x="104" y="185"/>
                  </a:cubicBezTo>
                  <a:cubicBezTo>
                    <a:pt x="103" y="185"/>
                    <a:pt x="103" y="186"/>
                    <a:pt x="103" y="186"/>
                  </a:cubicBezTo>
                  <a:cubicBezTo>
                    <a:pt x="103" y="187"/>
                    <a:pt x="103" y="187"/>
                    <a:pt x="104" y="187"/>
                  </a:cubicBezTo>
                  <a:cubicBezTo>
                    <a:pt x="105" y="187"/>
                    <a:pt x="105" y="187"/>
                    <a:pt x="105" y="187"/>
                  </a:cubicBezTo>
                  <a:cubicBezTo>
                    <a:pt x="105" y="189"/>
                    <a:pt x="105" y="189"/>
                    <a:pt x="105" y="189"/>
                  </a:cubicBezTo>
                  <a:cubicBezTo>
                    <a:pt x="104" y="189"/>
                    <a:pt x="104" y="189"/>
                    <a:pt x="104" y="189"/>
                  </a:cubicBezTo>
                  <a:cubicBezTo>
                    <a:pt x="103" y="189"/>
                    <a:pt x="103" y="189"/>
                    <a:pt x="103" y="189"/>
                  </a:cubicBezTo>
                  <a:cubicBezTo>
                    <a:pt x="103" y="190"/>
                    <a:pt x="103" y="190"/>
                    <a:pt x="104" y="190"/>
                  </a:cubicBezTo>
                  <a:cubicBezTo>
                    <a:pt x="105" y="190"/>
                    <a:pt x="105" y="190"/>
                    <a:pt x="105" y="190"/>
                  </a:cubicBezTo>
                  <a:cubicBezTo>
                    <a:pt x="105" y="192"/>
                    <a:pt x="105" y="192"/>
                    <a:pt x="105" y="192"/>
                  </a:cubicBezTo>
                  <a:cubicBezTo>
                    <a:pt x="104" y="192"/>
                    <a:pt x="104" y="192"/>
                    <a:pt x="104" y="192"/>
                  </a:cubicBezTo>
                  <a:cubicBezTo>
                    <a:pt x="103" y="192"/>
                    <a:pt x="103" y="192"/>
                    <a:pt x="103" y="193"/>
                  </a:cubicBezTo>
                  <a:cubicBezTo>
                    <a:pt x="103" y="193"/>
                    <a:pt x="103" y="193"/>
                    <a:pt x="104" y="193"/>
                  </a:cubicBezTo>
                  <a:cubicBezTo>
                    <a:pt x="105" y="193"/>
                    <a:pt x="105" y="193"/>
                    <a:pt x="105" y="193"/>
                  </a:cubicBezTo>
                  <a:cubicBezTo>
                    <a:pt x="105" y="195"/>
                    <a:pt x="105" y="195"/>
                    <a:pt x="105" y="195"/>
                  </a:cubicBezTo>
                  <a:cubicBezTo>
                    <a:pt x="104" y="195"/>
                    <a:pt x="104" y="195"/>
                    <a:pt x="104" y="195"/>
                  </a:cubicBezTo>
                  <a:cubicBezTo>
                    <a:pt x="103" y="195"/>
                    <a:pt x="103" y="196"/>
                    <a:pt x="103" y="196"/>
                  </a:cubicBezTo>
                  <a:cubicBezTo>
                    <a:pt x="103" y="196"/>
                    <a:pt x="103" y="197"/>
                    <a:pt x="104" y="197"/>
                  </a:cubicBezTo>
                  <a:cubicBezTo>
                    <a:pt x="105" y="197"/>
                    <a:pt x="105" y="197"/>
                    <a:pt x="105" y="197"/>
                  </a:cubicBezTo>
                  <a:cubicBezTo>
                    <a:pt x="105" y="199"/>
                    <a:pt x="105" y="199"/>
                    <a:pt x="105" y="199"/>
                  </a:cubicBezTo>
                  <a:cubicBezTo>
                    <a:pt x="104" y="199"/>
                    <a:pt x="104" y="199"/>
                    <a:pt x="104" y="199"/>
                  </a:cubicBezTo>
                  <a:cubicBezTo>
                    <a:pt x="103" y="199"/>
                    <a:pt x="103" y="199"/>
                    <a:pt x="103" y="199"/>
                  </a:cubicBezTo>
                  <a:cubicBezTo>
                    <a:pt x="103" y="199"/>
                    <a:pt x="103" y="200"/>
                    <a:pt x="103" y="200"/>
                  </a:cubicBezTo>
                  <a:cubicBezTo>
                    <a:pt x="98" y="201"/>
                    <a:pt x="94" y="204"/>
                    <a:pt x="94" y="210"/>
                  </a:cubicBezTo>
                  <a:cubicBezTo>
                    <a:pt x="94" y="214"/>
                    <a:pt x="94" y="215"/>
                    <a:pt x="95" y="221"/>
                  </a:cubicBezTo>
                  <a:cubicBezTo>
                    <a:pt x="95" y="226"/>
                    <a:pt x="99" y="231"/>
                    <a:pt x="104" y="232"/>
                  </a:cubicBezTo>
                  <a:cubicBezTo>
                    <a:pt x="104" y="232"/>
                    <a:pt x="104" y="232"/>
                    <a:pt x="104" y="232"/>
                  </a:cubicBezTo>
                  <a:cubicBezTo>
                    <a:pt x="104" y="233"/>
                    <a:pt x="104" y="233"/>
                    <a:pt x="104" y="233"/>
                  </a:cubicBezTo>
                  <a:cubicBezTo>
                    <a:pt x="106" y="233"/>
                    <a:pt x="106" y="233"/>
                    <a:pt x="106" y="233"/>
                  </a:cubicBezTo>
                  <a:cubicBezTo>
                    <a:pt x="106" y="235"/>
                    <a:pt x="106" y="235"/>
                    <a:pt x="106" y="235"/>
                  </a:cubicBezTo>
                  <a:cubicBezTo>
                    <a:pt x="104" y="235"/>
                    <a:pt x="104" y="235"/>
                    <a:pt x="104" y="235"/>
                  </a:cubicBezTo>
                  <a:cubicBezTo>
                    <a:pt x="104" y="235"/>
                    <a:pt x="104" y="235"/>
                    <a:pt x="104" y="236"/>
                  </a:cubicBezTo>
                  <a:cubicBezTo>
                    <a:pt x="104" y="236"/>
                    <a:pt x="104" y="236"/>
                    <a:pt x="104" y="236"/>
                  </a:cubicBezTo>
                  <a:cubicBezTo>
                    <a:pt x="106" y="236"/>
                    <a:pt x="106" y="236"/>
                    <a:pt x="106" y="236"/>
                  </a:cubicBezTo>
                  <a:cubicBezTo>
                    <a:pt x="106" y="238"/>
                    <a:pt x="106" y="238"/>
                    <a:pt x="106" y="238"/>
                  </a:cubicBezTo>
                  <a:cubicBezTo>
                    <a:pt x="104" y="238"/>
                    <a:pt x="104" y="238"/>
                    <a:pt x="104" y="238"/>
                  </a:cubicBezTo>
                  <a:cubicBezTo>
                    <a:pt x="104" y="238"/>
                    <a:pt x="104" y="239"/>
                    <a:pt x="104" y="239"/>
                  </a:cubicBezTo>
                  <a:cubicBezTo>
                    <a:pt x="104" y="239"/>
                    <a:pt x="104" y="240"/>
                    <a:pt x="104" y="240"/>
                  </a:cubicBezTo>
                  <a:cubicBezTo>
                    <a:pt x="106" y="240"/>
                    <a:pt x="106" y="240"/>
                    <a:pt x="106" y="240"/>
                  </a:cubicBezTo>
                  <a:cubicBezTo>
                    <a:pt x="106" y="242"/>
                    <a:pt x="106" y="242"/>
                    <a:pt x="106" y="242"/>
                  </a:cubicBezTo>
                  <a:cubicBezTo>
                    <a:pt x="104" y="242"/>
                    <a:pt x="104" y="242"/>
                    <a:pt x="104" y="242"/>
                  </a:cubicBezTo>
                  <a:cubicBezTo>
                    <a:pt x="104" y="242"/>
                    <a:pt x="104" y="242"/>
                    <a:pt x="104" y="242"/>
                  </a:cubicBezTo>
                  <a:cubicBezTo>
                    <a:pt x="104" y="243"/>
                    <a:pt x="104" y="243"/>
                    <a:pt x="104" y="243"/>
                  </a:cubicBezTo>
                  <a:cubicBezTo>
                    <a:pt x="106" y="243"/>
                    <a:pt x="106" y="243"/>
                    <a:pt x="106" y="243"/>
                  </a:cubicBezTo>
                  <a:cubicBezTo>
                    <a:pt x="106" y="245"/>
                    <a:pt x="106" y="245"/>
                    <a:pt x="106" y="245"/>
                  </a:cubicBezTo>
                  <a:cubicBezTo>
                    <a:pt x="104" y="245"/>
                    <a:pt x="104" y="245"/>
                    <a:pt x="104" y="245"/>
                  </a:cubicBezTo>
                  <a:cubicBezTo>
                    <a:pt x="104" y="245"/>
                    <a:pt x="104" y="245"/>
                    <a:pt x="104" y="246"/>
                  </a:cubicBezTo>
                  <a:cubicBezTo>
                    <a:pt x="104" y="246"/>
                    <a:pt x="104" y="246"/>
                    <a:pt x="104" y="246"/>
                  </a:cubicBezTo>
                  <a:cubicBezTo>
                    <a:pt x="106" y="246"/>
                    <a:pt x="106" y="246"/>
                    <a:pt x="106" y="246"/>
                  </a:cubicBezTo>
                  <a:cubicBezTo>
                    <a:pt x="106" y="248"/>
                    <a:pt x="106" y="248"/>
                    <a:pt x="106" y="248"/>
                  </a:cubicBezTo>
                  <a:cubicBezTo>
                    <a:pt x="104" y="248"/>
                    <a:pt x="104" y="248"/>
                    <a:pt x="104" y="248"/>
                  </a:cubicBezTo>
                  <a:cubicBezTo>
                    <a:pt x="104" y="248"/>
                    <a:pt x="104" y="249"/>
                    <a:pt x="104" y="249"/>
                  </a:cubicBezTo>
                  <a:cubicBezTo>
                    <a:pt x="104" y="249"/>
                    <a:pt x="104" y="250"/>
                    <a:pt x="104" y="250"/>
                  </a:cubicBezTo>
                  <a:cubicBezTo>
                    <a:pt x="106" y="250"/>
                    <a:pt x="106" y="250"/>
                    <a:pt x="106" y="250"/>
                  </a:cubicBezTo>
                  <a:cubicBezTo>
                    <a:pt x="106" y="252"/>
                    <a:pt x="106" y="252"/>
                    <a:pt x="106" y="252"/>
                  </a:cubicBezTo>
                  <a:cubicBezTo>
                    <a:pt x="104" y="252"/>
                    <a:pt x="104" y="252"/>
                    <a:pt x="104" y="252"/>
                  </a:cubicBezTo>
                  <a:cubicBezTo>
                    <a:pt x="104" y="252"/>
                    <a:pt x="104" y="252"/>
                    <a:pt x="104" y="252"/>
                  </a:cubicBezTo>
                  <a:cubicBezTo>
                    <a:pt x="104" y="253"/>
                    <a:pt x="104" y="253"/>
                    <a:pt x="105" y="253"/>
                  </a:cubicBezTo>
                  <a:cubicBezTo>
                    <a:pt x="106" y="253"/>
                    <a:pt x="106" y="253"/>
                    <a:pt x="106" y="253"/>
                  </a:cubicBezTo>
                  <a:cubicBezTo>
                    <a:pt x="106" y="255"/>
                    <a:pt x="106" y="255"/>
                    <a:pt x="106" y="255"/>
                  </a:cubicBezTo>
                  <a:cubicBezTo>
                    <a:pt x="105" y="255"/>
                    <a:pt x="105" y="255"/>
                    <a:pt x="105" y="255"/>
                  </a:cubicBezTo>
                  <a:cubicBezTo>
                    <a:pt x="104" y="255"/>
                    <a:pt x="104" y="255"/>
                    <a:pt x="104" y="256"/>
                  </a:cubicBezTo>
                  <a:cubicBezTo>
                    <a:pt x="104" y="256"/>
                    <a:pt x="104" y="256"/>
                    <a:pt x="105" y="256"/>
                  </a:cubicBezTo>
                  <a:cubicBezTo>
                    <a:pt x="106" y="256"/>
                    <a:pt x="106" y="256"/>
                    <a:pt x="106" y="256"/>
                  </a:cubicBezTo>
                  <a:cubicBezTo>
                    <a:pt x="106" y="257"/>
                    <a:pt x="106" y="257"/>
                    <a:pt x="106" y="257"/>
                  </a:cubicBezTo>
                  <a:cubicBezTo>
                    <a:pt x="98" y="257"/>
                    <a:pt x="98" y="257"/>
                    <a:pt x="98" y="257"/>
                  </a:cubicBezTo>
                  <a:cubicBezTo>
                    <a:pt x="98" y="260"/>
                    <a:pt x="98" y="260"/>
                    <a:pt x="98" y="260"/>
                  </a:cubicBezTo>
                  <a:cubicBezTo>
                    <a:pt x="61" y="260"/>
                    <a:pt x="61" y="260"/>
                    <a:pt x="61" y="260"/>
                  </a:cubicBezTo>
                  <a:cubicBezTo>
                    <a:pt x="58" y="260"/>
                    <a:pt x="56" y="261"/>
                    <a:pt x="56" y="262"/>
                  </a:cubicBezTo>
                  <a:cubicBezTo>
                    <a:pt x="56" y="263"/>
                    <a:pt x="56" y="263"/>
                    <a:pt x="56" y="263"/>
                  </a:cubicBezTo>
                  <a:cubicBezTo>
                    <a:pt x="56" y="264"/>
                    <a:pt x="58" y="265"/>
                    <a:pt x="61" y="265"/>
                  </a:cubicBezTo>
                  <a:cubicBezTo>
                    <a:pt x="98" y="264"/>
                    <a:pt x="98" y="264"/>
                    <a:pt x="98" y="264"/>
                  </a:cubicBezTo>
                  <a:cubicBezTo>
                    <a:pt x="98" y="266"/>
                    <a:pt x="98" y="266"/>
                    <a:pt x="98" y="266"/>
                  </a:cubicBezTo>
                  <a:cubicBezTo>
                    <a:pt x="105" y="275"/>
                    <a:pt x="105" y="275"/>
                    <a:pt x="105" y="275"/>
                  </a:cubicBezTo>
                  <a:cubicBezTo>
                    <a:pt x="124" y="275"/>
                    <a:pt x="124" y="275"/>
                    <a:pt x="124" y="275"/>
                  </a:cubicBezTo>
                  <a:cubicBezTo>
                    <a:pt x="131" y="266"/>
                    <a:pt x="131" y="266"/>
                    <a:pt x="131" y="266"/>
                  </a:cubicBezTo>
                  <a:cubicBezTo>
                    <a:pt x="131" y="264"/>
                    <a:pt x="131" y="264"/>
                    <a:pt x="131" y="264"/>
                  </a:cubicBezTo>
                  <a:cubicBezTo>
                    <a:pt x="167" y="264"/>
                    <a:pt x="167" y="264"/>
                    <a:pt x="167" y="264"/>
                  </a:cubicBezTo>
                  <a:cubicBezTo>
                    <a:pt x="170" y="263"/>
                    <a:pt x="173" y="263"/>
                    <a:pt x="173" y="262"/>
                  </a:cubicBezTo>
                  <a:cubicBezTo>
                    <a:pt x="172" y="260"/>
                    <a:pt x="172" y="260"/>
                    <a:pt x="172" y="260"/>
                  </a:cubicBezTo>
                  <a:cubicBezTo>
                    <a:pt x="172" y="259"/>
                    <a:pt x="170" y="259"/>
                    <a:pt x="167" y="259"/>
                  </a:cubicBezTo>
                  <a:cubicBezTo>
                    <a:pt x="131" y="259"/>
                    <a:pt x="131" y="259"/>
                    <a:pt x="131" y="259"/>
                  </a:cubicBezTo>
                  <a:cubicBezTo>
                    <a:pt x="131" y="257"/>
                    <a:pt x="131" y="257"/>
                    <a:pt x="131" y="257"/>
                  </a:cubicBezTo>
                  <a:cubicBezTo>
                    <a:pt x="121" y="257"/>
                    <a:pt x="121" y="257"/>
                    <a:pt x="121" y="257"/>
                  </a:cubicBezTo>
                  <a:cubicBezTo>
                    <a:pt x="121" y="256"/>
                    <a:pt x="121" y="256"/>
                    <a:pt x="121" y="256"/>
                  </a:cubicBezTo>
                  <a:cubicBezTo>
                    <a:pt x="123" y="256"/>
                    <a:pt x="123" y="256"/>
                    <a:pt x="123" y="256"/>
                  </a:cubicBezTo>
                  <a:cubicBezTo>
                    <a:pt x="123" y="256"/>
                    <a:pt x="124" y="256"/>
                    <a:pt x="124" y="255"/>
                  </a:cubicBezTo>
                  <a:cubicBezTo>
                    <a:pt x="124" y="255"/>
                    <a:pt x="123" y="255"/>
                    <a:pt x="123" y="255"/>
                  </a:cubicBezTo>
                  <a:cubicBezTo>
                    <a:pt x="120" y="255"/>
                    <a:pt x="120" y="255"/>
                    <a:pt x="120" y="255"/>
                  </a:cubicBezTo>
                  <a:cubicBezTo>
                    <a:pt x="120" y="253"/>
                    <a:pt x="120" y="253"/>
                    <a:pt x="120" y="253"/>
                  </a:cubicBezTo>
                  <a:cubicBezTo>
                    <a:pt x="123" y="253"/>
                    <a:pt x="123" y="253"/>
                    <a:pt x="123" y="253"/>
                  </a:cubicBezTo>
                  <a:cubicBezTo>
                    <a:pt x="123" y="253"/>
                    <a:pt x="123" y="252"/>
                    <a:pt x="123" y="252"/>
                  </a:cubicBezTo>
                  <a:cubicBezTo>
                    <a:pt x="123" y="252"/>
                    <a:pt x="123" y="251"/>
                    <a:pt x="123" y="251"/>
                  </a:cubicBezTo>
                  <a:cubicBezTo>
                    <a:pt x="120" y="251"/>
                    <a:pt x="120" y="251"/>
                    <a:pt x="120" y="251"/>
                  </a:cubicBezTo>
                  <a:cubicBezTo>
                    <a:pt x="120" y="249"/>
                    <a:pt x="120" y="249"/>
                    <a:pt x="120" y="249"/>
                  </a:cubicBezTo>
                  <a:cubicBezTo>
                    <a:pt x="123" y="249"/>
                    <a:pt x="123" y="249"/>
                    <a:pt x="123" y="249"/>
                  </a:cubicBezTo>
                  <a:cubicBezTo>
                    <a:pt x="123" y="249"/>
                    <a:pt x="123" y="249"/>
                    <a:pt x="123" y="249"/>
                  </a:cubicBezTo>
                  <a:cubicBezTo>
                    <a:pt x="123" y="248"/>
                    <a:pt x="123" y="248"/>
                    <a:pt x="123" y="248"/>
                  </a:cubicBezTo>
                  <a:cubicBezTo>
                    <a:pt x="120" y="248"/>
                    <a:pt x="120" y="248"/>
                    <a:pt x="120" y="248"/>
                  </a:cubicBezTo>
                  <a:cubicBezTo>
                    <a:pt x="120" y="246"/>
                    <a:pt x="120" y="246"/>
                    <a:pt x="120" y="246"/>
                  </a:cubicBezTo>
                  <a:cubicBezTo>
                    <a:pt x="123" y="246"/>
                    <a:pt x="123" y="246"/>
                    <a:pt x="123" y="246"/>
                  </a:cubicBezTo>
                  <a:cubicBezTo>
                    <a:pt x="123" y="246"/>
                    <a:pt x="123" y="246"/>
                    <a:pt x="123" y="245"/>
                  </a:cubicBezTo>
                  <a:cubicBezTo>
                    <a:pt x="123" y="245"/>
                    <a:pt x="123" y="245"/>
                    <a:pt x="123" y="245"/>
                  </a:cubicBezTo>
                  <a:cubicBezTo>
                    <a:pt x="120" y="245"/>
                    <a:pt x="120" y="245"/>
                    <a:pt x="120" y="245"/>
                  </a:cubicBezTo>
                  <a:cubicBezTo>
                    <a:pt x="120" y="243"/>
                    <a:pt x="120" y="243"/>
                    <a:pt x="120" y="243"/>
                  </a:cubicBezTo>
                  <a:cubicBezTo>
                    <a:pt x="123" y="243"/>
                    <a:pt x="123" y="243"/>
                    <a:pt x="123" y="243"/>
                  </a:cubicBezTo>
                  <a:cubicBezTo>
                    <a:pt x="123" y="243"/>
                    <a:pt x="123" y="242"/>
                    <a:pt x="123" y="242"/>
                  </a:cubicBezTo>
                  <a:cubicBezTo>
                    <a:pt x="123" y="242"/>
                    <a:pt x="123" y="241"/>
                    <a:pt x="123" y="241"/>
                  </a:cubicBezTo>
                  <a:cubicBezTo>
                    <a:pt x="120" y="241"/>
                    <a:pt x="120" y="241"/>
                    <a:pt x="120" y="241"/>
                  </a:cubicBezTo>
                  <a:cubicBezTo>
                    <a:pt x="120" y="240"/>
                    <a:pt x="120" y="240"/>
                    <a:pt x="120" y="240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3" y="238"/>
                    <a:pt x="123" y="238"/>
                    <a:pt x="123" y="238"/>
                  </a:cubicBezTo>
                  <a:cubicBezTo>
                    <a:pt x="120" y="238"/>
                    <a:pt x="120" y="238"/>
                    <a:pt x="120" y="238"/>
                  </a:cubicBezTo>
                  <a:cubicBezTo>
                    <a:pt x="120" y="236"/>
                    <a:pt x="120" y="236"/>
                    <a:pt x="120" y="236"/>
                  </a:cubicBezTo>
                  <a:cubicBezTo>
                    <a:pt x="123" y="236"/>
                    <a:pt x="123" y="236"/>
                    <a:pt x="123" y="236"/>
                  </a:cubicBezTo>
                  <a:cubicBezTo>
                    <a:pt x="123" y="236"/>
                    <a:pt x="123" y="236"/>
                    <a:pt x="123" y="236"/>
                  </a:cubicBezTo>
                  <a:cubicBezTo>
                    <a:pt x="123" y="235"/>
                    <a:pt x="123" y="235"/>
                    <a:pt x="123" y="235"/>
                  </a:cubicBezTo>
                  <a:cubicBezTo>
                    <a:pt x="120" y="235"/>
                    <a:pt x="120" y="235"/>
                    <a:pt x="120" y="235"/>
                  </a:cubicBezTo>
                  <a:cubicBezTo>
                    <a:pt x="120" y="233"/>
                    <a:pt x="120" y="233"/>
                    <a:pt x="120" y="233"/>
                  </a:cubicBezTo>
                  <a:cubicBezTo>
                    <a:pt x="123" y="233"/>
                    <a:pt x="123" y="233"/>
                    <a:pt x="123" y="233"/>
                  </a:cubicBezTo>
                  <a:cubicBezTo>
                    <a:pt x="123" y="233"/>
                    <a:pt x="123" y="233"/>
                    <a:pt x="123" y="232"/>
                  </a:cubicBezTo>
                  <a:cubicBezTo>
                    <a:pt x="123" y="232"/>
                    <a:pt x="123" y="232"/>
                    <a:pt x="123" y="232"/>
                  </a:cubicBezTo>
                  <a:cubicBezTo>
                    <a:pt x="140" y="232"/>
                    <a:pt x="169" y="231"/>
                    <a:pt x="217" y="231"/>
                  </a:cubicBezTo>
                  <a:cubicBezTo>
                    <a:pt x="291" y="230"/>
                    <a:pt x="291" y="182"/>
                    <a:pt x="291" y="17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1720" tIns="30860" rIns="61720" bIns="30860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solidFill>
                  <a:srgbClr val="292929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512802" y="3898186"/>
              <a:ext cx="1725952" cy="4925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SzPct val="80000"/>
              </a:pPr>
              <a:r>
                <a:rPr lang="en-US" sz="1200" dirty="0">
                  <a:solidFill>
                    <a:schemeClr val="tx1">
                      <a:alpha val="99000"/>
                    </a:schemeClr>
                  </a:solidFill>
                </a:rPr>
                <a:t>Encoding</a:t>
              </a:r>
            </a:p>
            <a:p>
              <a:pPr algn="ctr">
                <a:lnSpc>
                  <a:spcPct val="90000"/>
                </a:lnSpc>
                <a:spcBef>
                  <a:spcPct val="20000"/>
                </a:spcBef>
                <a:buSzPct val="80000"/>
              </a:pPr>
              <a:r>
                <a:rPr lang="en-US" sz="1200" dirty="0">
                  <a:solidFill>
                    <a:schemeClr val="tx1">
                      <a:alpha val="99000"/>
                    </a:schemeClr>
                  </a:solidFill>
                </a:rPr>
                <a:t>&amp; Conversion</a:t>
              </a: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4149162" y="2249316"/>
            <a:ext cx="3490420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460375" indent="-460375" algn="ctr">
              <a:lnSpc>
                <a:spcPct val="90000"/>
              </a:lnSpc>
              <a:spcBef>
                <a:spcPct val="20000"/>
              </a:spcBef>
              <a:buSzPct val="80000"/>
              <a:defRPr sz="2400" spc="-10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</a:defRPr>
            </a:lvl1pPr>
          </a:lstStyle>
          <a:p>
            <a:r>
              <a:rPr lang="en-US" sz="1800" dirty="0">
                <a:solidFill>
                  <a:schemeClr val="bg2">
                    <a:lumMod val="25000"/>
                    <a:alpha val="99000"/>
                  </a:schemeClr>
                </a:solidFill>
              </a:rPr>
              <a:t>Windows Azure Media Services</a:t>
            </a:r>
          </a:p>
        </p:txBody>
      </p:sp>
      <p:grpSp>
        <p:nvGrpSpPr>
          <p:cNvPr id="81" name="Group 80"/>
          <p:cNvGrpSpPr/>
          <p:nvPr/>
        </p:nvGrpSpPr>
        <p:grpSpPr>
          <a:xfrm>
            <a:off x="4996965" y="2730437"/>
            <a:ext cx="758620" cy="906855"/>
            <a:chOff x="4550037" y="3156759"/>
            <a:chExt cx="1011637" cy="1209311"/>
          </a:xfrm>
          <a:solidFill>
            <a:srgbClr val="00B0F0"/>
          </a:solidFill>
        </p:grpSpPr>
        <p:sp>
          <p:nvSpPr>
            <p:cNvPr id="91" name="TextBox 90"/>
            <p:cNvSpPr txBox="1"/>
            <p:nvPr/>
          </p:nvSpPr>
          <p:spPr>
            <a:xfrm>
              <a:off x="4550037" y="3922809"/>
              <a:ext cx="1011637" cy="4432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lnSpc>
                  <a:spcPct val="90000"/>
                </a:lnSpc>
                <a:spcBef>
                  <a:spcPct val="20000"/>
                </a:spcBef>
                <a:buSzPct val="80000"/>
                <a:defRPr sz="1400">
                  <a:solidFill>
                    <a:schemeClr val="tx1">
                      <a:lumMod val="50000"/>
                      <a:lumOff val="50000"/>
                      <a:alpha val="99000"/>
                    </a:schemeClr>
                  </a:solidFill>
                </a:defRPr>
              </a:lvl1pPr>
            </a:lstStyle>
            <a:p>
              <a:pPr algn="ctr"/>
              <a:r>
                <a:rPr lang="en-US" sz="1200" dirty="0">
                  <a:solidFill>
                    <a:schemeClr val="tx1">
                      <a:alpha val="99000"/>
                    </a:schemeClr>
                  </a:solidFill>
                </a:rPr>
                <a:t>Content Protection</a:t>
              </a:r>
            </a:p>
          </p:txBody>
        </p:sp>
        <p:sp>
          <p:nvSpPr>
            <p:cNvPr id="92" name="Freeform 92"/>
            <p:cNvSpPr>
              <a:spLocks noEditPoints="1"/>
            </p:cNvSpPr>
            <p:nvPr/>
          </p:nvSpPr>
          <p:spPr bwMode="black">
            <a:xfrm>
              <a:off x="4853964" y="3156759"/>
              <a:ext cx="424981" cy="579033"/>
            </a:xfrm>
            <a:custGeom>
              <a:avLst/>
              <a:gdLst>
                <a:gd name="T0" fmla="*/ 15 w 48"/>
                <a:gd name="T1" fmla="*/ 11 h 66"/>
                <a:gd name="T2" fmla="*/ 24 w 48"/>
                <a:gd name="T3" fmla="*/ 9 h 66"/>
                <a:gd name="T4" fmla="*/ 33 w 48"/>
                <a:gd name="T5" fmla="*/ 11 h 66"/>
                <a:gd name="T6" fmla="*/ 35 w 48"/>
                <a:gd name="T7" fmla="*/ 23 h 66"/>
                <a:gd name="T8" fmla="*/ 35 w 48"/>
                <a:gd name="T9" fmla="*/ 25 h 66"/>
                <a:gd name="T10" fmla="*/ 35 w 48"/>
                <a:gd name="T11" fmla="*/ 27 h 66"/>
                <a:gd name="T12" fmla="*/ 14 w 48"/>
                <a:gd name="T13" fmla="*/ 27 h 66"/>
                <a:gd name="T14" fmla="*/ 14 w 48"/>
                <a:gd name="T15" fmla="*/ 25 h 66"/>
                <a:gd name="T16" fmla="*/ 14 w 48"/>
                <a:gd name="T17" fmla="*/ 22 h 66"/>
                <a:gd name="T18" fmla="*/ 15 w 48"/>
                <a:gd name="T19" fmla="*/ 11 h 66"/>
                <a:gd name="T20" fmla="*/ 44 w 48"/>
                <a:gd name="T21" fmla="*/ 28 h 66"/>
                <a:gd name="T22" fmla="*/ 44 w 48"/>
                <a:gd name="T23" fmla="*/ 25 h 66"/>
                <a:gd name="T24" fmla="*/ 44 w 48"/>
                <a:gd name="T25" fmla="*/ 23 h 66"/>
                <a:gd name="T26" fmla="*/ 39 w 48"/>
                <a:gd name="T27" fmla="*/ 5 h 66"/>
                <a:gd name="T28" fmla="*/ 24 w 48"/>
                <a:gd name="T29" fmla="*/ 0 h 66"/>
                <a:gd name="T30" fmla="*/ 9 w 48"/>
                <a:gd name="T31" fmla="*/ 5 h 66"/>
                <a:gd name="T32" fmla="*/ 5 w 48"/>
                <a:gd name="T33" fmla="*/ 22 h 66"/>
                <a:gd name="T34" fmla="*/ 5 w 48"/>
                <a:gd name="T35" fmla="*/ 25 h 66"/>
                <a:gd name="T36" fmla="*/ 5 w 48"/>
                <a:gd name="T37" fmla="*/ 27 h 66"/>
                <a:gd name="T38" fmla="*/ 0 w 48"/>
                <a:gd name="T39" fmla="*/ 32 h 66"/>
                <a:gd name="T40" fmla="*/ 0 w 48"/>
                <a:gd name="T41" fmla="*/ 62 h 66"/>
                <a:gd name="T42" fmla="*/ 5 w 48"/>
                <a:gd name="T43" fmla="*/ 66 h 66"/>
                <a:gd name="T44" fmla="*/ 43 w 48"/>
                <a:gd name="T45" fmla="*/ 66 h 66"/>
                <a:gd name="T46" fmla="*/ 48 w 48"/>
                <a:gd name="T47" fmla="*/ 62 h 66"/>
                <a:gd name="T48" fmla="*/ 48 w 48"/>
                <a:gd name="T49" fmla="*/ 32 h 66"/>
                <a:gd name="T50" fmla="*/ 44 w 48"/>
                <a:gd name="T51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8" h="66">
                  <a:moveTo>
                    <a:pt x="15" y="11"/>
                  </a:moveTo>
                  <a:cubicBezTo>
                    <a:pt x="17" y="10"/>
                    <a:pt x="20" y="9"/>
                    <a:pt x="24" y="9"/>
                  </a:cubicBezTo>
                  <a:cubicBezTo>
                    <a:pt x="29" y="9"/>
                    <a:pt x="32" y="10"/>
                    <a:pt x="33" y="11"/>
                  </a:cubicBezTo>
                  <a:cubicBezTo>
                    <a:pt x="35" y="13"/>
                    <a:pt x="35" y="18"/>
                    <a:pt x="35" y="23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5" y="26"/>
                    <a:pt x="35" y="27"/>
                    <a:pt x="35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7"/>
                    <a:pt x="14" y="26"/>
                    <a:pt x="14" y="25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17"/>
                    <a:pt x="14" y="13"/>
                    <a:pt x="15" y="11"/>
                  </a:cubicBezTo>
                  <a:moveTo>
                    <a:pt x="44" y="28"/>
                  </a:moveTo>
                  <a:cubicBezTo>
                    <a:pt x="44" y="27"/>
                    <a:pt x="44" y="26"/>
                    <a:pt x="44" y="25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4" y="16"/>
                    <a:pt x="44" y="10"/>
                    <a:pt x="39" y="5"/>
                  </a:cubicBezTo>
                  <a:cubicBezTo>
                    <a:pt x="36" y="2"/>
                    <a:pt x="31" y="0"/>
                    <a:pt x="24" y="0"/>
                  </a:cubicBezTo>
                  <a:cubicBezTo>
                    <a:pt x="17" y="0"/>
                    <a:pt x="12" y="2"/>
                    <a:pt x="9" y="5"/>
                  </a:cubicBezTo>
                  <a:cubicBezTo>
                    <a:pt x="5" y="9"/>
                    <a:pt x="5" y="16"/>
                    <a:pt x="5" y="22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6"/>
                    <a:pt x="5" y="27"/>
                    <a:pt x="5" y="27"/>
                  </a:cubicBezTo>
                  <a:cubicBezTo>
                    <a:pt x="2" y="28"/>
                    <a:pt x="0" y="30"/>
                    <a:pt x="0" y="3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4"/>
                    <a:pt x="2" y="66"/>
                    <a:pt x="5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6" y="66"/>
                    <a:pt x="48" y="64"/>
                    <a:pt x="48" y="6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0"/>
                    <a:pt x="46" y="28"/>
                    <a:pt x="44" y="28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70" tIns="34285" rIns="68570" bIns="34285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rgbClr val="292929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2895936" y="2730435"/>
            <a:ext cx="675207" cy="749047"/>
            <a:chOff x="1388404" y="3156759"/>
            <a:chExt cx="900404" cy="998872"/>
          </a:xfrm>
          <a:solidFill>
            <a:srgbClr val="00B0F0"/>
          </a:solidFill>
        </p:grpSpPr>
        <p:pic>
          <p:nvPicPr>
            <p:cNvPr id="85" name="Picture 12" descr="Cloud upload 512x512.png"/>
            <p:cNvPicPr>
              <a:picLocks noChangeAspect="1"/>
            </p:cNvPicPr>
            <p:nvPr/>
          </p:nvPicPr>
          <p:blipFill>
            <a:blip r:embed="rId10" cstate="print">
              <a:duotone>
                <a:prstClr val="black"/>
                <a:srgbClr val="FFFFF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9799" y="3156759"/>
              <a:ext cx="661002" cy="661002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</p:pic>
        <p:sp>
          <p:nvSpPr>
            <p:cNvPr id="86" name="TextBox 85"/>
            <p:cNvSpPr txBox="1"/>
            <p:nvPr/>
          </p:nvSpPr>
          <p:spPr>
            <a:xfrm>
              <a:off x="1388404" y="3934001"/>
              <a:ext cx="900404" cy="2216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SzPct val="80000"/>
              </a:pPr>
              <a:r>
                <a:rPr lang="en-US" sz="1200" dirty="0">
                  <a:solidFill>
                    <a:schemeClr val="tx1">
                      <a:alpha val="99000"/>
                    </a:schemeClr>
                  </a:solidFill>
                </a:rPr>
                <a:t>Ingestion</a:t>
              </a:r>
            </a:p>
          </p:txBody>
        </p:sp>
      </p:grpSp>
      <p:sp>
        <p:nvSpPr>
          <p:cNvPr id="40" name="Rectangle 39"/>
          <p:cNvSpPr/>
          <p:nvPr/>
        </p:nvSpPr>
        <p:spPr>
          <a:xfrm>
            <a:off x="1525840" y="3741105"/>
            <a:ext cx="9140322" cy="223733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44" tIns="34273" rIns="68544" bIns="3427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685279" fontAlgn="base">
              <a:spcBef>
                <a:spcPct val="0"/>
              </a:spcBef>
              <a:spcAft>
                <a:spcPct val="0"/>
              </a:spcAft>
            </a:pPr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777264" y="3966134"/>
            <a:ext cx="8685568" cy="188849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67" tIns="34284" rIns="68567" bIns="342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13" fontAlgn="base">
              <a:spcBef>
                <a:spcPct val="0"/>
              </a:spcBef>
              <a:spcAft>
                <a:spcPct val="0"/>
              </a:spcAft>
            </a:pPr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26010" y="4047888"/>
            <a:ext cx="5800436" cy="13465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2"/>
              </a:buClr>
              <a:buSzPct val="110000"/>
            </a:pPr>
            <a:r>
              <a:rPr lang="es-AR" b="1" dirty="0">
                <a:solidFill>
                  <a:srgbClr val="00B0F0"/>
                </a:solidFill>
              </a:rPr>
              <a:t>Windows Azure Media Encryptor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SzPct val="110000"/>
            </a:pPr>
            <a:r>
              <a:rPr lang="es-AR" sz="1500" b="1" dirty="0">
                <a:solidFill>
                  <a:schemeClr val="bg1"/>
                </a:solidFill>
                <a:latin typeface="+mj-lt"/>
              </a:rPr>
              <a:t>Smooth</a:t>
            </a:r>
            <a:r>
              <a:rPr lang="es-AR" sz="1500" b="1" dirty="0">
                <a:solidFill>
                  <a:schemeClr val="bg1"/>
                </a:solidFill>
                <a:latin typeface="+mj-lt"/>
              </a:rPr>
              <a:t> Streaming o Apple HLS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SzPct val="110000"/>
            </a:pPr>
            <a:r>
              <a:rPr lang="es-AR" sz="1500" b="1" i="1" dirty="0">
                <a:solidFill>
                  <a:schemeClr val="bg1"/>
                </a:solidFill>
                <a:latin typeface="+mj-lt"/>
              </a:rPr>
              <a:t>Encripta</a:t>
            </a:r>
            <a:r>
              <a:rPr lang="es-AR" sz="1500" b="1" dirty="0">
                <a:solidFill>
                  <a:schemeClr val="bg1"/>
                </a:solidFill>
                <a:latin typeface="+mj-lt"/>
              </a:rPr>
              <a:t> con </a:t>
            </a:r>
            <a:r>
              <a:rPr lang="es-AR" sz="1500" b="1" dirty="0" err="1">
                <a:solidFill>
                  <a:schemeClr val="bg1"/>
                </a:solidFill>
                <a:latin typeface="+mj-lt"/>
              </a:rPr>
              <a:t>PlayReady</a:t>
            </a:r>
            <a:r>
              <a:rPr lang="es-AR" sz="1500" b="1" dirty="0">
                <a:solidFill>
                  <a:schemeClr val="bg1"/>
                </a:solidFill>
                <a:latin typeface="+mj-lt"/>
              </a:rPr>
              <a:t>, </a:t>
            </a:r>
            <a:r>
              <a:rPr lang="es-AR" sz="1500" b="1" dirty="0" err="1">
                <a:solidFill>
                  <a:schemeClr val="bg1"/>
                </a:solidFill>
                <a:latin typeface="+mj-lt"/>
              </a:rPr>
              <a:t>Common</a:t>
            </a:r>
            <a:r>
              <a:rPr lang="es-AR" sz="1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s-AR" sz="1500" b="1" dirty="0" err="1">
                <a:solidFill>
                  <a:schemeClr val="bg1"/>
                </a:solidFill>
                <a:latin typeface="+mj-lt"/>
              </a:rPr>
              <a:t>Encryption</a:t>
            </a:r>
            <a:r>
              <a:rPr lang="es-AR" sz="1500" b="1" dirty="0">
                <a:solidFill>
                  <a:schemeClr val="bg1"/>
                </a:solidFill>
                <a:latin typeface="+mj-lt"/>
              </a:rPr>
              <a:t>, AES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SzPct val="110000"/>
            </a:pPr>
            <a:endParaRPr lang="es-AR" sz="15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2022327" y="4406368"/>
            <a:ext cx="758620" cy="906855"/>
            <a:chOff x="4550037" y="3156759"/>
            <a:chExt cx="1011637" cy="1209311"/>
          </a:xfrm>
          <a:solidFill>
            <a:srgbClr val="00B0F0"/>
          </a:solidFill>
        </p:grpSpPr>
        <p:sp>
          <p:nvSpPr>
            <p:cNvPr id="36" name="TextBox 35"/>
            <p:cNvSpPr txBox="1"/>
            <p:nvPr/>
          </p:nvSpPr>
          <p:spPr>
            <a:xfrm>
              <a:off x="4550037" y="3922809"/>
              <a:ext cx="1011637" cy="4432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lnSpc>
                  <a:spcPct val="90000"/>
                </a:lnSpc>
                <a:spcBef>
                  <a:spcPct val="20000"/>
                </a:spcBef>
                <a:buSzPct val="80000"/>
                <a:defRPr sz="1400">
                  <a:solidFill>
                    <a:schemeClr val="tx1">
                      <a:lumMod val="50000"/>
                      <a:lumOff val="50000"/>
                      <a:alpha val="99000"/>
                    </a:schemeClr>
                  </a:solidFill>
                </a:defRPr>
              </a:lvl1pPr>
            </a:lstStyle>
            <a:p>
              <a:pPr algn="ctr"/>
              <a:r>
                <a:rPr lang="en-US" sz="1200" dirty="0">
                  <a:solidFill>
                    <a:schemeClr val="bg1">
                      <a:alpha val="99000"/>
                    </a:schemeClr>
                  </a:solidFill>
                </a:rPr>
                <a:t>Content Protection</a:t>
              </a:r>
            </a:p>
          </p:txBody>
        </p:sp>
        <p:sp>
          <p:nvSpPr>
            <p:cNvPr id="37" name="Freeform 92"/>
            <p:cNvSpPr>
              <a:spLocks noEditPoints="1"/>
            </p:cNvSpPr>
            <p:nvPr/>
          </p:nvSpPr>
          <p:spPr bwMode="black">
            <a:xfrm>
              <a:off x="4853964" y="3156759"/>
              <a:ext cx="424981" cy="579033"/>
            </a:xfrm>
            <a:custGeom>
              <a:avLst/>
              <a:gdLst>
                <a:gd name="T0" fmla="*/ 15 w 48"/>
                <a:gd name="T1" fmla="*/ 11 h 66"/>
                <a:gd name="T2" fmla="*/ 24 w 48"/>
                <a:gd name="T3" fmla="*/ 9 h 66"/>
                <a:gd name="T4" fmla="*/ 33 w 48"/>
                <a:gd name="T5" fmla="*/ 11 h 66"/>
                <a:gd name="T6" fmla="*/ 35 w 48"/>
                <a:gd name="T7" fmla="*/ 23 h 66"/>
                <a:gd name="T8" fmla="*/ 35 w 48"/>
                <a:gd name="T9" fmla="*/ 25 h 66"/>
                <a:gd name="T10" fmla="*/ 35 w 48"/>
                <a:gd name="T11" fmla="*/ 27 h 66"/>
                <a:gd name="T12" fmla="*/ 14 w 48"/>
                <a:gd name="T13" fmla="*/ 27 h 66"/>
                <a:gd name="T14" fmla="*/ 14 w 48"/>
                <a:gd name="T15" fmla="*/ 25 h 66"/>
                <a:gd name="T16" fmla="*/ 14 w 48"/>
                <a:gd name="T17" fmla="*/ 22 h 66"/>
                <a:gd name="T18" fmla="*/ 15 w 48"/>
                <a:gd name="T19" fmla="*/ 11 h 66"/>
                <a:gd name="T20" fmla="*/ 44 w 48"/>
                <a:gd name="T21" fmla="*/ 28 h 66"/>
                <a:gd name="T22" fmla="*/ 44 w 48"/>
                <a:gd name="T23" fmla="*/ 25 h 66"/>
                <a:gd name="T24" fmla="*/ 44 w 48"/>
                <a:gd name="T25" fmla="*/ 23 h 66"/>
                <a:gd name="T26" fmla="*/ 39 w 48"/>
                <a:gd name="T27" fmla="*/ 5 h 66"/>
                <a:gd name="T28" fmla="*/ 24 w 48"/>
                <a:gd name="T29" fmla="*/ 0 h 66"/>
                <a:gd name="T30" fmla="*/ 9 w 48"/>
                <a:gd name="T31" fmla="*/ 5 h 66"/>
                <a:gd name="T32" fmla="*/ 5 w 48"/>
                <a:gd name="T33" fmla="*/ 22 h 66"/>
                <a:gd name="T34" fmla="*/ 5 w 48"/>
                <a:gd name="T35" fmla="*/ 25 h 66"/>
                <a:gd name="T36" fmla="*/ 5 w 48"/>
                <a:gd name="T37" fmla="*/ 27 h 66"/>
                <a:gd name="T38" fmla="*/ 0 w 48"/>
                <a:gd name="T39" fmla="*/ 32 h 66"/>
                <a:gd name="T40" fmla="*/ 0 w 48"/>
                <a:gd name="T41" fmla="*/ 62 h 66"/>
                <a:gd name="T42" fmla="*/ 5 w 48"/>
                <a:gd name="T43" fmla="*/ 66 h 66"/>
                <a:gd name="T44" fmla="*/ 43 w 48"/>
                <a:gd name="T45" fmla="*/ 66 h 66"/>
                <a:gd name="T46" fmla="*/ 48 w 48"/>
                <a:gd name="T47" fmla="*/ 62 h 66"/>
                <a:gd name="T48" fmla="*/ 48 w 48"/>
                <a:gd name="T49" fmla="*/ 32 h 66"/>
                <a:gd name="T50" fmla="*/ 44 w 48"/>
                <a:gd name="T51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8" h="66">
                  <a:moveTo>
                    <a:pt x="15" y="11"/>
                  </a:moveTo>
                  <a:cubicBezTo>
                    <a:pt x="17" y="10"/>
                    <a:pt x="20" y="9"/>
                    <a:pt x="24" y="9"/>
                  </a:cubicBezTo>
                  <a:cubicBezTo>
                    <a:pt x="29" y="9"/>
                    <a:pt x="32" y="10"/>
                    <a:pt x="33" y="11"/>
                  </a:cubicBezTo>
                  <a:cubicBezTo>
                    <a:pt x="35" y="13"/>
                    <a:pt x="35" y="18"/>
                    <a:pt x="35" y="23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5" y="26"/>
                    <a:pt x="35" y="27"/>
                    <a:pt x="35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7"/>
                    <a:pt x="14" y="26"/>
                    <a:pt x="14" y="25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17"/>
                    <a:pt x="14" y="13"/>
                    <a:pt x="15" y="11"/>
                  </a:cubicBezTo>
                  <a:moveTo>
                    <a:pt x="44" y="28"/>
                  </a:moveTo>
                  <a:cubicBezTo>
                    <a:pt x="44" y="27"/>
                    <a:pt x="44" y="26"/>
                    <a:pt x="44" y="25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4" y="16"/>
                    <a:pt x="44" y="10"/>
                    <a:pt x="39" y="5"/>
                  </a:cubicBezTo>
                  <a:cubicBezTo>
                    <a:pt x="36" y="2"/>
                    <a:pt x="31" y="0"/>
                    <a:pt x="24" y="0"/>
                  </a:cubicBezTo>
                  <a:cubicBezTo>
                    <a:pt x="17" y="0"/>
                    <a:pt x="12" y="2"/>
                    <a:pt x="9" y="5"/>
                  </a:cubicBezTo>
                  <a:cubicBezTo>
                    <a:pt x="5" y="9"/>
                    <a:pt x="5" y="16"/>
                    <a:pt x="5" y="22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6"/>
                    <a:pt x="5" y="27"/>
                    <a:pt x="5" y="27"/>
                  </a:cubicBezTo>
                  <a:cubicBezTo>
                    <a:pt x="2" y="28"/>
                    <a:pt x="0" y="30"/>
                    <a:pt x="0" y="3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4"/>
                    <a:pt x="2" y="66"/>
                    <a:pt x="5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6" y="66"/>
                    <a:pt x="48" y="64"/>
                    <a:pt x="48" y="6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0"/>
                    <a:pt x="46" y="28"/>
                    <a:pt x="44" y="28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70" tIns="34285" rIns="68570" bIns="34285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rgbClr val="292929"/>
                </a:solidFill>
              </a:endParaRPr>
            </a:p>
          </p:txBody>
        </p:sp>
      </p:grpSp>
      <p:sp>
        <p:nvSpPr>
          <p:cNvPr id="24" name="Content Placeholder 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1628672" y="1569388"/>
            <a:ext cx="894879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1200"/>
              </a:spcBef>
              <a:buSzPct val="80000"/>
              <a:buFontTx/>
              <a:buNone/>
              <a:defRPr sz="32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460375" indent="0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Tx/>
              <a:buNone/>
              <a:defRPr sz="28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Tx/>
              <a:buNone/>
              <a:defRPr sz="24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370013" indent="0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Tx/>
              <a:buNone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836738" indent="0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Tx/>
              <a:buNone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8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tx1">
                    <a:alpha val="99000"/>
                  </a:schemeClr>
                </a:solidFill>
                <a:latin typeface="Segoe UI Light" pitchFamily="34" charset="0"/>
              </a:rPr>
              <a:t>Tu elección de componentes para la creación de media workflows personalizados en la nube</a:t>
            </a:r>
            <a:endParaRPr lang="es-AR" sz="2100" dirty="0">
              <a:ln>
                <a:solidFill>
                  <a:srgbClr val="FFFFFF">
                    <a:alpha val="0"/>
                  </a:srgbClr>
                </a:solidFill>
              </a:ln>
              <a:solidFill>
                <a:schemeClr val="tx1">
                  <a:alpha val="99000"/>
                </a:schemeClr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607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25840" y="857616"/>
          <a:ext cx="119045" cy="119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4" name="think-cell Slide" r:id="rId11" imgW="360" imgH="360" progId="">
                  <p:embed/>
                </p:oleObj>
              </mc:Choice>
              <mc:Fallback>
                <p:oleObj name="think-cell Slide" r:id="rId11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840" y="857616"/>
                        <a:ext cx="119045" cy="1190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¿Cómo nos puede ayudar Windows Azure Media Services?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5840" y="1868336"/>
            <a:ext cx="9140322" cy="413205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44" tIns="34273" rIns="68544" bIns="3427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685279" fontAlgn="base">
              <a:spcBef>
                <a:spcPct val="0"/>
              </a:spcBef>
              <a:spcAft>
                <a:spcPct val="0"/>
              </a:spcAft>
            </a:pPr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4" name="Cloud large"/>
          <p:cNvSpPr>
            <a:spLocks/>
          </p:cNvSpPr>
          <p:nvPr/>
        </p:nvSpPr>
        <p:spPr bwMode="black">
          <a:xfrm flipH="1">
            <a:off x="2088082" y="1861215"/>
            <a:ext cx="8160236" cy="2644195"/>
          </a:xfrm>
          <a:custGeom>
            <a:avLst/>
            <a:gdLst>
              <a:gd name="T0" fmla="*/ 415 w 489"/>
              <a:gd name="T1" fmla="*/ 222 h 285"/>
              <a:gd name="T2" fmla="*/ 489 w 489"/>
              <a:gd name="T3" fmla="*/ 148 h 285"/>
              <a:gd name="T4" fmla="*/ 415 w 489"/>
              <a:gd name="T5" fmla="*/ 74 h 285"/>
              <a:gd name="T6" fmla="*/ 404 w 489"/>
              <a:gd name="T7" fmla="*/ 75 h 285"/>
              <a:gd name="T8" fmla="*/ 295 w 489"/>
              <a:gd name="T9" fmla="*/ 0 h 285"/>
              <a:gd name="T10" fmla="*/ 213 w 489"/>
              <a:gd name="T11" fmla="*/ 34 h 285"/>
              <a:gd name="T12" fmla="*/ 162 w 489"/>
              <a:gd name="T13" fmla="*/ 18 h 285"/>
              <a:gd name="T14" fmla="*/ 71 w 489"/>
              <a:gd name="T15" fmla="*/ 97 h 285"/>
              <a:gd name="T16" fmla="*/ 56 w 489"/>
              <a:gd name="T17" fmla="*/ 95 h 285"/>
              <a:gd name="T18" fmla="*/ 0 w 489"/>
              <a:gd name="T19" fmla="*/ 151 h 285"/>
              <a:gd name="T20" fmla="*/ 56 w 489"/>
              <a:gd name="T21" fmla="*/ 208 h 285"/>
              <a:gd name="T22" fmla="*/ 78 w 489"/>
              <a:gd name="T23" fmla="*/ 203 h 285"/>
              <a:gd name="T24" fmla="*/ 141 w 489"/>
              <a:gd name="T25" fmla="*/ 257 h 285"/>
              <a:gd name="T26" fmla="*/ 178 w 489"/>
              <a:gd name="T27" fmla="*/ 244 h 285"/>
              <a:gd name="T28" fmla="*/ 241 w 489"/>
              <a:gd name="T29" fmla="*/ 285 h 285"/>
              <a:gd name="T30" fmla="*/ 297 w 489"/>
              <a:gd name="T31" fmla="*/ 255 h 285"/>
              <a:gd name="T32" fmla="*/ 332 w 489"/>
              <a:gd name="T33" fmla="*/ 267 h 285"/>
              <a:gd name="T34" fmla="*/ 390 w 489"/>
              <a:gd name="T35" fmla="*/ 217 h 285"/>
              <a:gd name="T36" fmla="*/ 415 w 489"/>
              <a:gd name="T37" fmla="*/ 222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89" h="285">
                <a:moveTo>
                  <a:pt x="415" y="222"/>
                </a:moveTo>
                <a:cubicBezTo>
                  <a:pt x="456" y="222"/>
                  <a:pt x="489" y="189"/>
                  <a:pt x="489" y="148"/>
                </a:cubicBezTo>
                <a:cubicBezTo>
                  <a:pt x="489" y="107"/>
                  <a:pt x="456" y="74"/>
                  <a:pt x="415" y="74"/>
                </a:cubicBezTo>
                <a:cubicBezTo>
                  <a:pt x="411" y="74"/>
                  <a:pt x="407" y="74"/>
                  <a:pt x="404" y="75"/>
                </a:cubicBezTo>
                <a:cubicBezTo>
                  <a:pt x="387" y="31"/>
                  <a:pt x="345" y="0"/>
                  <a:pt x="295" y="0"/>
                </a:cubicBezTo>
                <a:cubicBezTo>
                  <a:pt x="263" y="0"/>
                  <a:pt x="234" y="13"/>
                  <a:pt x="213" y="34"/>
                </a:cubicBezTo>
                <a:cubicBezTo>
                  <a:pt x="199" y="24"/>
                  <a:pt x="181" y="18"/>
                  <a:pt x="162" y="18"/>
                </a:cubicBezTo>
                <a:cubicBezTo>
                  <a:pt x="115" y="18"/>
                  <a:pt x="77" y="52"/>
                  <a:pt x="71" y="97"/>
                </a:cubicBezTo>
                <a:cubicBezTo>
                  <a:pt x="66" y="96"/>
                  <a:pt x="61" y="95"/>
                  <a:pt x="56" y="95"/>
                </a:cubicBezTo>
                <a:cubicBezTo>
                  <a:pt x="25" y="95"/>
                  <a:pt x="0" y="120"/>
                  <a:pt x="0" y="151"/>
                </a:cubicBezTo>
                <a:cubicBezTo>
                  <a:pt x="0" y="182"/>
                  <a:pt x="25" y="208"/>
                  <a:pt x="56" y="208"/>
                </a:cubicBezTo>
                <a:cubicBezTo>
                  <a:pt x="64" y="208"/>
                  <a:pt x="71" y="206"/>
                  <a:pt x="78" y="203"/>
                </a:cubicBezTo>
                <a:cubicBezTo>
                  <a:pt x="83" y="234"/>
                  <a:pt x="109" y="257"/>
                  <a:pt x="141" y="257"/>
                </a:cubicBezTo>
                <a:cubicBezTo>
                  <a:pt x="155" y="257"/>
                  <a:pt x="168" y="252"/>
                  <a:pt x="178" y="244"/>
                </a:cubicBezTo>
                <a:cubicBezTo>
                  <a:pt x="189" y="268"/>
                  <a:pt x="213" y="285"/>
                  <a:pt x="241" y="285"/>
                </a:cubicBezTo>
                <a:cubicBezTo>
                  <a:pt x="264" y="285"/>
                  <a:pt x="285" y="273"/>
                  <a:pt x="297" y="255"/>
                </a:cubicBezTo>
                <a:cubicBezTo>
                  <a:pt x="307" y="263"/>
                  <a:pt x="319" y="267"/>
                  <a:pt x="332" y="267"/>
                </a:cubicBezTo>
                <a:cubicBezTo>
                  <a:pt x="361" y="267"/>
                  <a:pt x="386" y="246"/>
                  <a:pt x="390" y="217"/>
                </a:cubicBezTo>
                <a:cubicBezTo>
                  <a:pt x="397" y="220"/>
                  <a:pt x="406" y="222"/>
                  <a:pt x="415" y="222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70" tIns="34285" rIns="68570" bIns="34285" numCol="1" anchor="t" anchorCtr="0" compatLnSpc="1">
            <a:prstTxWarp prst="textNoShape">
              <a:avLst/>
            </a:prstTxWarp>
          </a:bodyPr>
          <a:lstStyle/>
          <a:p>
            <a:endParaRPr lang="en-US" sz="1200">
              <a:solidFill>
                <a:srgbClr val="292929"/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3649161" y="2716791"/>
            <a:ext cx="1294280" cy="938966"/>
            <a:chOff x="2512802" y="3138566"/>
            <a:chExt cx="1725952" cy="1252132"/>
          </a:xfrm>
          <a:solidFill>
            <a:srgbClr val="00B0F0"/>
          </a:solidFill>
        </p:grpSpPr>
        <p:sp>
          <p:nvSpPr>
            <p:cNvPr id="103" name="Freeform 133"/>
            <p:cNvSpPr>
              <a:spLocks/>
            </p:cNvSpPr>
            <p:nvPr>
              <p:custDataLst>
                <p:custData r:id="rId8"/>
              </p:custDataLst>
            </p:nvPr>
          </p:nvSpPr>
          <p:spPr bwMode="black">
            <a:xfrm>
              <a:off x="2988006" y="3138566"/>
              <a:ext cx="691095" cy="652698"/>
            </a:xfrm>
            <a:custGeom>
              <a:avLst/>
              <a:gdLst>
                <a:gd name="T0" fmla="*/ 87 w 291"/>
                <a:gd name="T1" fmla="*/ 18 h 275"/>
                <a:gd name="T2" fmla="*/ 96 w 291"/>
                <a:gd name="T3" fmla="*/ 48 h 275"/>
                <a:gd name="T4" fmla="*/ 0 w 291"/>
                <a:gd name="T5" fmla="*/ 140 h 275"/>
                <a:gd name="T6" fmla="*/ 128 w 291"/>
                <a:gd name="T7" fmla="*/ 56 h 275"/>
                <a:gd name="T8" fmla="*/ 201 w 291"/>
                <a:gd name="T9" fmla="*/ 36 h 275"/>
                <a:gd name="T10" fmla="*/ 122 w 291"/>
                <a:gd name="T11" fmla="*/ 198 h 275"/>
                <a:gd name="T12" fmla="*/ 122 w 291"/>
                <a:gd name="T13" fmla="*/ 195 h 275"/>
                <a:gd name="T14" fmla="*/ 122 w 291"/>
                <a:gd name="T15" fmla="*/ 192 h 275"/>
                <a:gd name="T16" fmla="*/ 122 w 291"/>
                <a:gd name="T17" fmla="*/ 189 h 275"/>
                <a:gd name="T18" fmla="*/ 122 w 291"/>
                <a:gd name="T19" fmla="*/ 185 h 275"/>
                <a:gd name="T20" fmla="*/ 122 w 291"/>
                <a:gd name="T21" fmla="*/ 182 h 275"/>
                <a:gd name="T22" fmla="*/ 122 w 291"/>
                <a:gd name="T23" fmla="*/ 179 h 275"/>
                <a:gd name="T24" fmla="*/ 122 w 291"/>
                <a:gd name="T25" fmla="*/ 175 h 275"/>
                <a:gd name="T26" fmla="*/ 122 w 291"/>
                <a:gd name="T27" fmla="*/ 172 h 275"/>
                <a:gd name="T28" fmla="*/ 122 w 291"/>
                <a:gd name="T29" fmla="*/ 169 h 275"/>
                <a:gd name="T30" fmla="*/ 122 w 291"/>
                <a:gd name="T31" fmla="*/ 165 h 275"/>
                <a:gd name="T32" fmla="*/ 122 w 291"/>
                <a:gd name="T33" fmla="*/ 162 h 275"/>
                <a:gd name="T34" fmla="*/ 123 w 291"/>
                <a:gd name="T35" fmla="*/ 157 h 275"/>
                <a:gd name="T36" fmla="*/ 103 w 291"/>
                <a:gd name="T37" fmla="*/ 158 h 275"/>
                <a:gd name="T38" fmla="*/ 103 w 291"/>
                <a:gd name="T39" fmla="*/ 162 h 275"/>
                <a:gd name="T40" fmla="*/ 103 w 291"/>
                <a:gd name="T41" fmla="*/ 166 h 275"/>
                <a:gd name="T42" fmla="*/ 103 w 291"/>
                <a:gd name="T43" fmla="*/ 169 h 275"/>
                <a:gd name="T44" fmla="*/ 103 w 291"/>
                <a:gd name="T45" fmla="*/ 172 h 275"/>
                <a:gd name="T46" fmla="*/ 103 w 291"/>
                <a:gd name="T47" fmla="*/ 176 h 275"/>
                <a:gd name="T48" fmla="*/ 104 w 291"/>
                <a:gd name="T49" fmla="*/ 179 h 275"/>
                <a:gd name="T50" fmla="*/ 104 w 291"/>
                <a:gd name="T51" fmla="*/ 182 h 275"/>
                <a:gd name="T52" fmla="*/ 104 w 291"/>
                <a:gd name="T53" fmla="*/ 185 h 275"/>
                <a:gd name="T54" fmla="*/ 104 w 291"/>
                <a:gd name="T55" fmla="*/ 189 h 275"/>
                <a:gd name="T56" fmla="*/ 104 w 291"/>
                <a:gd name="T57" fmla="*/ 192 h 275"/>
                <a:gd name="T58" fmla="*/ 104 w 291"/>
                <a:gd name="T59" fmla="*/ 195 h 275"/>
                <a:gd name="T60" fmla="*/ 104 w 291"/>
                <a:gd name="T61" fmla="*/ 199 h 275"/>
                <a:gd name="T62" fmla="*/ 104 w 291"/>
                <a:gd name="T63" fmla="*/ 232 h 275"/>
                <a:gd name="T64" fmla="*/ 104 w 291"/>
                <a:gd name="T65" fmla="*/ 235 h 275"/>
                <a:gd name="T66" fmla="*/ 104 w 291"/>
                <a:gd name="T67" fmla="*/ 238 h 275"/>
                <a:gd name="T68" fmla="*/ 104 w 291"/>
                <a:gd name="T69" fmla="*/ 242 h 275"/>
                <a:gd name="T70" fmla="*/ 104 w 291"/>
                <a:gd name="T71" fmla="*/ 245 h 275"/>
                <a:gd name="T72" fmla="*/ 104 w 291"/>
                <a:gd name="T73" fmla="*/ 248 h 275"/>
                <a:gd name="T74" fmla="*/ 104 w 291"/>
                <a:gd name="T75" fmla="*/ 252 h 275"/>
                <a:gd name="T76" fmla="*/ 105 w 291"/>
                <a:gd name="T77" fmla="*/ 255 h 275"/>
                <a:gd name="T78" fmla="*/ 98 w 291"/>
                <a:gd name="T79" fmla="*/ 257 h 275"/>
                <a:gd name="T80" fmla="*/ 61 w 291"/>
                <a:gd name="T81" fmla="*/ 265 h 275"/>
                <a:gd name="T82" fmla="*/ 131 w 291"/>
                <a:gd name="T83" fmla="*/ 266 h 275"/>
                <a:gd name="T84" fmla="*/ 167 w 291"/>
                <a:gd name="T85" fmla="*/ 259 h 275"/>
                <a:gd name="T86" fmla="*/ 123 w 291"/>
                <a:gd name="T87" fmla="*/ 256 h 275"/>
                <a:gd name="T88" fmla="*/ 123 w 291"/>
                <a:gd name="T89" fmla="*/ 253 h 275"/>
                <a:gd name="T90" fmla="*/ 123 w 291"/>
                <a:gd name="T91" fmla="*/ 249 h 275"/>
                <a:gd name="T92" fmla="*/ 123 w 291"/>
                <a:gd name="T93" fmla="*/ 246 h 275"/>
                <a:gd name="T94" fmla="*/ 123 w 291"/>
                <a:gd name="T95" fmla="*/ 243 h 275"/>
                <a:gd name="T96" fmla="*/ 123 w 291"/>
                <a:gd name="T97" fmla="*/ 239 h 275"/>
                <a:gd name="T98" fmla="*/ 123 w 291"/>
                <a:gd name="T99" fmla="*/ 236 h 275"/>
                <a:gd name="T100" fmla="*/ 123 w 291"/>
                <a:gd name="T101" fmla="*/ 233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1" h="275">
                  <a:moveTo>
                    <a:pt x="291" y="170"/>
                  </a:moveTo>
                  <a:cubicBezTo>
                    <a:pt x="291" y="159"/>
                    <a:pt x="291" y="109"/>
                    <a:pt x="290" y="60"/>
                  </a:cubicBezTo>
                  <a:cubicBezTo>
                    <a:pt x="290" y="29"/>
                    <a:pt x="260" y="0"/>
                    <a:pt x="215" y="1"/>
                  </a:cubicBezTo>
                  <a:cubicBezTo>
                    <a:pt x="208" y="1"/>
                    <a:pt x="102" y="2"/>
                    <a:pt x="102" y="2"/>
                  </a:cubicBezTo>
                  <a:cubicBezTo>
                    <a:pt x="89" y="3"/>
                    <a:pt x="87" y="13"/>
                    <a:pt x="87" y="18"/>
                  </a:cubicBezTo>
                  <a:cubicBezTo>
                    <a:pt x="87" y="23"/>
                    <a:pt x="87" y="19"/>
                    <a:pt x="87" y="26"/>
                  </a:cubicBezTo>
                  <a:cubicBezTo>
                    <a:pt x="87" y="32"/>
                    <a:pt x="94" y="37"/>
                    <a:pt x="101" y="38"/>
                  </a:cubicBezTo>
                  <a:cubicBezTo>
                    <a:pt x="101" y="38"/>
                    <a:pt x="101" y="38"/>
                    <a:pt x="101" y="39"/>
                  </a:cubicBezTo>
                  <a:cubicBezTo>
                    <a:pt x="101" y="40"/>
                    <a:pt x="101" y="40"/>
                    <a:pt x="102" y="41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40" y="92"/>
                    <a:pt x="40" y="92"/>
                    <a:pt x="4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207" y="140"/>
                    <a:pt x="207" y="140"/>
                    <a:pt x="207" y="140"/>
                  </a:cubicBezTo>
                  <a:cubicBezTo>
                    <a:pt x="207" y="92"/>
                    <a:pt x="207" y="92"/>
                    <a:pt x="207" y="92"/>
                  </a:cubicBezTo>
                  <a:cubicBezTo>
                    <a:pt x="179" y="92"/>
                    <a:pt x="179" y="92"/>
                    <a:pt x="179" y="92"/>
                  </a:cubicBezTo>
                  <a:cubicBezTo>
                    <a:pt x="179" y="56"/>
                    <a:pt x="179" y="56"/>
                    <a:pt x="179" y="56"/>
                  </a:cubicBezTo>
                  <a:cubicBezTo>
                    <a:pt x="128" y="56"/>
                    <a:pt x="128" y="56"/>
                    <a:pt x="128" y="56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2" y="40"/>
                    <a:pt x="123" y="40"/>
                    <a:pt x="123" y="39"/>
                  </a:cubicBezTo>
                  <a:cubicBezTo>
                    <a:pt x="123" y="38"/>
                    <a:pt x="123" y="38"/>
                    <a:pt x="122" y="37"/>
                  </a:cubicBezTo>
                  <a:cubicBezTo>
                    <a:pt x="149" y="37"/>
                    <a:pt x="193" y="36"/>
                    <a:pt x="201" y="36"/>
                  </a:cubicBezTo>
                  <a:cubicBezTo>
                    <a:pt x="246" y="36"/>
                    <a:pt x="250" y="54"/>
                    <a:pt x="250" y="66"/>
                  </a:cubicBezTo>
                  <a:cubicBezTo>
                    <a:pt x="250" y="77"/>
                    <a:pt x="251" y="145"/>
                    <a:pt x="251" y="172"/>
                  </a:cubicBezTo>
                  <a:cubicBezTo>
                    <a:pt x="252" y="198"/>
                    <a:pt x="210" y="198"/>
                    <a:pt x="202" y="198"/>
                  </a:cubicBezTo>
                  <a:cubicBezTo>
                    <a:pt x="197" y="198"/>
                    <a:pt x="147" y="198"/>
                    <a:pt x="123" y="199"/>
                  </a:cubicBezTo>
                  <a:cubicBezTo>
                    <a:pt x="123" y="199"/>
                    <a:pt x="122" y="198"/>
                    <a:pt x="122" y="198"/>
                  </a:cubicBezTo>
                  <a:cubicBezTo>
                    <a:pt x="120" y="198"/>
                    <a:pt x="120" y="198"/>
                    <a:pt x="120" y="198"/>
                  </a:cubicBezTo>
                  <a:cubicBezTo>
                    <a:pt x="120" y="197"/>
                    <a:pt x="120" y="197"/>
                    <a:pt x="120" y="197"/>
                  </a:cubicBezTo>
                  <a:cubicBezTo>
                    <a:pt x="122" y="196"/>
                    <a:pt x="122" y="196"/>
                    <a:pt x="122" y="196"/>
                  </a:cubicBezTo>
                  <a:cubicBezTo>
                    <a:pt x="122" y="196"/>
                    <a:pt x="123" y="196"/>
                    <a:pt x="123" y="196"/>
                  </a:cubicBezTo>
                  <a:cubicBezTo>
                    <a:pt x="123" y="195"/>
                    <a:pt x="122" y="195"/>
                    <a:pt x="122" y="195"/>
                  </a:cubicBezTo>
                  <a:cubicBezTo>
                    <a:pt x="120" y="195"/>
                    <a:pt x="120" y="195"/>
                    <a:pt x="120" y="195"/>
                  </a:cubicBezTo>
                  <a:cubicBezTo>
                    <a:pt x="120" y="193"/>
                    <a:pt x="120" y="193"/>
                    <a:pt x="120" y="193"/>
                  </a:cubicBezTo>
                  <a:cubicBezTo>
                    <a:pt x="122" y="193"/>
                    <a:pt x="122" y="193"/>
                    <a:pt x="122" y="193"/>
                  </a:cubicBezTo>
                  <a:cubicBezTo>
                    <a:pt x="122" y="193"/>
                    <a:pt x="123" y="193"/>
                    <a:pt x="123" y="192"/>
                  </a:cubicBezTo>
                  <a:cubicBezTo>
                    <a:pt x="123" y="192"/>
                    <a:pt x="122" y="192"/>
                    <a:pt x="122" y="192"/>
                  </a:cubicBezTo>
                  <a:cubicBezTo>
                    <a:pt x="120" y="192"/>
                    <a:pt x="120" y="192"/>
                    <a:pt x="120" y="192"/>
                  </a:cubicBezTo>
                  <a:cubicBezTo>
                    <a:pt x="120" y="190"/>
                    <a:pt x="120" y="190"/>
                    <a:pt x="120" y="190"/>
                  </a:cubicBezTo>
                  <a:cubicBezTo>
                    <a:pt x="122" y="190"/>
                    <a:pt x="122" y="190"/>
                    <a:pt x="122" y="190"/>
                  </a:cubicBezTo>
                  <a:cubicBezTo>
                    <a:pt x="122" y="190"/>
                    <a:pt x="123" y="190"/>
                    <a:pt x="123" y="189"/>
                  </a:cubicBezTo>
                  <a:cubicBezTo>
                    <a:pt x="123" y="189"/>
                    <a:pt x="122" y="189"/>
                    <a:pt x="122" y="189"/>
                  </a:cubicBezTo>
                  <a:cubicBezTo>
                    <a:pt x="120" y="189"/>
                    <a:pt x="120" y="189"/>
                    <a:pt x="120" y="189"/>
                  </a:cubicBezTo>
                  <a:cubicBezTo>
                    <a:pt x="120" y="187"/>
                    <a:pt x="120" y="187"/>
                    <a:pt x="120" y="187"/>
                  </a:cubicBezTo>
                  <a:cubicBezTo>
                    <a:pt x="122" y="187"/>
                    <a:pt x="122" y="187"/>
                    <a:pt x="122" y="187"/>
                  </a:cubicBezTo>
                  <a:cubicBezTo>
                    <a:pt x="122" y="187"/>
                    <a:pt x="123" y="186"/>
                    <a:pt x="123" y="186"/>
                  </a:cubicBezTo>
                  <a:cubicBezTo>
                    <a:pt x="123" y="186"/>
                    <a:pt x="122" y="185"/>
                    <a:pt x="122" y="185"/>
                  </a:cubicBezTo>
                  <a:cubicBezTo>
                    <a:pt x="120" y="185"/>
                    <a:pt x="120" y="185"/>
                    <a:pt x="120" y="185"/>
                  </a:cubicBezTo>
                  <a:cubicBezTo>
                    <a:pt x="120" y="183"/>
                    <a:pt x="120" y="183"/>
                    <a:pt x="120" y="183"/>
                  </a:cubicBezTo>
                  <a:cubicBezTo>
                    <a:pt x="122" y="183"/>
                    <a:pt x="122" y="183"/>
                    <a:pt x="122" y="183"/>
                  </a:cubicBezTo>
                  <a:cubicBezTo>
                    <a:pt x="122" y="183"/>
                    <a:pt x="123" y="183"/>
                    <a:pt x="123" y="183"/>
                  </a:cubicBezTo>
                  <a:cubicBezTo>
                    <a:pt x="123" y="182"/>
                    <a:pt x="122" y="182"/>
                    <a:pt x="122" y="182"/>
                  </a:cubicBezTo>
                  <a:cubicBezTo>
                    <a:pt x="120" y="182"/>
                    <a:pt x="120" y="182"/>
                    <a:pt x="120" y="182"/>
                  </a:cubicBezTo>
                  <a:cubicBezTo>
                    <a:pt x="119" y="180"/>
                    <a:pt x="119" y="180"/>
                    <a:pt x="119" y="180"/>
                  </a:cubicBezTo>
                  <a:cubicBezTo>
                    <a:pt x="122" y="180"/>
                    <a:pt x="122" y="180"/>
                    <a:pt x="122" y="180"/>
                  </a:cubicBezTo>
                  <a:cubicBezTo>
                    <a:pt x="122" y="180"/>
                    <a:pt x="123" y="180"/>
                    <a:pt x="123" y="179"/>
                  </a:cubicBezTo>
                  <a:cubicBezTo>
                    <a:pt x="122" y="179"/>
                    <a:pt x="122" y="179"/>
                    <a:pt x="122" y="179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19" y="177"/>
                    <a:pt x="119" y="177"/>
                    <a:pt x="119" y="177"/>
                  </a:cubicBezTo>
                  <a:cubicBezTo>
                    <a:pt x="122" y="177"/>
                    <a:pt x="122" y="177"/>
                    <a:pt x="122" y="177"/>
                  </a:cubicBezTo>
                  <a:cubicBezTo>
                    <a:pt x="122" y="177"/>
                    <a:pt x="122" y="176"/>
                    <a:pt x="122" y="176"/>
                  </a:cubicBezTo>
                  <a:cubicBezTo>
                    <a:pt x="122" y="176"/>
                    <a:pt x="122" y="175"/>
                    <a:pt x="122" y="175"/>
                  </a:cubicBezTo>
                  <a:cubicBezTo>
                    <a:pt x="119" y="175"/>
                    <a:pt x="119" y="175"/>
                    <a:pt x="119" y="175"/>
                  </a:cubicBezTo>
                  <a:cubicBezTo>
                    <a:pt x="119" y="173"/>
                    <a:pt x="119" y="173"/>
                    <a:pt x="119" y="173"/>
                  </a:cubicBezTo>
                  <a:cubicBezTo>
                    <a:pt x="122" y="173"/>
                    <a:pt x="122" y="173"/>
                    <a:pt x="122" y="173"/>
                  </a:cubicBezTo>
                  <a:cubicBezTo>
                    <a:pt x="122" y="173"/>
                    <a:pt x="122" y="173"/>
                    <a:pt x="122" y="173"/>
                  </a:cubicBezTo>
                  <a:cubicBezTo>
                    <a:pt x="122" y="172"/>
                    <a:pt x="122" y="172"/>
                    <a:pt x="122" y="172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119" y="170"/>
                    <a:pt x="119" y="170"/>
                    <a:pt x="119" y="170"/>
                  </a:cubicBezTo>
                  <a:cubicBezTo>
                    <a:pt x="122" y="170"/>
                    <a:pt x="122" y="170"/>
                    <a:pt x="122" y="170"/>
                  </a:cubicBezTo>
                  <a:cubicBezTo>
                    <a:pt x="122" y="170"/>
                    <a:pt x="122" y="170"/>
                    <a:pt x="122" y="169"/>
                  </a:cubicBezTo>
                  <a:cubicBezTo>
                    <a:pt x="122" y="169"/>
                    <a:pt x="122" y="169"/>
                    <a:pt x="122" y="169"/>
                  </a:cubicBezTo>
                  <a:cubicBezTo>
                    <a:pt x="119" y="169"/>
                    <a:pt x="119" y="169"/>
                    <a:pt x="119" y="169"/>
                  </a:cubicBezTo>
                  <a:cubicBezTo>
                    <a:pt x="119" y="167"/>
                    <a:pt x="119" y="167"/>
                    <a:pt x="119" y="167"/>
                  </a:cubicBezTo>
                  <a:cubicBezTo>
                    <a:pt x="122" y="167"/>
                    <a:pt x="122" y="167"/>
                    <a:pt x="122" y="167"/>
                  </a:cubicBezTo>
                  <a:cubicBezTo>
                    <a:pt x="122" y="167"/>
                    <a:pt x="122" y="166"/>
                    <a:pt x="122" y="166"/>
                  </a:cubicBezTo>
                  <a:cubicBezTo>
                    <a:pt x="122" y="166"/>
                    <a:pt x="122" y="165"/>
                    <a:pt x="122" y="165"/>
                  </a:cubicBezTo>
                  <a:cubicBezTo>
                    <a:pt x="119" y="165"/>
                    <a:pt x="119" y="165"/>
                    <a:pt x="119" y="165"/>
                  </a:cubicBezTo>
                  <a:cubicBezTo>
                    <a:pt x="119" y="163"/>
                    <a:pt x="119" y="163"/>
                    <a:pt x="119" y="163"/>
                  </a:cubicBezTo>
                  <a:cubicBezTo>
                    <a:pt x="122" y="163"/>
                    <a:pt x="122" y="163"/>
                    <a:pt x="122" y="163"/>
                  </a:cubicBezTo>
                  <a:cubicBezTo>
                    <a:pt x="122" y="163"/>
                    <a:pt x="122" y="163"/>
                    <a:pt x="122" y="163"/>
                  </a:cubicBezTo>
                  <a:cubicBezTo>
                    <a:pt x="122" y="162"/>
                    <a:pt x="122" y="162"/>
                    <a:pt x="122" y="162"/>
                  </a:cubicBezTo>
                  <a:cubicBezTo>
                    <a:pt x="119" y="162"/>
                    <a:pt x="119" y="162"/>
                    <a:pt x="119" y="162"/>
                  </a:cubicBezTo>
                  <a:cubicBezTo>
                    <a:pt x="119" y="161"/>
                    <a:pt x="119" y="161"/>
                    <a:pt x="119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3" y="161"/>
                    <a:pt x="124" y="160"/>
                    <a:pt x="124" y="159"/>
                  </a:cubicBezTo>
                  <a:cubicBezTo>
                    <a:pt x="124" y="158"/>
                    <a:pt x="124" y="158"/>
                    <a:pt x="123" y="157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29" y="140"/>
                    <a:pt x="129" y="140"/>
                    <a:pt x="129" y="140"/>
                  </a:cubicBezTo>
                  <a:cubicBezTo>
                    <a:pt x="97" y="140"/>
                    <a:pt x="97" y="140"/>
                    <a:pt x="97" y="140"/>
                  </a:cubicBezTo>
                  <a:cubicBezTo>
                    <a:pt x="97" y="149"/>
                    <a:pt x="97" y="149"/>
                    <a:pt x="97" y="149"/>
                  </a:cubicBezTo>
                  <a:cubicBezTo>
                    <a:pt x="103" y="158"/>
                    <a:pt x="103" y="158"/>
                    <a:pt x="103" y="158"/>
                  </a:cubicBezTo>
                  <a:cubicBezTo>
                    <a:pt x="102" y="158"/>
                    <a:pt x="102" y="159"/>
                    <a:pt x="102" y="159"/>
                  </a:cubicBezTo>
                  <a:cubicBezTo>
                    <a:pt x="102" y="161"/>
                    <a:pt x="103" y="161"/>
                    <a:pt x="104" y="161"/>
                  </a:cubicBezTo>
                  <a:cubicBezTo>
                    <a:pt x="105" y="161"/>
                    <a:pt x="105" y="161"/>
                    <a:pt x="105" y="161"/>
                  </a:cubicBezTo>
                  <a:cubicBezTo>
                    <a:pt x="105" y="162"/>
                    <a:pt x="105" y="162"/>
                    <a:pt x="105" y="162"/>
                  </a:cubicBezTo>
                  <a:cubicBezTo>
                    <a:pt x="103" y="162"/>
                    <a:pt x="103" y="162"/>
                    <a:pt x="103" y="162"/>
                  </a:cubicBezTo>
                  <a:cubicBezTo>
                    <a:pt x="103" y="162"/>
                    <a:pt x="103" y="163"/>
                    <a:pt x="103" y="163"/>
                  </a:cubicBezTo>
                  <a:cubicBezTo>
                    <a:pt x="103" y="163"/>
                    <a:pt x="103" y="164"/>
                    <a:pt x="103" y="164"/>
                  </a:cubicBezTo>
                  <a:cubicBezTo>
                    <a:pt x="105" y="164"/>
                    <a:pt x="105" y="164"/>
                    <a:pt x="105" y="164"/>
                  </a:cubicBezTo>
                  <a:cubicBezTo>
                    <a:pt x="105" y="166"/>
                    <a:pt x="105" y="166"/>
                    <a:pt x="105" y="166"/>
                  </a:cubicBezTo>
                  <a:cubicBezTo>
                    <a:pt x="103" y="166"/>
                    <a:pt x="103" y="166"/>
                    <a:pt x="103" y="166"/>
                  </a:cubicBezTo>
                  <a:cubicBezTo>
                    <a:pt x="103" y="166"/>
                    <a:pt x="103" y="166"/>
                    <a:pt x="103" y="166"/>
                  </a:cubicBezTo>
                  <a:cubicBezTo>
                    <a:pt x="103" y="167"/>
                    <a:pt x="103" y="167"/>
                    <a:pt x="103" y="167"/>
                  </a:cubicBezTo>
                  <a:cubicBezTo>
                    <a:pt x="105" y="167"/>
                    <a:pt x="105" y="167"/>
                    <a:pt x="105" y="167"/>
                  </a:cubicBezTo>
                  <a:cubicBezTo>
                    <a:pt x="105" y="169"/>
                    <a:pt x="105" y="169"/>
                    <a:pt x="105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3" y="169"/>
                    <a:pt x="103" y="169"/>
                    <a:pt x="103" y="170"/>
                  </a:cubicBezTo>
                  <a:cubicBezTo>
                    <a:pt x="103" y="170"/>
                    <a:pt x="103" y="170"/>
                    <a:pt x="103" y="170"/>
                  </a:cubicBezTo>
                  <a:cubicBezTo>
                    <a:pt x="105" y="170"/>
                    <a:pt x="105" y="170"/>
                    <a:pt x="105" y="170"/>
                  </a:cubicBezTo>
                  <a:cubicBezTo>
                    <a:pt x="105" y="172"/>
                    <a:pt x="105" y="172"/>
                    <a:pt x="105" y="172"/>
                  </a:cubicBezTo>
                  <a:cubicBezTo>
                    <a:pt x="103" y="172"/>
                    <a:pt x="103" y="172"/>
                    <a:pt x="103" y="172"/>
                  </a:cubicBezTo>
                  <a:cubicBezTo>
                    <a:pt x="103" y="172"/>
                    <a:pt x="103" y="173"/>
                    <a:pt x="103" y="173"/>
                  </a:cubicBezTo>
                  <a:cubicBezTo>
                    <a:pt x="103" y="173"/>
                    <a:pt x="103" y="174"/>
                    <a:pt x="103" y="174"/>
                  </a:cubicBezTo>
                  <a:cubicBezTo>
                    <a:pt x="105" y="174"/>
                    <a:pt x="105" y="174"/>
                    <a:pt x="105" y="174"/>
                  </a:cubicBezTo>
                  <a:cubicBezTo>
                    <a:pt x="105" y="176"/>
                    <a:pt x="105" y="176"/>
                    <a:pt x="105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3" y="177"/>
                    <a:pt x="103" y="177"/>
                    <a:pt x="104" y="177"/>
                  </a:cubicBezTo>
                  <a:cubicBezTo>
                    <a:pt x="105" y="177"/>
                    <a:pt x="105" y="177"/>
                    <a:pt x="105" y="177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9"/>
                    <a:pt x="103" y="179"/>
                    <a:pt x="103" y="180"/>
                  </a:cubicBezTo>
                  <a:cubicBezTo>
                    <a:pt x="103" y="180"/>
                    <a:pt x="103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5" y="182"/>
                    <a:pt x="105" y="182"/>
                    <a:pt x="105" y="182"/>
                  </a:cubicBezTo>
                  <a:cubicBezTo>
                    <a:pt x="104" y="182"/>
                    <a:pt x="104" y="182"/>
                    <a:pt x="104" y="182"/>
                  </a:cubicBezTo>
                  <a:cubicBezTo>
                    <a:pt x="103" y="182"/>
                    <a:pt x="103" y="182"/>
                    <a:pt x="103" y="183"/>
                  </a:cubicBezTo>
                  <a:cubicBezTo>
                    <a:pt x="103" y="183"/>
                    <a:pt x="103" y="183"/>
                    <a:pt x="104" y="183"/>
                  </a:cubicBezTo>
                  <a:cubicBezTo>
                    <a:pt x="105" y="183"/>
                    <a:pt x="105" y="183"/>
                    <a:pt x="105" y="183"/>
                  </a:cubicBezTo>
                  <a:cubicBezTo>
                    <a:pt x="105" y="185"/>
                    <a:pt x="105" y="185"/>
                    <a:pt x="105" y="185"/>
                  </a:cubicBezTo>
                  <a:cubicBezTo>
                    <a:pt x="104" y="185"/>
                    <a:pt x="104" y="185"/>
                    <a:pt x="104" y="185"/>
                  </a:cubicBezTo>
                  <a:cubicBezTo>
                    <a:pt x="103" y="185"/>
                    <a:pt x="103" y="186"/>
                    <a:pt x="103" y="186"/>
                  </a:cubicBezTo>
                  <a:cubicBezTo>
                    <a:pt x="103" y="187"/>
                    <a:pt x="103" y="187"/>
                    <a:pt x="104" y="187"/>
                  </a:cubicBezTo>
                  <a:cubicBezTo>
                    <a:pt x="105" y="187"/>
                    <a:pt x="105" y="187"/>
                    <a:pt x="105" y="187"/>
                  </a:cubicBezTo>
                  <a:cubicBezTo>
                    <a:pt x="105" y="189"/>
                    <a:pt x="105" y="189"/>
                    <a:pt x="105" y="189"/>
                  </a:cubicBezTo>
                  <a:cubicBezTo>
                    <a:pt x="104" y="189"/>
                    <a:pt x="104" y="189"/>
                    <a:pt x="104" y="189"/>
                  </a:cubicBezTo>
                  <a:cubicBezTo>
                    <a:pt x="103" y="189"/>
                    <a:pt x="103" y="189"/>
                    <a:pt x="103" y="189"/>
                  </a:cubicBezTo>
                  <a:cubicBezTo>
                    <a:pt x="103" y="190"/>
                    <a:pt x="103" y="190"/>
                    <a:pt x="104" y="190"/>
                  </a:cubicBezTo>
                  <a:cubicBezTo>
                    <a:pt x="105" y="190"/>
                    <a:pt x="105" y="190"/>
                    <a:pt x="105" y="190"/>
                  </a:cubicBezTo>
                  <a:cubicBezTo>
                    <a:pt x="105" y="192"/>
                    <a:pt x="105" y="192"/>
                    <a:pt x="105" y="192"/>
                  </a:cubicBezTo>
                  <a:cubicBezTo>
                    <a:pt x="104" y="192"/>
                    <a:pt x="104" y="192"/>
                    <a:pt x="104" y="192"/>
                  </a:cubicBezTo>
                  <a:cubicBezTo>
                    <a:pt x="103" y="192"/>
                    <a:pt x="103" y="192"/>
                    <a:pt x="103" y="193"/>
                  </a:cubicBezTo>
                  <a:cubicBezTo>
                    <a:pt x="103" y="193"/>
                    <a:pt x="103" y="193"/>
                    <a:pt x="104" y="193"/>
                  </a:cubicBezTo>
                  <a:cubicBezTo>
                    <a:pt x="105" y="193"/>
                    <a:pt x="105" y="193"/>
                    <a:pt x="105" y="193"/>
                  </a:cubicBezTo>
                  <a:cubicBezTo>
                    <a:pt x="105" y="195"/>
                    <a:pt x="105" y="195"/>
                    <a:pt x="105" y="195"/>
                  </a:cubicBezTo>
                  <a:cubicBezTo>
                    <a:pt x="104" y="195"/>
                    <a:pt x="104" y="195"/>
                    <a:pt x="104" y="195"/>
                  </a:cubicBezTo>
                  <a:cubicBezTo>
                    <a:pt x="103" y="195"/>
                    <a:pt x="103" y="196"/>
                    <a:pt x="103" y="196"/>
                  </a:cubicBezTo>
                  <a:cubicBezTo>
                    <a:pt x="103" y="196"/>
                    <a:pt x="103" y="197"/>
                    <a:pt x="104" y="197"/>
                  </a:cubicBezTo>
                  <a:cubicBezTo>
                    <a:pt x="105" y="197"/>
                    <a:pt x="105" y="197"/>
                    <a:pt x="105" y="197"/>
                  </a:cubicBezTo>
                  <a:cubicBezTo>
                    <a:pt x="105" y="199"/>
                    <a:pt x="105" y="199"/>
                    <a:pt x="105" y="199"/>
                  </a:cubicBezTo>
                  <a:cubicBezTo>
                    <a:pt x="104" y="199"/>
                    <a:pt x="104" y="199"/>
                    <a:pt x="104" y="199"/>
                  </a:cubicBezTo>
                  <a:cubicBezTo>
                    <a:pt x="103" y="199"/>
                    <a:pt x="103" y="199"/>
                    <a:pt x="103" y="199"/>
                  </a:cubicBezTo>
                  <a:cubicBezTo>
                    <a:pt x="103" y="199"/>
                    <a:pt x="103" y="200"/>
                    <a:pt x="103" y="200"/>
                  </a:cubicBezTo>
                  <a:cubicBezTo>
                    <a:pt x="98" y="201"/>
                    <a:pt x="94" y="204"/>
                    <a:pt x="94" y="210"/>
                  </a:cubicBezTo>
                  <a:cubicBezTo>
                    <a:pt x="94" y="214"/>
                    <a:pt x="94" y="215"/>
                    <a:pt x="95" y="221"/>
                  </a:cubicBezTo>
                  <a:cubicBezTo>
                    <a:pt x="95" y="226"/>
                    <a:pt x="99" y="231"/>
                    <a:pt x="104" y="232"/>
                  </a:cubicBezTo>
                  <a:cubicBezTo>
                    <a:pt x="104" y="232"/>
                    <a:pt x="104" y="232"/>
                    <a:pt x="104" y="232"/>
                  </a:cubicBezTo>
                  <a:cubicBezTo>
                    <a:pt x="104" y="233"/>
                    <a:pt x="104" y="233"/>
                    <a:pt x="104" y="233"/>
                  </a:cubicBezTo>
                  <a:cubicBezTo>
                    <a:pt x="106" y="233"/>
                    <a:pt x="106" y="233"/>
                    <a:pt x="106" y="233"/>
                  </a:cubicBezTo>
                  <a:cubicBezTo>
                    <a:pt x="106" y="235"/>
                    <a:pt x="106" y="235"/>
                    <a:pt x="106" y="235"/>
                  </a:cubicBezTo>
                  <a:cubicBezTo>
                    <a:pt x="104" y="235"/>
                    <a:pt x="104" y="235"/>
                    <a:pt x="104" y="235"/>
                  </a:cubicBezTo>
                  <a:cubicBezTo>
                    <a:pt x="104" y="235"/>
                    <a:pt x="104" y="235"/>
                    <a:pt x="104" y="236"/>
                  </a:cubicBezTo>
                  <a:cubicBezTo>
                    <a:pt x="104" y="236"/>
                    <a:pt x="104" y="236"/>
                    <a:pt x="104" y="236"/>
                  </a:cubicBezTo>
                  <a:cubicBezTo>
                    <a:pt x="106" y="236"/>
                    <a:pt x="106" y="236"/>
                    <a:pt x="106" y="236"/>
                  </a:cubicBezTo>
                  <a:cubicBezTo>
                    <a:pt x="106" y="238"/>
                    <a:pt x="106" y="238"/>
                    <a:pt x="106" y="238"/>
                  </a:cubicBezTo>
                  <a:cubicBezTo>
                    <a:pt x="104" y="238"/>
                    <a:pt x="104" y="238"/>
                    <a:pt x="104" y="238"/>
                  </a:cubicBezTo>
                  <a:cubicBezTo>
                    <a:pt x="104" y="238"/>
                    <a:pt x="104" y="239"/>
                    <a:pt x="104" y="239"/>
                  </a:cubicBezTo>
                  <a:cubicBezTo>
                    <a:pt x="104" y="239"/>
                    <a:pt x="104" y="240"/>
                    <a:pt x="104" y="240"/>
                  </a:cubicBezTo>
                  <a:cubicBezTo>
                    <a:pt x="106" y="240"/>
                    <a:pt x="106" y="240"/>
                    <a:pt x="106" y="240"/>
                  </a:cubicBezTo>
                  <a:cubicBezTo>
                    <a:pt x="106" y="242"/>
                    <a:pt x="106" y="242"/>
                    <a:pt x="106" y="242"/>
                  </a:cubicBezTo>
                  <a:cubicBezTo>
                    <a:pt x="104" y="242"/>
                    <a:pt x="104" y="242"/>
                    <a:pt x="104" y="242"/>
                  </a:cubicBezTo>
                  <a:cubicBezTo>
                    <a:pt x="104" y="242"/>
                    <a:pt x="104" y="242"/>
                    <a:pt x="104" y="242"/>
                  </a:cubicBezTo>
                  <a:cubicBezTo>
                    <a:pt x="104" y="243"/>
                    <a:pt x="104" y="243"/>
                    <a:pt x="104" y="243"/>
                  </a:cubicBezTo>
                  <a:cubicBezTo>
                    <a:pt x="106" y="243"/>
                    <a:pt x="106" y="243"/>
                    <a:pt x="106" y="243"/>
                  </a:cubicBezTo>
                  <a:cubicBezTo>
                    <a:pt x="106" y="245"/>
                    <a:pt x="106" y="245"/>
                    <a:pt x="106" y="245"/>
                  </a:cubicBezTo>
                  <a:cubicBezTo>
                    <a:pt x="104" y="245"/>
                    <a:pt x="104" y="245"/>
                    <a:pt x="104" y="245"/>
                  </a:cubicBezTo>
                  <a:cubicBezTo>
                    <a:pt x="104" y="245"/>
                    <a:pt x="104" y="245"/>
                    <a:pt x="104" y="246"/>
                  </a:cubicBezTo>
                  <a:cubicBezTo>
                    <a:pt x="104" y="246"/>
                    <a:pt x="104" y="246"/>
                    <a:pt x="104" y="246"/>
                  </a:cubicBezTo>
                  <a:cubicBezTo>
                    <a:pt x="106" y="246"/>
                    <a:pt x="106" y="246"/>
                    <a:pt x="106" y="246"/>
                  </a:cubicBezTo>
                  <a:cubicBezTo>
                    <a:pt x="106" y="248"/>
                    <a:pt x="106" y="248"/>
                    <a:pt x="106" y="248"/>
                  </a:cubicBezTo>
                  <a:cubicBezTo>
                    <a:pt x="104" y="248"/>
                    <a:pt x="104" y="248"/>
                    <a:pt x="104" y="248"/>
                  </a:cubicBezTo>
                  <a:cubicBezTo>
                    <a:pt x="104" y="248"/>
                    <a:pt x="104" y="249"/>
                    <a:pt x="104" y="249"/>
                  </a:cubicBezTo>
                  <a:cubicBezTo>
                    <a:pt x="104" y="249"/>
                    <a:pt x="104" y="250"/>
                    <a:pt x="104" y="250"/>
                  </a:cubicBezTo>
                  <a:cubicBezTo>
                    <a:pt x="106" y="250"/>
                    <a:pt x="106" y="250"/>
                    <a:pt x="106" y="250"/>
                  </a:cubicBezTo>
                  <a:cubicBezTo>
                    <a:pt x="106" y="252"/>
                    <a:pt x="106" y="252"/>
                    <a:pt x="106" y="252"/>
                  </a:cubicBezTo>
                  <a:cubicBezTo>
                    <a:pt x="104" y="252"/>
                    <a:pt x="104" y="252"/>
                    <a:pt x="104" y="252"/>
                  </a:cubicBezTo>
                  <a:cubicBezTo>
                    <a:pt x="104" y="252"/>
                    <a:pt x="104" y="252"/>
                    <a:pt x="104" y="252"/>
                  </a:cubicBezTo>
                  <a:cubicBezTo>
                    <a:pt x="104" y="253"/>
                    <a:pt x="104" y="253"/>
                    <a:pt x="105" y="253"/>
                  </a:cubicBezTo>
                  <a:cubicBezTo>
                    <a:pt x="106" y="253"/>
                    <a:pt x="106" y="253"/>
                    <a:pt x="106" y="253"/>
                  </a:cubicBezTo>
                  <a:cubicBezTo>
                    <a:pt x="106" y="255"/>
                    <a:pt x="106" y="255"/>
                    <a:pt x="106" y="255"/>
                  </a:cubicBezTo>
                  <a:cubicBezTo>
                    <a:pt x="105" y="255"/>
                    <a:pt x="105" y="255"/>
                    <a:pt x="105" y="255"/>
                  </a:cubicBezTo>
                  <a:cubicBezTo>
                    <a:pt x="104" y="255"/>
                    <a:pt x="104" y="255"/>
                    <a:pt x="104" y="256"/>
                  </a:cubicBezTo>
                  <a:cubicBezTo>
                    <a:pt x="104" y="256"/>
                    <a:pt x="104" y="256"/>
                    <a:pt x="105" y="256"/>
                  </a:cubicBezTo>
                  <a:cubicBezTo>
                    <a:pt x="106" y="256"/>
                    <a:pt x="106" y="256"/>
                    <a:pt x="106" y="256"/>
                  </a:cubicBezTo>
                  <a:cubicBezTo>
                    <a:pt x="106" y="257"/>
                    <a:pt x="106" y="257"/>
                    <a:pt x="106" y="257"/>
                  </a:cubicBezTo>
                  <a:cubicBezTo>
                    <a:pt x="98" y="257"/>
                    <a:pt x="98" y="257"/>
                    <a:pt x="98" y="257"/>
                  </a:cubicBezTo>
                  <a:cubicBezTo>
                    <a:pt x="98" y="260"/>
                    <a:pt x="98" y="260"/>
                    <a:pt x="98" y="260"/>
                  </a:cubicBezTo>
                  <a:cubicBezTo>
                    <a:pt x="61" y="260"/>
                    <a:pt x="61" y="260"/>
                    <a:pt x="61" y="260"/>
                  </a:cubicBezTo>
                  <a:cubicBezTo>
                    <a:pt x="58" y="260"/>
                    <a:pt x="56" y="261"/>
                    <a:pt x="56" y="262"/>
                  </a:cubicBezTo>
                  <a:cubicBezTo>
                    <a:pt x="56" y="263"/>
                    <a:pt x="56" y="263"/>
                    <a:pt x="56" y="263"/>
                  </a:cubicBezTo>
                  <a:cubicBezTo>
                    <a:pt x="56" y="264"/>
                    <a:pt x="58" y="265"/>
                    <a:pt x="61" y="265"/>
                  </a:cubicBezTo>
                  <a:cubicBezTo>
                    <a:pt x="98" y="264"/>
                    <a:pt x="98" y="264"/>
                    <a:pt x="98" y="264"/>
                  </a:cubicBezTo>
                  <a:cubicBezTo>
                    <a:pt x="98" y="266"/>
                    <a:pt x="98" y="266"/>
                    <a:pt x="98" y="266"/>
                  </a:cubicBezTo>
                  <a:cubicBezTo>
                    <a:pt x="105" y="275"/>
                    <a:pt x="105" y="275"/>
                    <a:pt x="105" y="275"/>
                  </a:cubicBezTo>
                  <a:cubicBezTo>
                    <a:pt x="124" y="275"/>
                    <a:pt x="124" y="275"/>
                    <a:pt x="124" y="275"/>
                  </a:cubicBezTo>
                  <a:cubicBezTo>
                    <a:pt x="131" y="266"/>
                    <a:pt x="131" y="266"/>
                    <a:pt x="131" y="266"/>
                  </a:cubicBezTo>
                  <a:cubicBezTo>
                    <a:pt x="131" y="264"/>
                    <a:pt x="131" y="264"/>
                    <a:pt x="131" y="264"/>
                  </a:cubicBezTo>
                  <a:cubicBezTo>
                    <a:pt x="167" y="264"/>
                    <a:pt x="167" y="264"/>
                    <a:pt x="167" y="264"/>
                  </a:cubicBezTo>
                  <a:cubicBezTo>
                    <a:pt x="170" y="263"/>
                    <a:pt x="173" y="263"/>
                    <a:pt x="173" y="262"/>
                  </a:cubicBezTo>
                  <a:cubicBezTo>
                    <a:pt x="172" y="260"/>
                    <a:pt x="172" y="260"/>
                    <a:pt x="172" y="260"/>
                  </a:cubicBezTo>
                  <a:cubicBezTo>
                    <a:pt x="172" y="259"/>
                    <a:pt x="170" y="259"/>
                    <a:pt x="167" y="259"/>
                  </a:cubicBezTo>
                  <a:cubicBezTo>
                    <a:pt x="131" y="259"/>
                    <a:pt x="131" y="259"/>
                    <a:pt x="131" y="259"/>
                  </a:cubicBezTo>
                  <a:cubicBezTo>
                    <a:pt x="131" y="257"/>
                    <a:pt x="131" y="257"/>
                    <a:pt x="131" y="257"/>
                  </a:cubicBezTo>
                  <a:cubicBezTo>
                    <a:pt x="121" y="257"/>
                    <a:pt x="121" y="257"/>
                    <a:pt x="121" y="257"/>
                  </a:cubicBezTo>
                  <a:cubicBezTo>
                    <a:pt x="121" y="256"/>
                    <a:pt x="121" y="256"/>
                    <a:pt x="121" y="256"/>
                  </a:cubicBezTo>
                  <a:cubicBezTo>
                    <a:pt x="123" y="256"/>
                    <a:pt x="123" y="256"/>
                    <a:pt x="123" y="256"/>
                  </a:cubicBezTo>
                  <a:cubicBezTo>
                    <a:pt x="123" y="256"/>
                    <a:pt x="124" y="256"/>
                    <a:pt x="124" y="255"/>
                  </a:cubicBezTo>
                  <a:cubicBezTo>
                    <a:pt x="124" y="255"/>
                    <a:pt x="123" y="255"/>
                    <a:pt x="123" y="255"/>
                  </a:cubicBezTo>
                  <a:cubicBezTo>
                    <a:pt x="120" y="255"/>
                    <a:pt x="120" y="255"/>
                    <a:pt x="120" y="255"/>
                  </a:cubicBezTo>
                  <a:cubicBezTo>
                    <a:pt x="120" y="253"/>
                    <a:pt x="120" y="253"/>
                    <a:pt x="120" y="253"/>
                  </a:cubicBezTo>
                  <a:cubicBezTo>
                    <a:pt x="123" y="253"/>
                    <a:pt x="123" y="253"/>
                    <a:pt x="123" y="253"/>
                  </a:cubicBezTo>
                  <a:cubicBezTo>
                    <a:pt x="123" y="253"/>
                    <a:pt x="123" y="252"/>
                    <a:pt x="123" y="252"/>
                  </a:cubicBezTo>
                  <a:cubicBezTo>
                    <a:pt x="123" y="252"/>
                    <a:pt x="123" y="251"/>
                    <a:pt x="123" y="251"/>
                  </a:cubicBezTo>
                  <a:cubicBezTo>
                    <a:pt x="120" y="251"/>
                    <a:pt x="120" y="251"/>
                    <a:pt x="120" y="251"/>
                  </a:cubicBezTo>
                  <a:cubicBezTo>
                    <a:pt x="120" y="249"/>
                    <a:pt x="120" y="249"/>
                    <a:pt x="120" y="249"/>
                  </a:cubicBezTo>
                  <a:cubicBezTo>
                    <a:pt x="123" y="249"/>
                    <a:pt x="123" y="249"/>
                    <a:pt x="123" y="249"/>
                  </a:cubicBezTo>
                  <a:cubicBezTo>
                    <a:pt x="123" y="249"/>
                    <a:pt x="123" y="249"/>
                    <a:pt x="123" y="249"/>
                  </a:cubicBezTo>
                  <a:cubicBezTo>
                    <a:pt x="123" y="248"/>
                    <a:pt x="123" y="248"/>
                    <a:pt x="123" y="248"/>
                  </a:cubicBezTo>
                  <a:cubicBezTo>
                    <a:pt x="120" y="248"/>
                    <a:pt x="120" y="248"/>
                    <a:pt x="120" y="248"/>
                  </a:cubicBezTo>
                  <a:cubicBezTo>
                    <a:pt x="120" y="246"/>
                    <a:pt x="120" y="246"/>
                    <a:pt x="120" y="246"/>
                  </a:cubicBezTo>
                  <a:cubicBezTo>
                    <a:pt x="123" y="246"/>
                    <a:pt x="123" y="246"/>
                    <a:pt x="123" y="246"/>
                  </a:cubicBezTo>
                  <a:cubicBezTo>
                    <a:pt x="123" y="246"/>
                    <a:pt x="123" y="246"/>
                    <a:pt x="123" y="245"/>
                  </a:cubicBezTo>
                  <a:cubicBezTo>
                    <a:pt x="123" y="245"/>
                    <a:pt x="123" y="245"/>
                    <a:pt x="123" y="245"/>
                  </a:cubicBezTo>
                  <a:cubicBezTo>
                    <a:pt x="120" y="245"/>
                    <a:pt x="120" y="245"/>
                    <a:pt x="120" y="245"/>
                  </a:cubicBezTo>
                  <a:cubicBezTo>
                    <a:pt x="120" y="243"/>
                    <a:pt x="120" y="243"/>
                    <a:pt x="120" y="243"/>
                  </a:cubicBezTo>
                  <a:cubicBezTo>
                    <a:pt x="123" y="243"/>
                    <a:pt x="123" y="243"/>
                    <a:pt x="123" y="243"/>
                  </a:cubicBezTo>
                  <a:cubicBezTo>
                    <a:pt x="123" y="243"/>
                    <a:pt x="123" y="242"/>
                    <a:pt x="123" y="242"/>
                  </a:cubicBezTo>
                  <a:cubicBezTo>
                    <a:pt x="123" y="242"/>
                    <a:pt x="123" y="241"/>
                    <a:pt x="123" y="241"/>
                  </a:cubicBezTo>
                  <a:cubicBezTo>
                    <a:pt x="120" y="241"/>
                    <a:pt x="120" y="241"/>
                    <a:pt x="120" y="241"/>
                  </a:cubicBezTo>
                  <a:cubicBezTo>
                    <a:pt x="120" y="240"/>
                    <a:pt x="120" y="240"/>
                    <a:pt x="120" y="240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3" y="238"/>
                    <a:pt x="123" y="238"/>
                    <a:pt x="123" y="238"/>
                  </a:cubicBezTo>
                  <a:cubicBezTo>
                    <a:pt x="120" y="238"/>
                    <a:pt x="120" y="238"/>
                    <a:pt x="120" y="238"/>
                  </a:cubicBezTo>
                  <a:cubicBezTo>
                    <a:pt x="120" y="236"/>
                    <a:pt x="120" y="236"/>
                    <a:pt x="120" y="236"/>
                  </a:cubicBezTo>
                  <a:cubicBezTo>
                    <a:pt x="123" y="236"/>
                    <a:pt x="123" y="236"/>
                    <a:pt x="123" y="236"/>
                  </a:cubicBezTo>
                  <a:cubicBezTo>
                    <a:pt x="123" y="236"/>
                    <a:pt x="123" y="236"/>
                    <a:pt x="123" y="236"/>
                  </a:cubicBezTo>
                  <a:cubicBezTo>
                    <a:pt x="123" y="235"/>
                    <a:pt x="123" y="235"/>
                    <a:pt x="123" y="235"/>
                  </a:cubicBezTo>
                  <a:cubicBezTo>
                    <a:pt x="120" y="235"/>
                    <a:pt x="120" y="235"/>
                    <a:pt x="120" y="235"/>
                  </a:cubicBezTo>
                  <a:cubicBezTo>
                    <a:pt x="120" y="233"/>
                    <a:pt x="120" y="233"/>
                    <a:pt x="120" y="233"/>
                  </a:cubicBezTo>
                  <a:cubicBezTo>
                    <a:pt x="123" y="233"/>
                    <a:pt x="123" y="233"/>
                    <a:pt x="123" y="233"/>
                  </a:cubicBezTo>
                  <a:cubicBezTo>
                    <a:pt x="123" y="233"/>
                    <a:pt x="123" y="233"/>
                    <a:pt x="123" y="232"/>
                  </a:cubicBezTo>
                  <a:cubicBezTo>
                    <a:pt x="123" y="232"/>
                    <a:pt x="123" y="232"/>
                    <a:pt x="123" y="232"/>
                  </a:cubicBezTo>
                  <a:cubicBezTo>
                    <a:pt x="140" y="232"/>
                    <a:pt x="169" y="231"/>
                    <a:pt x="217" y="231"/>
                  </a:cubicBezTo>
                  <a:cubicBezTo>
                    <a:pt x="291" y="230"/>
                    <a:pt x="291" y="182"/>
                    <a:pt x="291" y="17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1720" tIns="30860" rIns="61720" bIns="30860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solidFill>
                  <a:srgbClr val="292929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512802" y="3898186"/>
              <a:ext cx="1725952" cy="4925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SzPct val="80000"/>
              </a:pPr>
              <a:r>
                <a:rPr lang="en-US" sz="1200" dirty="0">
                  <a:solidFill>
                    <a:schemeClr val="tx1">
                      <a:alpha val="99000"/>
                    </a:schemeClr>
                  </a:solidFill>
                </a:rPr>
                <a:t>Encoding</a:t>
              </a:r>
            </a:p>
            <a:p>
              <a:pPr algn="ctr">
                <a:lnSpc>
                  <a:spcPct val="90000"/>
                </a:lnSpc>
                <a:spcBef>
                  <a:spcPct val="20000"/>
                </a:spcBef>
                <a:buSzPct val="80000"/>
              </a:pPr>
              <a:r>
                <a:rPr lang="en-US" sz="1200" dirty="0">
                  <a:solidFill>
                    <a:schemeClr val="tx1">
                      <a:alpha val="99000"/>
                    </a:schemeClr>
                  </a:solidFill>
                </a:rPr>
                <a:t>&amp; Conversion</a:t>
              </a: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4149162" y="2249316"/>
            <a:ext cx="3490420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460375" indent="-460375" algn="ctr">
              <a:lnSpc>
                <a:spcPct val="90000"/>
              </a:lnSpc>
              <a:spcBef>
                <a:spcPct val="20000"/>
              </a:spcBef>
              <a:buSzPct val="80000"/>
              <a:defRPr sz="2400" spc="-10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</a:defRPr>
            </a:lvl1pPr>
          </a:lstStyle>
          <a:p>
            <a:r>
              <a:rPr lang="en-US" sz="1800" dirty="0">
                <a:solidFill>
                  <a:schemeClr val="bg2">
                    <a:lumMod val="25000"/>
                    <a:alpha val="99000"/>
                  </a:schemeClr>
                </a:solidFill>
              </a:rPr>
              <a:t>Windows Azure Media Services</a:t>
            </a:r>
          </a:p>
        </p:txBody>
      </p:sp>
      <p:grpSp>
        <p:nvGrpSpPr>
          <p:cNvPr id="81" name="Group 80"/>
          <p:cNvGrpSpPr/>
          <p:nvPr/>
        </p:nvGrpSpPr>
        <p:grpSpPr>
          <a:xfrm>
            <a:off x="4996965" y="2730437"/>
            <a:ext cx="758620" cy="906855"/>
            <a:chOff x="4550037" y="3156759"/>
            <a:chExt cx="1011637" cy="1209311"/>
          </a:xfrm>
          <a:solidFill>
            <a:srgbClr val="00B0F0"/>
          </a:solidFill>
        </p:grpSpPr>
        <p:sp>
          <p:nvSpPr>
            <p:cNvPr id="91" name="TextBox 90"/>
            <p:cNvSpPr txBox="1"/>
            <p:nvPr/>
          </p:nvSpPr>
          <p:spPr>
            <a:xfrm>
              <a:off x="4550037" y="3922809"/>
              <a:ext cx="1011637" cy="4432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lnSpc>
                  <a:spcPct val="90000"/>
                </a:lnSpc>
                <a:spcBef>
                  <a:spcPct val="20000"/>
                </a:spcBef>
                <a:buSzPct val="80000"/>
                <a:defRPr sz="1400">
                  <a:solidFill>
                    <a:schemeClr val="tx1">
                      <a:lumMod val="50000"/>
                      <a:lumOff val="50000"/>
                      <a:alpha val="99000"/>
                    </a:schemeClr>
                  </a:solidFill>
                </a:defRPr>
              </a:lvl1pPr>
            </a:lstStyle>
            <a:p>
              <a:pPr algn="ctr"/>
              <a:r>
                <a:rPr lang="en-US" sz="1200" dirty="0">
                  <a:solidFill>
                    <a:schemeClr val="tx1">
                      <a:alpha val="99000"/>
                    </a:schemeClr>
                  </a:solidFill>
                </a:rPr>
                <a:t>Content Protection</a:t>
              </a:r>
            </a:p>
          </p:txBody>
        </p:sp>
        <p:sp>
          <p:nvSpPr>
            <p:cNvPr id="92" name="Freeform 92"/>
            <p:cNvSpPr>
              <a:spLocks noEditPoints="1"/>
            </p:cNvSpPr>
            <p:nvPr/>
          </p:nvSpPr>
          <p:spPr bwMode="black">
            <a:xfrm>
              <a:off x="4853964" y="3156759"/>
              <a:ext cx="424981" cy="579033"/>
            </a:xfrm>
            <a:custGeom>
              <a:avLst/>
              <a:gdLst>
                <a:gd name="T0" fmla="*/ 15 w 48"/>
                <a:gd name="T1" fmla="*/ 11 h 66"/>
                <a:gd name="T2" fmla="*/ 24 w 48"/>
                <a:gd name="T3" fmla="*/ 9 h 66"/>
                <a:gd name="T4" fmla="*/ 33 w 48"/>
                <a:gd name="T5" fmla="*/ 11 h 66"/>
                <a:gd name="T6" fmla="*/ 35 w 48"/>
                <a:gd name="T7" fmla="*/ 23 h 66"/>
                <a:gd name="T8" fmla="*/ 35 w 48"/>
                <a:gd name="T9" fmla="*/ 25 h 66"/>
                <a:gd name="T10" fmla="*/ 35 w 48"/>
                <a:gd name="T11" fmla="*/ 27 h 66"/>
                <a:gd name="T12" fmla="*/ 14 w 48"/>
                <a:gd name="T13" fmla="*/ 27 h 66"/>
                <a:gd name="T14" fmla="*/ 14 w 48"/>
                <a:gd name="T15" fmla="*/ 25 h 66"/>
                <a:gd name="T16" fmla="*/ 14 w 48"/>
                <a:gd name="T17" fmla="*/ 22 h 66"/>
                <a:gd name="T18" fmla="*/ 15 w 48"/>
                <a:gd name="T19" fmla="*/ 11 h 66"/>
                <a:gd name="T20" fmla="*/ 44 w 48"/>
                <a:gd name="T21" fmla="*/ 28 h 66"/>
                <a:gd name="T22" fmla="*/ 44 w 48"/>
                <a:gd name="T23" fmla="*/ 25 h 66"/>
                <a:gd name="T24" fmla="*/ 44 w 48"/>
                <a:gd name="T25" fmla="*/ 23 h 66"/>
                <a:gd name="T26" fmla="*/ 39 w 48"/>
                <a:gd name="T27" fmla="*/ 5 h 66"/>
                <a:gd name="T28" fmla="*/ 24 w 48"/>
                <a:gd name="T29" fmla="*/ 0 h 66"/>
                <a:gd name="T30" fmla="*/ 9 w 48"/>
                <a:gd name="T31" fmla="*/ 5 h 66"/>
                <a:gd name="T32" fmla="*/ 5 w 48"/>
                <a:gd name="T33" fmla="*/ 22 h 66"/>
                <a:gd name="T34" fmla="*/ 5 w 48"/>
                <a:gd name="T35" fmla="*/ 25 h 66"/>
                <a:gd name="T36" fmla="*/ 5 w 48"/>
                <a:gd name="T37" fmla="*/ 27 h 66"/>
                <a:gd name="T38" fmla="*/ 0 w 48"/>
                <a:gd name="T39" fmla="*/ 32 h 66"/>
                <a:gd name="T40" fmla="*/ 0 w 48"/>
                <a:gd name="T41" fmla="*/ 62 h 66"/>
                <a:gd name="T42" fmla="*/ 5 w 48"/>
                <a:gd name="T43" fmla="*/ 66 h 66"/>
                <a:gd name="T44" fmla="*/ 43 w 48"/>
                <a:gd name="T45" fmla="*/ 66 h 66"/>
                <a:gd name="T46" fmla="*/ 48 w 48"/>
                <a:gd name="T47" fmla="*/ 62 h 66"/>
                <a:gd name="T48" fmla="*/ 48 w 48"/>
                <a:gd name="T49" fmla="*/ 32 h 66"/>
                <a:gd name="T50" fmla="*/ 44 w 48"/>
                <a:gd name="T51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8" h="66">
                  <a:moveTo>
                    <a:pt x="15" y="11"/>
                  </a:moveTo>
                  <a:cubicBezTo>
                    <a:pt x="17" y="10"/>
                    <a:pt x="20" y="9"/>
                    <a:pt x="24" y="9"/>
                  </a:cubicBezTo>
                  <a:cubicBezTo>
                    <a:pt x="29" y="9"/>
                    <a:pt x="32" y="10"/>
                    <a:pt x="33" y="11"/>
                  </a:cubicBezTo>
                  <a:cubicBezTo>
                    <a:pt x="35" y="13"/>
                    <a:pt x="35" y="18"/>
                    <a:pt x="35" y="23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5" y="26"/>
                    <a:pt x="35" y="27"/>
                    <a:pt x="35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7"/>
                    <a:pt x="14" y="26"/>
                    <a:pt x="14" y="25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17"/>
                    <a:pt x="14" y="13"/>
                    <a:pt x="15" y="11"/>
                  </a:cubicBezTo>
                  <a:moveTo>
                    <a:pt x="44" y="28"/>
                  </a:moveTo>
                  <a:cubicBezTo>
                    <a:pt x="44" y="27"/>
                    <a:pt x="44" y="26"/>
                    <a:pt x="44" y="25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4" y="16"/>
                    <a:pt x="44" y="10"/>
                    <a:pt x="39" y="5"/>
                  </a:cubicBezTo>
                  <a:cubicBezTo>
                    <a:pt x="36" y="2"/>
                    <a:pt x="31" y="0"/>
                    <a:pt x="24" y="0"/>
                  </a:cubicBezTo>
                  <a:cubicBezTo>
                    <a:pt x="17" y="0"/>
                    <a:pt x="12" y="2"/>
                    <a:pt x="9" y="5"/>
                  </a:cubicBezTo>
                  <a:cubicBezTo>
                    <a:pt x="5" y="9"/>
                    <a:pt x="5" y="16"/>
                    <a:pt x="5" y="22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6"/>
                    <a:pt x="5" y="27"/>
                    <a:pt x="5" y="27"/>
                  </a:cubicBezTo>
                  <a:cubicBezTo>
                    <a:pt x="2" y="28"/>
                    <a:pt x="0" y="30"/>
                    <a:pt x="0" y="3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4"/>
                    <a:pt x="2" y="66"/>
                    <a:pt x="5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6" y="66"/>
                    <a:pt x="48" y="64"/>
                    <a:pt x="48" y="6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0"/>
                    <a:pt x="46" y="28"/>
                    <a:pt x="44" y="28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70" tIns="34285" rIns="68570" bIns="34285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rgbClr val="292929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5950869" y="2762482"/>
            <a:ext cx="1035332" cy="856036"/>
            <a:chOff x="5942043" y="3199495"/>
            <a:chExt cx="1380638" cy="1141544"/>
          </a:xfrm>
          <a:solidFill>
            <a:srgbClr val="00B0F0"/>
          </a:solidFill>
        </p:grpSpPr>
        <p:sp>
          <p:nvSpPr>
            <p:cNvPr id="89" name="TextBox 88"/>
            <p:cNvSpPr txBox="1"/>
            <p:nvPr/>
          </p:nvSpPr>
          <p:spPr>
            <a:xfrm>
              <a:off x="5942043" y="3983967"/>
              <a:ext cx="1380638" cy="35707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lnSpc>
                  <a:spcPct val="90000"/>
                </a:lnSpc>
                <a:spcBef>
                  <a:spcPct val="20000"/>
                </a:spcBef>
                <a:buSzPct val="80000"/>
                <a:defRPr sz="1400">
                  <a:solidFill>
                    <a:schemeClr val="tx1">
                      <a:lumMod val="50000"/>
                      <a:lumOff val="50000"/>
                      <a:alpha val="99000"/>
                    </a:schemeClr>
                  </a:solidFill>
                </a:defRPr>
              </a:lvl1pPr>
            </a:lstStyle>
            <a:p>
              <a:pPr algn="ctr">
                <a:lnSpc>
                  <a:spcPts val="900"/>
                </a:lnSpc>
              </a:pPr>
              <a:r>
                <a:rPr lang="en-US" sz="1200" dirty="0">
                  <a:solidFill>
                    <a:schemeClr val="tx1">
                      <a:alpha val="99000"/>
                    </a:schemeClr>
                  </a:solidFill>
                </a:rPr>
                <a:t>On-Demand</a:t>
              </a:r>
            </a:p>
            <a:p>
              <a:pPr algn="ctr">
                <a:lnSpc>
                  <a:spcPts val="900"/>
                </a:lnSpc>
              </a:pPr>
              <a:r>
                <a:rPr lang="en-US" sz="1200" dirty="0">
                  <a:solidFill>
                    <a:schemeClr val="tx1">
                      <a:alpha val="99000"/>
                    </a:schemeClr>
                  </a:solidFill>
                </a:rPr>
                <a:t>Streaming</a:t>
              </a:r>
            </a:p>
          </p:txBody>
        </p:sp>
        <p:sp>
          <p:nvSpPr>
            <p:cNvPr id="90" name="Freeform 101"/>
            <p:cNvSpPr>
              <a:spLocks/>
            </p:cNvSpPr>
            <p:nvPr/>
          </p:nvSpPr>
          <p:spPr bwMode="black">
            <a:xfrm flipH="1">
              <a:off x="6581785" y="3199495"/>
              <a:ext cx="322350" cy="483518"/>
            </a:xfrm>
            <a:custGeom>
              <a:avLst/>
              <a:gdLst>
                <a:gd name="T0" fmla="*/ 0 w 66"/>
                <a:gd name="T1" fmla="*/ 49 h 99"/>
                <a:gd name="T2" fmla="*/ 66 w 66"/>
                <a:gd name="T3" fmla="*/ 0 h 99"/>
                <a:gd name="T4" fmla="*/ 66 w 66"/>
                <a:gd name="T5" fmla="*/ 99 h 99"/>
                <a:gd name="T6" fmla="*/ 0 w 66"/>
                <a:gd name="T7" fmla="*/ 4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99">
                  <a:moveTo>
                    <a:pt x="0" y="49"/>
                  </a:moveTo>
                  <a:lnTo>
                    <a:pt x="66" y="0"/>
                  </a:lnTo>
                  <a:lnTo>
                    <a:pt x="66" y="99"/>
                  </a:lnTo>
                  <a:lnTo>
                    <a:pt x="0" y="49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70" tIns="34285" rIns="68570" bIns="34285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rgbClr val="292929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2895936" y="2730435"/>
            <a:ext cx="675207" cy="749047"/>
            <a:chOff x="1388404" y="3156759"/>
            <a:chExt cx="900404" cy="998872"/>
          </a:xfrm>
          <a:solidFill>
            <a:srgbClr val="00B0F0"/>
          </a:solidFill>
        </p:grpSpPr>
        <p:pic>
          <p:nvPicPr>
            <p:cNvPr id="85" name="Picture 12" descr="Cloud upload 512x512.png"/>
            <p:cNvPicPr>
              <a:picLocks noChangeAspect="1"/>
            </p:cNvPicPr>
            <p:nvPr/>
          </p:nvPicPr>
          <p:blipFill>
            <a:blip r:embed="rId13" cstate="print">
              <a:duotone>
                <a:prstClr val="black"/>
                <a:srgbClr val="FFFFF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9799" y="3156759"/>
              <a:ext cx="661002" cy="661002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</p:pic>
        <p:sp>
          <p:nvSpPr>
            <p:cNvPr id="86" name="TextBox 85"/>
            <p:cNvSpPr txBox="1"/>
            <p:nvPr/>
          </p:nvSpPr>
          <p:spPr>
            <a:xfrm>
              <a:off x="1388404" y="3934001"/>
              <a:ext cx="900404" cy="2216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SzPct val="80000"/>
              </a:pPr>
              <a:r>
                <a:rPr lang="en-US" sz="1200" dirty="0">
                  <a:solidFill>
                    <a:schemeClr val="tx1">
                      <a:alpha val="99000"/>
                    </a:schemeClr>
                  </a:solidFill>
                </a:rPr>
                <a:t>Ingestion</a:t>
              </a:r>
            </a:p>
          </p:txBody>
        </p:sp>
      </p:grpSp>
      <p:sp>
        <p:nvSpPr>
          <p:cNvPr id="40" name="Rectangle 39"/>
          <p:cNvSpPr/>
          <p:nvPr/>
        </p:nvSpPr>
        <p:spPr>
          <a:xfrm>
            <a:off x="1525840" y="3741105"/>
            <a:ext cx="9140322" cy="223733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44" tIns="34273" rIns="68544" bIns="3427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685279" fontAlgn="base">
              <a:spcBef>
                <a:spcPct val="0"/>
              </a:spcBef>
              <a:spcAft>
                <a:spcPct val="0"/>
              </a:spcAft>
            </a:pPr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777264" y="3966134"/>
            <a:ext cx="8685568" cy="188849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67" tIns="34284" rIns="68567" bIns="342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13" fontAlgn="base">
              <a:spcBef>
                <a:spcPct val="0"/>
              </a:spcBef>
              <a:spcAft>
                <a:spcPct val="0"/>
              </a:spcAft>
            </a:pPr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26010" y="4050350"/>
            <a:ext cx="7222308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2"/>
              </a:buClr>
              <a:buSzPct val="110000"/>
            </a:pPr>
            <a:r>
              <a:rPr lang="es-AR" b="1" dirty="0">
                <a:solidFill>
                  <a:srgbClr val="00B0F0"/>
                </a:solidFill>
              </a:rPr>
              <a:t>Windows Azure Media </a:t>
            </a:r>
            <a:r>
              <a:rPr lang="es-AR" b="1" dirty="0" err="1">
                <a:solidFill>
                  <a:srgbClr val="00B0F0"/>
                </a:solidFill>
              </a:rPr>
              <a:t>Origin</a:t>
            </a:r>
            <a:endParaRPr lang="es-AR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  <a:buClr>
                <a:schemeClr val="accent2"/>
              </a:buClr>
              <a:buSzPct val="110000"/>
            </a:pPr>
            <a:r>
              <a:rPr lang="es-AR" sz="1500" b="1" dirty="0">
                <a:solidFill>
                  <a:schemeClr val="bg1"/>
                </a:solidFill>
                <a:latin typeface="+mj-lt"/>
              </a:rPr>
              <a:t>Servicio de streaming… simplemente funciona!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SzPct val="110000"/>
            </a:pPr>
            <a:r>
              <a:rPr lang="es-AR" sz="1500" b="1" spc="-75" dirty="0">
                <a:solidFill>
                  <a:schemeClr val="bg1"/>
                </a:solidFill>
                <a:latin typeface="+mj-lt"/>
              </a:rPr>
              <a:t>Ancho de banda garantizado. Recuperación / redundancia automática. </a:t>
            </a:r>
            <a:r>
              <a:rPr lang="es-AR" sz="1500" b="1" spc="-75" dirty="0">
                <a:solidFill>
                  <a:schemeClr val="bg1"/>
                </a:solidFill>
                <a:latin typeface="+mj-lt"/>
              </a:rPr>
              <a:t>Alta disponibilidad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SzPct val="110000"/>
            </a:pPr>
            <a:r>
              <a:rPr lang="es-AR" sz="1500" b="1" dirty="0">
                <a:solidFill>
                  <a:schemeClr val="bg1"/>
                </a:solidFill>
                <a:latin typeface="+mj-lt"/>
              </a:rPr>
              <a:t>Soporte para </a:t>
            </a:r>
            <a:r>
              <a:rPr lang="es-AR" sz="1500" b="1" dirty="0" err="1">
                <a:solidFill>
                  <a:schemeClr val="bg1"/>
                </a:solidFill>
                <a:latin typeface="+mj-lt"/>
              </a:rPr>
              <a:t>Azure</a:t>
            </a:r>
            <a:r>
              <a:rPr lang="es-AR" sz="1500" b="1" dirty="0">
                <a:solidFill>
                  <a:schemeClr val="bg1"/>
                </a:solidFill>
                <a:latin typeface="+mj-lt"/>
              </a:rPr>
              <a:t> CDN y 3rd </a:t>
            </a:r>
            <a:r>
              <a:rPr lang="es-AR" sz="1500" b="1" dirty="0" err="1">
                <a:solidFill>
                  <a:schemeClr val="bg1"/>
                </a:solidFill>
                <a:latin typeface="+mj-lt"/>
              </a:rPr>
              <a:t>parties</a:t>
            </a:r>
            <a:r>
              <a:rPr lang="es-AR" sz="1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s-AR" sz="1500" b="1" dirty="0" err="1">
                <a:solidFill>
                  <a:schemeClr val="bg1"/>
                </a:solidFill>
                <a:latin typeface="+mj-lt"/>
              </a:rPr>
              <a:t>CDNs</a:t>
            </a:r>
            <a:endParaRPr lang="es-AR" sz="1500" b="1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150000"/>
              </a:lnSpc>
              <a:buClr>
                <a:schemeClr val="accent2"/>
              </a:buClr>
              <a:buSzPct val="110000"/>
            </a:pPr>
            <a:r>
              <a:rPr lang="es-AR" sz="1500" b="1" dirty="0">
                <a:solidFill>
                  <a:schemeClr val="bg1"/>
                </a:solidFill>
                <a:latin typeface="+mj-lt"/>
              </a:rPr>
              <a:t>Soporte para </a:t>
            </a:r>
            <a:r>
              <a:rPr lang="es-AR" sz="1500" b="1" i="1" dirty="0">
                <a:solidFill>
                  <a:schemeClr val="bg1"/>
                </a:solidFill>
                <a:latin typeface="+mj-lt"/>
              </a:rPr>
              <a:t>Dynamic Packaging</a:t>
            </a:r>
            <a:r>
              <a:rPr lang="es-AR" sz="1500" b="1" dirty="0">
                <a:solidFill>
                  <a:schemeClr val="bg1"/>
                </a:solidFill>
                <a:latin typeface="+mj-lt"/>
              </a:rPr>
              <a:t> (</a:t>
            </a:r>
            <a:r>
              <a:rPr lang="es-AR" sz="1500" b="1" dirty="0" err="1">
                <a:solidFill>
                  <a:schemeClr val="bg1"/>
                </a:solidFill>
                <a:latin typeface="+mj-lt"/>
              </a:rPr>
              <a:t>dynamic</a:t>
            </a:r>
            <a:r>
              <a:rPr lang="es-AR" sz="1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s-AR" sz="1500" b="1" dirty="0" err="1">
                <a:solidFill>
                  <a:schemeClr val="bg1"/>
                </a:solidFill>
                <a:latin typeface="+mj-lt"/>
              </a:rPr>
              <a:t>muxing</a:t>
            </a:r>
            <a:r>
              <a:rPr lang="es-AR" sz="1500" b="1" dirty="0">
                <a:solidFill>
                  <a:schemeClr val="bg1"/>
                </a:solidFill>
                <a:latin typeface="+mj-lt"/>
              </a:rPr>
              <a:t>) para MP4 y Smooth</a:t>
            </a:r>
            <a:r>
              <a:rPr lang="es-AR" sz="1500" b="1" dirty="0">
                <a:solidFill>
                  <a:schemeClr val="bg1"/>
                </a:solidFill>
                <a:latin typeface="+mj-lt"/>
              </a:rPr>
              <a:t> Streaming </a:t>
            </a:r>
          </a:p>
          <a:p>
            <a:pPr>
              <a:buClr>
                <a:schemeClr val="accent2"/>
              </a:buClr>
              <a:buSzPct val="110000"/>
            </a:pPr>
            <a:endParaRPr lang="es-AR" sz="12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860603" y="4512858"/>
            <a:ext cx="1035332" cy="856036"/>
            <a:chOff x="5942043" y="3199495"/>
            <a:chExt cx="1380638" cy="1141544"/>
          </a:xfrm>
          <a:solidFill>
            <a:srgbClr val="00B0F0"/>
          </a:solidFill>
        </p:grpSpPr>
        <p:sp>
          <p:nvSpPr>
            <p:cNvPr id="36" name="TextBox 35"/>
            <p:cNvSpPr txBox="1"/>
            <p:nvPr/>
          </p:nvSpPr>
          <p:spPr>
            <a:xfrm>
              <a:off x="5942043" y="3983967"/>
              <a:ext cx="1380638" cy="35707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lnSpc>
                  <a:spcPct val="90000"/>
                </a:lnSpc>
                <a:spcBef>
                  <a:spcPct val="20000"/>
                </a:spcBef>
                <a:buSzPct val="80000"/>
                <a:defRPr sz="1400">
                  <a:solidFill>
                    <a:schemeClr val="tx1">
                      <a:lumMod val="50000"/>
                      <a:lumOff val="50000"/>
                      <a:alpha val="99000"/>
                    </a:schemeClr>
                  </a:solidFill>
                </a:defRPr>
              </a:lvl1pPr>
            </a:lstStyle>
            <a:p>
              <a:pPr algn="ctr">
                <a:lnSpc>
                  <a:spcPts val="900"/>
                </a:lnSpc>
              </a:pPr>
              <a:r>
                <a:rPr lang="en-US" sz="1200" dirty="0">
                  <a:solidFill>
                    <a:schemeClr val="bg1">
                      <a:alpha val="99000"/>
                    </a:schemeClr>
                  </a:solidFill>
                </a:rPr>
                <a:t>On-Demand</a:t>
              </a:r>
            </a:p>
            <a:p>
              <a:pPr algn="ctr">
                <a:lnSpc>
                  <a:spcPts val="900"/>
                </a:lnSpc>
              </a:pPr>
              <a:r>
                <a:rPr lang="en-US" sz="1200" dirty="0">
                  <a:solidFill>
                    <a:schemeClr val="bg1">
                      <a:alpha val="99000"/>
                    </a:schemeClr>
                  </a:solidFill>
                </a:rPr>
                <a:t>Streaming</a:t>
              </a:r>
            </a:p>
          </p:txBody>
        </p:sp>
        <p:sp>
          <p:nvSpPr>
            <p:cNvPr id="37" name="Freeform 101"/>
            <p:cNvSpPr>
              <a:spLocks/>
            </p:cNvSpPr>
            <p:nvPr/>
          </p:nvSpPr>
          <p:spPr bwMode="black">
            <a:xfrm flipH="1">
              <a:off x="6581785" y="3199495"/>
              <a:ext cx="322350" cy="483518"/>
            </a:xfrm>
            <a:custGeom>
              <a:avLst/>
              <a:gdLst>
                <a:gd name="T0" fmla="*/ 0 w 66"/>
                <a:gd name="T1" fmla="*/ 49 h 99"/>
                <a:gd name="T2" fmla="*/ 66 w 66"/>
                <a:gd name="T3" fmla="*/ 0 h 99"/>
                <a:gd name="T4" fmla="*/ 66 w 66"/>
                <a:gd name="T5" fmla="*/ 99 h 99"/>
                <a:gd name="T6" fmla="*/ 0 w 66"/>
                <a:gd name="T7" fmla="*/ 4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99">
                  <a:moveTo>
                    <a:pt x="0" y="49"/>
                  </a:moveTo>
                  <a:lnTo>
                    <a:pt x="66" y="0"/>
                  </a:lnTo>
                  <a:lnTo>
                    <a:pt x="66" y="99"/>
                  </a:lnTo>
                  <a:lnTo>
                    <a:pt x="0" y="49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70" tIns="34285" rIns="68570" bIns="34285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rgbClr val="292929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8118265" y="2732341"/>
            <a:ext cx="1161691" cy="950896"/>
            <a:chOff x="9072221" y="3159300"/>
            <a:chExt cx="1549141" cy="1268041"/>
          </a:xfrm>
        </p:grpSpPr>
        <p:pic>
          <p:nvPicPr>
            <p:cNvPr id="43" name="Picture 2" descr="C:\Users\t-dantay\Documents\Placeholders\paste.png"/>
            <p:cNvPicPr>
              <a:picLocks noChangeAspect="1" noChangeArrowheads="1"/>
            </p:cNvPicPr>
            <p:nvPr>
              <p:custDataLst>
                <p:custData r:id="rId7"/>
              </p:custDataLst>
            </p:nvPr>
          </p:nvPicPr>
          <p:blipFill>
            <a:blip r:embed="rId1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0406" y="3159300"/>
              <a:ext cx="561698" cy="6187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/>
            <p:cNvSpPr txBox="1"/>
            <p:nvPr/>
          </p:nvSpPr>
          <p:spPr>
            <a:xfrm>
              <a:off x="9072221" y="3934828"/>
              <a:ext cx="1549141" cy="4925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lnSpc>
                  <a:spcPct val="90000"/>
                </a:lnSpc>
                <a:spcBef>
                  <a:spcPct val="20000"/>
                </a:spcBef>
                <a:buSzPct val="80000"/>
                <a:defRPr sz="1400">
                  <a:solidFill>
                    <a:schemeClr val="tx1">
                      <a:lumMod val="50000"/>
                      <a:lumOff val="50000"/>
                      <a:alpha val="99000"/>
                    </a:schemeClr>
                  </a:solidFill>
                </a:defRPr>
              </a:lvl1pPr>
            </a:lstStyle>
            <a:p>
              <a:pPr algn="ctr"/>
              <a:r>
                <a:rPr lang="en-US" sz="1200" dirty="0">
                  <a:solidFill>
                    <a:schemeClr val="tx1">
                      <a:alpha val="99000"/>
                    </a:schemeClr>
                  </a:solidFill>
                </a:rPr>
                <a:t>Analytics &amp; </a:t>
              </a:r>
            </a:p>
            <a:p>
              <a:pPr algn="ctr"/>
              <a:r>
                <a:rPr lang="en-US" sz="1200" dirty="0">
                  <a:solidFill>
                    <a:schemeClr val="tx1">
                      <a:alpha val="99000"/>
                    </a:schemeClr>
                  </a:solidFill>
                </a:rPr>
                <a:t>Advertising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221058" y="2713743"/>
            <a:ext cx="809744" cy="903730"/>
            <a:chOff x="7755823" y="3134499"/>
            <a:chExt cx="1079812" cy="1205145"/>
          </a:xfrm>
        </p:grpSpPr>
        <p:grpSp>
          <p:nvGrpSpPr>
            <p:cNvPr id="48" name="Group 47"/>
            <p:cNvGrpSpPr/>
            <p:nvPr/>
          </p:nvGrpSpPr>
          <p:grpSpPr>
            <a:xfrm>
              <a:off x="8051590" y="3134499"/>
              <a:ext cx="545509" cy="632150"/>
              <a:chOff x="8147527" y="3077391"/>
              <a:chExt cx="545509" cy="632150"/>
            </a:xfrm>
          </p:grpSpPr>
          <p:pic>
            <p:nvPicPr>
              <p:cNvPr id="50" name="Picture 2" descr="C:\Users\t-dantay\Documents\First24\calendar1.png"/>
              <p:cNvPicPr>
                <a:picLocks noChangeAspect="1" noChangeArrowheads="1"/>
              </p:cNvPicPr>
              <p:nvPr>
                <p:custDataLst>
                  <p:custData r:id="rId5"/>
                </p:custDataLst>
              </p:nvPr>
            </p:nvPicPr>
            <p:blipFill>
              <a:blip r:embed="rId15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8147527" y="3077391"/>
                <a:ext cx="438831" cy="4456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" name="Picture 2" descr="C:\Users\t-dantay\Documents\Placeholders\WiFi.png"/>
              <p:cNvPicPr>
                <a:picLocks noChangeAspect="1" noChangeArrowheads="1"/>
              </p:cNvPicPr>
              <p:nvPr>
                <p:custDataLst>
                  <p:custData r:id="rId6"/>
                </p:custDataLst>
              </p:nvPr>
            </p:nvPicPr>
            <p:blipFill>
              <a:blip r:embed="rId16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8183154" y="3199659"/>
                <a:ext cx="509882" cy="5098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9" name="TextBox 48"/>
            <p:cNvSpPr txBox="1"/>
            <p:nvPr/>
          </p:nvSpPr>
          <p:spPr>
            <a:xfrm>
              <a:off x="7755823" y="3982572"/>
              <a:ext cx="1079812" cy="35707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lnSpc>
                  <a:spcPct val="90000"/>
                </a:lnSpc>
                <a:spcBef>
                  <a:spcPct val="20000"/>
                </a:spcBef>
                <a:buSzPct val="80000"/>
                <a:defRPr sz="1400">
                  <a:solidFill>
                    <a:schemeClr val="tx1">
                      <a:lumMod val="50000"/>
                      <a:lumOff val="50000"/>
                      <a:alpha val="99000"/>
                    </a:schemeClr>
                  </a:solidFill>
                </a:defRPr>
              </a:lvl1pPr>
            </a:lstStyle>
            <a:p>
              <a:pPr algn="ctr">
                <a:lnSpc>
                  <a:spcPts val="900"/>
                </a:lnSpc>
              </a:pPr>
              <a:r>
                <a:rPr lang="en-US" sz="1200" dirty="0">
                  <a:solidFill>
                    <a:schemeClr val="tx1">
                      <a:alpha val="99000"/>
                    </a:schemeClr>
                  </a:solidFill>
                </a:rPr>
                <a:t>Live</a:t>
              </a:r>
            </a:p>
            <a:p>
              <a:pPr algn="ctr">
                <a:lnSpc>
                  <a:spcPts val="900"/>
                </a:lnSpc>
              </a:pPr>
              <a:r>
                <a:rPr lang="en-US" sz="1200" dirty="0">
                  <a:solidFill>
                    <a:schemeClr val="tx1">
                      <a:alpha val="99000"/>
                    </a:schemeClr>
                  </a:solidFill>
                </a:rPr>
                <a:t>Streaming</a:t>
              </a:r>
            </a:p>
          </p:txBody>
        </p:sp>
      </p:grpSp>
      <p:pic>
        <p:nvPicPr>
          <p:cNvPr id="52" name="Picture 35" descr="Eye 512x512.png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447" y="2695388"/>
            <a:ext cx="317553" cy="317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8" name="Content Placeholder 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1628672" y="1569388"/>
            <a:ext cx="894879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1200"/>
              </a:spcBef>
              <a:buSzPct val="80000"/>
              <a:buFontTx/>
              <a:buNone/>
              <a:defRPr sz="32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460375" indent="0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Tx/>
              <a:buNone/>
              <a:defRPr sz="28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Tx/>
              <a:buNone/>
              <a:defRPr sz="24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370013" indent="0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Tx/>
              <a:buNone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836738" indent="0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Tx/>
              <a:buNone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8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tx1">
                    <a:alpha val="99000"/>
                  </a:schemeClr>
                </a:solidFill>
                <a:latin typeface="Segoe UI Light" pitchFamily="34" charset="0"/>
              </a:rPr>
              <a:t>Tu elección de componentes para la creación de media workflows personalizados en la nube</a:t>
            </a:r>
            <a:endParaRPr lang="es-AR" sz="2100" dirty="0">
              <a:ln>
                <a:solidFill>
                  <a:srgbClr val="FFFFFF">
                    <a:alpha val="0"/>
                  </a:srgbClr>
                </a:solidFill>
              </a:ln>
              <a:solidFill>
                <a:schemeClr val="tx1">
                  <a:alpha val="99000"/>
                </a:schemeClr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119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Arquitectura</a:t>
            </a:r>
            <a:endParaRPr lang="es-A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950" y="1490663"/>
            <a:ext cx="8420100" cy="3876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188" y="5342732"/>
            <a:ext cx="8334375" cy="3905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972" y="5329901"/>
            <a:ext cx="2095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962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Demo: Windows Azure Media Services workflow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Portal de Windows </a:t>
            </a:r>
            <a:r>
              <a:rPr lang="en-US" sz="4400" dirty="0" smtClean="0">
                <a:solidFill>
                  <a:schemeClr val="bg1"/>
                </a:solidFill>
              </a:rPr>
              <a:t>Azure para </a:t>
            </a:r>
            <a:r>
              <a:rPr lang="en-US" sz="4400" dirty="0">
                <a:solidFill>
                  <a:schemeClr val="bg1"/>
                </a:solidFill>
              </a:rPr>
              <a:t>Media Services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908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Media Services APIs and SDKs</a:t>
            </a:r>
            <a:endParaRPr lang="es-AR" dirty="0"/>
          </a:p>
        </p:txBody>
      </p:sp>
      <p:grpSp>
        <p:nvGrpSpPr>
          <p:cNvPr id="33" name="Group 32"/>
          <p:cNvGrpSpPr/>
          <p:nvPr/>
        </p:nvGrpSpPr>
        <p:grpSpPr>
          <a:xfrm>
            <a:off x="552376" y="3920530"/>
            <a:ext cx="8928000" cy="1336057"/>
            <a:chOff x="398388" y="2530778"/>
            <a:chExt cx="8014651" cy="1336058"/>
          </a:xfrm>
        </p:grpSpPr>
        <p:pic>
          <p:nvPicPr>
            <p:cNvPr id="34" name="Picture 2" descr="\\w7-hmeydac\Share\WindowsPhone\light\appbar.control.play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388" y="2530778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34"/>
            <p:cNvSpPr txBox="1"/>
            <p:nvPr/>
          </p:nvSpPr>
          <p:spPr>
            <a:xfrm>
              <a:off x="1118388" y="2635729"/>
              <a:ext cx="7294651" cy="1231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ts val="1200"/>
                </a:spcBef>
              </a:pPr>
              <a:r>
                <a:rPr lang="es-AR" sz="2400" dirty="0" smtClean="0">
                  <a:latin typeface="Segoe UI" pitchFamily="34" charset="0"/>
                  <a:cs typeface="Segoe UI" pitchFamily="34" charset="0"/>
                </a:rPr>
                <a:t>Librería JAVA</a:t>
              </a:r>
            </a:p>
            <a:p>
              <a:pPr marL="342900" lvl="1" indent="-342900"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>
                      <a:lumMod val="90000"/>
                      <a:lumOff val="10000"/>
                    </a:schemeClr>
                  </a:solidFill>
                  <a:hlinkClick r:id="rId3"/>
                </a:rPr>
                <a:t>http://</a:t>
              </a:r>
              <a:r>
                <a:rPr lang="en-US" sz="2000" dirty="0" smtClean="0">
                  <a:solidFill>
                    <a:schemeClr val="tx1">
                      <a:lumMod val="90000"/>
                      <a:lumOff val="10000"/>
                    </a:schemeClr>
                  </a:solidFill>
                  <a:hlinkClick r:id="rId3"/>
                </a:rPr>
                <a:t>www.windowsazure.com/en-us/develop/java/java-home</a:t>
              </a:r>
              <a:r>
                <a:rPr lang="en-US" sz="2000" dirty="0" smtClean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 (Windows/ Mac/ Linux)</a:t>
              </a:r>
              <a:endParaRPr lang="es-AR" sz="2000" dirty="0">
                <a:latin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52376" y="2899892"/>
            <a:ext cx="8928000" cy="1040807"/>
            <a:chOff x="398388" y="2518252"/>
            <a:chExt cx="8014651" cy="1040807"/>
          </a:xfrm>
        </p:grpSpPr>
        <p:pic>
          <p:nvPicPr>
            <p:cNvPr id="37" name="Picture 2" descr="\\w7-hmeydac\Share\WindowsPhone\light\appbar.control.play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388" y="2518252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Box 37"/>
            <p:cNvSpPr txBox="1"/>
            <p:nvPr/>
          </p:nvSpPr>
          <p:spPr>
            <a:xfrm>
              <a:off x="1118388" y="2635729"/>
              <a:ext cx="729465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ts val="1200"/>
                </a:spcBef>
              </a:pPr>
              <a:r>
                <a:rPr lang="es-AR" sz="2400" dirty="0" smtClean="0">
                  <a:latin typeface="Segoe UI" pitchFamily="34" charset="0"/>
                  <a:cs typeface="Segoe UI" pitchFamily="34" charset="0"/>
                </a:rPr>
                <a:t>Librería .NET </a:t>
              </a:r>
            </a:p>
            <a:p>
              <a:pPr marL="342900" lvl="1" indent="-342900"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>
                      <a:lumMod val="90000"/>
                      <a:lumOff val="10000"/>
                    </a:schemeClr>
                  </a:solidFill>
                  <a:hlinkClick r:id="rId4"/>
                </a:rPr>
                <a:t>https://nuget.org/packages/windowsazure.mediaservices</a:t>
              </a:r>
              <a:r>
                <a:rPr lang="en-US" sz="20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 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27324" y="1234330"/>
            <a:ext cx="9504064" cy="1665740"/>
            <a:chOff x="398388" y="2508874"/>
            <a:chExt cx="8014651" cy="1665740"/>
          </a:xfrm>
        </p:grpSpPr>
        <p:pic>
          <p:nvPicPr>
            <p:cNvPr id="40" name="Picture 2" descr="\\w7-hmeydac\Share\WindowsPhone\light\appbar.control.play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388" y="2508874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40"/>
            <p:cNvSpPr txBox="1"/>
            <p:nvPr/>
          </p:nvSpPr>
          <p:spPr>
            <a:xfrm>
              <a:off x="1118388" y="2635731"/>
              <a:ext cx="7294651" cy="1538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ts val="1200"/>
                </a:spcBef>
              </a:pPr>
              <a:r>
                <a:rPr lang="es-AR" sz="2400" dirty="0" smtClean="0">
                  <a:latin typeface="Segoe UI" pitchFamily="34" charset="0"/>
                  <a:cs typeface="Segoe UI" pitchFamily="34" charset="0"/>
                </a:rPr>
                <a:t>REST API para todas las plataformas, usando ODATA 3.0</a:t>
              </a:r>
            </a:p>
            <a:p>
              <a:pPr marL="342900" lvl="1" indent="-342900"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r>
                <a:rPr lang="es-AR" sz="2000" dirty="0" smtClean="0">
                  <a:latin typeface="Segoe UI" pitchFamily="34" charset="0"/>
                  <a:cs typeface="Segoe UI" pitchFamily="34" charset="0"/>
                </a:rPr>
                <a:t>Muy fácil de escribir tus propias librerías cliente usando la REST API y los verbos HTTP standard (GET, POST, PUT, DELETE) </a:t>
              </a:r>
              <a:r>
                <a:rPr lang="en-US" sz="2000" i="1" dirty="0" smtClean="0">
                  <a:solidFill>
                    <a:schemeClr val="tx1">
                      <a:lumMod val="90000"/>
                      <a:lumOff val="10000"/>
                    </a:schemeClr>
                  </a:solidFill>
                  <a:hlinkClick r:id="rId5"/>
                </a:rPr>
                <a:t>http://msdn.microsoft.com/en-us/library/hh973618</a:t>
              </a:r>
              <a:endParaRPr lang="en-US" sz="2000" i="1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52376" y="5216673"/>
            <a:ext cx="8928000" cy="1489946"/>
            <a:chOff x="398388" y="2530778"/>
            <a:chExt cx="8014651" cy="1489947"/>
          </a:xfrm>
        </p:grpSpPr>
        <p:pic>
          <p:nvPicPr>
            <p:cNvPr id="43" name="Picture 2" descr="\\w7-hmeydac\Share\WindowsPhone\light\appbar.control.play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388" y="2530778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TextBox 43"/>
            <p:cNvSpPr txBox="1"/>
            <p:nvPr/>
          </p:nvSpPr>
          <p:spPr>
            <a:xfrm>
              <a:off x="1118388" y="2635729"/>
              <a:ext cx="7294651" cy="1384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ts val="1200"/>
                </a:spcBef>
              </a:pPr>
              <a:r>
                <a:rPr lang="es-AR" sz="2400" dirty="0" smtClean="0">
                  <a:latin typeface="Segoe UI" pitchFamily="34" charset="0"/>
                  <a:cs typeface="Segoe UI" pitchFamily="34" charset="0"/>
                </a:rPr>
                <a:t>Código fuente disponible en GitHub =)</a:t>
              </a:r>
            </a:p>
            <a:p>
              <a:pPr marL="342900" lvl="1" indent="-342900"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>
                      <a:lumMod val="90000"/>
                      <a:lumOff val="10000"/>
                    </a:schemeClr>
                  </a:solidFill>
                  <a:hlinkClick r:id="rId6"/>
                </a:rPr>
                <a:t>https://github.com/WindowsAzure/azure-sdk-for-media-services</a:t>
              </a:r>
              <a:endPara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  <a:p>
              <a:pPr marL="342900" lvl="1" indent="-342900"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>
                      <a:lumMod val="90000"/>
                      <a:lumOff val="10000"/>
                    </a:schemeClr>
                  </a:solidFill>
                  <a:hlinkClick r:id="rId7"/>
                </a:rPr>
                <a:t>https://github.com/windowsazure/azure-sdk-for-java/</a:t>
              </a:r>
              <a:r>
                <a:rPr lang="en-US" sz="20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 </a:t>
              </a:r>
            </a:p>
          </p:txBody>
        </p:sp>
      </p:grpSp>
      <p:pic>
        <p:nvPicPr>
          <p:cNvPr id="15" name="Picture 2" descr="http://matthewhartman.github.io/base/images/github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440" y="452524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0705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Demo: Windows Azure Media Services </a:t>
            </a:r>
            <a:r>
              <a:rPr lang="en-US" dirty="0" smtClean="0">
                <a:solidFill>
                  <a:schemeClr val="bg1"/>
                </a:solidFill>
              </a:rPr>
              <a:t>workflow con .NET SDK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69240" y="2636912"/>
            <a:ext cx="11653521" cy="894996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Mi primer VOD workflow en C# 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043559" y="764704"/>
            <a:ext cx="3541273" cy="4776484"/>
          </a:xfrm>
          <a:prstGeom prst="rect">
            <a:avLst/>
          </a:prstGeom>
        </p:spPr>
        <p:txBody>
          <a:bodyPr vert="horz" wrap="square" lIns="93260" tIns="93260" rIns="146304" bIns="91440" rtlCol="0">
            <a:no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chemeClr val="accent2"/>
              </a:buClr>
              <a:buSzPct val="110000"/>
              <a:buNone/>
            </a:pPr>
            <a:r>
              <a:rPr lang="en-US" dirty="0" smtClean="0">
                <a:solidFill>
                  <a:schemeClr val="bg1"/>
                </a:solidFill>
              </a:rPr>
              <a:t>Ingest</a:t>
            </a:r>
          </a:p>
          <a:p>
            <a:pPr marL="0" indent="0">
              <a:lnSpc>
                <a:spcPct val="150000"/>
              </a:lnSpc>
              <a:buClr>
                <a:schemeClr val="accent2"/>
              </a:buClr>
              <a:buSzPct val="110000"/>
              <a:buNone/>
            </a:pPr>
            <a:r>
              <a:rPr lang="en-US" dirty="0" smtClean="0">
                <a:solidFill>
                  <a:schemeClr val="bg1"/>
                </a:solidFill>
              </a:rPr>
              <a:t>Encode</a:t>
            </a:r>
          </a:p>
          <a:p>
            <a:pPr marL="0" indent="0">
              <a:lnSpc>
                <a:spcPct val="150000"/>
              </a:lnSpc>
              <a:buClr>
                <a:schemeClr val="accent2"/>
              </a:buClr>
              <a:buSzPct val="110000"/>
              <a:buNone/>
            </a:pPr>
            <a:r>
              <a:rPr lang="en-US" dirty="0" smtClean="0">
                <a:solidFill>
                  <a:schemeClr val="bg1"/>
                </a:solidFill>
              </a:rPr>
              <a:t>Package</a:t>
            </a:r>
          </a:p>
          <a:p>
            <a:pPr marL="0" indent="0">
              <a:lnSpc>
                <a:spcPct val="150000"/>
              </a:lnSpc>
              <a:buClr>
                <a:schemeClr val="accent2"/>
              </a:buClr>
              <a:buSzPct val="110000"/>
              <a:buNone/>
            </a:pPr>
            <a:r>
              <a:rPr lang="en-US" dirty="0" smtClean="0">
                <a:solidFill>
                  <a:schemeClr val="bg1"/>
                </a:solidFill>
              </a:rPr>
              <a:t>Encrypt</a:t>
            </a:r>
          </a:p>
          <a:p>
            <a:pPr marL="0" indent="0">
              <a:lnSpc>
                <a:spcPct val="150000"/>
              </a:lnSpc>
              <a:buClr>
                <a:schemeClr val="accent2"/>
              </a:buClr>
              <a:buSzPct val="110000"/>
              <a:buNone/>
            </a:pPr>
            <a:r>
              <a:rPr lang="en-US" dirty="0" smtClean="0">
                <a:solidFill>
                  <a:schemeClr val="bg1"/>
                </a:solidFill>
              </a:rPr>
              <a:t>Deliver</a:t>
            </a:r>
          </a:p>
          <a:p>
            <a:pPr>
              <a:buClr>
                <a:schemeClr val="accent2"/>
              </a:buClr>
              <a:buSzPct val="110000"/>
            </a:pP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6" name="Picture 12" descr="Cloud upload 512x512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4237" y="1064646"/>
            <a:ext cx="660469" cy="660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401" y="2170951"/>
            <a:ext cx="536238" cy="536238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9318658" y="4127517"/>
            <a:ext cx="656048" cy="656048"/>
            <a:chOff x="1106074" y="2130481"/>
            <a:chExt cx="2569999" cy="2569999"/>
          </a:xfrm>
        </p:grpSpPr>
        <p:pic>
          <p:nvPicPr>
            <p:cNvPr id="10" name="Picture 9" descr="Shield 512x512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6074" y="2130481"/>
              <a:ext cx="2569999" cy="2569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1" name="Picture 31" descr="Key 512x512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3383" y="2788553"/>
              <a:ext cx="1237826" cy="1237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pic>
        <p:nvPicPr>
          <p:cNvPr id="12" name="Picture 21" descr="Movie 512x512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7302" y="5205552"/>
            <a:ext cx="514337" cy="51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" name="Picture 1" descr="3d 512x512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9882" y="3070000"/>
            <a:ext cx="635530" cy="635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6417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217" y="151346"/>
            <a:ext cx="11655840" cy="899537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Dynamic packaging</a:t>
            </a:r>
            <a:r>
              <a:rPr lang="es-AR" sz="1961" dirty="0" smtClean="0"/>
              <a:t/>
            </a:r>
            <a:br>
              <a:rPr lang="es-AR" sz="1961" dirty="0" smtClean="0"/>
            </a:br>
            <a:r>
              <a:rPr lang="es-AR" sz="1961" dirty="0" smtClean="0">
                <a:solidFill>
                  <a:schemeClr val="tx1"/>
                </a:solidFill>
              </a:rPr>
              <a:t>Permite reutilizar el contenido ya </a:t>
            </a:r>
            <a:r>
              <a:rPr lang="es-AR" sz="1961" i="1" dirty="0" smtClean="0">
                <a:solidFill>
                  <a:schemeClr val="tx1"/>
                </a:solidFill>
              </a:rPr>
              <a:t>encodeado </a:t>
            </a:r>
            <a:r>
              <a:rPr lang="es-AR" sz="1961" dirty="0" smtClean="0">
                <a:solidFill>
                  <a:schemeClr val="tx1"/>
                </a:solidFill>
              </a:rPr>
              <a:t>y llevarlo a varios formatos de streaming sin </a:t>
            </a:r>
            <a:r>
              <a:rPr lang="es-AR" sz="1961" i="1" dirty="0" err="1" smtClean="0">
                <a:solidFill>
                  <a:schemeClr val="tx1"/>
                </a:solidFill>
              </a:rPr>
              <a:t>repackagear</a:t>
            </a:r>
            <a:r>
              <a:rPr lang="es-AR" sz="1961" dirty="0" smtClean="0">
                <a:solidFill>
                  <a:schemeClr val="tx1"/>
                </a:solidFill>
              </a:rPr>
              <a:t> el contenido  .</a:t>
            </a:r>
            <a:endParaRPr lang="es-AR" sz="1961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5670" y="2386019"/>
            <a:ext cx="412508" cy="3366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289" y="1411191"/>
            <a:ext cx="412508" cy="3366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615" y="1482426"/>
            <a:ext cx="825016" cy="6732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059" y="1682540"/>
            <a:ext cx="1072881" cy="10728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716" y="1636676"/>
            <a:ext cx="873854" cy="118498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16596" y="2755421"/>
            <a:ext cx="1496756" cy="333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latin typeface="Trebuchet MS" panose="020B0603020202020204" pitchFamily="34" charset="0"/>
              </a:defRPr>
            </a:lvl1pPr>
          </a:lstStyle>
          <a:p>
            <a:r>
              <a:rPr lang="en-US" sz="1568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Video sources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347447" y="2216631"/>
            <a:ext cx="815271" cy="12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009918" y="2755421"/>
            <a:ext cx="1987275" cy="333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68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Multi-bitrates Mp4</a:t>
            </a:r>
            <a:endParaRPr lang="en-US" sz="1568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24681" y="2894976"/>
            <a:ext cx="1453411" cy="333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68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Origin Server</a:t>
            </a:r>
            <a:endParaRPr lang="en-US" sz="1568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127" y="1446986"/>
            <a:ext cx="617416" cy="61741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537" y="2409382"/>
            <a:ext cx="617416" cy="61741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244035" y="1747813"/>
            <a:ext cx="437940" cy="2582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78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HLS</a:t>
            </a:r>
            <a:endParaRPr lang="en-US" sz="1078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50422" y="2675963"/>
            <a:ext cx="824265" cy="4090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29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Smooth </a:t>
            </a:r>
          </a:p>
          <a:p>
            <a:r>
              <a:rPr lang="en-US" sz="1029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Streaming</a:t>
            </a:r>
            <a:endParaRPr lang="en-US" sz="1029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402482" y="1927441"/>
            <a:ext cx="753732" cy="3034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72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Encode</a:t>
            </a:r>
            <a:endParaRPr lang="en-US" sz="1372" dirty="0"/>
          </a:p>
        </p:txBody>
      </p:sp>
      <p:sp>
        <p:nvSpPr>
          <p:cNvPr id="20" name="Rectangle 19"/>
          <p:cNvSpPr/>
          <p:nvPr/>
        </p:nvSpPr>
        <p:spPr>
          <a:xfrm rot="20153923">
            <a:off x="5864566" y="1712039"/>
            <a:ext cx="813970" cy="3017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72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Package</a:t>
            </a:r>
            <a:endParaRPr lang="en-US" sz="1372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378" y="3520163"/>
            <a:ext cx="825016" cy="67324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822" y="3720277"/>
            <a:ext cx="1072881" cy="107288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79" y="3674413"/>
            <a:ext cx="873854" cy="118498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968359" y="4793158"/>
            <a:ext cx="1496756" cy="333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latin typeface="Trebuchet MS" panose="020B0603020202020204" pitchFamily="34" charset="0"/>
              </a:defRPr>
            </a:lvl1pPr>
          </a:lstStyle>
          <a:p>
            <a:r>
              <a:rPr lang="en-US" sz="1568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Video sources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961681" y="4793158"/>
            <a:ext cx="1987275" cy="333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68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Multi-bitrates Mp4</a:t>
            </a:r>
            <a:endParaRPr lang="en-US" sz="1568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6876" y="3475587"/>
            <a:ext cx="720346" cy="1033533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722148" y="5229200"/>
            <a:ext cx="1298176" cy="333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68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Origin Server</a:t>
            </a:r>
            <a:endParaRPr lang="en-US" sz="1568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819" y="3356992"/>
            <a:ext cx="617416" cy="61741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819" y="4035884"/>
            <a:ext cx="617416" cy="617416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8021726" y="3657819"/>
            <a:ext cx="437940" cy="2582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78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HLS</a:t>
            </a:r>
            <a:endParaRPr lang="en-US" sz="1078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967704" y="4302465"/>
            <a:ext cx="824265" cy="4090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29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Smooth </a:t>
            </a:r>
          </a:p>
          <a:p>
            <a:r>
              <a:rPr lang="en-US" sz="1029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Streaming</a:t>
            </a:r>
            <a:endParaRPr lang="en-US" sz="1029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651325" y="3351844"/>
            <a:ext cx="2148012" cy="222319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65"/>
          </a:p>
        </p:txBody>
      </p:sp>
      <p:sp>
        <p:nvSpPr>
          <p:cNvPr id="35" name="Rectangle 34"/>
          <p:cNvSpPr/>
          <p:nvPr/>
        </p:nvSpPr>
        <p:spPr>
          <a:xfrm>
            <a:off x="3402844" y="3961259"/>
            <a:ext cx="753732" cy="3034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72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Encode</a:t>
            </a:r>
            <a:endParaRPr lang="en-US" sz="1372" dirty="0"/>
          </a:p>
        </p:txBody>
      </p:sp>
      <p:sp>
        <p:nvSpPr>
          <p:cNvPr id="36" name="Rectangle 35"/>
          <p:cNvSpPr/>
          <p:nvPr/>
        </p:nvSpPr>
        <p:spPr>
          <a:xfrm>
            <a:off x="5675985" y="3704295"/>
            <a:ext cx="977320" cy="5146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72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Dynamic</a:t>
            </a:r>
          </a:p>
          <a:p>
            <a:pPr algn="ctr"/>
            <a:r>
              <a:rPr lang="en-US" sz="1372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Packaging</a:t>
            </a:r>
            <a:endParaRPr lang="en-US" sz="1372" dirty="0"/>
          </a:p>
        </p:txBody>
      </p:sp>
      <p:sp>
        <p:nvSpPr>
          <p:cNvPr id="37" name="TextBox 36"/>
          <p:cNvSpPr txBox="1"/>
          <p:nvPr/>
        </p:nvSpPr>
        <p:spPr>
          <a:xfrm>
            <a:off x="329196" y="1228975"/>
            <a:ext cx="4075731" cy="333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568" dirty="0" err="1" smtClean="0"/>
              <a:t>Encode</a:t>
            </a:r>
            <a:r>
              <a:rPr lang="es-AR" sz="1568" dirty="0" smtClean="0"/>
              <a:t> and </a:t>
            </a:r>
            <a:r>
              <a:rPr lang="es-AR" sz="1568" dirty="0" err="1" smtClean="0"/>
              <a:t>Package</a:t>
            </a:r>
            <a:r>
              <a:rPr lang="es-AR" sz="1568" dirty="0" smtClean="0"/>
              <a:t> – </a:t>
            </a:r>
            <a:r>
              <a:rPr lang="es-AR" sz="1568" dirty="0" err="1" smtClean="0"/>
              <a:t>Workflow</a:t>
            </a:r>
            <a:r>
              <a:rPr lang="es-AR" sz="1568" dirty="0" smtClean="0"/>
              <a:t> tradicional</a:t>
            </a:r>
            <a:endParaRPr lang="es-AR" sz="1568" dirty="0"/>
          </a:p>
        </p:txBody>
      </p:sp>
      <p:sp>
        <p:nvSpPr>
          <p:cNvPr id="38" name="TextBox 37"/>
          <p:cNvSpPr txBox="1"/>
          <p:nvPr/>
        </p:nvSpPr>
        <p:spPr>
          <a:xfrm>
            <a:off x="329195" y="3325937"/>
            <a:ext cx="2793329" cy="333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68" dirty="0"/>
              <a:t>Dynamic </a:t>
            </a:r>
            <a:r>
              <a:rPr lang="en-US" sz="1568" dirty="0" smtClean="0"/>
              <a:t>Packaging Workflow</a:t>
            </a:r>
            <a:endParaRPr lang="en-US" sz="1568" dirty="0"/>
          </a:p>
        </p:txBody>
      </p:sp>
      <p:cxnSp>
        <p:nvCxnSpPr>
          <p:cNvPr id="39" name="Straight Arrow Connector 38"/>
          <p:cNvCxnSpPr/>
          <p:nvPr/>
        </p:nvCxnSpPr>
        <p:spPr>
          <a:xfrm rot="20153923" flipV="1">
            <a:off x="5869029" y="1988184"/>
            <a:ext cx="815271" cy="12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3382034" y="4250449"/>
            <a:ext cx="815271" cy="12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4" idx="1"/>
          </p:cNvCxnSpPr>
          <p:nvPr/>
        </p:nvCxnSpPr>
        <p:spPr>
          <a:xfrm>
            <a:off x="5736636" y="4250450"/>
            <a:ext cx="914689" cy="2129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 rot="2351307">
            <a:off x="5754216" y="2390961"/>
            <a:ext cx="813970" cy="3017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72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Package</a:t>
            </a:r>
            <a:endParaRPr lang="en-US" sz="1372" dirty="0"/>
          </a:p>
        </p:txBody>
      </p:sp>
      <p:cxnSp>
        <p:nvCxnSpPr>
          <p:cNvPr id="45" name="Straight Arrow Connector 44"/>
          <p:cNvCxnSpPr/>
          <p:nvPr/>
        </p:nvCxnSpPr>
        <p:spPr>
          <a:xfrm rot="2351307" flipV="1">
            <a:off x="5821305" y="2410672"/>
            <a:ext cx="815271" cy="12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7698992" y="1802495"/>
            <a:ext cx="2592342" cy="1685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29196" y="5374957"/>
            <a:ext cx="7603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>
                <a:latin typeface="+mj-lt"/>
              </a:rPr>
              <a:t>Formato de Entrada: Mp4 o </a:t>
            </a:r>
            <a:r>
              <a:rPr lang="es-AR" dirty="0" err="1" smtClean="0">
                <a:latin typeface="+mj-lt"/>
              </a:rPr>
              <a:t>Smooth</a:t>
            </a:r>
            <a:r>
              <a:rPr lang="es-AR" dirty="0" smtClean="0">
                <a:latin typeface="+mj-lt"/>
              </a:rPr>
              <a:t> Streaming </a:t>
            </a:r>
          </a:p>
          <a:p>
            <a:r>
              <a:rPr lang="es-AR" dirty="0" smtClean="0">
                <a:latin typeface="+mj-lt"/>
              </a:rPr>
              <a:t>Formato de Salida: </a:t>
            </a:r>
            <a:r>
              <a:rPr lang="es-AR" dirty="0" err="1" smtClean="0">
                <a:latin typeface="+mj-lt"/>
              </a:rPr>
              <a:t>Smooth</a:t>
            </a:r>
            <a:r>
              <a:rPr lang="es-AR" dirty="0" smtClean="0">
                <a:latin typeface="+mj-lt"/>
              </a:rPr>
              <a:t> Streaming, Http-Live-Streaming v4 y MPEG-</a:t>
            </a:r>
            <a:r>
              <a:rPr lang="es-AR" dirty="0" err="1" smtClean="0">
                <a:latin typeface="+mj-lt"/>
              </a:rPr>
              <a:t>Dash</a:t>
            </a:r>
            <a:endParaRPr lang="es-AR" dirty="0">
              <a:latin typeface="+mj-lt"/>
            </a:endParaRPr>
          </a:p>
        </p:txBody>
      </p:sp>
      <p:pic>
        <p:nvPicPr>
          <p:cNvPr id="1026" name="Picture 2" descr="http://upload.wikimedia.org/wikipedia/commons/6/6c/IO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0207" y="1376883"/>
            <a:ext cx="503074" cy="330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upload.wikimedia.org/wikipedia/commons/6/66/Android_robo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672210" y="1760404"/>
            <a:ext cx="341527" cy="40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Straight Arrow Connector 54"/>
          <p:cNvCxnSpPr/>
          <p:nvPr/>
        </p:nvCxnSpPr>
        <p:spPr>
          <a:xfrm flipV="1">
            <a:off x="7698992" y="1570516"/>
            <a:ext cx="2611536" cy="2189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030" name="Picture 6" descr="http://images.wikia.com/darksouls/images/9/91/Icon_xbox360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2209" y="2355849"/>
            <a:ext cx="361129" cy="36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upload.wikimedia.org/wikipedia/commons/c/c7/Windows_logo_-_2012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9217" y="2821659"/>
            <a:ext cx="285501" cy="313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2" name="Straight Arrow Connector 61"/>
          <p:cNvCxnSpPr>
            <a:stCxn id="32" idx="3"/>
          </p:cNvCxnSpPr>
          <p:nvPr/>
        </p:nvCxnSpPr>
        <p:spPr>
          <a:xfrm flipV="1">
            <a:off x="8459666" y="3615027"/>
            <a:ext cx="1919708" cy="171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2" idx="3"/>
          </p:cNvCxnSpPr>
          <p:nvPr/>
        </p:nvCxnSpPr>
        <p:spPr>
          <a:xfrm>
            <a:off x="8459666" y="3786925"/>
            <a:ext cx="1900513" cy="221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61" name="Picture 60"/>
          <p:cNvPicPr>
            <a:picLocks noChangeAspect="1"/>
          </p:cNvPicPr>
          <p:nvPr/>
        </p:nvPicPr>
        <p:blipFill>
          <a:blip r:embed="rId10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98" y="6082397"/>
            <a:ext cx="586370" cy="586963"/>
          </a:xfrm>
          <a:prstGeom prst="rect">
            <a:avLst/>
          </a:prstGeom>
        </p:spPr>
      </p:pic>
      <p:sp>
        <p:nvSpPr>
          <p:cNvPr id="1024" name="Rectangle 1023"/>
          <p:cNvSpPr/>
          <p:nvPr/>
        </p:nvSpPr>
        <p:spPr>
          <a:xfrm>
            <a:off x="1081542" y="6133327"/>
            <a:ext cx="10832004" cy="4544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353" dirty="0" smtClean="0">
                <a:solidFill>
                  <a:srgbClr val="FF0000"/>
                </a:solidFill>
                <a:latin typeface="Calibri" panose="020F0502020204030204" pitchFamily="34" charset="0"/>
              </a:rPr>
              <a:t>Se necesita tener al menos 1 ‘</a:t>
            </a:r>
            <a:r>
              <a:rPr lang="es-AR" sz="2353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Reserved</a:t>
            </a:r>
            <a:r>
              <a:rPr lang="es-AR" sz="2353" dirty="0" smtClean="0">
                <a:solidFill>
                  <a:srgbClr val="FF0000"/>
                </a:solidFill>
                <a:latin typeface="Calibri" panose="020F0502020204030204" pitchFamily="34" charset="0"/>
              </a:rPr>
              <a:t> Streaming </a:t>
            </a:r>
            <a:r>
              <a:rPr lang="es-AR" sz="2353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unit</a:t>
            </a:r>
            <a:r>
              <a:rPr lang="es-AR" sz="2353" dirty="0" smtClean="0">
                <a:solidFill>
                  <a:srgbClr val="FF0000"/>
                </a:solidFill>
                <a:latin typeface="Calibri" panose="020F0502020204030204" pitchFamily="34" charset="0"/>
              </a:rPr>
              <a:t>’ para utilizar </a:t>
            </a:r>
            <a:r>
              <a:rPr lang="es-AR" sz="2353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dynamic</a:t>
            </a:r>
            <a:r>
              <a:rPr lang="es-AR" sz="2353" dirty="0" smtClean="0">
                <a:solidFill>
                  <a:srgbClr val="FF0000"/>
                </a:solidFill>
                <a:latin typeface="Calibri" panose="020F0502020204030204" pitchFamily="34" charset="0"/>
              </a:rPr>
              <a:t> packaging</a:t>
            </a:r>
            <a:endParaRPr lang="es-AR" sz="2353" dirty="0">
              <a:solidFill>
                <a:srgbClr val="FF0000"/>
              </a:solidFill>
            </a:endParaRPr>
          </a:p>
        </p:txBody>
      </p:sp>
      <p:pic>
        <p:nvPicPr>
          <p:cNvPr id="69" name="Picture 2" descr="http://upload.wikimedia.org/wikipedia/commons/6/6c/IO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3486" y="3443079"/>
            <a:ext cx="503074" cy="330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4" descr="http://upload.wikimedia.org/wikipedia/commons/6/66/Android_robo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695489" y="3826601"/>
            <a:ext cx="341527" cy="40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6" descr="http://images.wikia.com/darksouls/images/9/91/Icon_xbox360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5488" y="4422045"/>
            <a:ext cx="361129" cy="36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8" descr="http://upload.wikimedia.org/wikipedia/commons/c/c7/Windows_logo_-_2012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2496" y="4887856"/>
            <a:ext cx="285501" cy="313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6" name="Straight Arrow Connector 75"/>
          <p:cNvCxnSpPr/>
          <p:nvPr/>
        </p:nvCxnSpPr>
        <p:spPr>
          <a:xfrm flipV="1">
            <a:off x="7767838" y="2513084"/>
            <a:ext cx="2611536" cy="2189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7767837" y="2745196"/>
            <a:ext cx="2592342" cy="1685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8025" y="1517700"/>
            <a:ext cx="628185" cy="1444777"/>
          </a:xfrm>
          <a:prstGeom prst="rect">
            <a:avLst/>
          </a:prstGeom>
        </p:spPr>
      </p:pic>
      <p:cxnSp>
        <p:nvCxnSpPr>
          <p:cNvPr id="81" name="Straight Arrow Connector 80"/>
          <p:cNvCxnSpPr/>
          <p:nvPr/>
        </p:nvCxnSpPr>
        <p:spPr>
          <a:xfrm>
            <a:off x="8627399" y="4435733"/>
            <a:ext cx="1663935" cy="123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8632584" y="4446185"/>
            <a:ext cx="1776237" cy="567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64" name="Picture 6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634" y="4614008"/>
            <a:ext cx="617416" cy="617416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7962519" y="4880589"/>
            <a:ext cx="550151" cy="250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29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DASH</a:t>
            </a:r>
            <a:endParaRPr lang="en-US" sz="1029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723796" y="5748161"/>
            <a:ext cx="342900" cy="31432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713604" y="5321797"/>
            <a:ext cx="371475" cy="314325"/>
          </a:xfrm>
          <a:prstGeom prst="rect">
            <a:avLst/>
          </a:prstGeom>
        </p:spPr>
      </p:pic>
      <p:cxnSp>
        <p:nvCxnSpPr>
          <p:cNvPr id="66" name="Straight Arrow Connector 65"/>
          <p:cNvCxnSpPr>
            <a:stCxn id="65" idx="3"/>
          </p:cNvCxnSpPr>
          <p:nvPr/>
        </p:nvCxnSpPr>
        <p:spPr>
          <a:xfrm>
            <a:off x="8512670" y="5005944"/>
            <a:ext cx="1866704" cy="4335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5" idx="3"/>
          </p:cNvCxnSpPr>
          <p:nvPr/>
        </p:nvCxnSpPr>
        <p:spPr>
          <a:xfrm>
            <a:off x="8512670" y="5005944"/>
            <a:ext cx="1847509" cy="894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86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000"/>
                            </p:stCondLst>
                            <p:childTnLst>
                              <p:par>
                                <p:cTn id="1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3" grpId="0"/>
      <p:bldP spid="16" grpId="0"/>
      <p:bldP spid="17" grpId="0"/>
      <p:bldP spid="19" grpId="0"/>
      <p:bldP spid="20" grpId="0"/>
      <p:bldP spid="24" grpId="0"/>
      <p:bldP spid="26" grpId="0"/>
      <p:bldP spid="29" grpId="0"/>
      <p:bldP spid="32" grpId="0"/>
      <p:bldP spid="33" grpId="0"/>
      <p:bldP spid="34" grpId="0" animBg="1"/>
      <p:bldP spid="35" grpId="0"/>
      <p:bldP spid="36" grpId="0"/>
      <p:bldP spid="37" grpId="0"/>
      <p:bldP spid="38" grpId="0"/>
      <p:bldP spid="44" grpId="0"/>
      <p:bldP spid="52" grpId="0"/>
      <p:bldP spid="1024" grpId="0"/>
      <p:bldP spid="6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¿Qué es MPEG</a:t>
            </a:r>
            <a:r>
              <a:rPr lang="en-US" dirty="0" smtClean="0"/>
              <a:t>-DASH?</a:t>
            </a:r>
            <a:endParaRPr lang="es-AR" dirty="0"/>
          </a:p>
        </p:txBody>
      </p:sp>
      <p:sp>
        <p:nvSpPr>
          <p:cNvPr id="16" name="Rectangle 15"/>
          <p:cNvSpPr/>
          <p:nvPr/>
        </p:nvSpPr>
        <p:spPr>
          <a:xfrm>
            <a:off x="695873" y="1234718"/>
            <a:ext cx="10392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smtClean="0"/>
              <a:t>Actualmente hay tres grandes formatos de streaming propietarios (todos aceptan H.264 como input)</a:t>
            </a:r>
          </a:p>
        </p:txBody>
      </p:sp>
    </p:spTree>
    <p:extLst>
      <p:ext uri="{BB962C8B-B14F-4D97-AF65-F5344CB8AC3E}">
        <p14:creationId xmlns:p14="http://schemas.microsoft.com/office/powerpoint/2010/main" val="840763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 Frameworks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6898" y="186384"/>
            <a:ext cx="2580908" cy="790463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7766927" y="2510604"/>
            <a:ext cx="4188370" cy="3607879"/>
            <a:chOff x="6095966" y="1371600"/>
            <a:chExt cx="5678522" cy="4891500"/>
          </a:xfrm>
        </p:grpSpPr>
        <p:sp>
          <p:nvSpPr>
            <p:cNvPr id="5" name="Rounded Rectangle 26"/>
            <p:cNvSpPr/>
            <p:nvPr/>
          </p:nvSpPr>
          <p:spPr>
            <a:xfrm>
              <a:off x="6095966" y="1371600"/>
              <a:ext cx="5678522" cy="920338"/>
            </a:xfrm>
            <a:custGeom>
              <a:avLst/>
              <a:gdLst>
                <a:gd name="connsiteX0" fmla="*/ 0 w 5678522"/>
                <a:gd name="connsiteY0" fmla="*/ 0 h 914400"/>
                <a:gd name="connsiteX1" fmla="*/ 5678522 w 5678522"/>
                <a:gd name="connsiteY1" fmla="*/ 0 h 914400"/>
                <a:gd name="connsiteX2" fmla="*/ 5678522 w 5678522"/>
                <a:gd name="connsiteY2" fmla="*/ 914400 h 914400"/>
                <a:gd name="connsiteX3" fmla="*/ 0 w 5678522"/>
                <a:gd name="connsiteY3" fmla="*/ 914400 h 914400"/>
                <a:gd name="connsiteX4" fmla="*/ 0 w 5678522"/>
                <a:gd name="connsiteY4" fmla="*/ 0 h 914400"/>
                <a:gd name="connsiteX0" fmla="*/ 0 w 5678522"/>
                <a:gd name="connsiteY0" fmla="*/ 0 h 920338"/>
                <a:gd name="connsiteX1" fmla="*/ 5678522 w 5678522"/>
                <a:gd name="connsiteY1" fmla="*/ 0 h 920338"/>
                <a:gd name="connsiteX2" fmla="*/ 5138195 w 5678522"/>
                <a:gd name="connsiteY2" fmla="*/ 920338 h 920338"/>
                <a:gd name="connsiteX3" fmla="*/ 0 w 5678522"/>
                <a:gd name="connsiteY3" fmla="*/ 914400 h 920338"/>
                <a:gd name="connsiteX4" fmla="*/ 0 w 5678522"/>
                <a:gd name="connsiteY4" fmla="*/ 0 h 920338"/>
                <a:gd name="connsiteX0" fmla="*/ 0 w 5678522"/>
                <a:gd name="connsiteY0" fmla="*/ 0 h 920338"/>
                <a:gd name="connsiteX1" fmla="*/ 5678522 w 5678522"/>
                <a:gd name="connsiteY1" fmla="*/ 0 h 920338"/>
                <a:gd name="connsiteX2" fmla="*/ 5138195 w 5678522"/>
                <a:gd name="connsiteY2" fmla="*/ 920338 h 920338"/>
                <a:gd name="connsiteX3" fmla="*/ 552202 w 5678522"/>
                <a:gd name="connsiteY3" fmla="*/ 920338 h 920338"/>
                <a:gd name="connsiteX4" fmla="*/ 0 w 5678522"/>
                <a:gd name="connsiteY4" fmla="*/ 0 h 920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78522" h="920338">
                  <a:moveTo>
                    <a:pt x="0" y="0"/>
                  </a:moveTo>
                  <a:lnTo>
                    <a:pt x="5678522" y="0"/>
                  </a:lnTo>
                  <a:lnTo>
                    <a:pt x="5138195" y="920338"/>
                  </a:lnTo>
                  <a:lnTo>
                    <a:pt x="552202" y="9203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52" tIns="60952" rIns="60952" bIns="60952" numCol="1" spcCol="1270" anchor="ctr" anchorCtr="0">
              <a:noAutofit/>
            </a:bodyPr>
            <a:lstStyle/>
            <a:p>
              <a:pPr algn="ctr" defTabSz="71106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>
                  <a:solidFill>
                    <a:srgbClr val="FFFFFF">
                      <a:alpha val="99000"/>
                    </a:srgbClr>
                  </a:solidFill>
                </a:rPr>
                <a:t>Player Applications</a:t>
              </a:r>
              <a:br>
                <a:rPr lang="en-US" sz="1200" dirty="0">
                  <a:solidFill>
                    <a:srgbClr val="FFFFFF">
                      <a:alpha val="99000"/>
                    </a:srgbClr>
                  </a:solidFill>
                </a:rPr>
              </a:br>
              <a:r>
                <a:rPr lang="en-US" sz="1100" dirty="0">
                  <a:solidFill>
                    <a:srgbClr val="FFFFFF">
                      <a:alpha val="99000"/>
                    </a:srgbClr>
                  </a:solidFill>
                </a:rPr>
                <a:t>(e.g., NBC, Comcast)</a:t>
              </a:r>
            </a:p>
          </p:txBody>
        </p:sp>
        <p:sp>
          <p:nvSpPr>
            <p:cNvPr id="6" name="Rounded Rectangle 26"/>
            <p:cNvSpPr/>
            <p:nvPr/>
          </p:nvSpPr>
          <p:spPr>
            <a:xfrm>
              <a:off x="6689731" y="2367360"/>
              <a:ext cx="4508803" cy="914400"/>
            </a:xfrm>
            <a:custGeom>
              <a:avLst/>
              <a:gdLst>
                <a:gd name="connsiteX0" fmla="*/ 0 w 5678522"/>
                <a:gd name="connsiteY0" fmla="*/ 0 h 914400"/>
                <a:gd name="connsiteX1" fmla="*/ 5678522 w 5678522"/>
                <a:gd name="connsiteY1" fmla="*/ 0 h 914400"/>
                <a:gd name="connsiteX2" fmla="*/ 5678522 w 5678522"/>
                <a:gd name="connsiteY2" fmla="*/ 914400 h 914400"/>
                <a:gd name="connsiteX3" fmla="*/ 0 w 5678522"/>
                <a:gd name="connsiteY3" fmla="*/ 914400 h 914400"/>
                <a:gd name="connsiteX4" fmla="*/ 0 w 5678522"/>
                <a:gd name="connsiteY4" fmla="*/ 0 h 914400"/>
                <a:gd name="connsiteX0" fmla="*/ 0 w 5678522"/>
                <a:gd name="connsiteY0" fmla="*/ 0 h 914400"/>
                <a:gd name="connsiteX1" fmla="*/ 5102569 w 5678522"/>
                <a:gd name="connsiteY1" fmla="*/ 0 h 914400"/>
                <a:gd name="connsiteX2" fmla="*/ 5678522 w 5678522"/>
                <a:gd name="connsiteY2" fmla="*/ 914400 h 914400"/>
                <a:gd name="connsiteX3" fmla="*/ 0 w 5678522"/>
                <a:gd name="connsiteY3" fmla="*/ 914400 h 914400"/>
                <a:gd name="connsiteX4" fmla="*/ 0 w 5678522"/>
                <a:gd name="connsiteY4" fmla="*/ 0 h 914400"/>
                <a:gd name="connsiteX0" fmla="*/ 0 w 5102569"/>
                <a:gd name="connsiteY0" fmla="*/ 0 h 914400"/>
                <a:gd name="connsiteX1" fmla="*/ 5102569 w 5102569"/>
                <a:gd name="connsiteY1" fmla="*/ 0 h 914400"/>
                <a:gd name="connsiteX2" fmla="*/ 4562242 w 5102569"/>
                <a:gd name="connsiteY2" fmla="*/ 914400 h 914400"/>
                <a:gd name="connsiteX3" fmla="*/ 0 w 5102569"/>
                <a:gd name="connsiteY3" fmla="*/ 914400 h 914400"/>
                <a:gd name="connsiteX4" fmla="*/ 0 w 5102569"/>
                <a:gd name="connsiteY4" fmla="*/ 0 h 914400"/>
                <a:gd name="connsiteX0" fmla="*/ 593766 w 5102569"/>
                <a:gd name="connsiteY0" fmla="*/ 0 h 914400"/>
                <a:gd name="connsiteX1" fmla="*/ 5102569 w 5102569"/>
                <a:gd name="connsiteY1" fmla="*/ 0 h 914400"/>
                <a:gd name="connsiteX2" fmla="*/ 4562242 w 5102569"/>
                <a:gd name="connsiteY2" fmla="*/ 914400 h 914400"/>
                <a:gd name="connsiteX3" fmla="*/ 0 w 5102569"/>
                <a:gd name="connsiteY3" fmla="*/ 914400 h 914400"/>
                <a:gd name="connsiteX4" fmla="*/ 593766 w 5102569"/>
                <a:gd name="connsiteY4" fmla="*/ 0 h 914400"/>
                <a:gd name="connsiteX0" fmla="*/ 0 w 4508803"/>
                <a:gd name="connsiteY0" fmla="*/ 0 h 914400"/>
                <a:gd name="connsiteX1" fmla="*/ 4508803 w 4508803"/>
                <a:gd name="connsiteY1" fmla="*/ 0 h 914400"/>
                <a:gd name="connsiteX2" fmla="*/ 3968476 w 4508803"/>
                <a:gd name="connsiteY2" fmla="*/ 914400 h 914400"/>
                <a:gd name="connsiteX3" fmla="*/ 534390 w 4508803"/>
                <a:gd name="connsiteY3" fmla="*/ 914400 h 914400"/>
                <a:gd name="connsiteX4" fmla="*/ 0 w 4508803"/>
                <a:gd name="connsiteY4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8803" h="914400">
                  <a:moveTo>
                    <a:pt x="0" y="0"/>
                  </a:moveTo>
                  <a:lnTo>
                    <a:pt x="4508803" y="0"/>
                  </a:lnTo>
                  <a:lnTo>
                    <a:pt x="3968476" y="914400"/>
                  </a:lnTo>
                  <a:lnTo>
                    <a:pt x="534390" y="914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52" tIns="60952" rIns="60952" bIns="60952" numCol="1" spcCol="1270" anchor="ctr" anchorCtr="0">
              <a:noAutofit/>
            </a:bodyPr>
            <a:lstStyle/>
            <a:p>
              <a:pPr algn="ctr" defTabSz="71106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>
                  <a:solidFill>
                    <a:srgbClr val="FFFFFF">
                      <a:alpha val="99000"/>
                    </a:srgbClr>
                  </a:solidFill>
                </a:rPr>
                <a:t>Player Frameworks</a:t>
              </a:r>
              <a:br>
                <a:rPr lang="en-US" sz="1200" dirty="0">
                  <a:solidFill>
                    <a:srgbClr val="FFFFFF">
                      <a:alpha val="99000"/>
                    </a:srgbClr>
                  </a:solidFill>
                </a:rPr>
              </a:br>
              <a:r>
                <a:rPr lang="en-US" sz="1100" dirty="0">
                  <a:solidFill>
                    <a:srgbClr val="FFFFFF">
                      <a:alpha val="99000"/>
                    </a:srgbClr>
                  </a:solidFill>
                </a:rPr>
                <a:t>(e.g., MMPPF, HTML5 framework)</a:t>
              </a:r>
            </a:p>
          </p:txBody>
        </p:sp>
        <p:sp>
          <p:nvSpPr>
            <p:cNvPr id="7" name="Rounded Rectangle 26"/>
            <p:cNvSpPr/>
            <p:nvPr/>
          </p:nvSpPr>
          <p:spPr>
            <a:xfrm>
              <a:off x="7277559" y="3357182"/>
              <a:ext cx="3333147" cy="920337"/>
            </a:xfrm>
            <a:custGeom>
              <a:avLst/>
              <a:gdLst>
                <a:gd name="connsiteX0" fmla="*/ 0 w 5678522"/>
                <a:gd name="connsiteY0" fmla="*/ 0 h 914400"/>
                <a:gd name="connsiteX1" fmla="*/ 5678522 w 5678522"/>
                <a:gd name="connsiteY1" fmla="*/ 0 h 914400"/>
                <a:gd name="connsiteX2" fmla="*/ 5678522 w 5678522"/>
                <a:gd name="connsiteY2" fmla="*/ 914400 h 914400"/>
                <a:gd name="connsiteX3" fmla="*/ 0 w 5678522"/>
                <a:gd name="connsiteY3" fmla="*/ 914400 h 914400"/>
                <a:gd name="connsiteX4" fmla="*/ 0 w 5678522"/>
                <a:gd name="connsiteY4" fmla="*/ 0 h 914400"/>
                <a:gd name="connsiteX0" fmla="*/ 0 w 5678522"/>
                <a:gd name="connsiteY0" fmla="*/ 5937 h 920337"/>
                <a:gd name="connsiteX1" fmla="*/ 4514741 w 5678522"/>
                <a:gd name="connsiteY1" fmla="*/ 0 h 920337"/>
                <a:gd name="connsiteX2" fmla="*/ 5678522 w 5678522"/>
                <a:gd name="connsiteY2" fmla="*/ 920337 h 920337"/>
                <a:gd name="connsiteX3" fmla="*/ 0 w 5678522"/>
                <a:gd name="connsiteY3" fmla="*/ 920337 h 920337"/>
                <a:gd name="connsiteX4" fmla="*/ 0 w 5678522"/>
                <a:gd name="connsiteY4" fmla="*/ 5937 h 920337"/>
                <a:gd name="connsiteX0" fmla="*/ 0 w 4514741"/>
                <a:gd name="connsiteY0" fmla="*/ 5937 h 920337"/>
                <a:gd name="connsiteX1" fmla="*/ 4514741 w 4514741"/>
                <a:gd name="connsiteY1" fmla="*/ 0 h 920337"/>
                <a:gd name="connsiteX2" fmla="*/ 3986289 w 4514741"/>
                <a:gd name="connsiteY2" fmla="*/ 920337 h 920337"/>
                <a:gd name="connsiteX3" fmla="*/ 0 w 4514741"/>
                <a:gd name="connsiteY3" fmla="*/ 920337 h 920337"/>
                <a:gd name="connsiteX4" fmla="*/ 0 w 4514741"/>
                <a:gd name="connsiteY4" fmla="*/ 5937 h 920337"/>
                <a:gd name="connsiteX0" fmla="*/ 1181594 w 4514741"/>
                <a:gd name="connsiteY0" fmla="*/ 5937 h 920337"/>
                <a:gd name="connsiteX1" fmla="*/ 4514741 w 4514741"/>
                <a:gd name="connsiteY1" fmla="*/ 0 h 920337"/>
                <a:gd name="connsiteX2" fmla="*/ 3986289 w 4514741"/>
                <a:gd name="connsiteY2" fmla="*/ 920337 h 920337"/>
                <a:gd name="connsiteX3" fmla="*/ 0 w 4514741"/>
                <a:gd name="connsiteY3" fmla="*/ 920337 h 920337"/>
                <a:gd name="connsiteX4" fmla="*/ 1181594 w 4514741"/>
                <a:gd name="connsiteY4" fmla="*/ 5937 h 920337"/>
                <a:gd name="connsiteX0" fmla="*/ 0 w 3333147"/>
                <a:gd name="connsiteY0" fmla="*/ 5937 h 920337"/>
                <a:gd name="connsiteX1" fmla="*/ 3333147 w 3333147"/>
                <a:gd name="connsiteY1" fmla="*/ 0 h 920337"/>
                <a:gd name="connsiteX2" fmla="*/ 2804695 w 3333147"/>
                <a:gd name="connsiteY2" fmla="*/ 920337 h 920337"/>
                <a:gd name="connsiteX3" fmla="*/ 522515 w 3333147"/>
                <a:gd name="connsiteY3" fmla="*/ 920337 h 920337"/>
                <a:gd name="connsiteX4" fmla="*/ 0 w 3333147"/>
                <a:gd name="connsiteY4" fmla="*/ 5937 h 920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3147" h="920337">
                  <a:moveTo>
                    <a:pt x="0" y="5937"/>
                  </a:moveTo>
                  <a:lnTo>
                    <a:pt x="3333147" y="0"/>
                  </a:lnTo>
                  <a:lnTo>
                    <a:pt x="2804695" y="920337"/>
                  </a:lnTo>
                  <a:lnTo>
                    <a:pt x="522515" y="920337"/>
                  </a:lnTo>
                  <a:lnTo>
                    <a:pt x="0" y="5937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52" tIns="60952" rIns="60952" bIns="60952" numCol="1" spcCol="1270" anchor="ctr" anchorCtr="0">
              <a:noAutofit/>
            </a:bodyPr>
            <a:lstStyle/>
            <a:p>
              <a:pPr algn="ctr" defTabSz="71106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>
                  <a:solidFill>
                    <a:srgbClr val="FFFFFF">
                      <a:alpha val="99000"/>
                    </a:srgbClr>
                  </a:solidFill>
                </a:rPr>
                <a:t>Client SDK / Porting Kits</a:t>
              </a:r>
              <a:br>
                <a:rPr lang="en-US" sz="1200" dirty="0">
                  <a:solidFill>
                    <a:srgbClr val="FFFFFF">
                      <a:alpha val="99000"/>
                    </a:srgbClr>
                  </a:solidFill>
                </a:rPr>
              </a:br>
              <a:r>
                <a:rPr lang="en-US" sz="1100" dirty="0">
                  <a:solidFill>
                    <a:srgbClr val="FFFFFF">
                      <a:alpha val="99000"/>
                    </a:srgbClr>
                  </a:solidFill>
                </a:rPr>
                <a:t>(e.g., SSME, SSPK)</a:t>
              </a:r>
            </a:p>
          </p:txBody>
        </p:sp>
        <p:sp>
          <p:nvSpPr>
            <p:cNvPr id="8" name="Rounded Rectangle 26"/>
            <p:cNvSpPr/>
            <p:nvPr/>
          </p:nvSpPr>
          <p:spPr>
            <a:xfrm>
              <a:off x="7853514" y="4358880"/>
              <a:ext cx="2175302" cy="908462"/>
            </a:xfrm>
            <a:custGeom>
              <a:avLst/>
              <a:gdLst>
                <a:gd name="connsiteX0" fmla="*/ 0 w 5678522"/>
                <a:gd name="connsiteY0" fmla="*/ 0 h 914400"/>
                <a:gd name="connsiteX1" fmla="*/ 5678522 w 5678522"/>
                <a:gd name="connsiteY1" fmla="*/ 0 h 914400"/>
                <a:gd name="connsiteX2" fmla="*/ 5678522 w 5678522"/>
                <a:gd name="connsiteY2" fmla="*/ 914400 h 914400"/>
                <a:gd name="connsiteX3" fmla="*/ 0 w 5678522"/>
                <a:gd name="connsiteY3" fmla="*/ 914400 h 914400"/>
                <a:gd name="connsiteX4" fmla="*/ 0 w 5678522"/>
                <a:gd name="connsiteY4" fmla="*/ 0 h 914400"/>
                <a:gd name="connsiteX0" fmla="*/ 0 w 5678522"/>
                <a:gd name="connsiteY0" fmla="*/ 0 h 914400"/>
                <a:gd name="connsiteX1" fmla="*/ 3932850 w 5678522"/>
                <a:gd name="connsiteY1" fmla="*/ 5937 h 914400"/>
                <a:gd name="connsiteX2" fmla="*/ 5678522 w 5678522"/>
                <a:gd name="connsiteY2" fmla="*/ 914400 h 914400"/>
                <a:gd name="connsiteX3" fmla="*/ 0 w 5678522"/>
                <a:gd name="connsiteY3" fmla="*/ 914400 h 914400"/>
                <a:gd name="connsiteX4" fmla="*/ 0 w 5678522"/>
                <a:gd name="connsiteY4" fmla="*/ 0 h 914400"/>
                <a:gd name="connsiteX0" fmla="*/ 0 w 3932850"/>
                <a:gd name="connsiteY0" fmla="*/ 0 h 914400"/>
                <a:gd name="connsiteX1" fmla="*/ 3932850 w 3932850"/>
                <a:gd name="connsiteY1" fmla="*/ 5937 h 914400"/>
                <a:gd name="connsiteX2" fmla="*/ 3416273 w 3932850"/>
                <a:gd name="connsiteY2" fmla="*/ 908462 h 914400"/>
                <a:gd name="connsiteX3" fmla="*/ 0 w 3932850"/>
                <a:gd name="connsiteY3" fmla="*/ 914400 h 914400"/>
                <a:gd name="connsiteX4" fmla="*/ 0 w 3932850"/>
                <a:gd name="connsiteY4" fmla="*/ 0 h 914400"/>
                <a:gd name="connsiteX0" fmla="*/ 1757548 w 3932850"/>
                <a:gd name="connsiteY0" fmla="*/ 0 h 914400"/>
                <a:gd name="connsiteX1" fmla="*/ 3932850 w 3932850"/>
                <a:gd name="connsiteY1" fmla="*/ 5937 h 914400"/>
                <a:gd name="connsiteX2" fmla="*/ 3416273 w 3932850"/>
                <a:gd name="connsiteY2" fmla="*/ 908462 h 914400"/>
                <a:gd name="connsiteX3" fmla="*/ 0 w 3932850"/>
                <a:gd name="connsiteY3" fmla="*/ 914400 h 914400"/>
                <a:gd name="connsiteX4" fmla="*/ 1757548 w 3932850"/>
                <a:gd name="connsiteY4" fmla="*/ 0 h 914400"/>
                <a:gd name="connsiteX0" fmla="*/ 0 w 2175302"/>
                <a:gd name="connsiteY0" fmla="*/ 0 h 908462"/>
                <a:gd name="connsiteX1" fmla="*/ 2175302 w 2175302"/>
                <a:gd name="connsiteY1" fmla="*/ 5937 h 908462"/>
                <a:gd name="connsiteX2" fmla="*/ 1658725 w 2175302"/>
                <a:gd name="connsiteY2" fmla="*/ 908462 h 908462"/>
                <a:gd name="connsiteX3" fmla="*/ 522515 w 2175302"/>
                <a:gd name="connsiteY3" fmla="*/ 908462 h 908462"/>
                <a:gd name="connsiteX4" fmla="*/ 0 w 2175302"/>
                <a:gd name="connsiteY4" fmla="*/ 0 h 90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5302" h="908462">
                  <a:moveTo>
                    <a:pt x="0" y="0"/>
                  </a:moveTo>
                  <a:lnTo>
                    <a:pt x="2175302" y="5937"/>
                  </a:lnTo>
                  <a:lnTo>
                    <a:pt x="1658725" y="908462"/>
                  </a:lnTo>
                  <a:lnTo>
                    <a:pt x="522515" y="9084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52" tIns="60952" rIns="60952" bIns="60952" numCol="1" spcCol="1270" anchor="ctr" anchorCtr="0">
              <a:noAutofit/>
            </a:bodyPr>
            <a:lstStyle/>
            <a:p>
              <a:pPr algn="ctr" defTabSz="71106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>
                  <a:solidFill>
                    <a:srgbClr val="FFFFFF">
                      <a:alpha val="99000"/>
                    </a:srgbClr>
                  </a:solidFill>
                </a:rPr>
                <a:t>Media Pipeline</a:t>
              </a:r>
              <a:br>
                <a:rPr lang="en-US" sz="1200" dirty="0">
                  <a:solidFill>
                    <a:srgbClr val="FFFFFF">
                      <a:alpha val="99000"/>
                    </a:srgbClr>
                  </a:solidFill>
                </a:rPr>
              </a:br>
              <a:r>
                <a:rPr lang="en-US" sz="1100" dirty="0">
                  <a:solidFill>
                    <a:srgbClr val="FFFFFF">
                      <a:alpha val="99000"/>
                    </a:srgbClr>
                  </a:solidFill>
                </a:rPr>
                <a:t>(e.g., Silverlight, </a:t>
              </a:r>
              <a:r>
                <a:rPr lang="en-US" sz="1100" dirty="0" err="1">
                  <a:solidFill>
                    <a:srgbClr val="FFFFFF">
                      <a:alpha val="99000"/>
                    </a:srgbClr>
                  </a:solidFill>
                </a:rPr>
                <a:t>GStreamer</a:t>
              </a:r>
              <a:r>
                <a:rPr lang="en-US" sz="1100" dirty="0">
                  <a:solidFill>
                    <a:srgbClr val="FFFFFF">
                      <a:alpha val="99000"/>
                    </a:srgbClr>
                  </a:solidFill>
                </a:rPr>
                <a:t>)</a:t>
              </a:r>
            </a:p>
          </p:txBody>
        </p:sp>
        <p:sp>
          <p:nvSpPr>
            <p:cNvPr id="9" name="Rounded Rectangle 26"/>
            <p:cNvSpPr/>
            <p:nvPr/>
          </p:nvSpPr>
          <p:spPr>
            <a:xfrm>
              <a:off x="8423530" y="5354638"/>
              <a:ext cx="1023394" cy="908462"/>
            </a:xfrm>
            <a:custGeom>
              <a:avLst/>
              <a:gdLst>
                <a:gd name="connsiteX0" fmla="*/ 0 w 5678522"/>
                <a:gd name="connsiteY0" fmla="*/ 0 h 914400"/>
                <a:gd name="connsiteX1" fmla="*/ 5678522 w 5678522"/>
                <a:gd name="connsiteY1" fmla="*/ 0 h 914400"/>
                <a:gd name="connsiteX2" fmla="*/ 5678522 w 5678522"/>
                <a:gd name="connsiteY2" fmla="*/ 914400 h 914400"/>
                <a:gd name="connsiteX3" fmla="*/ 0 w 5678522"/>
                <a:gd name="connsiteY3" fmla="*/ 914400 h 914400"/>
                <a:gd name="connsiteX4" fmla="*/ 0 w 5678522"/>
                <a:gd name="connsiteY4" fmla="*/ 0 h 914400"/>
                <a:gd name="connsiteX0" fmla="*/ 2327564 w 5678522"/>
                <a:gd name="connsiteY0" fmla="*/ 5938 h 914400"/>
                <a:gd name="connsiteX1" fmla="*/ 5678522 w 5678522"/>
                <a:gd name="connsiteY1" fmla="*/ 0 h 914400"/>
                <a:gd name="connsiteX2" fmla="*/ 5678522 w 5678522"/>
                <a:gd name="connsiteY2" fmla="*/ 914400 h 914400"/>
                <a:gd name="connsiteX3" fmla="*/ 0 w 5678522"/>
                <a:gd name="connsiteY3" fmla="*/ 914400 h 914400"/>
                <a:gd name="connsiteX4" fmla="*/ 2327564 w 5678522"/>
                <a:gd name="connsiteY4" fmla="*/ 5938 h 914400"/>
                <a:gd name="connsiteX0" fmla="*/ 2327564 w 5678522"/>
                <a:gd name="connsiteY0" fmla="*/ 5938 h 914400"/>
                <a:gd name="connsiteX1" fmla="*/ 3350958 w 5678522"/>
                <a:gd name="connsiteY1" fmla="*/ 0 h 914400"/>
                <a:gd name="connsiteX2" fmla="*/ 5678522 w 5678522"/>
                <a:gd name="connsiteY2" fmla="*/ 914400 h 914400"/>
                <a:gd name="connsiteX3" fmla="*/ 0 w 5678522"/>
                <a:gd name="connsiteY3" fmla="*/ 914400 h 914400"/>
                <a:gd name="connsiteX4" fmla="*/ 2327564 w 5678522"/>
                <a:gd name="connsiteY4" fmla="*/ 5938 h 914400"/>
                <a:gd name="connsiteX0" fmla="*/ 2327564 w 3350958"/>
                <a:gd name="connsiteY0" fmla="*/ 5938 h 914400"/>
                <a:gd name="connsiteX1" fmla="*/ 3350958 w 3350958"/>
                <a:gd name="connsiteY1" fmla="*/ 0 h 914400"/>
                <a:gd name="connsiteX2" fmla="*/ 2448434 w 3350958"/>
                <a:gd name="connsiteY2" fmla="*/ 914400 h 914400"/>
                <a:gd name="connsiteX3" fmla="*/ 0 w 3350958"/>
                <a:gd name="connsiteY3" fmla="*/ 914400 h 914400"/>
                <a:gd name="connsiteX4" fmla="*/ 2327564 w 3350958"/>
                <a:gd name="connsiteY4" fmla="*/ 5938 h 914400"/>
                <a:gd name="connsiteX0" fmla="*/ 2327564 w 3350958"/>
                <a:gd name="connsiteY0" fmla="*/ 5938 h 914400"/>
                <a:gd name="connsiteX1" fmla="*/ 3350958 w 3350958"/>
                <a:gd name="connsiteY1" fmla="*/ 0 h 914400"/>
                <a:gd name="connsiteX2" fmla="*/ 2840320 w 3350958"/>
                <a:gd name="connsiteY2" fmla="*/ 908462 h 914400"/>
                <a:gd name="connsiteX3" fmla="*/ 0 w 3350958"/>
                <a:gd name="connsiteY3" fmla="*/ 914400 h 914400"/>
                <a:gd name="connsiteX4" fmla="*/ 2327564 w 3350958"/>
                <a:gd name="connsiteY4" fmla="*/ 5938 h 914400"/>
                <a:gd name="connsiteX0" fmla="*/ 0 w 1023394"/>
                <a:gd name="connsiteY0" fmla="*/ 5938 h 908462"/>
                <a:gd name="connsiteX1" fmla="*/ 1023394 w 1023394"/>
                <a:gd name="connsiteY1" fmla="*/ 0 h 908462"/>
                <a:gd name="connsiteX2" fmla="*/ 512756 w 1023394"/>
                <a:gd name="connsiteY2" fmla="*/ 908462 h 908462"/>
                <a:gd name="connsiteX3" fmla="*/ 0 w 1023394"/>
                <a:gd name="connsiteY3" fmla="*/ 5938 h 90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3394" h="908462">
                  <a:moveTo>
                    <a:pt x="0" y="5938"/>
                  </a:moveTo>
                  <a:lnTo>
                    <a:pt x="1023394" y="0"/>
                  </a:lnTo>
                  <a:lnTo>
                    <a:pt x="512756" y="908462"/>
                  </a:lnTo>
                  <a:lnTo>
                    <a:pt x="0" y="5938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52" tIns="0" rIns="60952" bIns="0" numCol="1" spcCol="1270" anchor="t" anchorCtr="0">
              <a:noAutofit/>
            </a:bodyPr>
            <a:lstStyle/>
            <a:p>
              <a:pPr algn="ctr" defTabSz="711064">
                <a:lnSpc>
                  <a:spcPct val="85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rgbClr val="FFFFFF">
                      <a:alpha val="99000"/>
                    </a:srgbClr>
                  </a:solidFill>
                </a:rPr>
                <a:t>Platform</a:t>
              </a:r>
              <a:br>
                <a:rPr lang="en-US" sz="1100" dirty="0">
                  <a:solidFill>
                    <a:srgbClr val="FFFFFF">
                      <a:alpha val="99000"/>
                    </a:srgbClr>
                  </a:solidFill>
                </a:rPr>
              </a:br>
              <a:r>
                <a:rPr lang="en-US" sz="800" dirty="0">
                  <a:solidFill>
                    <a:srgbClr val="FFFFFF">
                      <a:alpha val="99000"/>
                    </a:srgbClr>
                  </a:solidFill>
                </a:rPr>
                <a:t>(e.g., </a:t>
              </a:r>
              <a:br>
                <a:rPr lang="en-US" sz="800" dirty="0">
                  <a:solidFill>
                    <a:srgbClr val="FFFFFF">
                      <a:alpha val="99000"/>
                    </a:srgbClr>
                  </a:solidFill>
                </a:rPr>
              </a:br>
              <a:r>
                <a:rPr lang="en-US" sz="800" dirty="0">
                  <a:solidFill>
                    <a:srgbClr val="FFFFFF">
                      <a:alpha val="99000"/>
                    </a:srgbClr>
                  </a:solidFill>
                </a:rPr>
                <a:t>Windows/ Linux)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27324" y="1234330"/>
            <a:ext cx="9504064" cy="720000"/>
            <a:chOff x="398388" y="2508874"/>
            <a:chExt cx="8014651" cy="720000"/>
          </a:xfrm>
        </p:grpSpPr>
        <p:pic>
          <p:nvPicPr>
            <p:cNvPr id="13" name="Picture 2" descr="\\w7-hmeydac\Share\WindowsPhone\light\appbar.control.play.png"/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388" y="2508874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118388" y="2635731"/>
              <a:ext cx="72946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ts val="1200"/>
                </a:spcBef>
              </a:pPr>
              <a:r>
                <a:rPr lang="es-AR" sz="2400" dirty="0" smtClean="0">
                  <a:latin typeface="Segoe UI" pitchFamily="34" charset="0"/>
                  <a:cs typeface="Segoe UI" pitchFamily="34" charset="0"/>
                </a:rPr>
                <a:t>Código fuente disponible en </a:t>
              </a:r>
              <a:r>
                <a:rPr lang="en-US" sz="2400" dirty="0" smtClean="0">
                  <a:solidFill>
                    <a:srgbClr val="292929">
                      <a:lumMod val="75000"/>
                      <a:lumOff val="25000"/>
                    </a:srgbClr>
                  </a:solidFill>
                  <a:hlinkClick r:id="rId6"/>
                </a:rPr>
                <a:t>playerframework.codeplex.com</a:t>
              </a:r>
              <a:endParaRPr lang="es-AR" sz="2400" dirty="0" smtClean="0">
                <a:latin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77220" y="1763518"/>
            <a:ext cx="10715673" cy="957854"/>
            <a:chOff x="398388" y="2508874"/>
            <a:chExt cx="7968080" cy="957854"/>
          </a:xfrm>
        </p:grpSpPr>
        <p:pic>
          <p:nvPicPr>
            <p:cNvPr id="22" name="Picture 2" descr="\\w7-hmeydac\Share\WindowsPhone\light\appbar.control.play.png"/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388" y="2508874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1071817" y="2635731"/>
              <a:ext cx="729465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ts val="1200"/>
                </a:spcBef>
              </a:pPr>
              <a:r>
                <a:rPr lang="es-AR" sz="2400" dirty="0" smtClean="0">
                  <a:latin typeface="Segoe UI" pitchFamily="34" charset="0"/>
                  <a:cs typeface="Segoe UI" pitchFamily="34" charset="0"/>
                </a:rPr>
                <a:t>Construido en base a las capacidades del </a:t>
              </a:r>
              <a:r>
                <a:rPr lang="es-AR" sz="2400" dirty="0" err="1" smtClean="0">
                  <a:latin typeface="Segoe UI" pitchFamily="34" charset="0"/>
                  <a:cs typeface="Segoe UI" pitchFamily="34" charset="0"/>
                </a:rPr>
                <a:t>Smooth</a:t>
              </a:r>
              <a:r>
                <a:rPr lang="es-AR" sz="2400" dirty="0" smtClean="0">
                  <a:latin typeface="Segoe UI" pitchFamily="34" charset="0"/>
                  <a:cs typeface="Segoe UI" pitchFamily="34" charset="0"/>
                </a:rPr>
                <a:t> Streaming </a:t>
              </a:r>
              <a:r>
                <a:rPr lang="es-AR" sz="2400" dirty="0" err="1" smtClean="0">
                  <a:latin typeface="Segoe UI" pitchFamily="34" charset="0"/>
                  <a:cs typeface="Segoe UI" pitchFamily="34" charset="0"/>
                </a:rPr>
                <a:t>Client</a:t>
              </a:r>
              <a:r>
                <a:rPr lang="es-AR" sz="2400" dirty="0" smtClean="0">
                  <a:latin typeface="Segoe UI" pitchFamily="34" charset="0"/>
                  <a:cs typeface="Segoe UI" pitchFamily="34" charset="0"/>
                </a:rPr>
                <a:t> SDK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04632" y="2305152"/>
            <a:ext cx="10140398" cy="3204623"/>
            <a:chOff x="398388" y="2508874"/>
            <a:chExt cx="8014651" cy="3204623"/>
          </a:xfrm>
        </p:grpSpPr>
        <p:pic>
          <p:nvPicPr>
            <p:cNvPr id="25" name="Picture 2" descr="\\w7-hmeydac\Share\WindowsPhone\light\appbar.control.play.png"/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388" y="2508874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1118388" y="2635731"/>
              <a:ext cx="7294651" cy="3077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ts val="1200"/>
                </a:spcBef>
              </a:pPr>
              <a:r>
                <a:rPr lang="es-AR" sz="2400" dirty="0" smtClean="0">
                  <a:latin typeface="Segoe UI" pitchFamily="34" charset="0"/>
                  <a:cs typeface="Segoe UI" pitchFamily="34" charset="0"/>
                </a:rPr>
                <a:t>Disponible para múltiples plataformas</a:t>
              </a:r>
            </a:p>
            <a:p>
              <a:pPr marL="342900" lvl="1" indent="-342900">
                <a:spcBef>
                  <a:spcPts val="1200"/>
                </a:spcBef>
                <a:buFont typeface="Wingdings" panose="05000000000000000000" pitchFamily="2" charset="2"/>
                <a:buChar char="q"/>
              </a:pPr>
              <a:r>
                <a:rPr lang="es-AR" sz="2400" dirty="0" smtClean="0">
                  <a:latin typeface="Segoe UI" pitchFamily="34" charset="0"/>
                  <a:cs typeface="Segoe UI" pitchFamily="34" charset="0"/>
                </a:rPr>
                <a:t>Windows 8 Player</a:t>
              </a:r>
            </a:p>
            <a:p>
              <a:pPr marL="800100" lvl="2" indent="-342900"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r>
                <a:rPr lang="es-AR" sz="2400" dirty="0" smtClean="0">
                  <a:latin typeface="Segoe UI" pitchFamily="34" charset="0"/>
                  <a:cs typeface="Segoe UI" pitchFamily="34" charset="0"/>
                </a:rPr>
                <a:t>HTML/JavaScript Aplicaciones Modernas</a:t>
              </a:r>
            </a:p>
            <a:p>
              <a:pPr marL="800100" lvl="2" indent="-342900"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r>
                <a:rPr lang="es-AR" sz="2400" dirty="0" smtClean="0">
                  <a:latin typeface="Segoe UI" pitchFamily="34" charset="0"/>
                  <a:cs typeface="Segoe UI" pitchFamily="34" charset="0"/>
                </a:rPr>
                <a:t>XAML/C# Aplicaciones Modernas</a:t>
              </a:r>
              <a:endParaRPr lang="es-AR" sz="2400" dirty="0">
                <a:latin typeface="Segoe UI" pitchFamily="34" charset="0"/>
                <a:cs typeface="Segoe UI" pitchFamily="34" charset="0"/>
              </a:endParaRPr>
            </a:p>
            <a:p>
              <a:pPr marL="342900" lvl="1" indent="-342900">
                <a:spcBef>
                  <a:spcPts val="1200"/>
                </a:spcBef>
                <a:buFont typeface="Wingdings" panose="05000000000000000000" pitchFamily="2" charset="2"/>
                <a:buChar char="q"/>
              </a:pPr>
              <a:r>
                <a:rPr lang="es-AR" sz="2400" dirty="0" smtClean="0">
                  <a:latin typeface="Segoe UI" pitchFamily="34" charset="0"/>
                  <a:cs typeface="Segoe UI" pitchFamily="34" charset="0"/>
                </a:rPr>
                <a:t>HTML 5 player</a:t>
              </a:r>
              <a:r>
                <a:rPr lang="es-AR" sz="2400" dirty="0"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s-AR" sz="2400" dirty="0" smtClean="0">
                  <a:latin typeface="Segoe UI" pitchFamily="34" charset="0"/>
                  <a:cs typeface="Segoe UI" pitchFamily="34" charset="0"/>
                </a:rPr>
                <a:t>(para el browser)</a:t>
              </a:r>
            </a:p>
            <a:p>
              <a:pPr marL="342900" lvl="1" indent="-342900">
                <a:spcBef>
                  <a:spcPts val="1200"/>
                </a:spcBef>
                <a:buFont typeface="Wingdings" panose="05000000000000000000" pitchFamily="2" charset="2"/>
                <a:buChar char="q"/>
              </a:pPr>
              <a:r>
                <a:rPr lang="es-AR" sz="2400" dirty="0" smtClean="0">
                  <a:latin typeface="Segoe UI" pitchFamily="34" charset="0"/>
                  <a:cs typeface="Segoe UI" pitchFamily="34" charset="0"/>
                </a:rPr>
                <a:t>Silverlight y Windows </a:t>
              </a:r>
              <a:r>
                <a:rPr lang="es-AR" sz="2400" dirty="0" err="1" smtClean="0">
                  <a:latin typeface="Segoe UI" pitchFamily="34" charset="0"/>
                  <a:cs typeface="Segoe UI" pitchFamily="34" charset="0"/>
                </a:rPr>
                <a:t>Phone</a:t>
              </a:r>
              <a:r>
                <a:rPr lang="es-AR" sz="2400" dirty="0" smtClean="0">
                  <a:latin typeface="Segoe UI" pitchFamily="34" charset="0"/>
                  <a:cs typeface="Segoe UI" pitchFamily="34" charset="0"/>
                </a:rPr>
                <a:t> player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27324" y="5473504"/>
            <a:ext cx="9504064" cy="957854"/>
            <a:chOff x="398388" y="2508874"/>
            <a:chExt cx="8014651" cy="957854"/>
          </a:xfrm>
        </p:grpSpPr>
        <p:pic>
          <p:nvPicPr>
            <p:cNvPr id="28" name="Picture 2" descr="\\w7-hmeydac\Share\WindowsPhone\light\appbar.control.play.png"/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388" y="2508874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/>
            <p:cNvSpPr txBox="1"/>
            <p:nvPr/>
          </p:nvSpPr>
          <p:spPr>
            <a:xfrm>
              <a:off x="1118388" y="2635731"/>
              <a:ext cx="729465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ts val="1200"/>
                </a:spcBef>
              </a:pPr>
              <a:r>
                <a:rPr lang="es-AR" sz="2400" dirty="0" smtClean="0">
                  <a:latin typeface="Segoe UI" pitchFamily="34" charset="0"/>
                  <a:cs typeface="Segoe UI" pitchFamily="34" charset="0"/>
                </a:rPr>
                <a:t>Arquitectura a base de </a:t>
              </a:r>
              <a:r>
                <a:rPr lang="es-AR" sz="2400" dirty="0" err="1" smtClean="0">
                  <a:latin typeface="Segoe UI" pitchFamily="34" charset="0"/>
                  <a:cs typeface="Segoe UI" pitchFamily="34" charset="0"/>
                </a:rPr>
                <a:t>plugins</a:t>
              </a:r>
              <a:r>
                <a:rPr lang="es-AR" sz="2400" dirty="0" smtClean="0">
                  <a:latin typeface="Segoe UI" pitchFamily="34" charset="0"/>
                  <a:cs typeface="Segoe UI" pitchFamily="34" charset="0"/>
                </a:rPr>
                <a:t> – Importas solo lo que necesitas usar 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262525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416" y="2857500"/>
            <a:ext cx="10513168" cy="1143000"/>
          </a:xfrm>
        </p:spPr>
        <p:txBody>
          <a:bodyPr>
            <a:noAutofit/>
          </a:bodyPr>
          <a:lstStyle/>
          <a:p>
            <a:r>
              <a:rPr lang="en-US" dirty="0" smtClean="0"/>
              <a:t>http://</a:t>
            </a:r>
            <a:r>
              <a:rPr lang="en-US" sz="5400" dirty="0" smtClean="0"/>
              <a:t>blogs.southworks.net/about-us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65305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loud large"/>
          <p:cNvSpPr>
            <a:spLocks/>
          </p:cNvSpPr>
          <p:nvPr/>
        </p:nvSpPr>
        <p:spPr bwMode="black">
          <a:xfrm>
            <a:off x="140128" y="829425"/>
            <a:ext cx="11528796" cy="5665673"/>
          </a:xfrm>
          <a:custGeom>
            <a:avLst/>
            <a:gdLst>
              <a:gd name="T0" fmla="*/ 415 w 489"/>
              <a:gd name="T1" fmla="*/ 222 h 285"/>
              <a:gd name="T2" fmla="*/ 489 w 489"/>
              <a:gd name="T3" fmla="*/ 148 h 285"/>
              <a:gd name="T4" fmla="*/ 415 w 489"/>
              <a:gd name="T5" fmla="*/ 74 h 285"/>
              <a:gd name="T6" fmla="*/ 404 w 489"/>
              <a:gd name="T7" fmla="*/ 75 h 285"/>
              <a:gd name="T8" fmla="*/ 295 w 489"/>
              <a:gd name="T9" fmla="*/ 0 h 285"/>
              <a:gd name="T10" fmla="*/ 213 w 489"/>
              <a:gd name="T11" fmla="*/ 34 h 285"/>
              <a:gd name="T12" fmla="*/ 162 w 489"/>
              <a:gd name="T13" fmla="*/ 18 h 285"/>
              <a:gd name="T14" fmla="*/ 71 w 489"/>
              <a:gd name="T15" fmla="*/ 97 h 285"/>
              <a:gd name="T16" fmla="*/ 56 w 489"/>
              <a:gd name="T17" fmla="*/ 95 h 285"/>
              <a:gd name="T18" fmla="*/ 0 w 489"/>
              <a:gd name="T19" fmla="*/ 151 h 285"/>
              <a:gd name="T20" fmla="*/ 56 w 489"/>
              <a:gd name="T21" fmla="*/ 208 h 285"/>
              <a:gd name="T22" fmla="*/ 78 w 489"/>
              <a:gd name="T23" fmla="*/ 203 h 285"/>
              <a:gd name="T24" fmla="*/ 141 w 489"/>
              <a:gd name="T25" fmla="*/ 257 h 285"/>
              <a:gd name="T26" fmla="*/ 178 w 489"/>
              <a:gd name="T27" fmla="*/ 244 h 285"/>
              <a:gd name="T28" fmla="*/ 241 w 489"/>
              <a:gd name="T29" fmla="*/ 285 h 285"/>
              <a:gd name="T30" fmla="*/ 297 w 489"/>
              <a:gd name="T31" fmla="*/ 255 h 285"/>
              <a:gd name="T32" fmla="*/ 332 w 489"/>
              <a:gd name="T33" fmla="*/ 267 h 285"/>
              <a:gd name="T34" fmla="*/ 390 w 489"/>
              <a:gd name="T35" fmla="*/ 217 h 285"/>
              <a:gd name="T36" fmla="*/ 415 w 489"/>
              <a:gd name="T37" fmla="*/ 222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89" h="285">
                <a:moveTo>
                  <a:pt x="415" y="222"/>
                </a:moveTo>
                <a:cubicBezTo>
                  <a:pt x="456" y="222"/>
                  <a:pt x="489" y="189"/>
                  <a:pt x="489" y="148"/>
                </a:cubicBezTo>
                <a:cubicBezTo>
                  <a:pt x="489" y="107"/>
                  <a:pt x="456" y="74"/>
                  <a:pt x="415" y="74"/>
                </a:cubicBezTo>
                <a:cubicBezTo>
                  <a:pt x="411" y="74"/>
                  <a:pt x="407" y="74"/>
                  <a:pt x="404" y="75"/>
                </a:cubicBezTo>
                <a:cubicBezTo>
                  <a:pt x="387" y="31"/>
                  <a:pt x="345" y="0"/>
                  <a:pt x="295" y="0"/>
                </a:cubicBezTo>
                <a:cubicBezTo>
                  <a:pt x="263" y="0"/>
                  <a:pt x="234" y="13"/>
                  <a:pt x="213" y="34"/>
                </a:cubicBezTo>
                <a:cubicBezTo>
                  <a:pt x="199" y="24"/>
                  <a:pt x="181" y="18"/>
                  <a:pt x="162" y="18"/>
                </a:cubicBezTo>
                <a:cubicBezTo>
                  <a:pt x="115" y="18"/>
                  <a:pt x="77" y="52"/>
                  <a:pt x="71" y="97"/>
                </a:cubicBezTo>
                <a:cubicBezTo>
                  <a:pt x="66" y="96"/>
                  <a:pt x="61" y="95"/>
                  <a:pt x="56" y="95"/>
                </a:cubicBezTo>
                <a:cubicBezTo>
                  <a:pt x="25" y="95"/>
                  <a:pt x="0" y="120"/>
                  <a:pt x="0" y="151"/>
                </a:cubicBezTo>
                <a:cubicBezTo>
                  <a:pt x="0" y="182"/>
                  <a:pt x="25" y="208"/>
                  <a:pt x="56" y="208"/>
                </a:cubicBezTo>
                <a:cubicBezTo>
                  <a:pt x="64" y="208"/>
                  <a:pt x="71" y="206"/>
                  <a:pt x="78" y="203"/>
                </a:cubicBezTo>
                <a:cubicBezTo>
                  <a:pt x="83" y="234"/>
                  <a:pt x="109" y="257"/>
                  <a:pt x="141" y="257"/>
                </a:cubicBezTo>
                <a:cubicBezTo>
                  <a:pt x="155" y="257"/>
                  <a:pt x="168" y="252"/>
                  <a:pt x="178" y="244"/>
                </a:cubicBezTo>
                <a:cubicBezTo>
                  <a:pt x="189" y="268"/>
                  <a:pt x="213" y="285"/>
                  <a:pt x="241" y="285"/>
                </a:cubicBezTo>
                <a:cubicBezTo>
                  <a:pt x="264" y="285"/>
                  <a:pt x="285" y="273"/>
                  <a:pt x="297" y="255"/>
                </a:cubicBezTo>
                <a:cubicBezTo>
                  <a:pt x="307" y="263"/>
                  <a:pt x="319" y="267"/>
                  <a:pt x="332" y="267"/>
                </a:cubicBezTo>
                <a:cubicBezTo>
                  <a:pt x="361" y="267"/>
                  <a:pt x="386" y="246"/>
                  <a:pt x="390" y="217"/>
                </a:cubicBezTo>
                <a:cubicBezTo>
                  <a:pt x="397" y="220"/>
                  <a:pt x="406" y="222"/>
                  <a:pt x="415" y="222"/>
                </a:cubicBezTo>
              </a:path>
            </a:pathLst>
          </a:custGeom>
          <a:solidFill>
            <a:schemeClr val="bg1"/>
          </a:solidFill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defTabSz="914039"/>
            <a:endParaRPr lang="en-US" sz="1600">
              <a:solidFill>
                <a:srgbClr val="292929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8 Features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6898" y="186384"/>
            <a:ext cx="2580908" cy="790463"/>
          </a:xfrm>
          <a:prstGeom prst="rect">
            <a:avLst/>
          </a:prstGeom>
        </p:spPr>
      </p:pic>
      <p:sp>
        <p:nvSpPr>
          <p:cNvPr id="5" name="TextBox 3"/>
          <p:cNvSpPr txBox="1"/>
          <p:nvPr/>
        </p:nvSpPr>
        <p:spPr>
          <a:xfrm>
            <a:off x="2539933" y="2933744"/>
            <a:ext cx="8367419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>
                <a:solidFill>
                  <a:srgbClr val="FF0000">
                    <a:lumMod val="40000"/>
                    <a:lumOff val="60000"/>
                  </a:srgbClr>
                </a:solidFill>
              </a:rPr>
              <a:t>Smooth Streaming (VOD and live)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2998157" y="1593636"/>
            <a:ext cx="326371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FF0000">
                    <a:lumMod val="40000"/>
                    <a:lumOff val="60000"/>
                  </a:srgbClr>
                </a:solidFill>
              </a:rPr>
              <a:t>Closed captioning</a:t>
            </a:r>
          </a:p>
        </p:txBody>
      </p:sp>
      <p:sp>
        <p:nvSpPr>
          <p:cNvPr id="7" name="TextBox 8"/>
          <p:cNvSpPr txBox="1"/>
          <p:nvPr/>
        </p:nvSpPr>
        <p:spPr>
          <a:xfrm>
            <a:off x="4407499" y="2257151"/>
            <a:ext cx="2566921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rgbClr val="FF0000">
                    <a:lumMod val="40000"/>
                    <a:lumOff val="60000"/>
                  </a:srgbClr>
                </a:solidFill>
              </a:rPr>
              <a:t>Advertising</a:t>
            </a:r>
          </a:p>
        </p:txBody>
      </p:sp>
      <p:sp>
        <p:nvSpPr>
          <p:cNvPr id="8" name="TextBox 13"/>
          <p:cNvSpPr txBox="1"/>
          <p:nvPr/>
        </p:nvSpPr>
        <p:spPr>
          <a:xfrm>
            <a:off x="9643247" y="3986847"/>
            <a:ext cx="1492396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Logging</a:t>
            </a:r>
          </a:p>
        </p:txBody>
      </p:sp>
      <p:sp>
        <p:nvSpPr>
          <p:cNvPr id="9" name="TextBox 17"/>
          <p:cNvSpPr txBox="1"/>
          <p:nvPr/>
        </p:nvSpPr>
        <p:spPr>
          <a:xfrm>
            <a:off x="1199276" y="3740662"/>
            <a:ext cx="322325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Progressive Video</a:t>
            </a:r>
          </a:p>
        </p:txBody>
      </p:sp>
      <p:sp>
        <p:nvSpPr>
          <p:cNvPr id="12" name="TextBox 17"/>
          <p:cNvSpPr txBox="1"/>
          <p:nvPr/>
        </p:nvSpPr>
        <p:spPr>
          <a:xfrm>
            <a:off x="7972305" y="2301786"/>
            <a:ext cx="238969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Player styling</a:t>
            </a:r>
          </a:p>
        </p:txBody>
      </p:sp>
      <p:sp>
        <p:nvSpPr>
          <p:cNvPr id="13" name="TextBox 17"/>
          <p:cNvSpPr txBox="1"/>
          <p:nvPr/>
        </p:nvSpPr>
        <p:spPr>
          <a:xfrm>
            <a:off x="5546097" y="3947316"/>
            <a:ext cx="235423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DVR controls</a:t>
            </a:r>
          </a:p>
        </p:txBody>
      </p:sp>
      <p:sp>
        <p:nvSpPr>
          <p:cNvPr id="14" name="TextBox 17"/>
          <p:cNvSpPr txBox="1"/>
          <p:nvPr/>
        </p:nvSpPr>
        <p:spPr>
          <a:xfrm>
            <a:off x="4683425" y="5083007"/>
            <a:ext cx="284834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PlayReady DRM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0621" y="5771064"/>
            <a:ext cx="1411660" cy="4878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defTabSz="914039">
              <a:lnSpc>
                <a:spcPct val="105000"/>
              </a:lnSpc>
              <a:spcBef>
                <a:spcPts val="900"/>
              </a:spcBef>
            </a:pPr>
            <a:r>
              <a:rPr lang="en-US" sz="2400" dirty="0">
                <a:solidFill>
                  <a:srgbClr val="00B0F0"/>
                </a:solidFill>
              </a:rPr>
              <a:t>Analytics</a:t>
            </a:r>
          </a:p>
        </p:txBody>
      </p:sp>
      <p:sp>
        <p:nvSpPr>
          <p:cNvPr id="15" name="TextBox 17"/>
          <p:cNvSpPr txBox="1"/>
          <p:nvPr/>
        </p:nvSpPr>
        <p:spPr>
          <a:xfrm>
            <a:off x="2038518" y="2311467"/>
            <a:ext cx="1211870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Offline</a:t>
            </a:r>
          </a:p>
        </p:txBody>
      </p:sp>
      <p:sp>
        <p:nvSpPr>
          <p:cNvPr id="16" name="TextBox 17"/>
          <p:cNvSpPr txBox="1"/>
          <p:nvPr/>
        </p:nvSpPr>
        <p:spPr>
          <a:xfrm>
            <a:off x="2644369" y="4492792"/>
            <a:ext cx="268663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FF0000">
                    <a:lumMod val="40000"/>
                    <a:lumOff val="60000"/>
                  </a:srgbClr>
                </a:solidFill>
              </a:rPr>
              <a:t>Multiple Audio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057450" y="4638255"/>
            <a:ext cx="2308132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MPEG-DASH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84344" y="1434652"/>
            <a:ext cx="1661930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Trick Play</a:t>
            </a:r>
          </a:p>
        </p:txBody>
      </p:sp>
    </p:spTree>
    <p:extLst>
      <p:ext uri="{BB962C8B-B14F-4D97-AF65-F5344CB8AC3E}">
        <p14:creationId xmlns:p14="http://schemas.microsoft.com/office/powerpoint/2010/main" val="3191814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Flash Client</a:t>
            </a:r>
            <a:endParaRPr lang="en-US" dirty="0"/>
          </a:p>
        </p:txBody>
      </p:sp>
      <p:sp>
        <p:nvSpPr>
          <p:cNvPr id="62" name="Content Placeholder 7"/>
          <p:cNvSpPr txBox="1">
            <a:spLocks/>
          </p:cNvSpPr>
          <p:nvPr/>
        </p:nvSpPr>
        <p:spPr>
          <a:xfrm>
            <a:off x="709383" y="1328877"/>
            <a:ext cx="11216917" cy="483642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460323" indent="-460323" algn="l" defTabSz="914259" rtl="0" eaLnBrk="1" latinLnBrk="0" hangingPunct="1">
              <a:lnSpc>
                <a:spcPct val="90000"/>
              </a:lnSpc>
              <a:spcBef>
                <a:spcPct val="20000"/>
              </a:spcBef>
              <a:buSzPct val="80000"/>
              <a:buFont typeface="Arial" pitchFamily="34" charset="0"/>
              <a:buChar char="•"/>
              <a:defRPr sz="3200" kern="120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855566" indent="-395243" algn="l" defTabSz="914259" rtl="0" eaLnBrk="1" latinLnBrk="0" hangingPunct="1">
              <a:lnSpc>
                <a:spcPct val="90000"/>
              </a:lnSpc>
              <a:spcBef>
                <a:spcPct val="20000"/>
              </a:spcBef>
              <a:buSzPct val="80000"/>
              <a:buFont typeface="Arial" pitchFamily="34" charset="0"/>
              <a:buChar char="•"/>
              <a:defRPr sz="2800" kern="120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258745" indent="-403180" algn="l" defTabSz="914259" rtl="0" eaLnBrk="1" latinLnBrk="0" hangingPunct="1">
              <a:lnSpc>
                <a:spcPct val="90000"/>
              </a:lnSpc>
              <a:spcBef>
                <a:spcPct val="20000"/>
              </a:spcBef>
              <a:buSzPct val="80000"/>
              <a:buFont typeface="Arial" pitchFamily="34" charset="0"/>
              <a:buChar char="•"/>
              <a:defRPr sz="2400" kern="120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604781" indent="-346036" algn="l" defTabSz="914259" rtl="0" eaLnBrk="1" latinLnBrk="0" hangingPunct="1">
              <a:lnSpc>
                <a:spcPct val="90000"/>
              </a:lnSpc>
              <a:spcBef>
                <a:spcPct val="20000"/>
              </a:spcBef>
              <a:buSzPct val="80000"/>
              <a:buFont typeface="Arial" pitchFamily="34" charset="0"/>
              <a:buChar char="•"/>
              <a:defRPr sz="2000" kern="120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941293" indent="-336512" algn="l" defTabSz="914259" rtl="0" eaLnBrk="1" latinLnBrk="0" hangingPunct="1">
              <a:lnSpc>
                <a:spcPct val="90000"/>
              </a:lnSpc>
              <a:spcBef>
                <a:spcPct val="20000"/>
              </a:spcBef>
              <a:buSzPct val="80000"/>
              <a:buFont typeface="Arial" pitchFamily="34" charset="0"/>
              <a:buChar char="•"/>
              <a:defRPr sz="2000" kern="120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214" indent="-228565" algn="l" defTabSz="91425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344" indent="-228565" algn="l" defTabSz="91425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474" indent="-228565" algn="l" defTabSz="91425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604" indent="-228565" algn="l" defTabSz="91425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85000"/>
              </a:lnSpc>
              <a:spcBef>
                <a:spcPts val="900"/>
              </a:spcBef>
              <a:buNone/>
            </a:pPr>
            <a:r>
              <a:rPr lang="es-AR" sz="3600" dirty="0" smtClean="0">
                <a:solidFill>
                  <a:schemeClr val="accent6"/>
                </a:solidFill>
                <a:latin typeface="Segoe UI Light" pitchFamily="34" charset="0"/>
              </a:rPr>
              <a:t>OSMF Plugin</a:t>
            </a:r>
            <a:endParaRPr lang="es-AR" sz="3600" dirty="0" smtClean="0"/>
          </a:p>
          <a:p>
            <a:pPr marL="342900" lvl="1" indent="-342900">
              <a:lnSpc>
                <a:spcPct val="85000"/>
              </a:lnSpc>
              <a:spcBef>
                <a:spcPts val="900"/>
              </a:spcBef>
            </a:pPr>
            <a:r>
              <a:rPr lang="es-AR" sz="2000" dirty="0" smtClean="0"/>
              <a:t>Open </a:t>
            </a:r>
            <a:r>
              <a:rPr lang="es-AR" sz="2000" dirty="0" err="1"/>
              <a:t>source</a:t>
            </a:r>
            <a:r>
              <a:rPr lang="es-AR" sz="2000" dirty="0"/>
              <a:t> Media Framework: </a:t>
            </a:r>
            <a:r>
              <a:rPr lang="es-AR" sz="2000" dirty="0">
                <a:hlinkClick r:id="rId3"/>
              </a:rPr>
              <a:t>http://www.opensourcemediaframework.com/</a:t>
            </a:r>
            <a:endParaRPr lang="es-AR" sz="2000" dirty="0"/>
          </a:p>
          <a:p>
            <a:pPr marL="342900" lvl="1" indent="-342900">
              <a:lnSpc>
                <a:spcPct val="85000"/>
              </a:lnSpc>
              <a:spcBef>
                <a:spcPts val="900"/>
              </a:spcBef>
            </a:pPr>
            <a:r>
              <a:rPr lang="es-AR" sz="2000" dirty="0"/>
              <a:t>Players existentes pueden ser migrados y de esa manera utilizar el plugin de </a:t>
            </a:r>
            <a:r>
              <a:rPr lang="es-AR" sz="2000" dirty="0" err="1"/>
              <a:t>Smooth</a:t>
            </a:r>
            <a:r>
              <a:rPr lang="es-AR" sz="2000" dirty="0"/>
              <a:t> Streaming (pueden </a:t>
            </a:r>
            <a:r>
              <a:rPr lang="es-AR" sz="2000" dirty="0" smtClean="0"/>
              <a:t>utilizar </a:t>
            </a:r>
            <a:r>
              <a:rPr lang="es-AR" sz="2000" dirty="0"/>
              <a:t>el </a:t>
            </a:r>
            <a:r>
              <a:rPr lang="es-AR" sz="2000" dirty="0">
                <a:hlinkClick r:id="rId4"/>
              </a:rPr>
              <a:t>strobe media player</a:t>
            </a:r>
            <a:r>
              <a:rPr lang="es-AR" sz="2000" dirty="0"/>
              <a:t>)</a:t>
            </a:r>
          </a:p>
          <a:p>
            <a:pPr marL="342900" lvl="1" indent="-342900">
              <a:lnSpc>
                <a:spcPct val="85000"/>
              </a:lnSpc>
              <a:spcBef>
                <a:spcPts val="900"/>
              </a:spcBef>
            </a:pPr>
            <a:r>
              <a:rPr lang="es-AR" sz="2000" dirty="0"/>
              <a:t>Soporte para video-</a:t>
            </a:r>
            <a:r>
              <a:rPr lang="es-AR" sz="2000" dirty="0" err="1"/>
              <a:t>on</a:t>
            </a:r>
            <a:r>
              <a:rPr lang="es-AR" sz="2000" dirty="0"/>
              <a:t>-</a:t>
            </a:r>
            <a:r>
              <a:rPr lang="es-AR" sz="2000" dirty="0" err="1"/>
              <a:t>demand</a:t>
            </a:r>
            <a:r>
              <a:rPr lang="es-AR" sz="2000" dirty="0"/>
              <a:t> y </a:t>
            </a:r>
            <a:r>
              <a:rPr lang="es-AR" sz="2000" dirty="0" err="1"/>
              <a:t>live</a:t>
            </a:r>
            <a:r>
              <a:rPr lang="es-AR" sz="2000" dirty="0"/>
              <a:t> streaming </a:t>
            </a:r>
            <a:endParaRPr lang="es-AR" sz="2000" dirty="0">
              <a:solidFill>
                <a:schemeClr val="accent6"/>
              </a:solidFill>
              <a:latin typeface="Segoe UI Light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endParaRPr lang="es-AR" sz="3600" dirty="0">
              <a:solidFill>
                <a:schemeClr val="accent6"/>
              </a:solidFill>
              <a:latin typeface="Segoe UI Light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s-AR" sz="3600" dirty="0" smtClean="0">
                <a:solidFill>
                  <a:schemeClr val="accent6"/>
                </a:solidFill>
                <a:latin typeface="Segoe UI Light" pitchFamily="34" charset="0"/>
              </a:rPr>
              <a:t>Soporte para Monetización</a:t>
            </a:r>
          </a:p>
          <a:p>
            <a:pPr marL="342900" lvl="1" indent="-342900">
              <a:lnSpc>
                <a:spcPct val="85000"/>
              </a:lnSpc>
              <a:spcBef>
                <a:spcPts val="900"/>
              </a:spcBef>
            </a:pPr>
            <a:r>
              <a:rPr lang="es-AR" sz="2000" dirty="0" smtClean="0">
                <a:solidFill>
                  <a:schemeClr val="tx1"/>
                </a:solidFill>
              </a:rPr>
              <a:t>OSMF Ad / </a:t>
            </a:r>
            <a:r>
              <a:rPr lang="es-AR" sz="2000" dirty="0" err="1" smtClean="0">
                <a:solidFill>
                  <a:schemeClr val="tx1"/>
                </a:solidFill>
              </a:rPr>
              <a:t>Analytics</a:t>
            </a:r>
            <a:r>
              <a:rPr lang="es-AR" sz="2000" dirty="0" smtClean="0">
                <a:solidFill>
                  <a:schemeClr val="tx1"/>
                </a:solidFill>
              </a:rPr>
              <a:t> </a:t>
            </a:r>
            <a:r>
              <a:rPr lang="es-AR" sz="2000" dirty="0" err="1" smtClean="0">
                <a:solidFill>
                  <a:schemeClr val="tx1"/>
                </a:solidFill>
              </a:rPr>
              <a:t>Plugins</a:t>
            </a:r>
            <a:r>
              <a:rPr lang="es-AR" sz="2000" dirty="0" smtClean="0">
                <a:solidFill>
                  <a:schemeClr val="tx1"/>
                </a:solidFill>
              </a:rPr>
              <a:t> </a:t>
            </a:r>
          </a:p>
          <a:p>
            <a:pPr marL="342900" lvl="1" indent="-342900">
              <a:lnSpc>
                <a:spcPct val="85000"/>
              </a:lnSpc>
              <a:spcBef>
                <a:spcPts val="900"/>
              </a:spcBef>
            </a:pPr>
            <a:r>
              <a:rPr lang="es-AR" sz="2000" dirty="0" smtClean="0">
                <a:solidFill>
                  <a:schemeClr val="tx1"/>
                </a:solidFill>
              </a:rPr>
              <a:t>Soporte para otros standards como VMAP</a:t>
            </a:r>
          </a:p>
          <a:p>
            <a:pPr marL="0" lvl="1" indent="0">
              <a:lnSpc>
                <a:spcPct val="85000"/>
              </a:lnSpc>
              <a:spcBef>
                <a:spcPts val="900"/>
              </a:spcBef>
              <a:buNone/>
            </a:pPr>
            <a:endParaRPr lang="es-AR" sz="200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endParaRPr lang="es-AR" sz="2800" dirty="0">
              <a:solidFill>
                <a:schemeClr val="tx1"/>
              </a:solidFill>
              <a:latin typeface="Segoe UI Light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607827" y="6292206"/>
            <a:ext cx="3318473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s-AR" sz="2400" dirty="0" smtClean="0">
                <a:ea typeface="Gulim" panose="020B0600000101010101" pitchFamily="34" charset="-127"/>
                <a:hlinkClick r:id="rId5"/>
              </a:rPr>
              <a:t>Descargar</a:t>
            </a:r>
            <a:r>
              <a:rPr lang="es-AR" sz="2400" dirty="0" smtClean="0">
                <a:ea typeface="Gulim" panose="020B0600000101010101" pitchFamily="34" charset="-127"/>
              </a:rPr>
              <a:t> cliente flash</a:t>
            </a:r>
            <a:endParaRPr lang="es-AR" sz="2400" dirty="0">
              <a:ea typeface="Gulim" panose="020B0600000101010101" pitchFamily="34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96"/>
          <a:stretch/>
        </p:blipFill>
        <p:spPr bwMode="auto">
          <a:xfrm>
            <a:off x="6546792" y="2717769"/>
            <a:ext cx="5325456" cy="3123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609600" y="5944112"/>
            <a:ext cx="8708604" cy="470856"/>
          </a:xfrm>
          <a:prstGeom prst="rect">
            <a:avLst/>
          </a:prstGeom>
        </p:spPr>
        <p:txBody>
          <a:bodyPr/>
          <a:lstStyle>
            <a:lvl1pPr marL="342882" indent="-342882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13" indent="-285737" algn="l" defTabSz="91435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294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120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298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sz="2000" dirty="0" smtClean="0"/>
              <a:t>Ejemplo: Flash player para </a:t>
            </a:r>
            <a:r>
              <a:rPr lang="es-AR" sz="2000" dirty="0" err="1" smtClean="0"/>
              <a:t>Smooth</a:t>
            </a:r>
            <a:r>
              <a:rPr lang="es-AR" sz="2000" dirty="0" smtClean="0"/>
              <a:t> Streaming</a:t>
            </a:r>
          </a:p>
          <a:p>
            <a:pPr marL="0" indent="0">
              <a:buNone/>
            </a:pPr>
            <a:r>
              <a:rPr lang="es-AR" sz="2000" dirty="0" smtClean="0">
                <a:hlinkClick r:id="rId7"/>
              </a:rPr>
              <a:t>http://techedmedia.blob.core.windows.net/flash/setup.html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1296547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iOS </a:t>
            </a:r>
            <a:r>
              <a:rPr lang="en-US" dirty="0" smtClean="0"/>
              <a:t>Player Framework (HLS) </a:t>
            </a:r>
            <a:endParaRPr lang="en-US" dirty="0"/>
          </a:p>
        </p:txBody>
      </p:sp>
      <p:pic>
        <p:nvPicPr>
          <p:cNvPr id="1026" name="Picture 3" descr="image00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"/>
          <a:stretch/>
        </p:blipFill>
        <p:spPr bwMode="auto">
          <a:xfrm>
            <a:off x="711074" y="1803424"/>
            <a:ext cx="5202077" cy="4112704"/>
          </a:xfrm>
          <a:prstGeom prst="rect">
            <a:avLst/>
          </a:prstGeom>
          <a:ln>
            <a:noFill/>
          </a:ln>
          <a:effectLst>
            <a:outerShdw blurRad="889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6155538" y="1805910"/>
            <a:ext cx="6091961" cy="46474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sz="2800" dirty="0" smtClean="0">
                <a:solidFill>
                  <a:schemeClr val="accent6">
                    <a:alpha val="99000"/>
                  </a:schemeClr>
                </a:solidFill>
              </a:rPr>
              <a:t>Features</a:t>
            </a:r>
          </a:p>
          <a:p>
            <a:pPr marL="800012" indent="-342900">
              <a:buFont typeface="Arial" panose="020B0604020202020204" pitchFamily="34" charset="0"/>
              <a:buChar char="•"/>
            </a:pPr>
            <a:r>
              <a:rPr lang="es-AR" sz="2000" dirty="0" smtClean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</a:rPr>
              <a:t>Pre, </a:t>
            </a:r>
            <a:r>
              <a:rPr lang="es-AR" sz="2000" dirty="0" err="1" smtClean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</a:rPr>
              <a:t>Mid</a:t>
            </a:r>
            <a:r>
              <a:rPr lang="es-AR" sz="2000" dirty="0" smtClean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</a:rPr>
              <a:t>, Post-roll y Ad-</a:t>
            </a:r>
            <a:r>
              <a:rPr lang="es-AR" sz="2000" dirty="0" err="1" smtClean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</a:rPr>
              <a:t>Pod</a:t>
            </a:r>
            <a:endParaRPr lang="es-AR" sz="2000" dirty="0" smtClean="0">
              <a:solidFill>
                <a:schemeClr val="tx1">
                  <a:lumMod val="75000"/>
                  <a:lumOff val="25000"/>
                  <a:alpha val="99000"/>
                </a:schemeClr>
              </a:solidFill>
            </a:endParaRPr>
          </a:p>
          <a:p>
            <a:pPr marL="800012" indent="-342900">
              <a:buFont typeface="Arial" panose="020B0604020202020204" pitchFamily="34" charset="0"/>
              <a:buChar char="•"/>
            </a:pPr>
            <a:r>
              <a:rPr lang="es-AR" sz="2000" dirty="0" err="1" smtClean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</a:rPr>
              <a:t>Progressive</a:t>
            </a:r>
            <a:r>
              <a:rPr lang="es-AR" sz="2000" dirty="0" smtClean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</a:rPr>
              <a:t> </a:t>
            </a:r>
            <a:r>
              <a:rPr lang="es-AR" sz="2000" dirty="0" err="1" smtClean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</a:rPr>
              <a:t>download</a:t>
            </a:r>
            <a:r>
              <a:rPr lang="es-AR" sz="2000" dirty="0" smtClean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</a:rPr>
              <a:t> y  HLS</a:t>
            </a:r>
          </a:p>
          <a:p>
            <a:pPr marL="800012" indent="-342900">
              <a:buFont typeface="Arial" panose="020B0604020202020204" pitchFamily="34" charset="0"/>
              <a:buChar char="•"/>
            </a:pPr>
            <a:r>
              <a:rPr lang="es-AR" sz="2000" dirty="0" smtClean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</a:rPr>
              <a:t>VOD y Live Streaming</a:t>
            </a:r>
          </a:p>
          <a:p>
            <a:pPr marL="800012" indent="-342900">
              <a:buFont typeface="Arial" panose="020B0604020202020204" pitchFamily="34" charset="0"/>
              <a:buChar char="•"/>
            </a:pPr>
            <a:r>
              <a:rPr lang="es-AR" sz="2000" dirty="0" smtClean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</a:rPr>
              <a:t>Formato standards Ad (VAST, VMAP)</a:t>
            </a:r>
          </a:p>
          <a:p>
            <a:pPr marL="457112"/>
            <a:endParaRPr lang="es-AR" sz="2400" dirty="0" smtClean="0">
              <a:solidFill>
                <a:schemeClr val="accent2">
                  <a:alpha val="99000"/>
                </a:schemeClr>
              </a:solidFill>
              <a:latin typeface="Segoe UI Light" pitchFamily="34" charset="0"/>
            </a:endParaRPr>
          </a:p>
          <a:p>
            <a:r>
              <a:rPr lang="es-AR" sz="2800" dirty="0" smtClean="0">
                <a:solidFill>
                  <a:schemeClr val="accent6">
                    <a:alpha val="99000"/>
                  </a:schemeClr>
                </a:solidFill>
              </a:rPr>
              <a:t>Performance</a:t>
            </a:r>
          </a:p>
          <a:p>
            <a:pPr marL="800012" lvl="1" indent="-342900">
              <a:buFont typeface="Arial" panose="020B0604020202020204" pitchFamily="34" charset="0"/>
              <a:buChar char="•"/>
            </a:pPr>
            <a:r>
              <a:rPr lang="es-AR" sz="2000" dirty="0" smtClean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</a:rPr>
              <a:t>Transición fluida del Ad al contenido principal y entre Ads (basado en </a:t>
            </a:r>
            <a:r>
              <a:rPr lang="es-AR" sz="2000" dirty="0" err="1" smtClean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</a:rPr>
              <a:t>AVPlayer</a:t>
            </a:r>
            <a:r>
              <a:rPr lang="es-AR" sz="2000" dirty="0" smtClean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</a:rPr>
              <a:t>)</a:t>
            </a:r>
          </a:p>
          <a:p>
            <a:pPr marL="457112" lvl="1"/>
            <a:r>
              <a:rPr lang="es-AR" sz="1600" dirty="0" smtClean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</a:rPr>
              <a:t>	</a:t>
            </a:r>
            <a:endParaRPr lang="es-AR" sz="2000" dirty="0" smtClean="0">
              <a:solidFill>
                <a:schemeClr val="tx1">
                  <a:lumMod val="75000"/>
                  <a:lumOff val="25000"/>
                  <a:alpha val="99000"/>
                </a:schemeClr>
              </a:solidFill>
            </a:endParaRPr>
          </a:p>
          <a:p>
            <a:r>
              <a:rPr lang="es-AR" sz="3200" dirty="0" smtClean="0">
                <a:solidFill>
                  <a:schemeClr val="accent6">
                    <a:alpha val="99000"/>
                  </a:schemeClr>
                </a:solidFill>
              </a:rPr>
              <a:t>Futuro</a:t>
            </a:r>
          </a:p>
          <a:p>
            <a:pPr marL="799946" lvl="1" indent="-342834">
              <a:buFont typeface="Arial" panose="020B0604020202020204" pitchFamily="34" charset="0"/>
              <a:buChar char="•"/>
            </a:pPr>
            <a:r>
              <a:rPr lang="es-AR" sz="2000" dirty="0" smtClean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</a:rPr>
              <a:t>Servicios para encriptación AES</a:t>
            </a:r>
          </a:p>
          <a:p>
            <a:pPr marL="799946" lvl="1" indent="-342834"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tx1">
                  <a:lumMod val="75000"/>
                  <a:lumOff val="25000"/>
                  <a:alpha val="99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64947" y="5927045"/>
            <a:ext cx="40500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600" dirty="0" smtClean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</a:rPr>
              <a:t>Ejemplo de iOS player publicado en </a:t>
            </a:r>
            <a:r>
              <a:rPr lang="es-AR" sz="1600" dirty="0" smtClean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hlinkClick r:id="rId4"/>
              </a:rPr>
              <a:t>github</a:t>
            </a:r>
            <a:endParaRPr lang="es-AR" sz="1600" dirty="0"/>
          </a:p>
        </p:txBody>
      </p:sp>
      <p:sp>
        <p:nvSpPr>
          <p:cNvPr id="6" name="Rectangle 5"/>
          <p:cNvSpPr/>
          <p:nvPr/>
        </p:nvSpPr>
        <p:spPr>
          <a:xfrm>
            <a:off x="585654" y="1196752"/>
            <a:ext cx="10803663" cy="394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961" dirty="0" smtClean="0"/>
              <a:t>Permite construir aplicaciones iOS nativas para reproducir video con inserción dinámica de Ads</a:t>
            </a:r>
          </a:p>
        </p:txBody>
      </p:sp>
    </p:spTree>
    <p:extLst>
      <p:ext uri="{BB962C8B-B14F-4D97-AF65-F5344CB8AC3E}">
        <p14:creationId xmlns:p14="http://schemas.microsoft.com/office/powerpoint/2010/main" val="255204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 smtClean="0">
                <a:solidFill>
                  <a:schemeClr val="bg1"/>
                </a:solidFill>
              </a:rPr>
              <a:t>Demo: Usando </a:t>
            </a:r>
            <a:r>
              <a:rPr lang="es-AR" dirty="0" err="1" smtClean="0">
                <a:solidFill>
                  <a:schemeClr val="bg1"/>
                </a:solidFill>
              </a:rPr>
              <a:t>dynamic</a:t>
            </a:r>
            <a:r>
              <a:rPr lang="es-AR" dirty="0" smtClean="0">
                <a:solidFill>
                  <a:schemeClr val="bg1"/>
                </a:solidFill>
              </a:rPr>
              <a:t> Packaging desde C# y reproduciendo el contenido en </a:t>
            </a:r>
            <a:r>
              <a:rPr lang="es-AR" dirty="0" err="1" smtClean="0">
                <a:solidFill>
                  <a:schemeClr val="bg1"/>
                </a:solidFill>
              </a:rPr>
              <a:t>multiples</a:t>
            </a:r>
            <a:r>
              <a:rPr lang="es-AR" dirty="0" smtClean="0">
                <a:solidFill>
                  <a:schemeClr val="bg1"/>
                </a:solidFill>
              </a:rPr>
              <a:t> plataformas.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69240" y="2981502"/>
            <a:ext cx="11653521" cy="894996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Dynamic Packaging y Players</a:t>
            </a:r>
            <a:endParaRPr lang="en-US" sz="4400" dirty="0">
              <a:solidFill>
                <a:schemeClr val="bg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304" y="2315259"/>
            <a:ext cx="2227482" cy="222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439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725930" y="2981502"/>
            <a:ext cx="8740141" cy="894996"/>
          </a:xfrm>
        </p:spPr>
        <p:txBody>
          <a:bodyPr anchor="ctr">
            <a:noAutofit/>
          </a:bodyPr>
          <a:lstStyle/>
          <a:p>
            <a:r>
              <a:rPr lang="en-US" sz="8800" dirty="0">
                <a:solidFill>
                  <a:schemeClr val="bg1">
                    <a:alpha val="99000"/>
                  </a:schemeClr>
                </a:solidFill>
              </a:rPr>
              <a:t>Q&amp;A</a:t>
            </a:r>
          </a:p>
        </p:txBody>
      </p:sp>
      <p:sp>
        <p:nvSpPr>
          <p:cNvPr id="9" name="Rounded Rectangle 29"/>
          <p:cNvSpPr/>
          <p:nvPr/>
        </p:nvSpPr>
        <p:spPr bwMode="black">
          <a:xfrm>
            <a:off x="10272464" y="2287056"/>
            <a:ext cx="1032345" cy="2283888"/>
          </a:xfrm>
          <a:custGeom>
            <a:avLst/>
            <a:gdLst/>
            <a:ahLst/>
            <a:cxnLst/>
            <a:rect l="l" t="t" r="r" b="b"/>
            <a:pathLst>
              <a:path w="2136009" h="4350877">
                <a:moveTo>
                  <a:pt x="111238" y="2095565"/>
                </a:moveTo>
                <a:cubicBezTo>
                  <a:pt x="168383" y="2095565"/>
                  <a:pt x="215464" y="2138656"/>
                  <a:pt x="221204" y="2194180"/>
                </a:cubicBezTo>
                <a:lnTo>
                  <a:pt x="222888" y="2194180"/>
                </a:lnTo>
                <a:cubicBezTo>
                  <a:pt x="222888" y="2661471"/>
                  <a:pt x="601700" y="3040283"/>
                  <a:pt x="1068991" y="3040283"/>
                </a:cubicBezTo>
                <a:cubicBezTo>
                  <a:pt x="1530017" y="3040283"/>
                  <a:pt x="1904922" y="2671559"/>
                  <a:pt x="1914148" y="2212909"/>
                </a:cubicBezTo>
                <a:cubicBezTo>
                  <a:pt x="1913589" y="2210904"/>
                  <a:pt x="1913533" y="2208860"/>
                  <a:pt x="1913533" y="2206803"/>
                </a:cubicBezTo>
                <a:cubicBezTo>
                  <a:pt x="1913533" y="2145368"/>
                  <a:pt x="1963336" y="2095565"/>
                  <a:pt x="2024771" y="2095565"/>
                </a:cubicBezTo>
                <a:cubicBezTo>
                  <a:pt x="2081917" y="2095565"/>
                  <a:pt x="2128997" y="2138656"/>
                  <a:pt x="2134737" y="2194180"/>
                </a:cubicBezTo>
                <a:lnTo>
                  <a:pt x="2136009" y="2194180"/>
                </a:lnTo>
                <a:lnTo>
                  <a:pt x="2135585" y="2202590"/>
                </a:lnTo>
                <a:cubicBezTo>
                  <a:pt x="2135983" y="2203980"/>
                  <a:pt x="2136009" y="2205388"/>
                  <a:pt x="2136009" y="2206803"/>
                </a:cubicBezTo>
                <a:lnTo>
                  <a:pt x="2134732" y="2219472"/>
                </a:lnTo>
                <a:cubicBezTo>
                  <a:pt x="2123259" y="2751175"/>
                  <a:pt x="1722042" y="3186685"/>
                  <a:pt x="1205164" y="3251541"/>
                </a:cubicBezTo>
                <a:lnTo>
                  <a:pt x="1205164" y="3820541"/>
                </a:lnTo>
                <a:lnTo>
                  <a:pt x="1457555" y="3820541"/>
                </a:lnTo>
                <a:cubicBezTo>
                  <a:pt x="1604003" y="3820541"/>
                  <a:pt x="1722723" y="3939261"/>
                  <a:pt x="1722723" y="4085709"/>
                </a:cubicBezTo>
                <a:lnTo>
                  <a:pt x="1722722" y="4085709"/>
                </a:lnTo>
                <a:cubicBezTo>
                  <a:pt x="1722722" y="4232157"/>
                  <a:pt x="1604002" y="4350877"/>
                  <a:pt x="1457554" y="4350877"/>
                </a:cubicBezTo>
                <a:lnTo>
                  <a:pt x="678455" y="4350876"/>
                </a:lnTo>
                <a:cubicBezTo>
                  <a:pt x="532007" y="4350876"/>
                  <a:pt x="413288" y="4232157"/>
                  <a:pt x="413287" y="4085709"/>
                </a:cubicBezTo>
                <a:cubicBezTo>
                  <a:pt x="413288" y="3939261"/>
                  <a:pt x="532007" y="3820541"/>
                  <a:pt x="678455" y="3820541"/>
                </a:cubicBezTo>
                <a:lnTo>
                  <a:pt x="930844" y="3820541"/>
                </a:lnTo>
                <a:lnTo>
                  <a:pt x="930844" y="3251239"/>
                </a:lnTo>
                <a:cubicBezTo>
                  <a:pt x="419935" y="3186221"/>
                  <a:pt x="22536" y="2758927"/>
                  <a:pt x="4029" y="2234922"/>
                </a:cubicBezTo>
                <a:cubicBezTo>
                  <a:pt x="1255" y="2226017"/>
                  <a:pt x="0" y="2216556"/>
                  <a:pt x="0" y="2206803"/>
                </a:cubicBezTo>
                <a:cubicBezTo>
                  <a:pt x="0" y="2145368"/>
                  <a:pt x="49803" y="2095565"/>
                  <a:pt x="111238" y="2095565"/>
                </a:cubicBezTo>
                <a:close/>
                <a:moveTo>
                  <a:pt x="1050366" y="0"/>
                </a:moveTo>
                <a:lnTo>
                  <a:pt x="1085642" y="0"/>
                </a:lnTo>
                <a:cubicBezTo>
                  <a:pt x="1458724" y="0"/>
                  <a:pt x="1761980" y="298955"/>
                  <a:pt x="1767734" y="670400"/>
                </a:cubicBezTo>
                <a:lnTo>
                  <a:pt x="1582354" y="670400"/>
                </a:lnTo>
                <a:cubicBezTo>
                  <a:pt x="1489769" y="670400"/>
                  <a:pt x="1414714" y="745455"/>
                  <a:pt x="1414714" y="838040"/>
                </a:cubicBezTo>
                <a:cubicBezTo>
                  <a:pt x="1414714" y="930625"/>
                  <a:pt x="1489769" y="1005680"/>
                  <a:pt x="1582354" y="1005680"/>
                </a:cubicBezTo>
                <a:lnTo>
                  <a:pt x="1769044" y="1005680"/>
                </a:lnTo>
                <a:lnTo>
                  <a:pt x="1769044" y="1319453"/>
                </a:lnTo>
                <a:lnTo>
                  <a:pt x="1582354" y="1319453"/>
                </a:lnTo>
                <a:cubicBezTo>
                  <a:pt x="1489769" y="1319453"/>
                  <a:pt x="1414714" y="1394508"/>
                  <a:pt x="1414714" y="1487093"/>
                </a:cubicBezTo>
                <a:cubicBezTo>
                  <a:pt x="1414714" y="1579678"/>
                  <a:pt x="1489769" y="1654733"/>
                  <a:pt x="1582354" y="1654733"/>
                </a:cubicBezTo>
                <a:lnTo>
                  <a:pt x="1769044" y="1654733"/>
                </a:lnTo>
                <a:lnTo>
                  <a:pt x="1769044" y="1968506"/>
                </a:lnTo>
                <a:lnTo>
                  <a:pt x="1582354" y="1968506"/>
                </a:lnTo>
                <a:cubicBezTo>
                  <a:pt x="1489769" y="1968506"/>
                  <a:pt x="1414714" y="2043561"/>
                  <a:pt x="1414714" y="2136146"/>
                </a:cubicBezTo>
                <a:cubicBezTo>
                  <a:pt x="1414714" y="2228731"/>
                  <a:pt x="1489769" y="2303786"/>
                  <a:pt x="1582354" y="2303786"/>
                </a:cubicBezTo>
                <a:lnTo>
                  <a:pt x="1758275" y="2303786"/>
                </a:lnTo>
                <a:cubicBezTo>
                  <a:pt x="1709241" y="2630669"/>
                  <a:pt x="1426601" y="2880360"/>
                  <a:pt x="1085642" y="2880360"/>
                </a:cubicBezTo>
                <a:lnTo>
                  <a:pt x="1050366" y="2880360"/>
                </a:lnTo>
                <a:cubicBezTo>
                  <a:pt x="709407" y="2880360"/>
                  <a:pt x="426767" y="2630669"/>
                  <a:pt x="377733" y="2303786"/>
                </a:cubicBezTo>
                <a:lnTo>
                  <a:pt x="549845" y="2303786"/>
                </a:lnTo>
                <a:cubicBezTo>
                  <a:pt x="642430" y="2303786"/>
                  <a:pt x="717485" y="2228731"/>
                  <a:pt x="717485" y="2136146"/>
                </a:cubicBezTo>
                <a:cubicBezTo>
                  <a:pt x="717485" y="2043561"/>
                  <a:pt x="642430" y="1968506"/>
                  <a:pt x="549845" y="1968506"/>
                </a:cubicBezTo>
                <a:lnTo>
                  <a:pt x="366964" y="1968506"/>
                </a:lnTo>
                <a:lnTo>
                  <a:pt x="366964" y="1654733"/>
                </a:lnTo>
                <a:lnTo>
                  <a:pt x="549845" y="1654733"/>
                </a:lnTo>
                <a:cubicBezTo>
                  <a:pt x="642430" y="1654733"/>
                  <a:pt x="717485" y="1579678"/>
                  <a:pt x="717485" y="1487093"/>
                </a:cubicBezTo>
                <a:cubicBezTo>
                  <a:pt x="717485" y="1394508"/>
                  <a:pt x="642430" y="1319453"/>
                  <a:pt x="549845" y="1319453"/>
                </a:cubicBezTo>
                <a:lnTo>
                  <a:pt x="366964" y="1319453"/>
                </a:lnTo>
                <a:lnTo>
                  <a:pt x="366964" y="1005680"/>
                </a:lnTo>
                <a:lnTo>
                  <a:pt x="549845" y="1005680"/>
                </a:lnTo>
                <a:cubicBezTo>
                  <a:pt x="642430" y="1005680"/>
                  <a:pt x="717485" y="930625"/>
                  <a:pt x="717485" y="838040"/>
                </a:cubicBezTo>
                <a:cubicBezTo>
                  <a:pt x="717485" y="745455"/>
                  <a:pt x="642430" y="670400"/>
                  <a:pt x="549845" y="670400"/>
                </a:cubicBezTo>
                <a:lnTo>
                  <a:pt x="368275" y="670400"/>
                </a:lnTo>
                <a:cubicBezTo>
                  <a:pt x="374028" y="298955"/>
                  <a:pt x="677284" y="0"/>
                  <a:pt x="10503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85" tIns="34285" rIns="34285" bIns="342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13" fontAlgn="base">
              <a:spcBef>
                <a:spcPct val="0"/>
              </a:spcBef>
              <a:spcAft>
                <a:spcPct val="0"/>
              </a:spcAft>
            </a:pPr>
            <a:endParaRPr lang="en-US" sz="1275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066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Agenda</a:t>
            </a:r>
            <a:endParaRPr lang="es-AR" dirty="0"/>
          </a:p>
        </p:txBody>
      </p:sp>
      <p:grpSp>
        <p:nvGrpSpPr>
          <p:cNvPr id="33" name="Group 32"/>
          <p:cNvGrpSpPr/>
          <p:nvPr/>
        </p:nvGrpSpPr>
        <p:grpSpPr>
          <a:xfrm>
            <a:off x="1631504" y="2053205"/>
            <a:ext cx="8928000" cy="1015755"/>
            <a:chOff x="398388" y="2543304"/>
            <a:chExt cx="8014651" cy="1015756"/>
          </a:xfrm>
        </p:grpSpPr>
        <p:pic>
          <p:nvPicPr>
            <p:cNvPr id="34" name="Picture 2" descr="\\w7-hmeydac\Share\WindowsPhone\light\appbar.control.play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388" y="2543304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34"/>
            <p:cNvSpPr txBox="1"/>
            <p:nvPr/>
          </p:nvSpPr>
          <p:spPr>
            <a:xfrm>
              <a:off x="1118388" y="2635729"/>
              <a:ext cx="7294651" cy="923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ts val="1200"/>
                </a:spcBef>
              </a:pPr>
              <a:r>
                <a:rPr lang="es-AR" sz="2400" dirty="0">
                  <a:latin typeface="Segoe UI" pitchFamily="34" charset="0"/>
                  <a:cs typeface="Segoe UI" pitchFamily="34" charset="0"/>
                </a:rPr>
                <a:t>¿Que es Windows Azure Media Services?</a:t>
              </a:r>
            </a:p>
            <a:p>
              <a:pPr marL="342882" lvl="1" indent="-342882"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r>
                <a:rPr lang="es-AR" sz="2000" dirty="0">
                  <a:latin typeface="Segoe UI" pitchFamily="34" charset="0"/>
                  <a:cs typeface="Segoe UI" pitchFamily="34" charset="0"/>
                </a:rPr>
                <a:t>Arquitectura, Filosofía y Alcance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631504" y="3140969"/>
            <a:ext cx="8928000" cy="1477420"/>
            <a:chOff x="398388" y="2543304"/>
            <a:chExt cx="8014651" cy="1477421"/>
          </a:xfrm>
        </p:grpSpPr>
        <p:pic>
          <p:nvPicPr>
            <p:cNvPr id="37" name="Picture 2" descr="\\w7-hmeydac\Share\WindowsPhone\light\appbar.control.play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388" y="2543304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Box 37"/>
            <p:cNvSpPr txBox="1"/>
            <p:nvPr/>
          </p:nvSpPr>
          <p:spPr>
            <a:xfrm>
              <a:off x="1118388" y="2635729"/>
              <a:ext cx="7294651" cy="1384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ts val="1200"/>
                </a:spcBef>
              </a:pPr>
              <a:r>
                <a:rPr lang="es-AR" sz="2400" dirty="0">
                  <a:latin typeface="Segoe UI" pitchFamily="34" charset="0"/>
                  <a:cs typeface="Segoe UI" pitchFamily="34" charset="0"/>
                </a:rPr>
                <a:t>Servicio Video on Demand (VOD)</a:t>
              </a:r>
            </a:p>
            <a:p>
              <a:pPr marL="342882" lvl="1" indent="-342882"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r>
                <a:rPr lang="es-AR" sz="2000" dirty="0"/>
                <a:t>Demo: Usando el portal de Windows Azure </a:t>
              </a:r>
              <a:r>
                <a:rPr lang="es-AR" sz="2000" dirty="0"/>
                <a:t>para Media </a:t>
              </a:r>
              <a:r>
                <a:rPr lang="es-AR" sz="2000" dirty="0"/>
                <a:t>Services</a:t>
              </a:r>
            </a:p>
            <a:p>
              <a:pPr marL="342882" lvl="1" indent="-342882"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r>
                <a:rPr lang="es-AR" sz="2000" dirty="0"/>
                <a:t>Demo: Mi primer VOD workflow en C#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631504" y="1340768"/>
            <a:ext cx="8928000" cy="720000"/>
            <a:chOff x="398388" y="2543304"/>
            <a:chExt cx="8014651" cy="720000"/>
          </a:xfrm>
        </p:grpSpPr>
        <p:pic>
          <p:nvPicPr>
            <p:cNvPr id="40" name="Picture 2" descr="\\w7-hmeydac\Share\WindowsPhone\light\appbar.control.play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388" y="2543304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40"/>
            <p:cNvSpPr txBox="1"/>
            <p:nvPr/>
          </p:nvSpPr>
          <p:spPr>
            <a:xfrm>
              <a:off x="1118388" y="2635731"/>
              <a:ext cx="72946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ts val="1200"/>
                </a:spcBef>
              </a:pPr>
              <a:r>
                <a:rPr lang="es-AR" sz="2400" dirty="0">
                  <a:latin typeface="Segoe UI" pitchFamily="34" charset="0"/>
                  <a:cs typeface="Segoe UI" pitchFamily="34" charset="0"/>
                </a:rPr>
                <a:t>¿Que cambio para la industria de Media?</a:t>
              </a:r>
              <a:endParaRPr lang="es-AR" sz="20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631504" y="4725145"/>
            <a:ext cx="8928000" cy="1323531"/>
            <a:chOff x="398388" y="2543304"/>
            <a:chExt cx="8014651" cy="1323532"/>
          </a:xfrm>
        </p:grpSpPr>
        <p:pic>
          <p:nvPicPr>
            <p:cNvPr id="43" name="Picture 2" descr="\\w7-hmeydac\Share\WindowsPhone\light\appbar.control.play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388" y="2543304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TextBox 43"/>
            <p:cNvSpPr txBox="1"/>
            <p:nvPr/>
          </p:nvSpPr>
          <p:spPr>
            <a:xfrm>
              <a:off x="1118388" y="2635729"/>
              <a:ext cx="7294651" cy="1231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ts val="1200"/>
                </a:spcBef>
              </a:pPr>
              <a:r>
                <a:rPr lang="es-AR" sz="2400" dirty="0">
                  <a:latin typeface="Segoe UI" pitchFamily="34" charset="0"/>
                  <a:cs typeface="Segoe UI" pitchFamily="34" charset="0"/>
                </a:rPr>
                <a:t>Dynamic Packaging</a:t>
              </a:r>
            </a:p>
            <a:p>
              <a:pPr marL="342882" lvl="1" indent="-342882"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r>
                <a:rPr lang="es-AR" sz="2000" dirty="0"/>
                <a:t>Demo: Reproduciendo mi contenido en Windows 8, Silverlight, </a:t>
              </a:r>
              <a:r>
                <a:rPr lang="es-AR" sz="2000" dirty="0" smtClean="0"/>
                <a:t>Flash y HTML5</a:t>
              </a:r>
              <a:endParaRPr lang="es-AR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26209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lock Arc 17"/>
          <p:cNvSpPr/>
          <p:nvPr/>
        </p:nvSpPr>
        <p:spPr bwMode="auto">
          <a:xfrm>
            <a:off x="2991217" y="3087000"/>
            <a:ext cx="2379115" cy="2379115"/>
          </a:xfrm>
          <a:prstGeom prst="blockArc">
            <a:avLst>
              <a:gd name="adj1" fmla="val 10800000"/>
              <a:gd name="adj2" fmla="val 2"/>
              <a:gd name="adj3" fmla="val 19760"/>
            </a:avLst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79" fontAlgn="base">
              <a:spcBef>
                <a:spcPct val="0"/>
              </a:spcBef>
              <a:spcAft>
                <a:spcPct val="0"/>
              </a:spcAft>
            </a:pPr>
            <a:endParaRPr lang="es-AR" sz="16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3600" dirty="0"/>
              <a:t>¿Qué cambio para la industria de Media</a:t>
            </a:r>
            <a:r>
              <a:rPr lang="en-US" sz="3600" dirty="0"/>
              <a:t>?</a:t>
            </a:r>
            <a:endParaRPr lang="es-AR" sz="3600" dirty="0"/>
          </a:p>
        </p:txBody>
      </p:sp>
      <p:pic>
        <p:nvPicPr>
          <p:cNvPr id="6" name="Picture 23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752" y="1857614"/>
            <a:ext cx="1166733" cy="1092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2" descr="Radio alt 512x512.pn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125" y="1827618"/>
            <a:ext cx="749987" cy="749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669963" y="1877747"/>
            <a:ext cx="1416734" cy="68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s-AR" sz="4949" spc="-113" dirty="0">
                <a:solidFill>
                  <a:schemeClr val="bg1">
                    <a:lumMod val="75000"/>
                  </a:schemeClr>
                </a:solidFill>
                <a:latin typeface="Kozuka Gothic Pro B" panose="020B0800000000000000" pitchFamily="34" charset="-128"/>
                <a:ea typeface="Kozuka Gothic Pro B" panose="020B0800000000000000" pitchFamily="34" charset="-128"/>
                <a:cs typeface="Mongolian Baiti" panose="03000500000000000000" pitchFamily="66" charset="0"/>
              </a:rPr>
              <a:t>100 M</a:t>
            </a:r>
            <a:endParaRPr lang="es-AR" sz="4949" spc="-113" dirty="0">
              <a:solidFill>
                <a:schemeClr val="bg1">
                  <a:lumMod val="75000"/>
                </a:schemeClr>
              </a:solidFill>
              <a:latin typeface="Kozuka Gothic Pro B" panose="020B0800000000000000" pitchFamily="34" charset="-128"/>
              <a:ea typeface="Kozuka Gothic Pro B" panose="020B0800000000000000" pitchFamily="34" charset="-128"/>
              <a:cs typeface="Mongolian Baiti" panose="03000500000000000000" pitchFamily="66" charset="0"/>
            </a:endParaRPr>
          </a:p>
        </p:txBody>
      </p:sp>
      <p:pic>
        <p:nvPicPr>
          <p:cNvPr id="9" name="Picture 25" descr="Home 512x512.png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rgbClr val="0070C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127" y="1971686"/>
            <a:ext cx="432303" cy="432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6737629" y="2103947"/>
            <a:ext cx="141417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500" dirty="0">
                <a:solidFill>
                  <a:schemeClr val="bg1">
                    <a:lumMod val="6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  <a:cs typeface="Mongolian Baiti" panose="03000500000000000000" pitchFamily="66" charset="0"/>
              </a:rPr>
              <a:t>Hogares WW </a:t>
            </a:r>
            <a:endParaRPr lang="es-AR" sz="1351" dirty="0">
              <a:solidFill>
                <a:schemeClr val="bg1">
                  <a:lumMod val="6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4669970" y="2403987"/>
            <a:ext cx="3577721" cy="24935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86077" y="2438583"/>
            <a:ext cx="3412794" cy="3323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s-AR" sz="2400" b="1" dirty="0">
                <a:latin typeface="Gulim" panose="020B0600000101010101" pitchFamily="34" charset="-127"/>
                <a:ea typeface="Gulim" panose="020B0600000101010101" pitchFamily="34" charset="-127"/>
              </a:rPr>
              <a:t>TIENEN AL MENOS UNA</a:t>
            </a:r>
            <a:endParaRPr lang="es-AR" sz="2400" b="1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03653" y="2711329"/>
            <a:ext cx="2249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>
                <a:solidFill>
                  <a:srgbClr val="00B0F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TV CON INTERNET </a:t>
            </a:r>
            <a:endParaRPr lang="es-AR" sz="1500" b="1" dirty="0">
              <a:solidFill>
                <a:srgbClr val="00B0F0"/>
              </a:solidFill>
            </a:endParaRPr>
          </a:p>
        </p:txBody>
      </p:sp>
      <p:pic>
        <p:nvPicPr>
          <p:cNvPr id="16" name="Picture 18" descr="Mobile phone 512x512.png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993" y="3435504"/>
            <a:ext cx="910155" cy="910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3618100" y="3725836"/>
            <a:ext cx="1159100" cy="7154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s-AR" sz="4499" spc="-113" dirty="0">
                <a:solidFill>
                  <a:srgbClr val="FFC000"/>
                </a:solidFill>
                <a:latin typeface="Kozuka Gothic Pro B" panose="020B0800000000000000" pitchFamily="34" charset="-128"/>
                <a:ea typeface="Kozuka Gothic Pro B" panose="020B0800000000000000" pitchFamily="34" charset="-128"/>
                <a:cs typeface="Mongolian Baiti" panose="03000500000000000000" pitchFamily="66" charset="0"/>
              </a:rPr>
              <a:t>50%</a:t>
            </a:r>
            <a:endParaRPr lang="es-AR" sz="4499" spc="-113" dirty="0">
              <a:solidFill>
                <a:srgbClr val="FFC000"/>
              </a:solidFill>
              <a:latin typeface="Kozuka Gothic Pro B" panose="020B0800000000000000" pitchFamily="34" charset="-128"/>
              <a:ea typeface="Kozuka Gothic Pro B" panose="020B0800000000000000" pitchFamily="34" charset="-128"/>
              <a:cs typeface="Mongolian Baiti" panose="03000500000000000000" pitchFamily="66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286707" y="3277106"/>
            <a:ext cx="1798890" cy="3577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725" b="1" dirty="0">
                <a:solidFill>
                  <a:schemeClr val="tx1">
                    <a:lumMod val="95000"/>
                    <a:lumOff val="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SMARTPHONES</a:t>
            </a:r>
            <a:endParaRPr lang="es-AR" sz="1725" b="1" dirty="0">
              <a:solidFill>
                <a:schemeClr val="tx1">
                  <a:lumMod val="95000"/>
                  <a:lumOff val="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24" name="Block Arc 23"/>
          <p:cNvSpPr/>
          <p:nvPr/>
        </p:nvSpPr>
        <p:spPr bwMode="auto">
          <a:xfrm>
            <a:off x="6681693" y="3127753"/>
            <a:ext cx="2379115" cy="2379115"/>
          </a:xfrm>
          <a:prstGeom prst="blockArc">
            <a:avLst>
              <a:gd name="adj1" fmla="val 10800000"/>
              <a:gd name="adj2" fmla="val 2"/>
              <a:gd name="adj3" fmla="val 19760"/>
            </a:avLst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79" fontAlgn="base">
              <a:spcBef>
                <a:spcPct val="0"/>
              </a:spcBef>
              <a:spcAft>
                <a:spcPct val="0"/>
              </a:spcAft>
            </a:pPr>
            <a:endParaRPr lang="es-AR" sz="16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25" name="Picture 18" descr="Mobile phone 512x512.png"/>
          <p:cNvPicPr>
            <a:picLocks noChangeAspect="1"/>
          </p:cNvPicPr>
          <p:nvPr/>
        </p:nvPicPr>
        <p:blipFill rotWithShape="1">
          <a:blip r:embed="rId8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16200000">
            <a:off x="5650163" y="3569334"/>
            <a:ext cx="1236423" cy="906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7333628" y="3716487"/>
            <a:ext cx="1072538" cy="7154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s-AR" sz="4499" spc="-113" dirty="0">
                <a:solidFill>
                  <a:srgbClr val="FFC000"/>
                </a:solidFill>
                <a:latin typeface="Kozuka Gothic Pro B" panose="020B0800000000000000" pitchFamily="34" charset="-128"/>
                <a:ea typeface="Kozuka Gothic Pro B" panose="020B0800000000000000" pitchFamily="34" charset="-128"/>
                <a:cs typeface="Mongolian Baiti" panose="03000500000000000000" pitchFamily="66" charset="0"/>
              </a:rPr>
              <a:t>19%</a:t>
            </a:r>
            <a:endParaRPr lang="es-AR" sz="4499" spc="-113" dirty="0">
              <a:solidFill>
                <a:srgbClr val="FFC000"/>
              </a:solidFill>
              <a:latin typeface="Kozuka Gothic Pro B" panose="020B0800000000000000" pitchFamily="34" charset="-128"/>
              <a:ea typeface="Kozuka Gothic Pro B" panose="020B0800000000000000" pitchFamily="34" charset="-128"/>
              <a:cs typeface="Mongolian Baiti" panose="03000500000000000000" pitchFamily="66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364621" y="3266698"/>
            <a:ext cx="1117614" cy="3577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725" b="1" dirty="0">
                <a:solidFill>
                  <a:schemeClr val="tx1">
                    <a:lumMod val="95000"/>
                    <a:lumOff val="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TABLETS</a:t>
            </a:r>
            <a:endParaRPr lang="es-AR" sz="1725" b="1" dirty="0">
              <a:solidFill>
                <a:schemeClr val="tx1">
                  <a:lumMod val="95000"/>
                  <a:lumOff val="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2157448" y="4345655"/>
            <a:ext cx="7559424" cy="4516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79" fontAlgn="base">
              <a:spcBef>
                <a:spcPct val="0"/>
              </a:spcBef>
              <a:spcAft>
                <a:spcPct val="0"/>
              </a:spcAft>
            </a:pPr>
            <a:endParaRPr lang="es-AR" sz="16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29" name="Picture 23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050" y="4502122"/>
            <a:ext cx="829961" cy="777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35"/>
          <p:cNvPicPr>
            <a:picLocks noChangeAspect="1" noChangeArrowheads="1"/>
          </p:cNvPicPr>
          <p:nvPr/>
        </p:nvPicPr>
        <p:blipFill>
          <a:blip r:embed="rId9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963" y="4537349"/>
            <a:ext cx="213156" cy="438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18" descr="Mobile phone 512x512.png"/>
          <p:cNvPicPr>
            <a:picLocks noChangeAspect="1"/>
          </p:cNvPicPr>
          <p:nvPr/>
        </p:nvPicPr>
        <p:blipFill rotWithShape="1">
          <a:blip r:embed="rId11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735"/>
          <a:stretch/>
        </p:blipFill>
        <p:spPr bwMode="auto">
          <a:xfrm rot="16200000">
            <a:off x="4919427" y="4765186"/>
            <a:ext cx="839055" cy="6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2" name="Picture 35"/>
          <p:cNvPicPr>
            <a:picLocks noChangeAspect="1" noChangeArrowheads="1"/>
          </p:cNvPicPr>
          <p:nvPr/>
        </p:nvPicPr>
        <p:blipFill>
          <a:blip r:embed="rId1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812" y="4953756"/>
            <a:ext cx="133749" cy="275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Rectangle 32"/>
          <p:cNvSpPr/>
          <p:nvPr/>
        </p:nvSpPr>
        <p:spPr>
          <a:xfrm>
            <a:off x="5156901" y="4317305"/>
            <a:ext cx="376737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MULTIPLES TAREAS</a:t>
            </a:r>
            <a:endParaRPr lang="es-AR" sz="3000" b="1" dirty="0">
              <a:solidFill>
                <a:schemeClr val="tx1">
                  <a:lumMod val="75000"/>
                  <a:lumOff val="2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608046" y="4823076"/>
            <a:ext cx="1863011" cy="3002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351" b="1" dirty="0">
                <a:solidFill>
                  <a:srgbClr val="00B0F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MIENTRAS MIRAN TV</a:t>
            </a:r>
            <a:endParaRPr lang="es-AR" sz="1351" b="1" dirty="0">
              <a:solidFill>
                <a:srgbClr val="00B0F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636680" y="5161820"/>
            <a:ext cx="1157496" cy="7154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s-AR" sz="4499" spc="-113" dirty="0">
                <a:solidFill>
                  <a:srgbClr val="FFC000"/>
                </a:solidFill>
                <a:latin typeface="Kozuka Gothic Pro B" panose="020B0800000000000000" pitchFamily="34" charset="-128"/>
                <a:ea typeface="Kozuka Gothic Pro B" panose="020B0800000000000000" pitchFamily="34" charset="-128"/>
                <a:cs typeface="Mongolian Baiti" panose="03000500000000000000" pitchFamily="66" charset="0"/>
              </a:rPr>
              <a:t>80%</a:t>
            </a:r>
            <a:endParaRPr lang="es-AR" sz="4499" spc="-113" dirty="0">
              <a:solidFill>
                <a:srgbClr val="FFC000"/>
              </a:solidFill>
              <a:latin typeface="Kozuka Gothic Pro B" panose="020B0800000000000000" pitchFamily="34" charset="-128"/>
              <a:ea typeface="Kozuka Gothic Pro B" panose="020B0800000000000000" pitchFamily="34" charset="-128"/>
              <a:cs typeface="Mongolian Baiti" panose="03000500000000000000" pitchFamily="66" charset="0"/>
            </a:endParaRPr>
          </a:p>
        </p:txBody>
      </p:sp>
      <p:pic>
        <p:nvPicPr>
          <p:cNvPr id="36" name="Picture 21" descr="Movie 512x512.png"/>
          <p:cNvPicPr>
            <a:picLocks noChangeAspect="1"/>
          </p:cNvPicPr>
          <p:nvPr/>
        </p:nvPicPr>
        <p:blipFill>
          <a:blip r:embed="rId14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974633" y="3798636"/>
            <a:ext cx="455859" cy="455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7" name="Right Arrow 36"/>
          <p:cNvSpPr/>
          <p:nvPr/>
        </p:nvSpPr>
        <p:spPr bwMode="auto">
          <a:xfrm rot="5400000">
            <a:off x="7552238" y="5026857"/>
            <a:ext cx="1026455" cy="758539"/>
          </a:xfrm>
          <a:prstGeom prst="rightArrow">
            <a:avLst>
              <a:gd name="adj1" fmla="val 64465"/>
              <a:gd name="adj2" fmla="val 47374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79" fontAlgn="base">
              <a:spcBef>
                <a:spcPct val="0"/>
              </a:spcBef>
              <a:spcAft>
                <a:spcPct val="0"/>
              </a:spcAft>
            </a:pPr>
            <a:endParaRPr lang="es-AR" sz="16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720276" y="4889931"/>
            <a:ext cx="23784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3600" spc="-113" dirty="0">
                <a:solidFill>
                  <a:schemeClr val="bg1">
                    <a:lumMod val="75000"/>
                  </a:schemeClr>
                </a:solidFill>
                <a:latin typeface="Kozuka Gothic Pro B" panose="020B0800000000000000" pitchFamily="34" charset="-128"/>
                <a:ea typeface="Kozuka Gothic Pro B" panose="020B0800000000000000" pitchFamily="34" charset="-128"/>
                <a:cs typeface="Mongolian Baiti" panose="03000500000000000000" pitchFamily="66" charset="0"/>
              </a:rPr>
              <a:t>10k Millones</a:t>
            </a:r>
            <a:endParaRPr lang="es-AR" sz="3600" spc="-113" dirty="0">
              <a:solidFill>
                <a:schemeClr val="bg1">
                  <a:lumMod val="75000"/>
                </a:schemeClr>
              </a:solidFill>
              <a:latin typeface="Kozuka Gothic Pro B" panose="020B0800000000000000" pitchFamily="34" charset="-128"/>
              <a:ea typeface="Kozuka Gothic Pro B" panose="020B0800000000000000" pitchFamily="34" charset="-128"/>
              <a:cs typeface="Mongolian Baiti" panose="03000500000000000000" pitchFamily="66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534417" y="5285665"/>
            <a:ext cx="3214726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300" b="1" dirty="0">
                <a:solidFill>
                  <a:srgbClr val="00B0F0"/>
                </a:solidFill>
              </a:rPr>
              <a:t>DISPOSITIVOS MOBILES CONECTADOS</a:t>
            </a:r>
            <a:endParaRPr lang="es-AR" sz="1300" b="1" dirty="0">
              <a:solidFill>
                <a:srgbClr val="00B0F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932775" y="5531934"/>
            <a:ext cx="447238" cy="23891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s-AR" sz="1725" b="1" dirty="0">
                <a:solidFill>
                  <a:schemeClr val="tx2">
                    <a:lumMod val="60000"/>
                    <a:lumOff val="4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para</a:t>
            </a:r>
            <a:endParaRPr lang="es-AR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9351381" y="5469129"/>
            <a:ext cx="958660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3300" spc="-113" dirty="0">
                <a:solidFill>
                  <a:schemeClr val="accent6">
                    <a:lumMod val="40000"/>
                    <a:lumOff val="60000"/>
                  </a:schemeClr>
                </a:solidFill>
                <a:latin typeface="Kozuka Gothic Pro B" panose="020B0800000000000000" pitchFamily="34" charset="-128"/>
                <a:ea typeface="Kozuka Gothic Pro B" panose="020B0800000000000000" pitchFamily="34" charset="-128"/>
                <a:cs typeface="Mongolian Baiti" panose="03000500000000000000" pitchFamily="66" charset="0"/>
              </a:rPr>
              <a:t>2016</a:t>
            </a:r>
            <a:endParaRPr lang="es-AR" sz="3300" spc="-113" dirty="0">
              <a:solidFill>
                <a:schemeClr val="accent6">
                  <a:lumMod val="40000"/>
                  <a:lumOff val="60000"/>
                </a:schemeClr>
              </a:solidFill>
              <a:latin typeface="Kozuka Gothic Pro B" panose="020B0800000000000000" pitchFamily="34" charset="-128"/>
              <a:ea typeface="Kozuka Gothic Pro B" panose="020B0800000000000000" pitchFamily="34" charset="-128"/>
              <a:cs typeface="Mongolian Baiti" panose="03000500000000000000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0660" y="5484494"/>
            <a:ext cx="1356140" cy="14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s-AR" sz="1051" dirty="0">
                <a:solidFill>
                  <a:srgbClr val="00B0F0"/>
                </a:solidFill>
              </a:rPr>
              <a:t>*</a:t>
            </a:r>
            <a:r>
              <a:rPr lang="es-AR" sz="1051" dirty="0" err="1">
                <a:solidFill>
                  <a:srgbClr val="00B0F0"/>
                </a:solidFill>
              </a:rPr>
              <a:t>Source</a:t>
            </a:r>
            <a:r>
              <a:rPr lang="es-AR" sz="1051" dirty="0">
                <a:solidFill>
                  <a:srgbClr val="00B0F0"/>
                </a:solidFill>
              </a:rPr>
              <a:t>: Cisco, </a:t>
            </a:r>
            <a:r>
              <a:rPr lang="es-AR" sz="1051" dirty="0" err="1">
                <a:solidFill>
                  <a:srgbClr val="00B0F0"/>
                </a:solidFill>
              </a:rPr>
              <a:t>Gartner</a:t>
            </a:r>
            <a:endParaRPr lang="es-AR" sz="105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065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8" grpId="0"/>
      <p:bldP spid="10" grpId="0"/>
      <p:bldP spid="13" grpId="0"/>
      <p:bldP spid="14" grpId="0"/>
      <p:bldP spid="17" grpId="0"/>
      <p:bldP spid="20" grpId="0"/>
      <p:bldP spid="24" grpId="0" animBg="1"/>
      <p:bldP spid="26" grpId="0"/>
      <p:bldP spid="27" grpId="0"/>
      <p:bldP spid="28" grpId="0" animBg="1"/>
      <p:bldP spid="33" grpId="0"/>
      <p:bldP spid="34" grpId="0"/>
      <p:bldP spid="35" grpId="0"/>
      <p:bldP spid="37" grpId="0" animBg="1"/>
      <p:bldP spid="38" grpId="0"/>
      <p:bldP spid="39" grpId="0"/>
      <p:bldP spid="40" grpId="0"/>
      <p:bldP spid="41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Fragmentación</a:t>
            </a:r>
            <a:endParaRPr lang="es-AR" dirty="0"/>
          </a:p>
        </p:txBody>
      </p:sp>
      <p:pic>
        <p:nvPicPr>
          <p:cNvPr id="42" name="Picture 22" descr="Movie alt 512x512.pn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917" y="1716166"/>
            <a:ext cx="749987" cy="749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3" name="Picture 23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674" y="1874920"/>
            <a:ext cx="1166733" cy="1092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45286" y="1882369"/>
            <a:ext cx="1088247" cy="68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s-AR" sz="4949" spc="-113" dirty="0">
                <a:solidFill>
                  <a:srgbClr val="00B0F0"/>
                </a:solidFill>
                <a:latin typeface="Kozuka Gothic Pro B" panose="020B0800000000000000" pitchFamily="34" charset="-128"/>
                <a:ea typeface="Kozuka Gothic Pro B" panose="020B0800000000000000" pitchFamily="34" charset="-128"/>
                <a:cs typeface="Mongolian Baiti" panose="03000500000000000000" pitchFamily="66" charset="0"/>
              </a:rPr>
              <a:t>WEB</a:t>
            </a:r>
            <a:endParaRPr lang="es-AR" sz="4949" spc="-113" dirty="0">
              <a:solidFill>
                <a:srgbClr val="00B0F0"/>
              </a:solidFill>
              <a:latin typeface="Kozuka Gothic Pro B" panose="020B0800000000000000" pitchFamily="34" charset="-128"/>
              <a:ea typeface="Kozuka Gothic Pro B" panose="020B0800000000000000" pitchFamily="34" charset="-128"/>
              <a:cs typeface="Mongolian Baiti" panose="03000500000000000000" pitchFamily="66" charset="0"/>
            </a:endParaRPr>
          </a:p>
        </p:txBody>
      </p:sp>
      <p:sp>
        <p:nvSpPr>
          <p:cNvPr id="5" name="Block Arc 4"/>
          <p:cNvSpPr/>
          <p:nvPr/>
        </p:nvSpPr>
        <p:spPr bwMode="auto">
          <a:xfrm rot="5400000">
            <a:off x="5072738" y="1865023"/>
            <a:ext cx="1798003" cy="1832697"/>
          </a:xfrm>
          <a:prstGeom prst="blockArc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513" fontAlgn="base">
              <a:spcBef>
                <a:spcPct val="0"/>
              </a:spcBef>
              <a:spcAft>
                <a:spcPct val="0"/>
              </a:spcAft>
            </a:pPr>
            <a:endParaRPr lang="es-AR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44" name="Picture 10" descr="http://aux.iconpedia.net/uploads/10883930251758978626.png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674" y="3010123"/>
            <a:ext cx="485151" cy="48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2" descr="http://lungo.tapquo.com/assets/images/icon-html5.png"/>
          <p:cNvPicPr>
            <a:picLocks noChangeAspect="1" noChangeArrowheads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557" y="2433757"/>
            <a:ext cx="740718" cy="740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352902" y="2798717"/>
            <a:ext cx="1304844" cy="88178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s-AR" sz="2700" b="1" dirty="0">
                <a:solidFill>
                  <a:srgbClr val="00B0F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99% </a:t>
            </a:r>
          </a:p>
          <a:p>
            <a:pPr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s-AR" sz="1500" b="1" dirty="0">
                <a:solidFill>
                  <a:srgbClr val="00B0F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EN DESKTOPS</a:t>
            </a:r>
          </a:p>
          <a:p>
            <a:pPr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s-AR" sz="1500" b="1" dirty="0">
                <a:solidFill>
                  <a:srgbClr val="00B0F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Y LAPTOPS</a:t>
            </a:r>
            <a:endParaRPr lang="es-AR" sz="1500" b="1" dirty="0">
              <a:solidFill>
                <a:srgbClr val="00B0F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3831910" y="3040315"/>
            <a:ext cx="454958" cy="45495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7" tIns="34284" rIns="68567" bIns="34284" numCol="1" rtlCol="0" anchor="t" anchorCtr="0" compatLnSpc="1">
            <a:prstTxWarp prst="textNoShape">
              <a:avLst/>
            </a:prstTxWarp>
          </a:bodyPr>
          <a:lstStyle/>
          <a:p>
            <a:pPr algn="ctr" defTabSz="685513" fontAlgn="base">
              <a:spcBef>
                <a:spcPct val="0"/>
              </a:spcBef>
              <a:spcAft>
                <a:spcPct val="0"/>
              </a:spcAft>
            </a:pPr>
            <a:r>
              <a:rPr lang="es-AR" sz="2700" dirty="0">
                <a:solidFill>
                  <a:schemeClr val="bg1">
                    <a:lumMod val="65000"/>
                  </a:schemeClr>
                </a:solidFill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sl</a:t>
            </a:r>
            <a:endParaRPr lang="es-AR" sz="2700" dirty="0">
              <a:solidFill>
                <a:schemeClr val="bg1">
                  <a:lumMod val="65000"/>
                </a:schemeClr>
              </a:solidFill>
              <a:latin typeface="Kozuka Gothic Pro B" panose="020B0800000000000000" pitchFamily="34" charset="-128"/>
              <a:ea typeface="Kozuka Gothic Pro B" panose="020B0800000000000000" pitchFamily="34" charset="-128"/>
            </a:endParaRPr>
          </a:p>
        </p:txBody>
      </p:sp>
      <p:pic>
        <p:nvPicPr>
          <p:cNvPr id="46" name="Picture 30" descr="Camcorder 512x512.png"/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288" y="1925011"/>
            <a:ext cx="749987" cy="749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6947410" y="2345283"/>
            <a:ext cx="1754904" cy="68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s-AR" sz="4949" spc="-113" dirty="0">
                <a:solidFill>
                  <a:srgbClr val="00B0F0"/>
                </a:solidFill>
                <a:latin typeface="Kozuka Gothic Pro B" panose="020B0800000000000000" pitchFamily="34" charset="-128"/>
                <a:ea typeface="Kozuka Gothic Pro B" panose="020B0800000000000000" pitchFamily="34" charset="-128"/>
                <a:cs typeface="Mongolian Baiti" panose="03000500000000000000" pitchFamily="66" charset="0"/>
              </a:rPr>
              <a:t>MOBILE</a:t>
            </a:r>
            <a:endParaRPr lang="es-AR" sz="4949" spc="-113" dirty="0">
              <a:solidFill>
                <a:srgbClr val="00B0F0"/>
              </a:solidFill>
              <a:latin typeface="Kozuka Gothic Pro B" panose="020B0800000000000000" pitchFamily="34" charset="-128"/>
              <a:ea typeface="Kozuka Gothic Pro B" panose="020B0800000000000000" pitchFamily="34" charset="-128"/>
              <a:cs typeface="Mongolian Baiti" panose="03000500000000000000" pitchFamily="66" charset="0"/>
            </a:endParaRPr>
          </a:p>
        </p:txBody>
      </p:sp>
      <p:pic>
        <p:nvPicPr>
          <p:cNvPr id="48" name="Picture 2" descr="http://t2.gstatic.com/images?q=tbn:ANd9GcTRwDGrRH7JeoNQ9__N04BOJRzQRDayDCZToWJPPP0PhCl7VhYpPLEhHbA1JQ"/>
          <p:cNvPicPr>
            <a:picLocks noChangeAspect="1" noChangeArrowheads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89691" l="9653" r="89961">
                        <a14:foregroundMark x1="52124" y1="23711" x2="52124" y2="23711"/>
                        <a14:foregroundMark x1="74517" y1="47423" x2="74517" y2="47423"/>
                        <a14:foregroundMark x1="30116" y1="49485" x2="30116" y2="49485"/>
                      </a14:backgroundRemoval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734" y="4007542"/>
            <a:ext cx="1120192" cy="83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http://files.softicons.com/download/system-icons/windows-8-metro-invert-icons-by-dakirby309/png/256x256/Folders%20&amp;%20OS/Apple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2694" y="4040351"/>
            <a:ext cx="711011" cy="711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034" y="4435646"/>
            <a:ext cx="342852" cy="342852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771" y="4442667"/>
            <a:ext cx="342852" cy="342852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5332667" y="5022861"/>
            <a:ext cx="311495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35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Handwriting" panose="03010101010101010101" pitchFamily="66" charset="0"/>
                <a:ea typeface="Gulim" panose="020B0600000101010101" pitchFamily="34" charset="-127"/>
              </a:rPr>
              <a:t>Hay una aplicación para esto</a:t>
            </a:r>
            <a:endParaRPr lang="es-AR" sz="1350" dirty="0">
              <a:solidFill>
                <a:schemeClr val="accent5">
                  <a:lumMod val="40000"/>
                  <a:lumOff val="60000"/>
                </a:schemeClr>
              </a:solidFill>
              <a:latin typeface="Lucida Handwriting" panose="03010101010101010101" pitchFamily="66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373791" y="5254153"/>
            <a:ext cx="3060966" cy="6231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s-AR" sz="4499" spc="-113" dirty="0">
                <a:solidFill>
                  <a:srgbClr val="00B0F0"/>
                </a:solidFill>
                <a:latin typeface="Kozuka Gothic Pro B" panose="020B0800000000000000" pitchFamily="34" charset="-128"/>
                <a:ea typeface="Kozuka Gothic Pro B" panose="020B0800000000000000" pitchFamily="34" charset="-128"/>
                <a:cs typeface="Mongolian Baiti" panose="03000500000000000000" pitchFamily="66" charset="0"/>
              </a:rPr>
              <a:t>APLICACIONES</a:t>
            </a:r>
            <a:endParaRPr lang="es-AR" sz="4499" spc="-113" dirty="0">
              <a:solidFill>
                <a:srgbClr val="00B0F0"/>
              </a:solidFill>
              <a:latin typeface="Kozuka Gothic Pro B" panose="020B0800000000000000" pitchFamily="34" charset="-128"/>
              <a:ea typeface="Kozuka Gothic Pro B" panose="020B0800000000000000" pitchFamily="34" charset="-128"/>
              <a:cs typeface="Mongolian Baiti" panose="03000500000000000000" pitchFamily="66" charset="0"/>
            </a:endParaRPr>
          </a:p>
        </p:txBody>
      </p:sp>
      <p:pic>
        <p:nvPicPr>
          <p:cNvPr id="54" name="Picture 24" descr="Windows 512x512.png"/>
          <p:cNvPicPr>
            <a:picLocks noChangeAspect="1"/>
          </p:cNvPicPr>
          <p:nvPr/>
        </p:nvPicPr>
        <p:blipFill>
          <a:blip r:embed="rId12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157" y="4096619"/>
            <a:ext cx="749987" cy="749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46" name="Picture 2" descr="http://iphone-developers.com/images/sized/images/uploads/xbox-live-icon-200x191.png"/>
          <p:cNvPicPr>
            <a:picLocks noChangeAspect="1" noChangeArrowheads="1"/>
          </p:cNvPicPr>
          <p:nvPr/>
        </p:nvPicPr>
        <p:blipFill>
          <a:blip r:embed="rId1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89529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1405" y="4116148"/>
            <a:ext cx="713556" cy="681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128" y="4432820"/>
            <a:ext cx="342852" cy="342852"/>
          </a:xfrm>
          <a:prstGeom prst="rect">
            <a:avLst/>
          </a:prstGeom>
        </p:spPr>
      </p:pic>
      <p:sp>
        <p:nvSpPr>
          <p:cNvPr id="57" name="Block Arc 56"/>
          <p:cNvSpPr/>
          <p:nvPr/>
        </p:nvSpPr>
        <p:spPr bwMode="auto">
          <a:xfrm rot="16200000">
            <a:off x="4366007" y="4004344"/>
            <a:ext cx="1798003" cy="1832697"/>
          </a:xfrm>
          <a:prstGeom prst="blockArc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513" fontAlgn="base">
              <a:spcBef>
                <a:spcPct val="0"/>
              </a:spcBef>
              <a:spcAft>
                <a:spcPct val="0"/>
              </a:spcAft>
            </a:pPr>
            <a:endParaRPr lang="es-AR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59" name="Picture 28"/>
          <p:cNvPicPr>
            <a:picLocks noChangeAspect="1" noChangeArrowheads="1"/>
          </p:cNvPicPr>
          <p:nvPr/>
        </p:nvPicPr>
        <p:blipFill>
          <a:blip r:embed="rId1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530" y="4711895"/>
            <a:ext cx="438850" cy="43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6848582" y="2741468"/>
            <a:ext cx="189186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700" dirty="0">
                <a:solidFill>
                  <a:srgbClr val="FF9933"/>
                </a:solidFill>
                <a:latin typeface="Gulim" panose="020B0600000101010101" pitchFamily="34" charset="-127"/>
                <a:ea typeface="Gulim" panose="020B0600000101010101" pitchFamily="34" charset="-127"/>
                <a:cs typeface="Mongolian Baiti" panose="03000500000000000000" pitchFamily="66" charset="0"/>
              </a:rPr>
              <a:t>BROWSER</a:t>
            </a:r>
            <a:endParaRPr lang="es-AR" sz="2400" dirty="0">
              <a:solidFill>
                <a:srgbClr val="FF9933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61" name="Picture 18" descr="Mobile phone 512x512.png"/>
          <p:cNvPicPr>
            <a:picLocks noChangeAspect="1"/>
          </p:cNvPicPr>
          <p:nvPr/>
        </p:nvPicPr>
        <p:blipFill>
          <a:blip r:embed="rId16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2181" y="2286390"/>
            <a:ext cx="910154" cy="910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2" name="Picture 17"/>
          <p:cNvPicPr>
            <a:picLocks noChangeAspect="1" noChangeArrowheads="1"/>
          </p:cNvPicPr>
          <p:nvPr/>
        </p:nvPicPr>
        <p:blipFill>
          <a:blip r:embed="rId1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6335" y="2433758"/>
            <a:ext cx="320176" cy="320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Rounded Rectangle 59"/>
          <p:cNvSpPr/>
          <p:nvPr/>
        </p:nvSpPr>
        <p:spPr bwMode="auto">
          <a:xfrm>
            <a:off x="3086334" y="1852224"/>
            <a:ext cx="111022" cy="1778486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513" fontAlgn="base">
              <a:spcBef>
                <a:spcPct val="0"/>
              </a:spcBef>
              <a:spcAft>
                <a:spcPct val="0"/>
              </a:spcAft>
            </a:pPr>
            <a:endParaRPr lang="es-AR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1306228" y="2330092"/>
            <a:ext cx="1995977" cy="759371"/>
          </a:xfrm>
          <a:prstGeom prst="roundRect">
            <a:avLst>
              <a:gd name="adj" fmla="val 50000"/>
            </a:avLst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513" fontAlgn="base">
              <a:spcBef>
                <a:spcPct val="0"/>
              </a:spcBef>
              <a:spcAft>
                <a:spcPct val="0"/>
              </a:spcAft>
            </a:pPr>
            <a:r>
              <a:rPr lang="es-AR" sz="3300" dirty="0">
                <a:solidFill>
                  <a:srgbClr val="00B0F0"/>
                </a:solidFill>
                <a:latin typeface="Kozuka Gothic Pro B" panose="020B0800000000000000" pitchFamily="34" charset="-128"/>
                <a:ea typeface="Kozuka Gothic Pro B" panose="020B0800000000000000" pitchFamily="34" charset="-128"/>
                <a:cs typeface="Mongolian Baiti" panose="03000500000000000000" pitchFamily="66" charset="0"/>
              </a:rPr>
              <a:t>VIDEO</a:t>
            </a:r>
            <a:endParaRPr lang="es-AR" sz="3300" dirty="0">
              <a:solidFill>
                <a:srgbClr val="00B0F0"/>
              </a:solidFill>
              <a:latin typeface="Kozuka Gothic Pro B" panose="020B0800000000000000" pitchFamily="34" charset="-128"/>
              <a:ea typeface="Kozuka Gothic Pro B" panose="020B0800000000000000" pitchFamily="34" charset="-128"/>
              <a:cs typeface="Mongolian Baiti" panose="03000500000000000000" pitchFamily="66" charset="0"/>
            </a:endParaRPr>
          </a:p>
        </p:txBody>
      </p:sp>
      <p:pic>
        <p:nvPicPr>
          <p:cNvPr id="64" name="Picture 5" descr="Alert 512x512.png"/>
          <p:cNvPicPr>
            <a:picLocks noChangeAspect="1"/>
          </p:cNvPicPr>
          <p:nvPr/>
        </p:nvPicPr>
        <p:blipFill>
          <a:blip r:embed="rId18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4921" y="2180791"/>
            <a:ext cx="812186" cy="812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3" name="Rectangle 62"/>
          <p:cNvSpPr/>
          <p:nvPr/>
        </p:nvSpPr>
        <p:spPr>
          <a:xfrm>
            <a:off x="9716487" y="2901835"/>
            <a:ext cx="1132041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350" b="1" dirty="0">
                <a:latin typeface="Gulim" panose="020B0600000101010101" pitchFamily="34" charset="-127"/>
                <a:ea typeface="Gulim" panose="020B0600000101010101" pitchFamily="34" charset="-127"/>
                <a:cs typeface="Mongolian Baiti" panose="03000500000000000000" pitchFamily="66" charset="0"/>
              </a:rPr>
              <a:t>SIN PLUGIN</a:t>
            </a:r>
            <a:endParaRPr lang="es-AR" sz="1350" b="1" dirty="0"/>
          </a:p>
        </p:txBody>
      </p:sp>
      <p:cxnSp>
        <p:nvCxnSpPr>
          <p:cNvPr id="66" name="Straight Connector 65"/>
          <p:cNvCxnSpPr/>
          <p:nvPr/>
        </p:nvCxnSpPr>
        <p:spPr>
          <a:xfrm>
            <a:off x="6860428" y="3630710"/>
            <a:ext cx="3669584" cy="0"/>
          </a:xfrm>
          <a:prstGeom prst="lin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6798714" y="3353226"/>
            <a:ext cx="2277931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350" dirty="0">
                <a:solidFill>
                  <a:srgbClr val="00B0F0"/>
                </a:solidFill>
                <a:ea typeface="Gulim" panose="020B0600000101010101" pitchFamily="34" charset="-127"/>
                <a:cs typeface="Mongolian Baiti" panose="03000500000000000000" pitchFamily="66" charset="0"/>
              </a:rPr>
              <a:t>PROGRESSIVE DOWNLOAD</a:t>
            </a:r>
            <a:endParaRPr lang="es-AR" sz="1350" dirty="0">
              <a:solidFill>
                <a:srgbClr val="00B0F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939688" y="3580837"/>
            <a:ext cx="2710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>
                <a:solidFill>
                  <a:schemeClr val="accent5">
                    <a:lumMod val="40000"/>
                    <a:lumOff val="60000"/>
                  </a:schemeClr>
                </a:solidFill>
                <a:ea typeface="Gulim" panose="020B0600000101010101" pitchFamily="34" charset="-127"/>
                <a:cs typeface="Mongolian Baiti" panose="03000500000000000000" pitchFamily="66" charset="0"/>
              </a:rPr>
              <a:t>ADAPTIVE STREAMING</a:t>
            </a:r>
            <a:endParaRPr lang="es-AR" sz="15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070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1" grpId="0"/>
      <p:bldP spid="15" grpId="0" animBg="1"/>
      <p:bldP spid="47" grpId="0"/>
      <p:bldP spid="22" grpId="0"/>
      <p:bldP spid="53" grpId="0"/>
      <p:bldP spid="57" grpId="0" animBg="1"/>
      <p:bldP spid="23" grpId="0"/>
      <p:bldP spid="60" grpId="0" animBg="1"/>
      <p:bldP spid="3" grpId="0"/>
      <p:bldP spid="63" grpId="0"/>
      <p:bldP spid="67" grpId="0"/>
      <p:bldP spid="6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Filosofía</a:t>
            </a:r>
            <a:endParaRPr lang="es-AR" dirty="0"/>
          </a:p>
        </p:txBody>
      </p:sp>
      <p:sp>
        <p:nvSpPr>
          <p:cNvPr id="4" name="Rectangle 3"/>
          <p:cNvSpPr/>
          <p:nvPr/>
        </p:nvSpPr>
        <p:spPr>
          <a:xfrm rot="16200000">
            <a:off x="3771086" y="1323668"/>
            <a:ext cx="1440524" cy="2096969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TextBox 4"/>
          <p:cNvSpPr txBox="1"/>
          <p:nvPr/>
        </p:nvSpPr>
        <p:spPr>
          <a:xfrm>
            <a:off x="1902466" y="1412777"/>
            <a:ext cx="236526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lvl="0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s-AR" sz="2000" dirty="0">
                <a:latin typeface="+mj-lt"/>
                <a:ea typeface="Gulim" panose="020B0600000101010101" pitchFamily="34" charset="-127"/>
              </a:rPr>
              <a:t>agnóstico del formato</a:t>
            </a:r>
            <a:endParaRPr lang="es-AR" sz="2000" dirty="0">
              <a:latin typeface="+mj-lt"/>
              <a:ea typeface="Gulim" panose="020B0600000101010101" pitchFamily="34" charset="-127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902467" y="1697654"/>
            <a:ext cx="3602659" cy="1184766"/>
          </a:xfrm>
          <a:prstGeom prst="roundRect">
            <a:avLst>
              <a:gd name="adj" fmla="val 8399"/>
            </a:avLst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513" fontAlgn="base">
              <a:spcBef>
                <a:spcPct val="0"/>
              </a:spcBef>
              <a:spcAft>
                <a:spcPct val="0"/>
              </a:spcAft>
            </a:pPr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95944" y="1449861"/>
            <a:ext cx="609452" cy="609452"/>
          </a:xfrm>
          <a:prstGeom prst="rect">
            <a:avLst/>
          </a:prstGeom>
          <a:blipFill>
            <a:blip r:embed="rId3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2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Rectangle 7"/>
          <p:cNvSpPr/>
          <p:nvPr/>
        </p:nvSpPr>
        <p:spPr>
          <a:xfrm>
            <a:off x="1966227" y="1746651"/>
            <a:ext cx="4568970" cy="113107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1350" dirty="0">
                <a:ea typeface="Gulim" panose="020B0600000101010101" pitchFamily="34" charset="-127"/>
              </a:rPr>
              <a:t>Smooth Streaming</a:t>
            </a:r>
          </a:p>
          <a:p>
            <a:pPr lvl="0"/>
            <a:r>
              <a:rPr lang="en-US" sz="1350" dirty="0">
                <a:ea typeface="Gulim" panose="020B0600000101010101" pitchFamily="34" charset="-127"/>
              </a:rPr>
              <a:t>mpeg-DASH</a:t>
            </a:r>
          </a:p>
          <a:p>
            <a:pPr lvl="0"/>
            <a:r>
              <a:rPr lang="en-US" sz="1350" dirty="0">
                <a:ea typeface="Gulim" panose="020B0600000101010101" pitchFamily="34" charset="-127"/>
              </a:rPr>
              <a:t>Apple </a:t>
            </a:r>
            <a:r>
              <a:rPr lang="en-US" sz="1350" dirty="0">
                <a:ea typeface="Gulim" panose="020B0600000101010101" pitchFamily="34" charset="-127"/>
              </a:rPr>
              <a:t>HTTP Live Streaming</a:t>
            </a:r>
          </a:p>
          <a:p>
            <a:pPr lvl="0"/>
            <a:r>
              <a:rPr lang="en-US" sz="1350" dirty="0">
                <a:ea typeface="Gulim" panose="020B0600000101010101" pitchFamily="34" charset="-127"/>
              </a:rPr>
              <a:t>Progressive </a:t>
            </a:r>
            <a:r>
              <a:rPr lang="en-US" sz="1350" dirty="0">
                <a:ea typeface="Gulim" panose="020B0600000101010101" pitchFamily="34" charset="-127"/>
              </a:rPr>
              <a:t>Download</a:t>
            </a:r>
          </a:p>
          <a:p>
            <a:r>
              <a:rPr lang="en-US" sz="1350" dirty="0">
                <a:ea typeface="Gulim" panose="020B0600000101010101" pitchFamily="34" charset="-127"/>
              </a:rPr>
              <a:t>Flash HTTP Dynamic Streaming</a:t>
            </a:r>
            <a:r>
              <a:rPr lang="en-US" sz="1350" dirty="0">
                <a:ea typeface="Gulim" panose="020B0600000101010101" pitchFamily="34" charset="-127"/>
              </a:rPr>
              <a:t> </a:t>
            </a:r>
            <a:r>
              <a:rPr lang="en-US" sz="1350" i="1" dirty="0">
                <a:ea typeface="Gulim" panose="020B0600000101010101" pitchFamily="34" charset="-127"/>
              </a:rPr>
              <a:t>(</a:t>
            </a:r>
            <a:r>
              <a:rPr lang="en-US" sz="1350" i="1" dirty="0" smtClean="0">
                <a:ea typeface="Gulim" panose="020B0600000101010101" pitchFamily="34" charset="-127"/>
              </a:rPr>
              <a:t>road map</a:t>
            </a:r>
            <a:r>
              <a:rPr lang="en-US" sz="1350" i="1" dirty="0">
                <a:ea typeface="Gulim" panose="020B0600000101010101" pitchFamily="34" charset="-127"/>
              </a:rPr>
              <a:t>)</a:t>
            </a:r>
          </a:p>
        </p:txBody>
      </p:sp>
      <p:sp>
        <p:nvSpPr>
          <p:cNvPr id="9" name="Rectangle 8"/>
          <p:cNvSpPr/>
          <p:nvPr/>
        </p:nvSpPr>
        <p:spPr>
          <a:xfrm rot="16200000">
            <a:off x="3771086" y="3169775"/>
            <a:ext cx="1440524" cy="2096969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TextBox 9"/>
          <p:cNvSpPr txBox="1"/>
          <p:nvPr/>
        </p:nvSpPr>
        <p:spPr>
          <a:xfrm>
            <a:off x="1921356" y="3068961"/>
            <a:ext cx="255326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lvl="0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s-AR" sz="2000" dirty="0">
                <a:latin typeface="+mj-lt"/>
                <a:ea typeface="Gulim" panose="020B0600000101010101" pitchFamily="34" charset="-127"/>
              </a:rPr>
              <a:t>agnóstico del protocolo</a:t>
            </a:r>
            <a:endParaRPr lang="es-AR" sz="2000" dirty="0">
              <a:latin typeface="+mj-lt"/>
              <a:ea typeface="Gulim" panose="020B0600000101010101" pitchFamily="34" charset="-127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1921356" y="3353839"/>
            <a:ext cx="3602659" cy="587425"/>
          </a:xfrm>
          <a:prstGeom prst="roundRect">
            <a:avLst>
              <a:gd name="adj" fmla="val 8399"/>
            </a:avLst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513" fontAlgn="base">
              <a:spcBef>
                <a:spcPct val="0"/>
              </a:spcBef>
              <a:spcAft>
                <a:spcPct val="0"/>
              </a:spcAft>
            </a:pPr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88018" y="3122267"/>
            <a:ext cx="609452" cy="609452"/>
          </a:xfrm>
          <a:prstGeom prst="rect">
            <a:avLst/>
          </a:prstGeom>
          <a:blipFill>
            <a:blip r:embed="rId4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2">
              <a:tint val="50000"/>
              <a:hueOff val="55148"/>
              <a:satOff val="-1070"/>
              <a:lumOff val="4738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Rectangle 12"/>
          <p:cNvSpPr/>
          <p:nvPr/>
        </p:nvSpPr>
        <p:spPr>
          <a:xfrm>
            <a:off x="1988921" y="3426038"/>
            <a:ext cx="456897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350" dirty="0">
                <a:ea typeface="Gulim" panose="020B0600000101010101" pitchFamily="34" charset="-127"/>
              </a:rPr>
              <a:t>HTTP</a:t>
            </a:r>
          </a:p>
          <a:p>
            <a:r>
              <a:rPr lang="en-US" sz="1350" dirty="0">
                <a:ea typeface="Gulim" panose="020B0600000101010101" pitchFamily="34" charset="-127"/>
              </a:rPr>
              <a:t>RTMP </a:t>
            </a:r>
            <a:r>
              <a:rPr lang="en-US" sz="1350" i="1" dirty="0">
                <a:ea typeface="Gulim" panose="020B0600000101010101" pitchFamily="34" charset="-127"/>
              </a:rPr>
              <a:t>(roadmap)</a:t>
            </a:r>
            <a:endParaRPr lang="en-US" sz="1350" i="1" dirty="0">
              <a:ea typeface="Gulim" panose="020B0600000101010101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55627" y="4081353"/>
            <a:ext cx="198451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lvl="0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s-AR" sz="2000" dirty="0">
                <a:latin typeface="+mj-lt"/>
                <a:ea typeface="Gulim" panose="020B0600000101010101" pitchFamily="34" charset="-127"/>
              </a:rPr>
              <a:t>agnóstico de DRM</a:t>
            </a:r>
            <a:endParaRPr lang="es-AR" sz="2000" dirty="0">
              <a:latin typeface="+mj-lt"/>
              <a:ea typeface="Gulim" panose="020B0600000101010101" pitchFamily="34" charset="-127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1904683" y="4406282"/>
            <a:ext cx="3602659" cy="587425"/>
          </a:xfrm>
          <a:prstGeom prst="roundRect">
            <a:avLst>
              <a:gd name="adj" fmla="val 8399"/>
            </a:avLst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513" fontAlgn="base">
              <a:spcBef>
                <a:spcPct val="0"/>
              </a:spcBef>
              <a:spcAft>
                <a:spcPct val="0"/>
              </a:spcAft>
            </a:pPr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996920" y="4136266"/>
            <a:ext cx="609452" cy="609452"/>
          </a:xfrm>
          <a:prstGeom prst="rect">
            <a:avLst/>
          </a:prstGeom>
          <a:blipFill>
            <a:blip r:embed="rId5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2">
              <a:tint val="50000"/>
              <a:hueOff val="110295"/>
              <a:satOff val="-2140"/>
              <a:lumOff val="9477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Rectangle 16"/>
          <p:cNvSpPr/>
          <p:nvPr/>
        </p:nvSpPr>
        <p:spPr>
          <a:xfrm>
            <a:off x="1994221" y="4463088"/>
            <a:ext cx="456897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350" dirty="0">
                <a:ea typeface="Gulim" panose="020B0600000101010101" pitchFamily="34" charset="-127"/>
              </a:rPr>
              <a:t>PlayReady</a:t>
            </a:r>
          </a:p>
          <a:p>
            <a:r>
              <a:rPr lang="en-US" sz="1350" dirty="0">
                <a:ea typeface="Gulim" panose="020B0600000101010101" pitchFamily="34" charset="-127"/>
              </a:rPr>
              <a:t>Adobe </a:t>
            </a:r>
            <a:r>
              <a:rPr lang="en-US" sz="1350" dirty="0">
                <a:ea typeface="Gulim" panose="020B0600000101010101" pitchFamily="34" charset="-127"/>
              </a:rPr>
              <a:t>Access </a:t>
            </a:r>
            <a:r>
              <a:rPr lang="en-US" sz="1350" i="1" dirty="0">
                <a:ea typeface="Gulim" panose="020B0600000101010101" pitchFamily="34" charset="-127"/>
              </a:rPr>
              <a:t>(</a:t>
            </a:r>
            <a:r>
              <a:rPr lang="en-US" sz="1350" i="1" dirty="0" smtClean="0">
                <a:ea typeface="Gulim" panose="020B0600000101010101" pitchFamily="34" charset="-127"/>
              </a:rPr>
              <a:t>road map</a:t>
            </a:r>
            <a:r>
              <a:rPr lang="en-US" sz="1350" i="1" dirty="0">
                <a:ea typeface="Gulim" panose="020B0600000101010101" pitchFamily="34" charset="-127"/>
              </a:rPr>
              <a:t>)</a:t>
            </a:r>
            <a:endParaRPr lang="en-US" sz="1350" i="1" dirty="0">
              <a:ea typeface="Gulim" panose="020B0600000101010101" pitchFamily="34" charset="-127"/>
            </a:endParaRPr>
          </a:p>
        </p:txBody>
      </p:sp>
      <p:sp>
        <p:nvSpPr>
          <p:cNvPr id="18" name="Curved Right Arrow 17"/>
          <p:cNvSpPr/>
          <p:nvPr/>
        </p:nvSpPr>
        <p:spPr bwMode="auto">
          <a:xfrm rot="10950685">
            <a:off x="8485648" y="1884870"/>
            <a:ext cx="1363391" cy="2739251"/>
          </a:xfrm>
          <a:prstGeom prst="curvedRightArrow">
            <a:avLst>
              <a:gd name="adj1" fmla="val 25000"/>
              <a:gd name="adj2" fmla="val 36485"/>
              <a:gd name="adj3" fmla="val 22122"/>
            </a:avLst>
          </a:prstGeom>
          <a:solidFill>
            <a:schemeClr val="tx2">
              <a:alpha val="28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513" fontAlgn="base">
              <a:spcBef>
                <a:spcPct val="0"/>
              </a:spcBef>
              <a:spcAft>
                <a:spcPct val="0"/>
              </a:spcAft>
            </a:pPr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9" name="Curved Right Arrow 18"/>
          <p:cNvSpPr/>
          <p:nvPr/>
        </p:nvSpPr>
        <p:spPr bwMode="auto">
          <a:xfrm>
            <a:off x="6520011" y="2005103"/>
            <a:ext cx="1363391" cy="2739251"/>
          </a:xfrm>
          <a:prstGeom prst="curvedRightArrow">
            <a:avLst>
              <a:gd name="adj1" fmla="val 25000"/>
              <a:gd name="adj2" fmla="val 36485"/>
              <a:gd name="adj3" fmla="val 22122"/>
            </a:avLst>
          </a:prstGeom>
          <a:solidFill>
            <a:schemeClr val="tx2">
              <a:alpha val="28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513" fontAlgn="base">
              <a:spcBef>
                <a:spcPct val="0"/>
              </a:spcBef>
              <a:spcAft>
                <a:spcPct val="0"/>
              </a:spcAft>
            </a:pPr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0" name="Curved Right Arrow 19"/>
          <p:cNvSpPr/>
          <p:nvPr/>
        </p:nvSpPr>
        <p:spPr bwMode="auto">
          <a:xfrm rot="10800000">
            <a:off x="8282242" y="1916786"/>
            <a:ext cx="1595723" cy="2624966"/>
          </a:xfrm>
          <a:prstGeom prst="curvedRightArrow">
            <a:avLst>
              <a:gd name="adj1" fmla="val 23536"/>
              <a:gd name="adj2" fmla="val 40587"/>
              <a:gd name="adj3" fmla="val 27804"/>
            </a:avLst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513" fontAlgn="base">
              <a:spcBef>
                <a:spcPct val="0"/>
              </a:spcBef>
              <a:spcAft>
                <a:spcPct val="0"/>
              </a:spcAft>
            </a:pPr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1" name="Curved Right Arrow 20"/>
          <p:cNvSpPr/>
          <p:nvPr/>
        </p:nvSpPr>
        <p:spPr bwMode="auto">
          <a:xfrm>
            <a:off x="6553091" y="2257596"/>
            <a:ext cx="1216027" cy="2284157"/>
          </a:xfrm>
          <a:prstGeom prst="curvedRightArrow">
            <a:avLst>
              <a:gd name="adj1" fmla="val 25000"/>
              <a:gd name="adj2" fmla="val 36485"/>
              <a:gd name="adj3" fmla="val 22122"/>
            </a:avLst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513" fontAlgn="base">
              <a:spcBef>
                <a:spcPct val="0"/>
              </a:spcBef>
              <a:spcAft>
                <a:spcPct val="0"/>
              </a:spcAft>
            </a:pPr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172" y="3474445"/>
            <a:ext cx="1085696" cy="592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79385" y="1712144"/>
            <a:ext cx="1078553" cy="621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3888" y="1991463"/>
            <a:ext cx="1312598" cy="940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6" descr="http://www.notebookcheck.net/typo3temp/pics/88a53b46af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2167" l="1000" r="9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3889" y="3385436"/>
            <a:ext cx="1646155" cy="123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6471767" y="3089793"/>
            <a:ext cx="3514232" cy="46166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wrap="none">
            <a:spAutoFit/>
          </a:bodyPr>
          <a:lstStyle/>
          <a:p>
            <a:pPr algn="ctr"/>
            <a:r>
              <a:rPr lang="es-AR" sz="1150" b="1" dirty="0">
                <a:solidFill>
                  <a:srgbClr val="00B0F0"/>
                </a:solidFill>
                <a:latin typeface="+mn-lt"/>
              </a:rPr>
              <a:t>Videos de alta calidad en cualquier dispositivo</a:t>
            </a:r>
          </a:p>
          <a:p>
            <a:pPr algn="ctr"/>
            <a:r>
              <a:rPr lang="es-AR" sz="1150" b="1" dirty="0">
                <a:solidFill>
                  <a:srgbClr val="00B0F0"/>
                </a:solidFill>
                <a:latin typeface="+mn-lt"/>
              </a:rPr>
              <a:t>En cualquier lugar y en cualquier momento</a:t>
            </a:r>
            <a:endParaRPr lang="es-AR" sz="1150" b="1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45316" y="5302949"/>
            <a:ext cx="8547933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s-AR" sz="2400" dirty="0">
                <a:ea typeface="Gulim" panose="020B0600000101010101" pitchFamily="34" charset="-127"/>
              </a:rPr>
              <a:t>Llegar a cualquier device 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s-AR" sz="2400" dirty="0">
                <a:ea typeface="Gulim" panose="020B0600000101010101" pitchFamily="34" charset="-127"/>
              </a:rPr>
              <a:t>con el mejor formato, protocolo y DRM posible</a:t>
            </a:r>
            <a:endParaRPr lang="es-AR" sz="2400" dirty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0506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/>
      <p:bldP spid="10" grpId="0"/>
      <p:bldP spid="11" grpId="0" animBg="1"/>
      <p:bldP spid="13" grpId="0"/>
      <p:bldP spid="14" grpId="0"/>
      <p:bldP spid="15" grpId="0" animBg="1"/>
      <p:bldP spid="17" grpId="0"/>
      <p:bldP spid="18" grpId="0" animBg="1"/>
      <p:bldP spid="19" grpId="0" animBg="1"/>
      <p:bldP spid="20" grpId="0" animBg="1"/>
      <p:bldP spid="21" grpId="0" animBg="1"/>
      <p:bldP spid="26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Alcance - Players</a:t>
            </a:r>
            <a:endParaRPr lang="es-AR" dirty="0"/>
          </a:p>
        </p:txBody>
      </p:sp>
      <p:sp>
        <p:nvSpPr>
          <p:cNvPr id="57" name="Rounded Rectangle 56"/>
          <p:cNvSpPr/>
          <p:nvPr/>
        </p:nvSpPr>
        <p:spPr bwMode="auto">
          <a:xfrm>
            <a:off x="119336" y="1436811"/>
            <a:ext cx="11860092" cy="141461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19336" y="1727652"/>
            <a:ext cx="677108" cy="977191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WEB</a:t>
            </a:r>
          </a:p>
        </p:txBody>
      </p:sp>
      <p:sp>
        <p:nvSpPr>
          <p:cNvPr id="59" name="Oval 58"/>
          <p:cNvSpPr/>
          <p:nvPr/>
        </p:nvSpPr>
        <p:spPr bwMode="auto">
          <a:xfrm>
            <a:off x="367610" y="1484206"/>
            <a:ext cx="236121" cy="236121"/>
          </a:xfrm>
          <a:prstGeom prst="ellipse">
            <a:avLst/>
          </a:prstGeom>
          <a:solidFill>
            <a:srgbClr val="FFCC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224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0" name="Rounded Rectangle 59"/>
          <p:cNvSpPr/>
          <p:nvPr/>
        </p:nvSpPr>
        <p:spPr bwMode="auto">
          <a:xfrm>
            <a:off x="796444" y="1528549"/>
            <a:ext cx="1524000" cy="344483"/>
          </a:xfrm>
          <a:prstGeom prst="round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Silverlight</a:t>
            </a:r>
          </a:p>
        </p:txBody>
      </p:sp>
      <p:sp>
        <p:nvSpPr>
          <p:cNvPr id="61" name="Rectangle 60"/>
          <p:cNvSpPr/>
          <p:nvPr/>
        </p:nvSpPr>
        <p:spPr>
          <a:xfrm>
            <a:off x="789472" y="1926755"/>
            <a:ext cx="36640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dirty="0">
                <a:hlinkClick r:id="rId2"/>
              </a:rPr>
              <a:t>Smooth Streaming Player Framework</a:t>
            </a:r>
            <a:endParaRPr lang="en-US" sz="1600" dirty="0"/>
          </a:p>
          <a:p>
            <a:pPr lvl="0"/>
            <a:r>
              <a:rPr lang="en-US" sz="1600" dirty="0">
                <a:hlinkClick r:id="rId3"/>
              </a:rPr>
              <a:t>Smooth Streaming Client SDK</a:t>
            </a:r>
            <a:endParaRPr lang="en-US" sz="1600" dirty="0"/>
          </a:p>
        </p:txBody>
      </p:sp>
      <p:sp>
        <p:nvSpPr>
          <p:cNvPr id="62" name="Rounded Rectangle 61"/>
          <p:cNvSpPr/>
          <p:nvPr/>
        </p:nvSpPr>
        <p:spPr bwMode="auto">
          <a:xfrm>
            <a:off x="4671222" y="1528549"/>
            <a:ext cx="1524000" cy="344483"/>
          </a:xfrm>
          <a:prstGeom prst="round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Flash</a:t>
            </a:r>
            <a:endParaRPr lang="en-US" b="1" dirty="0">
              <a:solidFill>
                <a:schemeClr val="tx1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47686" y="1926754"/>
            <a:ext cx="33719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dirty="0">
                <a:hlinkClick r:id="rId4"/>
              </a:rPr>
              <a:t>OSMF </a:t>
            </a:r>
            <a:r>
              <a:rPr lang="en-US" sz="1600" dirty="0">
                <a:hlinkClick r:id="rId4"/>
              </a:rPr>
              <a:t>plugin for smooth streaming</a:t>
            </a:r>
            <a:endParaRPr lang="en-US" sz="1600" dirty="0"/>
          </a:p>
        </p:txBody>
      </p:sp>
      <p:sp>
        <p:nvSpPr>
          <p:cNvPr id="67" name="Rounded Rectangle 66"/>
          <p:cNvSpPr/>
          <p:nvPr/>
        </p:nvSpPr>
        <p:spPr bwMode="auto">
          <a:xfrm>
            <a:off x="8720686" y="1524717"/>
            <a:ext cx="1524000" cy="344483"/>
          </a:xfrm>
          <a:prstGeom prst="round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HTML5</a:t>
            </a:r>
          </a:p>
        </p:txBody>
      </p:sp>
      <p:sp>
        <p:nvSpPr>
          <p:cNvPr id="68" name="Rectangle 67"/>
          <p:cNvSpPr/>
          <p:nvPr/>
        </p:nvSpPr>
        <p:spPr>
          <a:xfrm>
            <a:off x="8720686" y="1914901"/>
            <a:ext cx="24929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dirty="0">
                <a:hlinkClick r:id="rId5"/>
              </a:rPr>
              <a:t>HTML5 Player Framework</a:t>
            </a:r>
            <a:endParaRPr lang="en-US" sz="1600" dirty="0"/>
          </a:p>
        </p:txBody>
      </p:sp>
      <p:sp>
        <p:nvSpPr>
          <p:cNvPr id="69" name="Rounded Rectangle 68"/>
          <p:cNvSpPr/>
          <p:nvPr/>
        </p:nvSpPr>
        <p:spPr bwMode="auto">
          <a:xfrm>
            <a:off x="119336" y="3050530"/>
            <a:ext cx="11860092" cy="14146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19336" y="3362701"/>
            <a:ext cx="677108" cy="1119858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APPS</a:t>
            </a:r>
            <a:endParaRPr lang="en-US" sz="3200" b="1" dirty="0">
              <a:solidFill>
                <a:schemeClr val="tx2">
                  <a:lumMod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71" name="Oval 70"/>
          <p:cNvSpPr/>
          <p:nvPr/>
        </p:nvSpPr>
        <p:spPr bwMode="auto">
          <a:xfrm>
            <a:off x="367610" y="3097925"/>
            <a:ext cx="236121" cy="236121"/>
          </a:xfrm>
          <a:prstGeom prst="ellipse">
            <a:avLst/>
          </a:prstGeom>
          <a:solidFill>
            <a:srgbClr val="FFCC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224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2" name="Rounded Rectangle 71"/>
          <p:cNvSpPr/>
          <p:nvPr/>
        </p:nvSpPr>
        <p:spPr bwMode="auto">
          <a:xfrm>
            <a:off x="796444" y="3142268"/>
            <a:ext cx="1524000" cy="344483"/>
          </a:xfrm>
          <a:prstGeom prst="round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Windows 8</a:t>
            </a:r>
          </a:p>
        </p:txBody>
      </p:sp>
      <p:sp>
        <p:nvSpPr>
          <p:cNvPr id="73" name="Rectangle 72"/>
          <p:cNvSpPr/>
          <p:nvPr/>
        </p:nvSpPr>
        <p:spPr>
          <a:xfrm>
            <a:off x="789472" y="3540474"/>
            <a:ext cx="36640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dirty="0">
                <a:hlinkClick r:id="rId6"/>
              </a:rPr>
              <a:t>Smooth Streaming Player </a:t>
            </a:r>
            <a:r>
              <a:rPr lang="en-US" sz="1600" dirty="0">
                <a:hlinkClick r:id="rId6"/>
              </a:rPr>
              <a:t>Framework</a:t>
            </a:r>
            <a:endParaRPr lang="en-US" sz="1600" dirty="0"/>
          </a:p>
          <a:p>
            <a:pPr lvl="0"/>
            <a:r>
              <a:rPr lang="en-US" sz="1600" dirty="0">
                <a:hlinkClick r:id="rId7"/>
              </a:rPr>
              <a:t>Smooth Streaming Client </a:t>
            </a:r>
            <a:r>
              <a:rPr lang="en-US" sz="1600" dirty="0">
                <a:hlinkClick r:id="rId7"/>
              </a:rPr>
              <a:t>SDK</a:t>
            </a:r>
            <a:endParaRPr lang="en-US" sz="1600" dirty="0"/>
          </a:p>
        </p:txBody>
      </p:sp>
      <p:sp>
        <p:nvSpPr>
          <p:cNvPr id="74" name="Rounded Rectangle 73"/>
          <p:cNvSpPr/>
          <p:nvPr/>
        </p:nvSpPr>
        <p:spPr bwMode="auto">
          <a:xfrm>
            <a:off x="4671222" y="3142268"/>
            <a:ext cx="1524000" cy="344483"/>
          </a:xfrm>
          <a:prstGeom prst="round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XBox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647686" y="3540474"/>
            <a:ext cx="35288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dirty="0">
                <a:hlinkClick r:id="rId8"/>
              </a:rPr>
              <a:t>Smooth Streaming Player </a:t>
            </a:r>
            <a:r>
              <a:rPr lang="en-US" sz="1600" dirty="0">
                <a:hlinkClick r:id="rId8"/>
              </a:rPr>
              <a:t>Framework</a:t>
            </a:r>
            <a:endParaRPr lang="en-US" sz="1600" dirty="0"/>
          </a:p>
          <a:p>
            <a:pPr lvl="0"/>
            <a:r>
              <a:rPr lang="en-US" sz="1600" dirty="0">
                <a:hlinkClick r:id="rId8"/>
              </a:rPr>
              <a:t>Smooth Streaming Client </a:t>
            </a:r>
            <a:r>
              <a:rPr lang="en-US" sz="1600" dirty="0">
                <a:hlinkClick r:id="rId8"/>
              </a:rPr>
              <a:t>SDK</a:t>
            </a:r>
            <a:endParaRPr lang="en-US" sz="1600" dirty="0"/>
          </a:p>
        </p:txBody>
      </p:sp>
      <p:sp>
        <p:nvSpPr>
          <p:cNvPr id="79" name="Rounded Rectangle 78"/>
          <p:cNvSpPr/>
          <p:nvPr/>
        </p:nvSpPr>
        <p:spPr bwMode="auto">
          <a:xfrm>
            <a:off x="8720686" y="3138436"/>
            <a:ext cx="1524000" cy="344483"/>
          </a:xfrm>
          <a:prstGeom prst="round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TV/STBs</a:t>
            </a:r>
          </a:p>
        </p:txBody>
      </p:sp>
      <p:sp>
        <p:nvSpPr>
          <p:cNvPr id="80" name="Rectangle 79"/>
          <p:cNvSpPr/>
          <p:nvPr/>
        </p:nvSpPr>
        <p:spPr>
          <a:xfrm>
            <a:off x="8720686" y="3528621"/>
            <a:ext cx="28746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dirty="0">
                <a:hlinkClick r:id="rId9"/>
              </a:rPr>
              <a:t>Smooth Streaming Porting Kit</a:t>
            </a:r>
            <a:endParaRPr lang="en-US" sz="1600" dirty="0"/>
          </a:p>
          <a:p>
            <a:pPr lvl="0"/>
            <a:r>
              <a:rPr lang="en-US" sz="1600" dirty="0"/>
              <a:t>Partner integrations</a:t>
            </a:r>
          </a:p>
        </p:txBody>
      </p:sp>
      <p:sp>
        <p:nvSpPr>
          <p:cNvPr id="81" name="Rounded Rectangle 80"/>
          <p:cNvSpPr/>
          <p:nvPr/>
        </p:nvSpPr>
        <p:spPr bwMode="auto">
          <a:xfrm>
            <a:off x="99803" y="4609401"/>
            <a:ext cx="11860092" cy="145387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1358" y="4853654"/>
            <a:ext cx="553998" cy="1209627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MOBILE</a:t>
            </a:r>
            <a:endParaRPr lang="en-US" sz="2400" b="1" dirty="0">
              <a:solidFill>
                <a:schemeClr val="tx2">
                  <a:lumMod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83" name="Oval 82"/>
          <p:cNvSpPr/>
          <p:nvPr/>
        </p:nvSpPr>
        <p:spPr bwMode="auto">
          <a:xfrm>
            <a:off x="348077" y="4656796"/>
            <a:ext cx="236121" cy="236121"/>
          </a:xfrm>
          <a:prstGeom prst="ellipse">
            <a:avLst/>
          </a:prstGeom>
          <a:solidFill>
            <a:srgbClr val="FFCC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224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4" name="Rounded Rectangle 83"/>
          <p:cNvSpPr/>
          <p:nvPr/>
        </p:nvSpPr>
        <p:spPr bwMode="auto">
          <a:xfrm>
            <a:off x="776911" y="4701139"/>
            <a:ext cx="1524000" cy="344483"/>
          </a:xfrm>
          <a:prstGeom prst="round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WinPhone</a:t>
            </a:r>
            <a:endParaRPr lang="en-US" b="1" dirty="0">
              <a:solidFill>
                <a:schemeClr val="tx1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769939" y="5099345"/>
            <a:ext cx="36640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dirty="0">
                <a:hlinkClick r:id="rId10"/>
              </a:rPr>
              <a:t>Player Framework for </a:t>
            </a:r>
            <a:r>
              <a:rPr lang="en-US" sz="1600" dirty="0">
                <a:hlinkClick r:id="rId10"/>
              </a:rPr>
              <a:t>WinPhone </a:t>
            </a:r>
            <a:r>
              <a:rPr lang="en-US" sz="1600" dirty="0">
                <a:hlinkClick r:id="rId10"/>
              </a:rPr>
              <a:t>8</a:t>
            </a:r>
            <a:endParaRPr lang="en-US" sz="1600" dirty="0"/>
          </a:p>
          <a:p>
            <a:pPr lvl="0"/>
            <a:r>
              <a:rPr lang="en-US" sz="1600" dirty="0">
                <a:hlinkClick r:id="rId3"/>
              </a:rPr>
              <a:t>Smooth Streaming Client </a:t>
            </a:r>
            <a:r>
              <a:rPr lang="en-US" sz="1600" dirty="0">
                <a:hlinkClick r:id="rId3"/>
              </a:rPr>
              <a:t>SDK</a:t>
            </a:r>
            <a:endParaRPr lang="en-US" sz="1600" dirty="0"/>
          </a:p>
        </p:txBody>
      </p:sp>
      <p:sp>
        <p:nvSpPr>
          <p:cNvPr id="86" name="Rounded Rectangle 85"/>
          <p:cNvSpPr/>
          <p:nvPr/>
        </p:nvSpPr>
        <p:spPr bwMode="auto">
          <a:xfrm>
            <a:off x="4651689" y="4701139"/>
            <a:ext cx="1524000" cy="344483"/>
          </a:xfrm>
          <a:prstGeom prst="round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Android</a:t>
            </a:r>
          </a:p>
        </p:txBody>
      </p:sp>
      <p:sp>
        <p:nvSpPr>
          <p:cNvPr id="87" name="Rectangle 86"/>
          <p:cNvSpPr/>
          <p:nvPr/>
        </p:nvSpPr>
        <p:spPr>
          <a:xfrm>
            <a:off x="4628153" y="5099345"/>
            <a:ext cx="33719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dirty="0"/>
              <a:t>Partner SDKs </a:t>
            </a:r>
            <a:r>
              <a:rPr lang="en-US" sz="1600" dirty="0"/>
              <a:t>and </a:t>
            </a:r>
            <a:r>
              <a:rPr lang="en-US" sz="1600" dirty="0"/>
              <a:t>Frameworks</a:t>
            </a:r>
          </a:p>
          <a:p>
            <a:r>
              <a:rPr lang="en-US" sz="1600" dirty="0">
                <a:hlinkClick r:id="rId4"/>
              </a:rPr>
              <a:t>OSMF plugin for smooth </a:t>
            </a:r>
            <a:r>
              <a:rPr lang="en-US" sz="1600" dirty="0">
                <a:hlinkClick r:id="rId4"/>
              </a:rPr>
              <a:t>streaming</a:t>
            </a:r>
            <a:endParaRPr lang="en-US" sz="1600" dirty="0"/>
          </a:p>
        </p:txBody>
      </p:sp>
      <p:sp>
        <p:nvSpPr>
          <p:cNvPr id="91" name="Rounded Rectangle 90"/>
          <p:cNvSpPr/>
          <p:nvPr/>
        </p:nvSpPr>
        <p:spPr bwMode="auto">
          <a:xfrm>
            <a:off x="8701153" y="4697307"/>
            <a:ext cx="1524000" cy="344483"/>
          </a:xfrm>
          <a:prstGeom prst="round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iOS</a:t>
            </a:r>
            <a:endParaRPr lang="en-US" b="1" dirty="0">
              <a:solidFill>
                <a:schemeClr val="tx1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8701154" y="5087492"/>
            <a:ext cx="31437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dirty="0">
                <a:hlinkClick r:id="rId9"/>
              </a:rPr>
              <a:t>Player </a:t>
            </a:r>
            <a:r>
              <a:rPr lang="en-US" sz="1600" dirty="0">
                <a:hlinkClick r:id="rId9"/>
              </a:rPr>
              <a:t>Framework </a:t>
            </a:r>
            <a:r>
              <a:rPr lang="en-US" sz="1600" dirty="0">
                <a:hlinkClick r:id="rId9"/>
              </a:rPr>
              <a:t>for smooth streaming with PlayReady</a:t>
            </a:r>
            <a:endParaRPr lang="en-US" sz="1600" dirty="0"/>
          </a:p>
          <a:p>
            <a:pPr lvl="0"/>
            <a:r>
              <a:rPr lang="en-US" sz="1600" dirty="0">
                <a:hlinkClick r:id="rId11"/>
              </a:rPr>
              <a:t>Player Framework for </a:t>
            </a:r>
            <a:r>
              <a:rPr lang="en-US" sz="1600" dirty="0">
                <a:hlinkClick r:id="rId11"/>
              </a:rPr>
              <a:t>HLS</a:t>
            </a:r>
            <a:endParaRPr lang="en-US" sz="1600" dirty="0"/>
          </a:p>
        </p:txBody>
      </p:sp>
      <p:sp>
        <p:nvSpPr>
          <p:cNvPr id="99" name="Rectangle 98"/>
          <p:cNvSpPr/>
          <p:nvPr/>
        </p:nvSpPr>
        <p:spPr>
          <a:xfrm>
            <a:off x="8701153" y="6149775"/>
            <a:ext cx="3374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smtClean="0"/>
              <a:t>Para mas información leer </a:t>
            </a:r>
            <a:r>
              <a:rPr lang="es-AR" dirty="0" err="1" smtClean="0">
                <a:hlinkClick r:id="rId12"/>
              </a:rPr>
              <a:t>aca</a:t>
            </a:r>
            <a:r>
              <a:rPr lang="es-AR" dirty="0" smtClean="0"/>
              <a:t>.</a:t>
            </a:r>
            <a:endParaRPr lang="es-AR" dirty="0"/>
          </a:p>
        </p:txBody>
      </p:sp>
      <p:sp>
        <p:nvSpPr>
          <p:cNvPr id="100" name="Rectangle 99"/>
          <p:cNvSpPr/>
          <p:nvPr/>
        </p:nvSpPr>
        <p:spPr>
          <a:xfrm>
            <a:off x="367609" y="6112855"/>
            <a:ext cx="4936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smtClean="0"/>
              <a:t>Soporte para MPEG-DASH esta en el road </a:t>
            </a:r>
            <a:r>
              <a:rPr lang="es-AR" dirty="0" err="1" smtClean="0"/>
              <a:t>map</a:t>
            </a:r>
            <a:endParaRPr lang="es-AR" dirty="0"/>
          </a:p>
        </p:txBody>
      </p:sp>
      <p:sp>
        <p:nvSpPr>
          <p:cNvPr id="101" name="6-Point Star 100"/>
          <p:cNvSpPr/>
          <p:nvPr/>
        </p:nvSpPr>
        <p:spPr bwMode="auto">
          <a:xfrm>
            <a:off x="167644" y="6163515"/>
            <a:ext cx="253620" cy="286175"/>
          </a:xfrm>
          <a:prstGeom prst="star6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102" name="Group 101"/>
          <p:cNvGrpSpPr/>
          <p:nvPr/>
        </p:nvGrpSpPr>
        <p:grpSpPr>
          <a:xfrm>
            <a:off x="2279576" y="1497310"/>
            <a:ext cx="410525" cy="410525"/>
            <a:chOff x="1106074" y="2130481"/>
            <a:chExt cx="2569999" cy="2569999"/>
          </a:xfrm>
        </p:grpSpPr>
        <p:pic>
          <p:nvPicPr>
            <p:cNvPr id="103" name="Picture 102" descr="Shield 512x512.png"/>
            <p:cNvPicPr>
              <a:picLocks noChangeAspect="1"/>
            </p:cNvPicPr>
            <p:nvPr/>
          </p:nvPicPr>
          <p:blipFill>
            <a:blip r:embed="rId13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6074" y="2130481"/>
              <a:ext cx="2569999" cy="2569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04" name="Picture 31" descr="Key 512x512.png"/>
            <p:cNvPicPr>
              <a:picLocks noChangeAspect="1"/>
            </p:cNvPicPr>
            <p:nvPr/>
          </p:nvPicPr>
          <p:blipFill>
            <a:blip r:embed="rId14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3383" y="2788553"/>
              <a:ext cx="1237826" cy="1237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106" name="Group 105"/>
          <p:cNvGrpSpPr/>
          <p:nvPr/>
        </p:nvGrpSpPr>
        <p:grpSpPr>
          <a:xfrm>
            <a:off x="2279576" y="3106538"/>
            <a:ext cx="410525" cy="410525"/>
            <a:chOff x="1106074" y="2130481"/>
            <a:chExt cx="2569999" cy="2569999"/>
          </a:xfrm>
        </p:grpSpPr>
        <p:pic>
          <p:nvPicPr>
            <p:cNvPr id="107" name="Picture 106" descr="Shield 512x512.png"/>
            <p:cNvPicPr>
              <a:picLocks noChangeAspect="1"/>
            </p:cNvPicPr>
            <p:nvPr/>
          </p:nvPicPr>
          <p:blipFill>
            <a:blip r:embed="rId13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6074" y="2130481"/>
              <a:ext cx="2569999" cy="2569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08" name="Picture 31" descr="Key 512x512.png"/>
            <p:cNvPicPr>
              <a:picLocks noChangeAspect="1"/>
            </p:cNvPicPr>
            <p:nvPr/>
          </p:nvPicPr>
          <p:blipFill>
            <a:blip r:embed="rId14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3383" y="2788553"/>
              <a:ext cx="1237826" cy="1237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109" name="Group 108"/>
          <p:cNvGrpSpPr/>
          <p:nvPr/>
        </p:nvGrpSpPr>
        <p:grpSpPr>
          <a:xfrm>
            <a:off x="2279576" y="4656796"/>
            <a:ext cx="410525" cy="410525"/>
            <a:chOff x="1106074" y="2130481"/>
            <a:chExt cx="2569999" cy="2569999"/>
          </a:xfrm>
        </p:grpSpPr>
        <p:pic>
          <p:nvPicPr>
            <p:cNvPr id="110" name="Picture 109" descr="Shield 512x512.png"/>
            <p:cNvPicPr>
              <a:picLocks noChangeAspect="1"/>
            </p:cNvPicPr>
            <p:nvPr/>
          </p:nvPicPr>
          <p:blipFill>
            <a:blip r:embed="rId13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6074" y="2130481"/>
              <a:ext cx="2569999" cy="2569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11" name="Picture 31" descr="Key 512x512.png"/>
            <p:cNvPicPr>
              <a:picLocks noChangeAspect="1"/>
            </p:cNvPicPr>
            <p:nvPr/>
          </p:nvPicPr>
          <p:blipFill>
            <a:blip r:embed="rId14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3383" y="2788553"/>
              <a:ext cx="1237826" cy="1237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112" name="Group 111"/>
          <p:cNvGrpSpPr/>
          <p:nvPr/>
        </p:nvGrpSpPr>
        <p:grpSpPr>
          <a:xfrm>
            <a:off x="6159629" y="3103087"/>
            <a:ext cx="410525" cy="410525"/>
            <a:chOff x="1106074" y="2130481"/>
            <a:chExt cx="2569999" cy="2569999"/>
          </a:xfrm>
        </p:grpSpPr>
        <p:pic>
          <p:nvPicPr>
            <p:cNvPr id="113" name="Picture 112" descr="Shield 512x512.png"/>
            <p:cNvPicPr>
              <a:picLocks noChangeAspect="1"/>
            </p:cNvPicPr>
            <p:nvPr/>
          </p:nvPicPr>
          <p:blipFill>
            <a:blip r:embed="rId13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6074" y="2130481"/>
              <a:ext cx="2569999" cy="2569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14" name="Picture 31" descr="Key 512x512.png"/>
            <p:cNvPicPr>
              <a:picLocks noChangeAspect="1"/>
            </p:cNvPicPr>
            <p:nvPr/>
          </p:nvPicPr>
          <p:blipFill>
            <a:blip r:embed="rId14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3383" y="2788553"/>
              <a:ext cx="1237826" cy="1237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115" name="Group 114"/>
          <p:cNvGrpSpPr/>
          <p:nvPr/>
        </p:nvGrpSpPr>
        <p:grpSpPr>
          <a:xfrm>
            <a:off x="6147419" y="4676967"/>
            <a:ext cx="410525" cy="410525"/>
            <a:chOff x="1106074" y="2130481"/>
            <a:chExt cx="2569999" cy="2569999"/>
          </a:xfrm>
        </p:grpSpPr>
        <p:pic>
          <p:nvPicPr>
            <p:cNvPr id="116" name="Picture 115" descr="Shield 512x512.png"/>
            <p:cNvPicPr>
              <a:picLocks noChangeAspect="1"/>
            </p:cNvPicPr>
            <p:nvPr/>
          </p:nvPicPr>
          <p:blipFill>
            <a:blip r:embed="rId13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6074" y="2130481"/>
              <a:ext cx="2569999" cy="2569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17" name="Picture 31" descr="Key 512x512.png"/>
            <p:cNvPicPr>
              <a:picLocks noChangeAspect="1"/>
            </p:cNvPicPr>
            <p:nvPr/>
          </p:nvPicPr>
          <p:blipFill>
            <a:blip r:embed="rId14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3383" y="2788553"/>
              <a:ext cx="1237826" cy="1237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118" name="Group 117"/>
          <p:cNvGrpSpPr/>
          <p:nvPr/>
        </p:nvGrpSpPr>
        <p:grpSpPr>
          <a:xfrm>
            <a:off x="10219634" y="3103483"/>
            <a:ext cx="410525" cy="410525"/>
            <a:chOff x="1106074" y="2130481"/>
            <a:chExt cx="2569999" cy="2569999"/>
          </a:xfrm>
        </p:grpSpPr>
        <p:pic>
          <p:nvPicPr>
            <p:cNvPr id="119" name="Picture 118" descr="Shield 512x512.png"/>
            <p:cNvPicPr>
              <a:picLocks noChangeAspect="1"/>
            </p:cNvPicPr>
            <p:nvPr/>
          </p:nvPicPr>
          <p:blipFill>
            <a:blip r:embed="rId13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6074" y="2130481"/>
              <a:ext cx="2569999" cy="2569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20" name="Picture 31" descr="Key 512x512.png"/>
            <p:cNvPicPr>
              <a:picLocks noChangeAspect="1"/>
            </p:cNvPicPr>
            <p:nvPr/>
          </p:nvPicPr>
          <p:blipFill>
            <a:blip r:embed="rId14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3383" y="2788553"/>
              <a:ext cx="1237826" cy="1237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121" name="Group 120"/>
          <p:cNvGrpSpPr/>
          <p:nvPr/>
        </p:nvGrpSpPr>
        <p:grpSpPr>
          <a:xfrm>
            <a:off x="10212627" y="4660917"/>
            <a:ext cx="410525" cy="410525"/>
            <a:chOff x="1106074" y="2130481"/>
            <a:chExt cx="2569999" cy="2569999"/>
          </a:xfrm>
        </p:grpSpPr>
        <p:pic>
          <p:nvPicPr>
            <p:cNvPr id="122" name="Picture 121" descr="Shield 512x512.png"/>
            <p:cNvPicPr>
              <a:picLocks noChangeAspect="1"/>
            </p:cNvPicPr>
            <p:nvPr/>
          </p:nvPicPr>
          <p:blipFill>
            <a:blip r:embed="rId13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6074" y="2130481"/>
              <a:ext cx="2569999" cy="2569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23" name="Picture 31" descr="Key 512x512.png"/>
            <p:cNvPicPr>
              <a:picLocks noChangeAspect="1"/>
            </p:cNvPicPr>
            <p:nvPr/>
          </p:nvPicPr>
          <p:blipFill>
            <a:blip r:embed="rId14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3383" y="2788553"/>
              <a:ext cx="1237826" cy="1237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9793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/>
      <p:bldP spid="59" grpId="0" animBg="1"/>
      <p:bldP spid="60" grpId="0" animBg="1"/>
      <p:bldP spid="61" grpId="0"/>
      <p:bldP spid="62" grpId="0" animBg="1"/>
      <p:bldP spid="63" grpId="0"/>
      <p:bldP spid="67" grpId="0" animBg="1"/>
      <p:bldP spid="68" grpId="0"/>
      <p:bldP spid="69" grpId="0" animBg="1"/>
      <p:bldP spid="70" grpId="0"/>
      <p:bldP spid="71" grpId="0" animBg="1"/>
      <p:bldP spid="72" grpId="0" animBg="1"/>
      <p:bldP spid="73" grpId="0"/>
      <p:bldP spid="74" grpId="0" animBg="1"/>
      <p:bldP spid="75" grpId="0"/>
      <p:bldP spid="79" grpId="0" animBg="1"/>
      <p:bldP spid="80" grpId="0"/>
      <p:bldP spid="81" grpId="0" animBg="1"/>
      <p:bldP spid="82" grpId="0"/>
      <p:bldP spid="83" grpId="0" animBg="1"/>
      <p:bldP spid="84" grpId="0" animBg="1"/>
      <p:bldP spid="85" grpId="0"/>
      <p:bldP spid="86" grpId="0" animBg="1"/>
      <p:bldP spid="87" grpId="0"/>
      <p:bldP spid="91" grpId="0" animBg="1"/>
      <p:bldP spid="92" grpId="0"/>
      <p:bldP spid="99" grpId="0"/>
      <p:bldP spid="100" grpId="0"/>
      <p:bldP spid="10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rved Right Arrow 19"/>
          <p:cNvSpPr/>
          <p:nvPr/>
        </p:nvSpPr>
        <p:spPr bwMode="auto">
          <a:xfrm rot="10950685">
            <a:off x="8485648" y="1884870"/>
            <a:ext cx="1363391" cy="2739251"/>
          </a:xfrm>
          <a:prstGeom prst="curvedRightArrow">
            <a:avLst>
              <a:gd name="adj1" fmla="val 25000"/>
              <a:gd name="adj2" fmla="val 36485"/>
              <a:gd name="adj3" fmla="val 22122"/>
            </a:avLst>
          </a:prstGeom>
          <a:solidFill>
            <a:schemeClr val="tx2">
              <a:alpha val="28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513" fontAlgn="base">
              <a:spcBef>
                <a:spcPct val="0"/>
              </a:spcBef>
              <a:spcAft>
                <a:spcPct val="0"/>
              </a:spcAft>
            </a:pPr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9" name="Curved Right Arrow 18"/>
          <p:cNvSpPr/>
          <p:nvPr/>
        </p:nvSpPr>
        <p:spPr bwMode="auto">
          <a:xfrm>
            <a:off x="6520011" y="2005103"/>
            <a:ext cx="1363391" cy="2739251"/>
          </a:xfrm>
          <a:prstGeom prst="curvedRightArrow">
            <a:avLst>
              <a:gd name="adj1" fmla="val 25000"/>
              <a:gd name="adj2" fmla="val 36485"/>
              <a:gd name="adj3" fmla="val 22122"/>
            </a:avLst>
          </a:prstGeom>
          <a:solidFill>
            <a:schemeClr val="tx2">
              <a:alpha val="28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513" fontAlgn="base">
              <a:spcBef>
                <a:spcPct val="0"/>
              </a:spcBef>
              <a:spcAft>
                <a:spcPct val="0"/>
              </a:spcAft>
            </a:pPr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8" name="Curved Right Arrow 17"/>
          <p:cNvSpPr/>
          <p:nvPr/>
        </p:nvSpPr>
        <p:spPr bwMode="auto">
          <a:xfrm rot="10800000">
            <a:off x="8282242" y="1916786"/>
            <a:ext cx="1595723" cy="2624966"/>
          </a:xfrm>
          <a:prstGeom prst="curvedRightArrow">
            <a:avLst>
              <a:gd name="adj1" fmla="val 23536"/>
              <a:gd name="adj2" fmla="val 40587"/>
              <a:gd name="adj3" fmla="val 27804"/>
            </a:avLst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513" fontAlgn="base">
              <a:spcBef>
                <a:spcPct val="0"/>
              </a:spcBef>
              <a:spcAft>
                <a:spcPct val="0"/>
              </a:spcAft>
            </a:pPr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" name="Curved Right Arrow 6"/>
          <p:cNvSpPr/>
          <p:nvPr/>
        </p:nvSpPr>
        <p:spPr bwMode="auto">
          <a:xfrm>
            <a:off x="6553091" y="2257596"/>
            <a:ext cx="1216027" cy="2284157"/>
          </a:xfrm>
          <a:prstGeom prst="curvedRightArrow">
            <a:avLst>
              <a:gd name="adj1" fmla="val 25000"/>
              <a:gd name="adj2" fmla="val 36485"/>
              <a:gd name="adj3" fmla="val 22122"/>
            </a:avLst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513" fontAlgn="base">
              <a:spcBef>
                <a:spcPct val="0"/>
              </a:spcBef>
              <a:spcAft>
                <a:spcPct val="0"/>
              </a:spcAft>
            </a:pPr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Desafíos</a:t>
            </a:r>
            <a:endParaRPr lang="es-AR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172" y="3474445"/>
            <a:ext cx="1085696" cy="592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79385" y="1712144"/>
            <a:ext cx="1078553" cy="621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3888" y="1991463"/>
            <a:ext cx="1312598" cy="940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7179384" y="3745489"/>
            <a:ext cx="1751976" cy="1281132"/>
            <a:chOff x="3957124" y="2500381"/>
            <a:chExt cx="4101527" cy="2999242"/>
          </a:xfrm>
        </p:grpSpPr>
        <p:pic>
          <p:nvPicPr>
            <p:cNvPr id="64516" name="Picture 4" descr="http://www.xda-developers.com/wp-content/uploads/2012/06/microsoft-surface-pro-windows-8-tbalet-0.jpg?f39ce1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140" b="93162" l="5625" r="9541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7124" y="2500381"/>
              <a:ext cx="4101527" cy="29992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514" name="Picture 2" descr="http://mingfeiy.com/wp-content/uploads/2012/08/Ad2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68494">
              <a:off x="5309854" y="2818842"/>
              <a:ext cx="1948525" cy="1317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4518" name="Picture 6" descr="http://www.notebookcheck.net/typo3temp/pics/88a53b46af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2167" l="1000" r="9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3889" y="3385436"/>
            <a:ext cx="1646155" cy="123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389029" y="5037868"/>
            <a:ext cx="3159391" cy="2077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s-AR" sz="1500" dirty="0">
                <a:gradFill>
                  <a:gsLst>
                    <a:gs pos="0">
                      <a:srgbClr val="292929">
                        <a:lumMod val="90000"/>
                        <a:lumOff val="10000"/>
                      </a:srgbClr>
                    </a:gs>
                    <a:gs pos="86000">
                      <a:srgbClr val="292929">
                        <a:lumMod val="90000"/>
                        <a:lumOff val="10000"/>
                      </a:srgbClr>
                    </a:gs>
                  </a:gsLst>
                  <a:lin ang="5400000" scaled="0"/>
                </a:gradFill>
              </a:rPr>
              <a:t>Múltiples formatos, múltiples bitrates</a:t>
            </a:r>
            <a:endParaRPr lang="es-AR" sz="1500" dirty="0">
              <a:gradFill>
                <a:gsLst>
                  <a:gs pos="0">
                    <a:srgbClr val="292929">
                      <a:lumMod val="90000"/>
                      <a:lumOff val="10000"/>
                    </a:srgbClr>
                  </a:gs>
                  <a:gs pos="86000">
                    <a:srgbClr val="292929">
                      <a:lumMod val="90000"/>
                      <a:lumOff val="10000"/>
                    </a:srgbClr>
                  </a:gs>
                </a:gsLst>
                <a:lin ang="5400000" scaled="0"/>
              </a:gra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71767" y="3089793"/>
            <a:ext cx="3514232" cy="46166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wrap="none">
            <a:spAutoFit/>
          </a:bodyPr>
          <a:lstStyle/>
          <a:p>
            <a:pPr algn="ctr"/>
            <a:r>
              <a:rPr lang="es-AR" sz="1150" b="1" dirty="0">
                <a:solidFill>
                  <a:srgbClr val="00B0F0"/>
                </a:solidFill>
                <a:latin typeface="+mn-lt"/>
              </a:rPr>
              <a:t>Videos de alta calidad en cualquier dispositivo</a:t>
            </a:r>
          </a:p>
          <a:p>
            <a:pPr algn="ctr"/>
            <a:r>
              <a:rPr lang="es-AR" sz="1150" b="1" dirty="0">
                <a:solidFill>
                  <a:srgbClr val="00B0F0"/>
                </a:solidFill>
                <a:latin typeface="+mn-lt"/>
              </a:rPr>
              <a:t>En cualquier lugar y en cualquier momento</a:t>
            </a:r>
            <a:endParaRPr lang="es-AR" sz="1150" b="1" dirty="0">
              <a:solidFill>
                <a:srgbClr val="00B0F0"/>
              </a:solidFill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008" y="5013177"/>
            <a:ext cx="1088740" cy="256694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479215" y="3285064"/>
            <a:ext cx="8928000" cy="720000"/>
            <a:chOff x="398388" y="2543304"/>
            <a:chExt cx="8014651" cy="720000"/>
          </a:xfrm>
        </p:grpSpPr>
        <p:pic>
          <p:nvPicPr>
            <p:cNvPr id="27" name="Picture 2" descr="\\w7-hmeydac\Share\WindowsPhone\light\appbar.control.play.png"/>
            <p:cNvPicPr>
              <a:picLocks noChangeAspect="1" noChangeArrowheads="1"/>
            </p:cNvPicPr>
            <p:nvPr/>
          </p:nvPicPr>
          <p:blipFill>
            <a:blip r:embed="rId1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388" y="2543304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1118388" y="2635731"/>
              <a:ext cx="72946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ts val="1200"/>
                </a:spcBef>
              </a:pPr>
              <a:r>
                <a:rPr lang="es-AR" sz="2800" dirty="0" smtClean="0">
                  <a:latin typeface="Segoe UI" pitchFamily="34" charset="0"/>
                  <a:cs typeface="Segoe UI" pitchFamily="34" charset="0"/>
                </a:rPr>
                <a:t>Derechos digitales (DRM)</a:t>
              </a:r>
              <a:endParaRPr lang="es-AR" sz="24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79376" y="2132936"/>
            <a:ext cx="8928000" cy="720000"/>
            <a:chOff x="398388" y="2543304"/>
            <a:chExt cx="8014651" cy="720000"/>
          </a:xfrm>
        </p:grpSpPr>
        <p:pic>
          <p:nvPicPr>
            <p:cNvPr id="30" name="Picture 2" descr="\\w7-hmeydac\Share\WindowsPhone\light\appbar.control.play.png"/>
            <p:cNvPicPr>
              <a:picLocks noChangeAspect="1" noChangeArrowheads="1"/>
            </p:cNvPicPr>
            <p:nvPr/>
          </p:nvPicPr>
          <p:blipFill>
            <a:blip r:embed="rId1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388" y="2543304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TextBox 30"/>
            <p:cNvSpPr txBox="1"/>
            <p:nvPr/>
          </p:nvSpPr>
          <p:spPr>
            <a:xfrm>
              <a:off x="1118388" y="2635731"/>
              <a:ext cx="72946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ts val="1200"/>
                </a:spcBef>
              </a:pPr>
              <a:r>
                <a:rPr lang="es-AR" sz="2800" dirty="0" smtClean="0">
                  <a:latin typeface="Segoe UI" pitchFamily="34" charset="0"/>
                  <a:cs typeface="Segoe UI" pitchFamily="34" charset="0"/>
                </a:rPr>
                <a:t>Costos de operaciones</a:t>
              </a:r>
              <a:endParaRPr lang="es-AR" sz="24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79376" y="2709000"/>
            <a:ext cx="8928000" cy="720000"/>
            <a:chOff x="398388" y="2543304"/>
            <a:chExt cx="8014651" cy="720000"/>
          </a:xfrm>
        </p:grpSpPr>
        <p:pic>
          <p:nvPicPr>
            <p:cNvPr id="33" name="Picture 2" descr="\\w7-hmeydac\Share\WindowsPhone\light\appbar.control.play.png"/>
            <p:cNvPicPr>
              <a:picLocks noChangeAspect="1" noChangeArrowheads="1"/>
            </p:cNvPicPr>
            <p:nvPr/>
          </p:nvPicPr>
          <p:blipFill>
            <a:blip r:embed="rId1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388" y="2543304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1118388" y="2635731"/>
              <a:ext cx="72946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ts val="1200"/>
                </a:spcBef>
              </a:pPr>
              <a:r>
                <a:rPr lang="es-AR" sz="2800" dirty="0" smtClean="0">
                  <a:latin typeface="Segoe UI" pitchFamily="34" charset="0"/>
                  <a:cs typeface="Segoe UI" pitchFamily="34" charset="0"/>
                </a:rPr>
                <a:t>Monetización de contenido</a:t>
              </a:r>
              <a:endParaRPr lang="es-AR" sz="24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79376" y="1538601"/>
            <a:ext cx="8928000" cy="720000"/>
            <a:chOff x="398388" y="2543304"/>
            <a:chExt cx="8014651" cy="720000"/>
          </a:xfrm>
        </p:grpSpPr>
        <p:pic>
          <p:nvPicPr>
            <p:cNvPr id="36" name="Picture 2" descr="\\w7-hmeydac\Share\WindowsPhone\light\appbar.control.play.png"/>
            <p:cNvPicPr>
              <a:picLocks noChangeAspect="1" noChangeArrowheads="1"/>
            </p:cNvPicPr>
            <p:nvPr/>
          </p:nvPicPr>
          <p:blipFill>
            <a:blip r:embed="rId1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388" y="2543304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TextBox 36"/>
            <p:cNvSpPr txBox="1"/>
            <p:nvPr/>
          </p:nvSpPr>
          <p:spPr>
            <a:xfrm>
              <a:off x="1118388" y="2635731"/>
              <a:ext cx="72946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ts val="1200"/>
                </a:spcBef>
              </a:pPr>
              <a:r>
                <a:rPr lang="es-AR" sz="2800" dirty="0" smtClean="0">
                  <a:latin typeface="Segoe UI" pitchFamily="34" charset="0"/>
                  <a:cs typeface="Segoe UI" pitchFamily="34" charset="0"/>
                </a:rPr>
                <a:t>Costos de infraestructura</a:t>
              </a:r>
              <a:endParaRPr lang="es-AR" sz="24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79215" y="3861128"/>
            <a:ext cx="8928000" cy="720000"/>
            <a:chOff x="398388" y="2543304"/>
            <a:chExt cx="8014651" cy="720000"/>
          </a:xfrm>
        </p:grpSpPr>
        <p:pic>
          <p:nvPicPr>
            <p:cNvPr id="39" name="Picture 2" descr="\\w7-hmeydac\Share\WindowsPhone\light\appbar.control.play.png"/>
            <p:cNvPicPr>
              <a:picLocks noChangeAspect="1" noChangeArrowheads="1"/>
            </p:cNvPicPr>
            <p:nvPr/>
          </p:nvPicPr>
          <p:blipFill>
            <a:blip r:embed="rId1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388" y="2543304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>
              <a:off x="1118388" y="2635731"/>
              <a:ext cx="72946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ts val="1200"/>
                </a:spcBef>
              </a:pPr>
              <a:r>
                <a:rPr lang="es-AR" sz="2800" dirty="0" smtClean="0">
                  <a:latin typeface="Segoe UI" pitchFamily="34" charset="0"/>
                  <a:cs typeface="Segoe UI" pitchFamily="34" charset="0"/>
                </a:rPr>
                <a:t>Seguridad</a:t>
              </a:r>
              <a:endParaRPr lang="es-AR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95542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9" grpId="0" animBg="1"/>
      <p:bldP spid="18" grpId="0" animBg="1"/>
      <p:bldP spid="7" grpId="0" animBg="1"/>
      <p:bldP spid="3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25840" y="857616"/>
          <a:ext cx="119045" cy="119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840" y="857616"/>
                        <a:ext cx="119045" cy="1190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¿Cómo nos puede ayudar Windows Azure Media Services?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1619619" y="1569388"/>
            <a:ext cx="894879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1200"/>
              </a:spcBef>
              <a:buSzPct val="80000"/>
              <a:buFontTx/>
              <a:buNone/>
              <a:defRPr sz="32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460375" indent="0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Tx/>
              <a:buNone/>
              <a:defRPr sz="28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Tx/>
              <a:buNone/>
              <a:defRPr sz="24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370013" indent="0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Tx/>
              <a:buNone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836738" indent="0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Tx/>
              <a:buNone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8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tx1">
                    <a:alpha val="99000"/>
                  </a:schemeClr>
                </a:solidFill>
                <a:latin typeface="Segoe UI Light" pitchFamily="34" charset="0"/>
              </a:rPr>
              <a:t>Tu elección de componentes para la creación de media workflows personalizados en la nube</a:t>
            </a:r>
            <a:endParaRPr lang="es-AR" sz="2100" dirty="0">
              <a:ln>
                <a:solidFill>
                  <a:srgbClr val="FFFFFF">
                    <a:alpha val="0"/>
                  </a:srgbClr>
                </a:solidFill>
              </a:ln>
              <a:solidFill>
                <a:schemeClr val="tx1">
                  <a:alpha val="99000"/>
                </a:schemeClr>
              </a:solidFill>
              <a:latin typeface="Segoe UI Light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5840" y="1868336"/>
            <a:ext cx="9140322" cy="413205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44" tIns="34273" rIns="68544" bIns="3427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685279" fontAlgn="base">
              <a:spcBef>
                <a:spcPct val="0"/>
              </a:spcBef>
              <a:spcAft>
                <a:spcPct val="0"/>
              </a:spcAft>
            </a:pPr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4" name="Cloud large"/>
          <p:cNvSpPr>
            <a:spLocks/>
          </p:cNvSpPr>
          <p:nvPr/>
        </p:nvSpPr>
        <p:spPr bwMode="black">
          <a:xfrm flipH="1">
            <a:off x="2088082" y="1861215"/>
            <a:ext cx="8160236" cy="2644195"/>
          </a:xfrm>
          <a:custGeom>
            <a:avLst/>
            <a:gdLst>
              <a:gd name="T0" fmla="*/ 415 w 489"/>
              <a:gd name="T1" fmla="*/ 222 h 285"/>
              <a:gd name="T2" fmla="*/ 489 w 489"/>
              <a:gd name="T3" fmla="*/ 148 h 285"/>
              <a:gd name="T4" fmla="*/ 415 w 489"/>
              <a:gd name="T5" fmla="*/ 74 h 285"/>
              <a:gd name="T6" fmla="*/ 404 w 489"/>
              <a:gd name="T7" fmla="*/ 75 h 285"/>
              <a:gd name="T8" fmla="*/ 295 w 489"/>
              <a:gd name="T9" fmla="*/ 0 h 285"/>
              <a:gd name="T10" fmla="*/ 213 w 489"/>
              <a:gd name="T11" fmla="*/ 34 h 285"/>
              <a:gd name="T12" fmla="*/ 162 w 489"/>
              <a:gd name="T13" fmla="*/ 18 h 285"/>
              <a:gd name="T14" fmla="*/ 71 w 489"/>
              <a:gd name="T15" fmla="*/ 97 h 285"/>
              <a:gd name="T16" fmla="*/ 56 w 489"/>
              <a:gd name="T17" fmla="*/ 95 h 285"/>
              <a:gd name="T18" fmla="*/ 0 w 489"/>
              <a:gd name="T19" fmla="*/ 151 h 285"/>
              <a:gd name="T20" fmla="*/ 56 w 489"/>
              <a:gd name="T21" fmla="*/ 208 h 285"/>
              <a:gd name="T22" fmla="*/ 78 w 489"/>
              <a:gd name="T23" fmla="*/ 203 h 285"/>
              <a:gd name="T24" fmla="*/ 141 w 489"/>
              <a:gd name="T25" fmla="*/ 257 h 285"/>
              <a:gd name="T26" fmla="*/ 178 w 489"/>
              <a:gd name="T27" fmla="*/ 244 h 285"/>
              <a:gd name="T28" fmla="*/ 241 w 489"/>
              <a:gd name="T29" fmla="*/ 285 h 285"/>
              <a:gd name="T30" fmla="*/ 297 w 489"/>
              <a:gd name="T31" fmla="*/ 255 h 285"/>
              <a:gd name="T32" fmla="*/ 332 w 489"/>
              <a:gd name="T33" fmla="*/ 267 h 285"/>
              <a:gd name="T34" fmla="*/ 390 w 489"/>
              <a:gd name="T35" fmla="*/ 217 h 285"/>
              <a:gd name="T36" fmla="*/ 415 w 489"/>
              <a:gd name="T37" fmla="*/ 222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89" h="285">
                <a:moveTo>
                  <a:pt x="415" y="222"/>
                </a:moveTo>
                <a:cubicBezTo>
                  <a:pt x="456" y="222"/>
                  <a:pt x="489" y="189"/>
                  <a:pt x="489" y="148"/>
                </a:cubicBezTo>
                <a:cubicBezTo>
                  <a:pt x="489" y="107"/>
                  <a:pt x="456" y="74"/>
                  <a:pt x="415" y="74"/>
                </a:cubicBezTo>
                <a:cubicBezTo>
                  <a:pt x="411" y="74"/>
                  <a:pt x="407" y="74"/>
                  <a:pt x="404" y="75"/>
                </a:cubicBezTo>
                <a:cubicBezTo>
                  <a:pt x="387" y="31"/>
                  <a:pt x="345" y="0"/>
                  <a:pt x="295" y="0"/>
                </a:cubicBezTo>
                <a:cubicBezTo>
                  <a:pt x="263" y="0"/>
                  <a:pt x="234" y="13"/>
                  <a:pt x="213" y="34"/>
                </a:cubicBezTo>
                <a:cubicBezTo>
                  <a:pt x="199" y="24"/>
                  <a:pt x="181" y="18"/>
                  <a:pt x="162" y="18"/>
                </a:cubicBezTo>
                <a:cubicBezTo>
                  <a:pt x="115" y="18"/>
                  <a:pt x="77" y="52"/>
                  <a:pt x="71" y="97"/>
                </a:cubicBezTo>
                <a:cubicBezTo>
                  <a:pt x="66" y="96"/>
                  <a:pt x="61" y="95"/>
                  <a:pt x="56" y="95"/>
                </a:cubicBezTo>
                <a:cubicBezTo>
                  <a:pt x="25" y="95"/>
                  <a:pt x="0" y="120"/>
                  <a:pt x="0" y="151"/>
                </a:cubicBezTo>
                <a:cubicBezTo>
                  <a:pt x="0" y="182"/>
                  <a:pt x="25" y="208"/>
                  <a:pt x="56" y="208"/>
                </a:cubicBezTo>
                <a:cubicBezTo>
                  <a:pt x="64" y="208"/>
                  <a:pt x="71" y="206"/>
                  <a:pt x="78" y="203"/>
                </a:cubicBezTo>
                <a:cubicBezTo>
                  <a:pt x="83" y="234"/>
                  <a:pt x="109" y="257"/>
                  <a:pt x="141" y="257"/>
                </a:cubicBezTo>
                <a:cubicBezTo>
                  <a:pt x="155" y="257"/>
                  <a:pt x="168" y="252"/>
                  <a:pt x="178" y="244"/>
                </a:cubicBezTo>
                <a:cubicBezTo>
                  <a:pt x="189" y="268"/>
                  <a:pt x="213" y="285"/>
                  <a:pt x="241" y="285"/>
                </a:cubicBezTo>
                <a:cubicBezTo>
                  <a:pt x="264" y="285"/>
                  <a:pt x="285" y="273"/>
                  <a:pt x="297" y="255"/>
                </a:cubicBezTo>
                <a:cubicBezTo>
                  <a:pt x="307" y="263"/>
                  <a:pt x="319" y="267"/>
                  <a:pt x="332" y="267"/>
                </a:cubicBezTo>
                <a:cubicBezTo>
                  <a:pt x="361" y="267"/>
                  <a:pt x="386" y="246"/>
                  <a:pt x="390" y="217"/>
                </a:cubicBezTo>
                <a:cubicBezTo>
                  <a:pt x="397" y="220"/>
                  <a:pt x="406" y="222"/>
                  <a:pt x="415" y="222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70" tIns="34285" rIns="68570" bIns="34285" numCol="1" anchor="t" anchorCtr="0" compatLnSpc="1">
            <a:prstTxWarp prst="textNoShape">
              <a:avLst/>
            </a:prstTxWarp>
          </a:bodyPr>
          <a:lstStyle/>
          <a:p>
            <a:endParaRPr lang="en-US" sz="1200">
              <a:solidFill>
                <a:srgbClr val="292929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149162" y="2249316"/>
            <a:ext cx="3490420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460375" indent="-460375" algn="ctr">
              <a:lnSpc>
                <a:spcPct val="90000"/>
              </a:lnSpc>
              <a:spcBef>
                <a:spcPct val="20000"/>
              </a:spcBef>
              <a:buSzPct val="80000"/>
              <a:defRPr sz="2400" spc="-10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</a:defRPr>
            </a:lvl1pPr>
          </a:lstStyle>
          <a:p>
            <a:r>
              <a:rPr lang="en-US" sz="1800" dirty="0">
                <a:solidFill>
                  <a:schemeClr val="bg2">
                    <a:lumMod val="25000"/>
                    <a:alpha val="99000"/>
                  </a:schemeClr>
                </a:solidFill>
              </a:rPr>
              <a:t>Windows Azure Media Services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2895936" y="2730435"/>
            <a:ext cx="675207" cy="749047"/>
            <a:chOff x="1388404" y="3156759"/>
            <a:chExt cx="900404" cy="998872"/>
          </a:xfrm>
          <a:solidFill>
            <a:srgbClr val="00B0F0"/>
          </a:solidFill>
        </p:grpSpPr>
        <p:pic>
          <p:nvPicPr>
            <p:cNvPr id="85" name="Picture 12" descr="Cloud upload 512x512.png"/>
            <p:cNvPicPr>
              <a:picLocks noChangeAspect="1"/>
            </p:cNvPicPr>
            <p:nvPr/>
          </p:nvPicPr>
          <p:blipFill>
            <a:blip r:embed="rId9" cstate="print">
              <a:duotone>
                <a:prstClr val="black"/>
                <a:srgbClr val="FFFFF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9799" y="3156759"/>
              <a:ext cx="661002" cy="661002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</p:pic>
        <p:sp>
          <p:nvSpPr>
            <p:cNvPr id="86" name="TextBox 85"/>
            <p:cNvSpPr txBox="1"/>
            <p:nvPr/>
          </p:nvSpPr>
          <p:spPr>
            <a:xfrm>
              <a:off x="1388404" y="3934001"/>
              <a:ext cx="900404" cy="2216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SzPct val="80000"/>
              </a:pPr>
              <a:r>
                <a:rPr lang="en-US" sz="1200" dirty="0">
                  <a:solidFill>
                    <a:schemeClr val="tx1">
                      <a:alpha val="99000"/>
                    </a:schemeClr>
                  </a:solidFill>
                </a:rPr>
                <a:t>Ingestion</a:t>
              </a:r>
            </a:p>
          </p:txBody>
        </p:sp>
      </p:grpSp>
      <p:sp>
        <p:nvSpPr>
          <p:cNvPr id="40" name="Rectangle 39"/>
          <p:cNvSpPr/>
          <p:nvPr/>
        </p:nvSpPr>
        <p:spPr>
          <a:xfrm>
            <a:off x="1525840" y="3741105"/>
            <a:ext cx="9140322" cy="223733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44" tIns="34273" rIns="68544" bIns="3427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685279" fontAlgn="base">
              <a:spcBef>
                <a:spcPct val="0"/>
              </a:spcBef>
              <a:spcAft>
                <a:spcPct val="0"/>
              </a:spcAft>
            </a:pPr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777264" y="3966134"/>
            <a:ext cx="8685568" cy="188849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67" tIns="34284" rIns="68567" bIns="342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13" fontAlgn="base">
              <a:spcBef>
                <a:spcPct val="0"/>
              </a:spcBef>
              <a:spcAft>
                <a:spcPct val="0"/>
              </a:spcAft>
            </a:pPr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52908" y="4025153"/>
            <a:ext cx="6843492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buClr>
                <a:schemeClr val="accent2"/>
              </a:buClr>
              <a:buSzPct val="110000"/>
            </a:pPr>
            <a:r>
              <a:rPr lang="es-AR" sz="1500" b="1" dirty="0">
                <a:solidFill>
                  <a:schemeClr val="bg1"/>
                </a:solidFill>
                <a:latin typeface="+mj-lt"/>
              </a:rPr>
              <a:t>Pre-cifrado de archivos antes de subirlos (AES 256)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SzPct val="110000"/>
            </a:pPr>
            <a:r>
              <a:rPr lang="es-AR" sz="1500" b="1" dirty="0">
                <a:solidFill>
                  <a:schemeClr val="bg1"/>
                </a:solidFill>
                <a:latin typeface="+mj-lt"/>
              </a:rPr>
              <a:t>Subida de archivos segura utilizando HTTPS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SzPct val="110000"/>
            </a:pPr>
            <a:r>
              <a:rPr lang="es-AR" sz="1500" b="1" dirty="0">
                <a:solidFill>
                  <a:schemeClr val="bg1"/>
                </a:solidFill>
                <a:latin typeface="+mj-lt"/>
              </a:rPr>
              <a:t>Subida de archivos muy rápida vía UDP utilizando Aspera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SzPct val="110000"/>
            </a:pPr>
            <a:r>
              <a:rPr lang="es-AR" sz="1500" b="1" dirty="0">
                <a:solidFill>
                  <a:schemeClr val="bg1"/>
                </a:solidFill>
                <a:latin typeface="+mj-lt"/>
              </a:rPr>
              <a:t>Soporte para subir archivos masivamente</a:t>
            </a:r>
            <a:endParaRPr lang="es-AR" sz="15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1985995" y="4571261"/>
            <a:ext cx="675207" cy="749047"/>
            <a:chOff x="1388404" y="3156759"/>
            <a:chExt cx="900404" cy="998872"/>
          </a:xfrm>
          <a:solidFill>
            <a:srgbClr val="00B0F0"/>
          </a:solidFill>
        </p:grpSpPr>
        <p:pic>
          <p:nvPicPr>
            <p:cNvPr id="46" name="Picture 12" descr="Cloud upload 512x512.png"/>
            <p:cNvPicPr>
              <a:picLocks noChangeAspect="1"/>
            </p:cNvPicPr>
            <p:nvPr/>
          </p:nvPicPr>
          <p:blipFill>
            <a:blip r:embed="rId9" cstate="print">
              <a:duotone>
                <a:prstClr val="black"/>
                <a:srgbClr val="FFFFF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9799" y="3156759"/>
              <a:ext cx="661002" cy="661002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</p:pic>
        <p:sp>
          <p:nvSpPr>
            <p:cNvPr id="47" name="TextBox 46"/>
            <p:cNvSpPr txBox="1"/>
            <p:nvPr/>
          </p:nvSpPr>
          <p:spPr>
            <a:xfrm>
              <a:off x="1388404" y="3934001"/>
              <a:ext cx="900404" cy="2216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SzPct val="80000"/>
              </a:pPr>
              <a:r>
                <a:rPr lang="en-US" sz="1200" dirty="0">
                  <a:solidFill>
                    <a:schemeClr val="bg1">
                      <a:alpha val="99000"/>
                    </a:schemeClr>
                  </a:solidFill>
                </a:rPr>
                <a:t>Ingestion</a:t>
              </a:r>
              <a:endParaRPr lang="en-US" sz="1200" dirty="0">
                <a:solidFill>
                  <a:schemeClr val="bg1">
                    <a:alpha val="99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4920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78" grpId="0"/>
      <p:bldP spid="6" grpId="0" animBg="1"/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loeXTvM8kiNwAslONFSe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acWcdo6o06rs3wuUsMGm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|31.3|53.3|48.8|28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loeXTvM8kiNwAslONFSe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acWcdo6o06rs3wuUsMGm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loeXTvM8kiNwAslONFSe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acWcdo6o06rs3wuUsMGm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loeXTvM8kiNwAslONFSe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acWcdo6o06rs3wuUsMGmg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them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Control xmlns="http://schemas.microsoft.com/VisualStudio/2011/storyboarding/control">
  <Id Name="1926977f-ddea-40cd-8909-7dad74082de4" RevisionId="80850475-a21a-4b30-a662-27aac04ef11c" Stencil="48ab8805-b199-4546-a652-7582788c988d" StencilRevisionId="00000000-0000-0000-0000-000000000000" StencilVersion="0.0"/>
</Control>
</file>

<file path=customXml/item2.xml><?xml version="1.0" encoding="utf-8"?>
<Control xmlns="http://schemas.microsoft.com/VisualStudio/2011/storyboarding/control">
  <Id Name="1926977f-ddea-40cd-8909-7dad74082de4" RevisionId="80850475-a21a-4b30-a662-27aac04ef11c" Stencil="48ab8805-b199-4546-a652-7582788c988d" StencilRevisionId="00000000-0000-0000-0000-000000000000" StencilVersion="0.0"/>
</Control>
</file>

<file path=customXml/item3.xml><?xml version="1.0" encoding="utf-8"?>
<Control xmlns="http://schemas.microsoft.com/VisualStudio/2011/storyboarding/control">
  <Id Name="System.Storyboarding.Icons.Calendar" RevisionId="05cd6d03-c0b2-488e-98a7-d68de69a2cfc" Stencil="System.Storyboarding.Icons" StencilRevisionId="05cd6d03-c0b2-488e-98a7-d68de69a2cfc" StencilVersion="0.1"/>
</Control>
</file>

<file path=customXml/item4.xml><?xml version="1.0" encoding="utf-8"?>
<Control xmlns="http://schemas.microsoft.com/VisualStudio/2011/storyboarding/control">
  <Id Name="1926977f-ddea-40cd-8909-7dad74082de4" RevisionId="80850475-a21a-4b30-a662-27aac04ef11c" Stencil="48ab8805-b199-4546-a652-7582788c988d" StencilRevisionId="00000000-0000-0000-0000-000000000000" StencilVersion="0.0"/>
</Control>
</file>

<file path=customXml/item5.xml><?xml version="1.0" encoding="utf-8"?>
<Control xmlns="http://schemas.microsoft.com/VisualStudio/2011/storyboarding/control">
  <Id Name="System.Storyboarding.Icons.Paste" RevisionId="05cd6d03-c0b2-488e-98a7-d68de69a2cfc" Stencil="System.Storyboarding.Icons" StencilRevisionId="05cd6d03-c0b2-488e-98a7-d68de69a2cfc" StencilVersion="0.1"/>
</Control>
</file>

<file path=customXml/item6.xml><?xml version="1.0" encoding="utf-8"?>
<Control xmlns="http://schemas.microsoft.com/VisualStudio/2011/storyboarding/control">
  <Id Name="System.Storyboarding.Icons.WiFi" RevisionId="05cd6d03-c0b2-488e-98a7-d68de69a2cfc" Stencil="System.Storyboarding.Icons" StencilRevisionId="05cd6d03-c0b2-488e-98a7-d68de69a2cfc" StencilVersion="0.1"/>
</Control>
</file>

<file path=customXml/item7.xml><?xml version="1.0" encoding="utf-8"?>
<Control xmlns="http://schemas.microsoft.com/VisualStudio/2011/storyboarding/control">
  <Id Name="1926977f-ddea-40cd-8909-7dad74082de4" RevisionId="80850475-a21a-4b30-a662-27aac04ef11c" Stencil="48ab8805-b199-4546-a652-7582788c988d" StencilRevisionId="00000000-0000-0000-0000-000000000000" StencilVersion="0.0"/>
</Control>
</file>

<file path=customXml/itemProps1.xml><?xml version="1.0" encoding="utf-8"?>
<ds:datastoreItem xmlns:ds="http://schemas.openxmlformats.org/officeDocument/2006/customXml" ds:itemID="{7C02861A-927D-43AD-9F4D-F91F9940836C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4EDC2811-BB43-4682-9896-41C1B420753D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11AB441A-2E45-4B1C-9012-250459F32BE9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841B9029-2A9E-4B70-8892-A68EFAAABBD2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7F2A9CA1-FC91-42C4-BA33-CBAF66B05098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EE60156C-2B7F-42C4-9B2A-A12956B85819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237EF1E1-8A22-40D2-8C34-536459112B06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3645</TotalTime>
  <Words>1107</Words>
  <Application>Microsoft Office PowerPoint</Application>
  <PresentationFormat>Widescreen</PresentationFormat>
  <Paragraphs>276</Paragraphs>
  <Slides>24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Gulim</vt:lpstr>
      <vt:lpstr>Arial</vt:lpstr>
      <vt:lpstr>Calibri</vt:lpstr>
      <vt:lpstr>Kozuka Gothic Pro B</vt:lpstr>
      <vt:lpstr>Lucida Handwriting</vt:lpstr>
      <vt:lpstr>Mongolian Baiti</vt:lpstr>
      <vt:lpstr>Segoe UI</vt:lpstr>
      <vt:lpstr>Segoe UI Light</vt:lpstr>
      <vt:lpstr>Wingdings</vt:lpstr>
      <vt:lpstr>Office Theme</vt:lpstr>
      <vt:lpstr>think-cell Slide</vt:lpstr>
      <vt:lpstr>Serie Azure</vt:lpstr>
      <vt:lpstr>http://blogs.southworks.net/about-us</vt:lpstr>
      <vt:lpstr>Agenda</vt:lpstr>
      <vt:lpstr>¿Qué cambio para la industria de Media?</vt:lpstr>
      <vt:lpstr>Fragmentación</vt:lpstr>
      <vt:lpstr>Filosofía</vt:lpstr>
      <vt:lpstr>Alcance - Players</vt:lpstr>
      <vt:lpstr>Desafíos</vt:lpstr>
      <vt:lpstr>¿Cómo nos puede ayudar Windows Azure Media Services?</vt:lpstr>
      <vt:lpstr>¿Cómo nos puede ayudar Windows Azure Media Services?</vt:lpstr>
      <vt:lpstr>¿Cómo nos puede ayudar Windows Azure Media Services?</vt:lpstr>
      <vt:lpstr>¿Cómo nos puede ayudar Windows Azure Media Services?</vt:lpstr>
      <vt:lpstr>Arquitectura</vt:lpstr>
      <vt:lpstr>Portal de Windows Azure para Media Services</vt:lpstr>
      <vt:lpstr>Media Services APIs and SDKs</vt:lpstr>
      <vt:lpstr>Mi primer VOD workflow en C# </vt:lpstr>
      <vt:lpstr>Dynamic packaging Permite reutilizar el contenido ya encodeado y llevarlo a varios formatos de streaming sin repackagear el contenido  .</vt:lpstr>
      <vt:lpstr>¿Qué es MPEG-DASH?</vt:lpstr>
      <vt:lpstr>Player Frameworks</vt:lpstr>
      <vt:lpstr>Windows 8 Features</vt:lpstr>
      <vt:lpstr>Flash Client</vt:lpstr>
      <vt:lpstr>iOS Player Framework (HLS) </vt:lpstr>
      <vt:lpstr>Dynamic Packaging y Players</vt:lpstr>
      <vt:lpstr>Q&amp;A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Creando aplicaciones Media con Windows Azure Media Services</dc:title>
  <dc:creator>Ezequiel Jadib; Mariano Converti</dc:creator>
  <cp:keywords>Windows Azure Media Services</cp:keywords>
  <cp:lastModifiedBy>Ezequiel Jadib</cp:lastModifiedBy>
  <cp:revision>614</cp:revision>
  <dcterms:created xsi:type="dcterms:W3CDTF">2012-09-21T14:38:26Z</dcterms:created>
  <dcterms:modified xsi:type="dcterms:W3CDTF">2013-08-29T10:39:17Z</dcterms:modified>
</cp:coreProperties>
</file>