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30"/>
  </p:notesMasterIdLst>
  <p:handoutMasterIdLst>
    <p:handoutMasterId r:id="rId31"/>
  </p:handoutMasterIdLst>
  <p:sldIdLst>
    <p:sldId id="256" r:id="rId9"/>
    <p:sldId id="278" r:id="rId10"/>
    <p:sldId id="279" r:id="rId11"/>
    <p:sldId id="281" r:id="rId12"/>
    <p:sldId id="282" r:id="rId13"/>
    <p:sldId id="289" r:id="rId14"/>
    <p:sldId id="291" r:id="rId15"/>
    <p:sldId id="283" r:id="rId16"/>
    <p:sldId id="284" r:id="rId17"/>
    <p:sldId id="285" r:id="rId18"/>
    <p:sldId id="286" r:id="rId19"/>
    <p:sldId id="287" r:id="rId20"/>
    <p:sldId id="294" r:id="rId21"/>
    <p:sldId id="290" r:id="rId22"/>
    <p:sldId id="293" r:id="rId23"/>
    <p:sldId id="295" r:id="rId24"/>
    <p:sldId id="296" r:id="rId25"/>
    <p:sldId id="297" r:id="rId26"/>
    <p:sldId id="299" r:id="rId27"/>
    <p:sldId id="298" r:id="rId28"/>
    <p:sldId id="292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86421" autoAdjust="0"/>
  </p:normalViewPr>
  <p:slideViewPr>
    <p:cSldViewPr>
      <p:cViewPr>
        <p:scale>
          <a:sx n="77" d="100"/>
          <a:sy n="77" d="100"/>
        </p:scale>
        <p:origin x="492" y="0"/>
      </p:cViewPr>
      <p:guideLst>
        <p:guide orient="horz" pos="2115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14B3-8559-4970-90EE-E59DB1155D6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68755-BD87-4419-8546-F748D1E8B3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06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E345-DC7A-4A21-AE56-67BAE98EA3B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09C8-04EC-40BE-9695-6E6380B2A9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8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79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26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1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47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1" cy="894996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9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../customXml/item4.xml"/><Relationship Id="rId11" Type="http://schemas.openxmlformats.org/officeDocument/2006/relationships/image" Target="../media/image40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9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7.xml"/><Relationship Id="rId10" Type="http://schemas.openxmlformats.org/officeDocument/2006/relationships/image" Target="../media/image40.png"/><Relationship Id="rId4" Type="http://schemas.openxmlformats.org/officeDocument/2006/relationships/tags" Target="../tags/tag9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40.png"/><Relationship Id="rId3" Type="http://schemas.openxmlformats.org/officeDocument/2006/relationships/tags" Target="../tags/tag11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39.emf"/><Relationship Id="rId17" Type="http://schemas.openxmlformats.org/officeDocument/2006/relationships/image" Target="../media/image44.png"/><Relationship Id="rId2" Type="http://schemas.openxmlformats.org/officeDocument/2006/relationships/tags" Target="../tags/tag10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4.vml"/><Relationship Id="rId6" Type="http://schemas.openxmlformats.org/officeDocument/2006/relationships/customXml" Target="../../customXml/item6.xml"/><Relationship Id="rId11" Type="http://schemas.openxmlformats.org/officeDocument/2006/relationships/oleObject" Target="../embeddings/oleObject4.bin"/><Relationship Id="rId5" Type="http://schemas.openxmlformats.org/officeDocument/2006/relationships/customXml" Target="../../customXml/item3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www.windowsazure.com/en-us/develop/java/java-home" TargetMode="External"/><Relationship Id="rId7" Type="http://schemas.openxmlformats.org/officeDocument/2006/relationships/hyperlink" Target="https://github.com/windowsazure/azure-sdk-for-jav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indowsAzure/azure-sdk-for-media-services" TargetMode="External"/><Relationship Id="rId5" Type="http://schemas.openxmlformats.org/officeDocument/2006/relationships/hyperlink" Target="http://msdn.microsoft.com/en-us/library/hh973618" TargetMode="External"/><Relationship Id="rId4" Type="http://schemas.openxmlformats.org/officeDocument/2006/relationships/hyperlink" Target="https://nuget.org/packages/windowsazure.mediaservi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e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hyperlink" Target="http://playerframework.codeplex.com/" TargetMode="Externa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hdphoto" Target="../media/hdphoto7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centrum-xna.aspx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www.iis.net/downloads/microsoft/smooth-streaming-client-sdk" TargetMode="External"/><Relationship Id="rId7" Type="http://schemas.openxmlformats.org/officeDocument/2006/relationships/hyperlink" Target="http://visualstudiogallery.msdn.microsoft.com/04423d13-3b3e-4741-a01c-1ae29e84fea6" TargetMode="External"/><Relationship Id="rId12" Type="http://schemas.openxmlformats.org/officeDocument/2006/relationships/hyperlink" Target="http://mingfeiy.com/client-ecosystem-for-windows-azure-media-services/" TargetMode="External"/><Relationship Id="rId2" Type="http://schemas.openxmlformats.org/officeDocument/2006/relationships/hyperlink" Target="http://smf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erframework.codeplex.com/releases/view/97333" TargetMode="External"/><Relationship Id="rId11" Type="http://schemas.openxmlformats.org/officeDocument/2006/relationships/hyperlink" Target="https://github.com/WindowsAzure/azure-media-player-framework/tree/master/src/iOS" TargetMode="External"/><Relationship Id="rId5" Type="http://schemas.openxmlformats.org/officeDocument/2006/relationships/hyperlink" Target="https://github.com/WindowsAzure/azure-media-player-framework/tree/master/src/HTML" TargetMode="External"/><Relationship Id="rId10" Type="http://schemas.openxmlformats.org/officeDocument/2006/relationships/hyperlink" Target="http://playerframework.codeplex.com/releases/view/98528" TargetMode="External"/><Relationship Id="rId4" Type="http://schemas.openxmlformats.org/officeDocument/2006/relationships/hyperlink" Target="http://www.microsoft.com/en-us/download/details.aspx?id=36057" TargetMode="External"/><Relationship Id="rId9" Type="http://schemas.openxmlformats.org/officeDocument/2006/relationships/hyperlink" Target="http://www.microsoft.com/en-us/mediaplatform/sspk.aspx" TargetMode="External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microsoft.com/office/2007/relationships/hdphoto" Target="../media/hdphoto8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microsoft.com/office/2007/relationships/hdphoto" Target="../media/hdphoto7.wdp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146354"/>
            <a:ext cx="8208912" cy="1470025"/>
          </a:xfrm>
        </p:spPr>
        <p:txBody>
          <a:bodyPr>
            <a:normAutofit/>
          </a:bodyPr>
          <a:lstStyle/>
          <a:p>
            <a:r>
              <a:rPr lang="es-AR" sz="8000" dirty="0"/>
              <a:t>Serie Azure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312" y="5034323"/>
            <a:ext cx="4257149" cy="11521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Mariano Converti</a:t>
            </a: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mconverti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544" y="259959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3600" dirty="0"/>
              <a:t>Creando aplicaciones Media con Windows Azure Media Services</a:t>
            </a:r>
          </a:p>
        </p:txBody>
      </p:sp>
      <p:pic>
        <p:nvPicPr>
          <p:cNvPr id="5124" name="Picture 4" descr="http://pip.southworks.net/theme/southworks/s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6265891"/>
            <a:ext cx="20574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6" y="2492902"/>
            <a:ext cx="1247401" cy="14137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86588" y="5013176"/>
            <a:ext cx="425714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Ezequiel </a:t>
            </a:r>
            <a:r>
              <a:rPr lang="en-US" sz="2800" dirty="0">
                <a:solidFill>
                  <a:schemeClr val="tx1"/>
                </a:solidFill>
              </a:rPr>
              <a:t>Jadib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ejadib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14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7" y="5417927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15" y="5445262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41" y="6114994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6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49"/>
            <a:ext cx="6454366" cy="2008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Encoder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Soporta encoding de video a H.264 o VC-1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Encodea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audio a AAC-LC, HE-AAC, Dolby DD+, WMA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Empaqueta Smooth Streaming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HLS, MPEG-DASH, HDS 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(road </a:t>
            </a:r>
            <a:r>
              <a:rPr lang="es-AR" sz="1500" b="1" dirty="0" err="1" smtClean="0">
                <a:solidFill>
                  <a:schemeClr val="bg1"/>
                </a:solidFill>
                <a:latin typeface="+mj-lt"/>
              </a:rPr>
              <a:t>map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Partner SDK permite ‘integrar’ 3rd parties encoders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20136" y="4390312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39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47888"/>
            <a:ext cx="5800436" cy="1346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Encryptor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Smooth Streaming o Apple HLS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Encripta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PlayReady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Encryption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AES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22327" y="4406368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37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8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50869" y="2762482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89" name="TextBox 88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90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50"/>
            <a:ext cx="72223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</a:t>
            </a:r>
            <a:r>
              <a:rPr lang="es-AR" b="1" dirty="0" err="1">
                <a:solidFill>
                  <a:srgbClr val="00B0F0"/>
                </a:solidFill>
              </a:rPr>
              <a:t>Origin</a:t>
            </a:r>
            <a:endParaRPr lang="es-A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Servicio de streaming… simplemente funciona!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Ancho de banda garantizado. Recuperación / redundancia automática. </a:t>
            </a: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Alta disponibilidad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CDN y 3rd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parties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CDNs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i="1" dirty="0">
                <a:solidFill>
                  <a:schemeClr val="bg1"/>
                </a:solidFill>
                <a:latin typeface="+mj-lt"/>
              </a:rPr>
              <a:t>Dynamic Packaging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dynamic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muxing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) para MP4 y Smooth Streaming </a:t>
            </a:r>
          </a:p>
          <a:p>
            <a:pPr>
              <a:buClr>
                <a:schemeClr val="accent2"/>
              </a:buClr>
              <a:buSzPct val="110000"/>
            </a:pPr>
            <a:endParaRPr lang="es-AR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60603" y="4512858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8265" y="2732341"/>
            <a:ext cx="1161691" cy="950896"/>
            <a:chOff x="9072221" y="3159300"/>
            <a:chExt cx="1549141" cy="1268041"/>
          </a:xfrm>
        </p:grpSpPr>
        <p:pic>
          <p:nvPicPr>
            <p:cNvPr id="43" name="Picture 2" descr="C:\Users\t-dantay\Documents\Placeholders\past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406" y="3159300"/>
              <a:ext cx="561698" cy="618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072221" y="3934828"/>
              <a:ext cx="1549141" cy="492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Analytics &amp; </a:t>
              </a:r>
            </a:p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Advertising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1058" y="2713743"/>
            <a:ext cx="809744" cy="903730"/>
            <a:chOff x="7755823" y="3134499"/>
            <a:chExt cx="1079812" cy="1205145"/>
          </a:xfrm>
        </p:grpSpPr>
        <p:grpSp>
          <p:nvGrpSpPr>
            <p:cNvPr id="48" name="Group 47"/>
            <p:cNvGrpSpPr/>
            <p:nvPr/>
          </p:nvGrpSpPr>
          <p:grpSpPr>
            <a:xfrm>
              <a:off x="8051590" y="3134499"/>
              <a:ext cx="545509" cy="632150"/>
              <a:chOff x="8147527" y="3077391"/>
              <a:chExt cx="545509" cy="632150"/>
            </a:xfrm>
          </p:grpSpPr>
          <p:pic>
            <p:nvPicPr>
              <p:cNvPr id="50" name="Picture 2" descr="C:\Users\t-dantay\Documents\First24\calendar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47527" y="3077391"/>
                <a:ext cx="438831" cy="44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WiFi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183154" y="3199659"/>
                <a:ext cx="509882" cy="50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755823" y="3982572"/>
              <a:ext cx="1079812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Live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</p:grpSp>
      <p:pic>
        <p:nvPicPr>
          <p:cNvPr id="52" name="Picture 35" descr="Eye 512x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47" y="2695388"/>
            <a:ext cx="317553" cy="3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90663"/>
            <a:ext cx="842010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8" y="5342732"/>
            <a:ext cx="833437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72" y="5329901"/>
            <a:ext cx="209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Portal de Windows </a:t>
            </a:r>
            <a:r>
              <a:rPr lang="en-US" sz="4400" dirty="0" smtClean="0">
                <a:solidFill>
                  <a:schemeClr val="bg1"/>
                </a:solidFill>
              </a:rPr>
              <a:t>Azure para </a:t>
            </a:r>
            <a:r>
              <a:rPr lang="en-US" sz="4400" dirty="0">
                <a:solidFill>
                  <a:schemeClr val="bg1"/>
                </a:solidFill>
              </a:rPr>
              <a:t>Media Services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Media Services APIs and SDKs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376" y="3920530"/>
            <a:ext cx="8928000" cy="1336057"/>
            <a:chOff x="398388" y="2530778"/>
            <a:chExt cx="8014651" cy="1336058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JAVA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http://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www.windowsazure.com/en-us/develop/java/java-home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(Windows/ Mac/ Linux)</a:t>
              </a:r>
              <a:endParaRPr lang="es-AR" sz="20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376" y="2899892"/>
            <a:ext cx="8928000" cy="1040807"/>
            <a:chOff x="398388" y="2518252"/>
            <a:chExt cx="8014651" cy="1040807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1825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.NET 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4"/>
                </a:rPr>
                <a:t>https://nuget.org/packages/windowsazure.mediaservices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324" y="1234330"/>
            <a:ext cx="9504064" cy="1665740"/>
            <a:chOff x="398388" y="2508874"/>
            <a:chExt cx="8014651" cy="166574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REST API para todas las plataformas, usando ODATA 3.0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 smtClean="0">
                  <a:latin typeface="Segoe UI" pitchFamily="34" charset="0"/>
                  <a:cs typeface="Segoe UI" pitchFamily="34" charset="0"/>
                </a:rPr>
                <a:t>Muy fácil de escribir tus propias librerías cliente usando la REST API y los verbos HTTP standard (GET, POST, PUT, DELETE) </a:t>
              </a:r>
              <a:r>
                <a:rPr lang="en-US" sz="2000" i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5"/>
                </a:rPr>
                <a:t>http://msdn.microsoft.com/en-us/library/hh973618</a:t>
              </a:r>
              <a:endParaRPr lang="en-US" sz="2000" i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2376" y="5216673"/>
            <a:ext cx="8928000" cy="1489946"/>
            <a:chOff x="398388" y="2530778"/>
            <a:chExt cx="8014651" cy="1489947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GitHub =)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6"/>
                </a:rPr>
                <a:t>https://github.com/WindowsAzure/azure-sdk-for-media-services</a:t>
              </a:r>
              <a:endPara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7"/>
                </a:rPr>
                <a:t>https://github.com/windowsazure/azure-sdk-for-java/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15" name="Picture 2" descr="http://matthewhartman.github.io/base/images/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4525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</a:t>
            </a:r>
            <a:r>
              <a:rPr lang="en-US" dirty="0" smtClean="0">
                <a:solidFill>
                  <a:schemeClr val="bg1"/>
                </a:solidFill>
              </a:rPr>
              <a:t>workflow con .NET SDK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63691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Mi primer VOD workflow en C#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3559" y="764704"/>
            <a:ext cx="3541273" cy="4776484"/>
          </a:xfrm>
          <a:prstGeom prst="rect">
            <a:avLst/>
          </a:prstGeom>
        </p:spPr>
        <p:txBody>
          <a:bodyPr vert="horz" wrap="square" lIns="93260" tIns="93260" rIns="146304" bIns="91440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Ingest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Encode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Package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Encrypt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Deliver</a:t>
            </a:r>
          </a:p>
          <a:p>
            <a:pPr>
              <a:buClr>
                <a:schemeClr val="accent2"/>
              </a:buClr>
              <a:buSzPct val="110000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Cloud upload 512x5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37" y="1064646"/>
            <a:ext cx="660469" cy="66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01" y="2170951"/>
            <a:ext cx="536238" cy="5362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18658" y="4127517"/>
            <a:ext cx="656048" cy="656048"/>
            <a:chOff x="1106074" y="2130481"/>
            <a:chExt cx="2569999" cy="2569999"/>
          </a:xfrm>
        </p:grpSpPr>
        <p:pic>
          <p:nvPicPr>
            <p:cNvPr id="10" name="Picture 9" descr="Shield 512x51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31" descr="Key 512x5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1" descr="Movie 512x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2" y="5205552"/>
            <a:ext cx="514337" cy="5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" descr="3d 512x51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82" y="3070000"/>
            <a:ext cx="635530" cy="6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7" y="151346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Dynamic packaging</a:t>
            </a:r>
            <a:r>
              <a:rPr lang="es-AR" sz="1961" dirty="0" smtClean="0"/>
              <a:t/>
            </a:r>
            <a:br>
              <a:rPr lang="es-AR" sz="1961" dirty="0" smtClean="0"/>
            </a:br>
            <a:r>
              <a:rPr lang="es-AR" sz="1961" dirty="0" smtClean="0"/>
              <a:t>Permite reutilizar el contenido ya </a:t>
            </a:r>
            <a:r>
              <a:rPr lang="es-AR" sz="1961" i="1" dirty="0" smtClean="0"/>
              <a:t>encodeado </a:t>
            </a:r>
            <a:r>
              <a:rPr lang="es-AR" sz="1961" dirty="0" smtClean="0"/>
              <a:t>y llevarlo a varios formatos de </a:t>
            </a:r>
            <a:r>
              <a:rPr lang="es-AR" sz="1961" dirty="0" err="1" smtClean="0"/>
              <a:t>streaming</a:t>
            </a:r>
            <a:r>
              <a:rPr lang="es-AR" sz="1961" dirty="0" smtClean="0"/>
              <a:t> sin </a:t>
            </a:r>
            <a:r>
              <a:rPr lang="es-AR" sz="1961" i="1" dirty="0" err="1" smtClean="0"/>
              <a:t>repackagear</a:t>
            </a:r>
            <a:r>
              <a:rPr lang="es-AR" sz="1961" dirty="0" smtClean="0"/>
              <a:t> el contenido  .</a:t>
            </a:r>
            <a:endParaRPr lang="es-AR" sz="196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70" y="2386019"/>
            <a:ext cx="412508" cy="336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89" y="1411191"/>
            <a:ext cx="412508" cy="336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5" y="1482426"/>
            <a:ext cx="825016" cy="673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9" y="1682540"/>
            <a:ext cx="1072881" cy="107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16" y="1636676"/>
            <a:ext cx="873854" cy="1184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6596" y="2755421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47447" y="2216631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9918" y="2755421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4681" y="2894976"/>
            <a:ext cx="145341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27" y="1446986"/>
            <a:ext cx="617416" cy="617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37" y="2409382"/>
            <a:ext cx="617416" cy="617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44035" y="1747813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0422" y="2675963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02482" y="1927441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20" name="Rectangle 19"/>
          <p:cNvSpPr/>
          <p:nvPr/>
        </p:nvSpPr>
        <p:spPr>
          <a:xfrm rot="20153923">
            <a:off x="5864566" y="1712039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78" y="3520163"/>
            <a:ext cx="825016" cy="6732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2" y="3720277"/>
            <a:ext cx="1072881" cy="10728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79" y="3674413"/>
            <a:ext cx="873854" cy="11849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68359" y="4793158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1681" y="4793158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876" y="3475587"/>
            <a:ext cx="720346" cy="10335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22148" y="5229200"/>
            <a:ext cx="129817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3356992"/>
            <a:ext cx="617416" cy="6174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4035884"/>
            <a:ext cx="617416" cy="61741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21726" y="3657819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7704" y="4302465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51325" y="3351844"/>
            <a:ext cx="2148012" cy="222319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5" name="Rectangle 34"/>
          <p:cNvSpPr/>
          <p:nvPr/>
        </p:nvSpPr>
        <p:spPr>
          <a:xfrm>
            <a:off x="3402844" y="3961259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36" name="Rectangle 35"/>
          <p:cNvSpPr/>
          <p:nvPr/>
        </p:nvSpPr>
        <p:spPr>
          <a:xfrm>
            <a:off x="5675985" y="3704295"/>
            <a:ext cx="977320" cy="51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</a:t>
            </a:r>
          </a:p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Packaging</a:t>
            </a:r>
            <a:endParaRPr lang="en-US" sz="1372" dirty="0"/>
          </a:p>
        </p:txBody>
      </p:sp>
      <p:sp>
        <p:nvSpPr>
          <p:cNvPr id="37" name="TextBox 36"/>
          <p:cNvSpPr txBox="1"/>
          <p:nvPr/>
        </p:nvSpPr>
        <p:spPr>
          <a:xfrm>
            <a:off x="329196" y="1228975"/>
            <a:ext cx="407573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68" dirty="0" err="1" smtClean="0"/>
              <a:t>Encode</a:t>
            </a:r>
            <a:r>
              <a:rPr lang="es-AR" sz="1568" dirty="0" smtClean="0"/>
              <a:t> and </a:t>
            </a:r>
            <a:r>
              <a:rPr lang="es-AR" sz="1568" dirty="0" err="1" smtClean="0"/>
              <a:t>Package</a:t>
            </a:r>
            <a:r>
              <a:rPr lang="es-AR" sz="1568" dirty="0" smtClean="0"/>
              <a:t> – </a:t>
            </a:r>
            <a:r>
              <a:rPr lang="es-AR" sz="1568" dirty="0" err="1" smtClean="0"/>
              <a:t>Workflow</a:t>
            </a:r>
            <a:r>
              <a:rPr lang="es-AR" sz="1568" dirty="0" smtClean="0"/>
              <a:t> tradicional</a:t>
            </a:r>
            <a:endParaRPr lang="es-AR" sz="1568" dirty="0"/>
          </a:p>
        </p:txBody>
      </p:sp>
      <p:sp>
        <p:nvSpPr>
          <p:cNvPr id="38" name="TextBox 37"/>
          <p:cNvSpPr txBox="1"/>
          <p:nvPr/>
        </p:nvSpPr>
        <p:spPr>
          <a:xfrm>
            <a:off x="329195" y="3325937"/>
            <a:ext cx="27933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dirty="0"/>
              <a:t>Dynamic </a:t>
            </a:r>
            <a:r>
              <a:rPr lang="en-US" sz="1568" dirty="0" smtClean="0"/>
              <a:t>Packaging Workflow</a:t>
            </a:r>
            <a:endParaRPr lang="en-US" sz="1568" dirty="0"/>
          </a:p>
        </p:txBody>
      </p:sp>
      <p:cxnSp>
        <p:nvCxnSpPr>
          <p:cNvPr id="39" name="Straight Arrow Connector 38"/>
          <p:cNvCxnSpPr/>
          <p:nvPr/>
        </p:nvCxnSpPr>
        <p:spPr>
          <a:xfrm rot="20153923" flipV="1">
            <a:off x="5869029" y="1988184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82034" y="4250449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1"/>
          </p:cNvCxnSpPr>
          <p:nvPr/>
        </p:nvCxnSpPr>
        <p:spPr>
          <a:xfrm>
            <a:off x="5736636" y="4250450"/>
            <a:ext cx="914689" cy="212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351307">
            <a:off x="5754216" y="2390961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cxnSp>
        <p:nvCxnSpPr>
          <p:cNvPr id="45" name="Straight Arrow Connector 44"/>
          <p:cNvCxnSpPr/>
          <p:nvPr/>
        </p:nvCxnSpPr>
        <p:spPr>
          <a:xfrm rot="2351307" flipV="1">
            <a:off x="5821305" y="2410672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98992" y="1802495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9196" y="5374957"/>
            <a:ext cx="760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Formato de Entrada: Mp4 o </a:t>
            </a:r>
            <a:r>
              <a:rPr lang="es-AR" dirty="0" err="1" smtClean="0">
                <a:latin typeface="+mj-lt"/>
              </a:rPr>
              <a:t>Smooth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Streaming</a:t>
            </a:r>
            <a:r>
              <a:rPr lang="es-AR" dirty="0" smtClean="0">
                <a:latin typeface="+mj-lt"/>
              </a:rPr>
              <a:t> </a:t>
            </a:r>
          </a:p>
          <a:p>
            <a:r>
              <a:rPr lang="es-AR" dirty="0" smtClean="0">
                <a:latin typeface="+mj-lt"/>
              </a:rPr>
              <a:t>Formato de Salida: </a:t>
            </a:r>
            <a:r>
              <a:rPr lang="es-AR" dirty="0" err="1" smtClean="0">
                <a:latin typeface="+mj-lt"/>
              </a:rPr>
              <a:t>Smooth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Streaming</a:t>
            </a:r>
            <a:r>
              <a:rPr lang="es-AR" dirty="0" smtClean="0">
                <a:latin typeface="+mj-lt"/>
              </a:rPr>
              <a:t>, Http-Live-</a:t>
            </a:r>
            <a:r>
              <a:rPr lang="es-AR" dirty="0" err="1" smtClean="0">
                <a:latin typeface="+mj-lt"/>
              </a:rPr>
              <a:t>Streaming</a:t>
            </a:r>
            <a:r>
              <a:rPr lang="es-AR" dirty="0" smtClean="0">
                <a:latin typeface="+mj-lt"/>
              </a:rPr>
              <a:t> v4 y MPEG-</a:t>
            </a:r>
            <a:r>
              <a:rPr lang="es-AR" dirty="0" err="1" smtClean="0">
                <a:latin typeface="+mj-lt"/>
              </a:rPr>
              <a:t>Dash</a:t>
            </a:r>
            <a:endParaRPr lang="es-AR" dirty="0">
              <a:latin typeface="+mj-lt"/>
            </a:endParaRPr>
          </a:p>
        </p:txBody>
      </p:sp>
      <p:pic>
        <p:nvPicPr>
          <p:cNvPr id="1026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207" y="1376883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72210" y="1760404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7698992" y="1570516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0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09" y="2355849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17" y="2821659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>
            <a:stCxn id="32" idx="3"/>
          </p:cNvCxnSpPr>
          <p:nvPr/>
        </p:nvCxnSpPr>
        <p:spPr>
          <a:xfrm flipV="1">
            <a:off x="8459666" y="3615027"/>
            <a:ext cx="1919708" cy="171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3"/>
          </p:cNvCxnSpPr>
          <p:nvPr/>
        </p:nvCxnSpPr>
        <p:spPr>
          <a:xfrm>
            <a:off x="8459666" y="3786925"/>
            <a:ext cx="1900513" cy="22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8" y="6082397"/>
            <a:ext cx="586370" cy="586963"/>
          </a:xfrm>
          <a:prstGeom prst="rect">
            <a:avLst/>
          </a:prstGeom>
        </p:spPr>
      </p:pic>
      <p:sp>
        <p:nvSpPr>
          <p:cNvPr id="1024" name="Rectangle 1023"/>
          <p:cNvSpPr/>
          <p:nvPr/>
        </p:nvSpPr>
        <p:spPr>
          <a:xfrm>
            <a:off x="1081542" y="6133327"/>
            <a:ext cx="10832004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 necesita tener al menos 1 ‘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Reserved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Streaming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unit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’ para utilizar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dynamic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packaging</a:t>
            </a:r>
            <a:endParaRPr lang="es-AR" sz="2353" dirty="0">
              <a:solidFill>
                <a:srgbClr val="FF0000"/>
              </a:solidFill>
            </a:endParaRPr>
          </a:p>
        </p:txBody>
      </p:sp>
      <p:pic>
        <p:nvPicPr>
          <p:cNvPr id="69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486" y="3443079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5489" y="3826601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488" y="4422045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96" y="4887856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/>
          <p:cNvCxnSpPr/>
          <p:nvPr/>
        </p:nvCxnSpPr>
        <p:spPr>
          <a:xfrm flipV="1">
            <a:off x="7767838" y="2513084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767837" y="2745196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025" y="1517700"/>
            <a:ext cx="628185" cy="1444777"/>
          </a:xfrm>
          <a:prstGeom prst="rect">
            <a:avLst/>
          </a:prstGeom>
        </p:spPr>
      </p:pic>
      <p:cxnSp>
        <p:nvCxnSpPr>
          <p:cNvPr id="81" name="Straight Arrow Connector 80"/>
          <p:cNvCxnSpPr/>
          <p:nvPr/>
        </p:nvCxnSpPr>
        <p:spPr>
          <a:xfrm>
            <a:off x="8627399" y="4435733"/>
            <a:ext cx="1663935" cy="12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632584" y="4446185"/>
            <a:ext cx="1776237" cy="5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34" y="4614008"/>
            <a:ext cx="617416" cy="6174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62519" y="4880589"/>
            <a:ext cx="550151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DASH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3796" y="5748161"/>
            <a:ext cx="342900" cy="314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3604" y="5321797"/>
            <a:ext cx="371475" cy="314325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3"/>
          </p:cNvCxnSpPr>
          <p:nvPr/>
        </p:nvCxnSpPr>
        <p:spPr>
          <a:xfrm>
            <a:off x="8512670" y="5005944"/>
            <a:ext cx="1866704" cy="433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>
            <a:off x="8512670" y="5005944"/>
            <a:ext cx="1847509" cy="89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7" grpId="0"/>
      <p:bldP spid="19" grpId="0"/>
      <p:bldP spid="20" grpId="0"/>
      <p:bldP spid="24" grpId="0"/>
      <p:bldP spid="26" grpId="0"/>
      <p:bldP spid="29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44" grpId="0"/>
      <p:bldP spid="52" grpId="0"/>
      <p:bldP spid="102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</a:t>
            </a:r>
            <a:r>
              <a:rPr lang="en-US" dirty="0" smtClean="0">
                <a:solidFill>
                  <a:schemeClr val="bg1"/>
                </a:solidFill>
              </a:rPr>
              <a:t>Dynamic Packaging </a:t>
            </a:r>
            <a:r>
              <a:rPr lang="en-US" dirty="0" err="1" smtClean="0">
                <a:solidFill>
                  <a:schemeClr val="bg1"/>
                </a:solidFill>
              </a:rPr>
              <a:t>desde</a:t>
            </a:r>
            <a:r>
              <a:rPr lang="en-US" dirty="0" smtClean="0">
                <a:solidFill>
                  <a:schemeClr val="bg1"/>
                </a:solidFill>
              </a:rPr>
              <a:t> 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98150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Dynamic Packaging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Freeform 24"/>
          <p:cNvSpPr>
            <a:spLocks noEditPoints="1"/>
          </p:cNvSpPr>
          <p:nvPr/>
        </p:nvSpPr>
        <p:spPr bwMode="black">
          <a:xfrm>
            <a:off x="9120336" y="1400525"/>
            <a:ext cx="2613773" cy="3032208"/>
          </a:xfrm>
          <a:custGeom>
            <a:avLst/>
            <a:gdLst>
              <a:gd name="T0" fmla="*/ 126 w 259"/>
              <a:gd name="T1" fmla="*/ 53 h 300"/>
              <a:gd name="T2" fmla="*/ 120 w 259"/>
              <a:gd name="T3" fmla="*/ 38 h 300"/>
              <a:gd name="T4" fmla="*/ 77 w 259"/>
              <a:gd name="T5" fmla="*/ 43 h 300"/>
              <a:gd name="T6" fmla="*/ 105 w 259"/>
              <a:gd name="T7" fmla="*/ 53 h 300"/>
              <a:gd name="T8" fmla="*/ 105 w 259"/>
              <a:gd name="T9" fmla="*/ 53 h 300"/>
              <a:gd name="T10" fmla="*/ 84 w 259"/>
              <a:gd name="T11" fmla="*/ 136 h 300"/>
              <a:gd name="T12" fmla="*/ 79 w 259"/>
              <a:gd name="T13" fmla="*/ 124 h 300"/>
              <a:gd name="T14" fmla="*/ 45 w 259"/>
              <a:gd name="T15" fmla="*/ 128 h 300"/>
              <a:gd name="T16" fmla="*/ 67 w 259"/>
              <a:gd name="T17" fmla="*/ 136 h 300"/>
              <a:gd name="T18" fmla="*/ 67 w 259"/>
              <a:gd name="T19" fmla="*/ 136 h 300"/>
              <a:gd name="T20" fmla="*/ 35 w 259"/>
              <a:gd name="T21" fmla="*/ 69 h 300"/>
              <a:gd name="T22" fmla="*/ 32 w 259"/>
              <a:gd name="T23" fmla="*/ 63 h 300"/>
              <a:gd name="T24" fmla="*/ 15 w 259"/>
              <a:gd name="T25" fmla="*/ 65 h 300"/>
              <a:gd name="T26" fmla="*/ 26 w 259"/>
              <a:gd name="T27" fmla="*/ 69 h 300"/>
              <a:gd name="T28" fmla="*/ 26 w 259"/>
              <a:gd name="T29" fmla="*/ 69 h 300"/>
              <a:gd name="T30" fmla="*/ 233 w 259"/>
              <a:gd name="T31" fmla="*/ 19 h 300"/>
              <a:gd name="T32" fmla="*/ 231 w 259"/>
              <a:gd name="T33" fmla="*/ 13 h 300"/>
              <a:gd name="T34" fmla="*/ 214 w 259"/>
              <a:gd name="T35" fmla="*/ 15 h 300"/>
              <a:gd name="T36" fmla="*/ 225 w 259"/>
              <a:gd name="T37" fmla="*/ 19 h 300"/>
              <a:gd name="T38" fmla="*/ 225 w 259"/>
              <a:gd name="T39" fmla="*/ 19 h 300"/>
              <a:gd name="T40" fmla="*/ 248 w 259"/>
              <a:gd name="T41" fmla="*/ 141 h 300"/>
              <a:gd name="T42" fmla="*/ 246 w 259"/>
              <a:gd name="T43" fmla="*/ 135 h 300"/>
              <a:gd name="T44" fmla="*/ 229 w 259"/>
              <a:gd name="T45" fmla="*/ 136 h 300"/>
              <a:gd name="T46" fmla="*/ 240 w 259"/>
              <a:gd name="T47" fmla="*/ 141 h 300"/>
              <a:gd name="T48" fmla="*/ 240 w 259"/>
              <a:gd name="T49" fmla="*/ 141 h 300"/>
              <a:gd name="T50" fmla="*/ 20 w 259"/>
              <a:gd name="T51" fmla="*/ 162 h 300"/>
              <a:gd name="T52" fmla="*/ 17 w 259"/>
              <a:gd name="T53" fmla="*/ 156 h 300"/>
              <a:gd name="T54" fmla="*/ 0 w 259"/>
              <a:gd name="T55" fmla="*/ 158 h 300"/>
              <a:gd name="T56" fmla="*/ 11 w 259"/>
              <a:gd name="T57" fmla="*/ 162 h 300"/>
              <a:gd name="T58" fmla="*/ 11 w 259"/>
              <a:gd name="T59" fmla="*/ 162 h 300"/>
              <a:gd name="T60" fmla="*/ 226 w 259"/>
              <a:gd name="T61" fmla="*/ 100 h 300"/>
              <a:gd name="T62" fmla="*/ 219 w 259"/>
              <a:gd name="T63" fmla="*/ 82 h 300"/>
              <a:gd name="T64" fmla="*/ 168 w 259"/>
              <a:gd name="T65" fmla="*/ 88 h 300"/>
              <a:gd name="T66" fmla="*/ 201 w 259"/>
              <a:gd name="T67" fmla="*/ 100 h 300"/>
              <a:gd name="T68" fmla="*/ 201 w 259"/>
              <a:gd name="T69" fmla="*/ 100 h 300"/>
              <a:gd name="T70" fmla="*/ 223 w 259"/>
              <a:gd name="T71" fmla="*/ 146 h 300"/>
              <a:gd name="T72" fmla="*/ 156 w 259"/>
              <a:gd name="T73" fmla="*/ 178 h 300"/>
              <a:gd name="T74" fmla="*/ 150 w 259"/>
              <a:gd name="T75" fmla="*/ 178 h 300"/>
              <a:gd name="T76" fmla="*/ 206 w 259"/>
              <a:gd name="T77" fmla="*/ 17 h 300"/>
              <a:gd name="T78" fmla="*/ 120 w 259"/>
              <a:gd name="T79" fmla="*/ 69 h 300"/>
              <a:gd name="T80" fmla="*/ 54 w 259"/>
              <a:gd name="T81" fmla="*/ 62 h 300"/>
              <a:gd name="T82" fmla="*/ 103 w 259"/>
              <a:gd name="T83" fmla="*/ 178 h 300"/>
              <a:gd name="T84" fmla="*/ 97 w 259"/>
              <a:gd name="T85" fmla="*/ 178 h 300"/>
              <a:gd name="T86" fmla="*/ 36 w 259"/>
              <a:gd name="T87" fmla="*/ 160 h 300"/>
              <a:gd name="T88" fmla="*/ 22 w 259"/>
              <a:gd name="T89" fmla="*/ 236 h 300"/>
              <a:gd name="T90" fmla="*/ 60 w 259"/>
              <a:gd name="T91" fmla="*/ 294 h 300"/>
              <a:gd name="T92" fmla="*/ 212 w 259"/>
              <a:gd name="T93" fmla="*/ 195 h 300"/>
              <a:gd name="T94" fmla="*/ 250 w 259"/>
              <a:gd name="T95" fmla="*/ 231 h 300"/>
              <a:gd name="T96" fmla="*/ 113 w 259"/>
              <a:gd name="T97" fmla="*/ 21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300">
                <a:moveTo>
                  <a:pt x="115" y="81"/>
                </a:moveTo>
                <a:cubicBezTo>
                  <a:pt x="115" y="81"/>
                  <a:pt x="115" y="52"/>
                  <a:pt x="120" y="47"/>
                </a:cubicBezTo>
                <a:cubicBezTo>
                  <a:pt x="125" y="42"/>
                  <a:pt x="153" y="43"/>
                  <a:pt x="153" y="43"/>
                </a:cubicBezTo>
                <a:cubicBezTo>
                  <a:pt x="153" y="43"/>
                  <a:pt x="131" y="48"/>
                  <a:pt x="126" y="53"/>
                </a:cubicBezTo>
                <a:cubicBezTo>
                  <a:pt x="120" y="58"/>
                  <a:pt x="115" y="81"/>
                  <a:pt x="115" y="81"/>
                </a:cubicBezTo>
                <a:close/>
                <a:moveTo>
                  <a:pt x="126" y="32"/>
                </a:moveTo>
                <a:cubicBezTo>
                  <a:pt x="120" y="27"/>
                  <a:pt x="115" y="5"/>
                  <a:pt x="115" y="5"/>
                </a:cubicBezTo>
                <a:cubicBezTo>
                  <a:pt x="115" y="5"/>
                  <a:pt x="115" y="33"/>
                  <a:pt x="120" y="38"/>
                </a:cubicBezTo>
                <a:cubicBezTo>
                  <a:pt x="125" y="43"/>
                  <a:pt x="153" y="43"/>
                  <a:pt x="153" y="43"/>
                </a:cubicBezTo>
                <a:cubicBezTo>
                  <a:pt x="153" y="43"/>
                  <a:pt x="131" y="38"/>
                  <a:pt x="126" y="32"/>
                </a:cubicBezTo>
                <a:close/>
                <a:moveTo>
                  <a:pt x="105" y="32"/>
                </a:moveTo>
                <a:cubicBezTo>
                  <a:pt x="100" y="38"/>
                  <a:pt x="77" y="43"/>
                  <a:pt x="77" y="43"/>
                </a:cubicBezTo>
                <a:cubicBezTo>
                  <a:pt x="77" y="43"/>
                  <a:pt x="105" y="43"/>
                  <a:pt x="111" y="38"/>
                </a:cubicBezTo>
                <a:cubicBezTo>
                  <a:pt x="116" y="33"/>
                  <a:pt x="115" y="5"/>
                  <a:pt x="115" y="5"/>
                </a:cubicBezTo>
                <a:cubicBezTo>
                  <a:pt x="115" y="5"/>
                  <a:pt x="110" y="27"/>
                  <a:pt x="105" y="32"/>
                </a:cubicBezTo>
                <a:close/>
                <a:moveTo>
                  <a:pt x="105" y="53"/>
                </a:moveTo>
                <a:cubicBezTo>
                  <a:pt x="110" y="58"/>
                  <a:pt x="115" y="81"/>
                  <a:pt x="115" y="81"/>
                </a:cubicBezTo>
                <a:cubicBezTo>
                  <a:pt x="115" y="81"/>
                  <a:pt x="116" y="52"/>
                  <a:pt x="111" y="47"/>
                </a:cubicBezTo>
                <a:cubicBezTo>
                  <a:pt x="105" y="42"/>
                  <a:pt x="77" y="43"/>
                  <a:pt x="77" y="43"/>
                </a:cubicBezTo>
                <a:cubicBezTo>
                  <a:pt x="77" y="43"/>
                  <a:pt x="100" y="48"/>
                  <a:pt x="105" y="53"/>
                </a:cubicBezTo>
                <a:close/>
                <a:moveTo>
                  <a:pt x="75" y="158"/>
                </a:moveTo>
                <a:cubicBezTo>
                  <a:pt x="75" y="158"/>
                  <a:pt x="75" y="136"/>
                  <a:pt x="79" y="131"/>
                </a:cubicBezTo>
                <a:cubicBezTo>
                  <a:pt x="83" y="127"/>
                  <a:pt x="106" y="128"/>
                  <a:pt x="106" y="128"/>
                </a:cubicBezTo>
                <a:cubicBezTo>
                  <a:pt x="106" y="128"/>
                  <a:pt x="88" y="132"/>
                  <a:pt x="84" y="136"/>
                </a:cubicBezTo>
                <a:cubicBezTo>
                  <a:pt x="79" y="140"/>
                  <a:pt x="75" y="158"/>
                  <a:pt x="75" y="158"/>
                </a:cubicBezTo>
                <a:close/>
                <a:moveTo>
                  <a:pt x="84" y="119"/>
                </a:moveTo>
                <a:cubicBezTo>
                  <a:pt x="79" y="115"/>
                  <a:pt x="75" y="97"/>
                  <a:pt x="75" y="97"/>
                </a:cubicBezTo>
                <a:cubicBezTo>
                  <a:pt x="75" y="97"/>
                  <a:pt x="75" y="120"/>
                  <a:pt x="79" y="124"/>
                </a:cubicBezTo>
                <a:cubicBezTo>
                  <a:pt x="83" y="128"/>
                  <a:pt x="106" y="128"/>
                  <a:pt x="106" y="128"/>
                </a:cubicBezTo>
                <a:cubicBezTo>
                  <a:pt x="106" y="128"/>
                  <a:pt x="88" y="124"/>
                  <a:pt x="84" y="119"/>
                </a:cubicBezTo>
                <a:close/>
                <a:moveTo>
                  <a:pt x="67" y="119"/>
                </a:moveTo>
                <a:cubicBezTo>
                  <a:pt x="63" y="124"/>
                  <a:pt x="45" y="128"/>
                  <a:pt x="45" y="128"/>
                </a:cubicBezTo>
                <a:cubicBezTo>
                  <a:pt x="45" y="128"/>
                  <a:pt x="68" y="128"/>
                  <a:pt x="72" y="124"/>
                </a:cubicBezTo>
                <a:cubicBezTo>
                  <a:pt x="76" y="120"/>
                  <a:pt x="75" y="97"/>
                  <a:pt x="75" y="97"/>
                </a:cubicBezTo>
                <a:cubicBezTo>
                  <a:pt x="75" y="97"/>
                  <a:pt x="71" y="115"/>
                  <a:pt x="67" y="119"/>
                </a:cubicBezTo>
                <a:close/>
                <a:moveTo>
                  <a:pt x="67" y="136"/>
                </a:moveTo>
                <a:cubicBezTo>
                  <a:pt x="71" y="140"/>
                  <a:pt x="75" y="158"/>
                  <a:pt x="75" y="158"/>
                </a:cubicBezTo>
                <a:cubicBezTo>
                  <a:pt x="75" y="158"/>
                  <a:pt x="76" y="136"/>
                  <a:pt x="72" y="131"/>
                </a:cubicBezTo>
                <a:cubicBezTo>
                  <a:pt x="68" y="127"/>
                  <a:pt x="45" y="128"/>
                  <a:pt x="45" y="128"/>
                </a:cubicBezTo>
                <a:cubicBezTo>
                  <a:pt x="45" y="128"/>
                  <a:pt x="63" y="132"/>
                  <a:pt x="67" y="136"/>
                </a:cubicBezTo>
                <a:close/>
                <a:moveTo>
                  <a:pt x="31" y="80"/>
                </a:moveTo>
                <a:cubicBezTo>
                  <a:pt x="31" y="80"/>
                  <a:pt x="30" y="69"/>
                  <a:pt x="32" y="67"/>
                </a:cubicBezTo>
                <a:cubicBezTo>
                  <a:pt x="35" y="65"/>
                  <a:pt x="46" y="65"/>
                  <a:pt x="46" y="65"/>
                </a:cubicBezTo>
                <a:cubicBezTo>
                  <a:pt x="46" y="65"/>
                  <a:pt x="37" y="67"/>
                  <a:pt x="35" y="69"/>
                </a:cubicBezTo>
                <a:cubicBezTo>
                  <a:pt x="33" y="71"/>
                  <a:pt x="31" y="80"/>
                  <a:pt x="31" y="80"/>
                </a:cubicBezTo>
                <a:close/>
                <a:moveTo>
                  <a:pt x="35" y="61"/>
                </a:moveTo>
                <a:cubicBezTo>
                  <a:pt x="33" y="59"/>
                  <a:pt x="31" y="50"/>
                  <a:pt x="31" y="50"/>
                </a:cubicBezTo>
                <a:cubicBezTo>
                  <a:pt x="31" y="50"/>
                  <a:pt x="30" y="61"/>
                  <a:pt x="32" y="63"/>
                </a:cubicBezTo>
                <a:cubicBezTo>
                  <a:pt x="35" y="65"/>
                  <a:pt x="46" y="65"/>
                  <a:pt x="46" y="65"/>
                </a:cubicBezTo>
                <a:cubicBezTo>
                  <a:pt x="46" y="65"/>
                  <a:pt x="37" y="63"/>
                  <a:pt x="35" y="61"/>
                </a:cubicBezTo>
                <a:close/>
                <a:moveTo>
                  <a:pt x="26" y="61"/>
                </a:moveTo>
                <a:cubicBezTo>
                  <a:pt x="24" y="63"/>
                  <a:pt x="15" y="65"/>
                  <a:pt x="15" y="65"/>
                </a:cubicBezTo>
                <a:cubicBezTo>
                  <a:pt x="15" y="65"/>
                  <a:pt x="27" y="65"/>
                  <a:pt x="29" y="63"/>
                </a:cubicBezTo>
                <a:cubicBezTo>
                  <a:pt x="31" y="61"/>
                  <a:pt x="31" y="50"/>
                  <a:pt x="31" y="50"/>
                </a:cubicBezTo>
                <a:cubicBezTo>
                  <a:pt x="31" y="50"/>
                  <a:pt x="29" y="59"/>
                  <a:pt x="26" y="61"/>
                </a:cubicBezTo>
                <a:close/>
                <a:moveTo>
                  <a:pt x="26" y="69"/>
                </a:moveTo>
                <a:cubicBezTo>
                  <a:pt x="29" y="71"/>
                  <a:pt x="31" y="80"/>
                  <a:pt x="31" y="80"/>
                </a:cubicBezTo>
                <a:cubicBezTo>
                  <a:pt x="31" y="80"/>
                  <a:pt x="31" y="69"/>
                  <a:pt x="29" y="67"/>
                </a:cubicBezTo>
                <a:cubicBezTo>
                  <a:pt x="27" y="65"/>
                  <a:pt x="15" y="65"/>
                  <a:pt x="15" y="65"/>
                </a:cubicBezTo>
                <a:cubicBezTo>
                  <a:pt x="15" y="65"/>
                  <a:pt x="24" y="67"/>
                  <a:pt x="26" y="69"/>
                </a:cubicBezTo>
                <a:close/>
                <a:moveTo>
                  <a:pt x="229" y="30"/>
                </a:moveTo>
                <a:cubicBezTo>
                  <a:pt x="229" y="30"/>
                  <a:pt x="229" y="19"/>
                  <a:pt x="231" y="17"/>
                </a:cubicBezTo>
                <a:cubicBezTo>
                  <a:pt x="233" y="15"/>
                  <a:pt x="244" y="15"/>
                  <a:pt x="244" y="15"/>
                </a:cubicBezTo>
                <a:cubicBezTo>
                  <a:pt x="244" y="15"/>
                  <a:pt x="235" y="17"/>
                  <a:pt x="233" y="19"/>
                </a:cubicBezTo>
                <a:cubicBezTo>
                  <a:pt x="231" y="21"/>
                  <a:pt x="229" y="30"/>
                  <a:pt x="229" y="30"/>
                </a:cubicBezTo>
                <a:close/>
                <a:moveTo>
                  <a:pt x="233" y="11"/>
                </a:moveTo>
                <a:cubicBezTo>
                  <a:pt x="231" y="9"/>
                  <a:pt x="229" y="0"/>
                  <a:pt x="229" y="0"/>
                </a:cubicBezTo>
                <a:cubicBezTo>
                  <a:pt x="229" y="0"/>
                  <a:pt x="229" y="11"/>
                  <a:pt x="231" y="13"/>
                </a:cubicBezTo>
                <a:cubicBezTo>
                  <a:pt x="233" y="15"/>
                  <a:pt x="244" y="15"/>
                  <a:pt x="244" y="15"/>
                </a:cubicBezTo>
                <a:cubicBezTo>
                  <a:pt x="244" y="15"/>
                  <a:pt x="235" y="13"/>
                  <a:pt x="233" y="11"/>
                </a:cubicBezTo>
                <a:close/>
                <a:moveTo>
                  <a:pt x="225" y="11"/>
                </a:moveTo>
                <a:cubicBezTo>
                  <a:pt x="223" y="13"/>
                  <a:pt x="214" y="15"/>
                  <a:pt x="214" y="15"/>
                </a:cubicBezTo>
                <a:cubicBezTo>
                  <a:pt x="214" y="15"/>
                  <a:pt x="225" y="15"/>
                  <a:pt x="227" y="13"/>
                </a:cubicBezTo>
                <a:cubicBezTo>
                  <a:pt x="229" y="11"/>
                  <a:pt x="229" y="0"/>
                  <a:pt x="229" y="0"/>
                </a:cubicBezTo>
                <a:cubicBezTo>
                  <a:pt x="229" y="0"/>
                  <a:pt x="227" y="9"/>
                  <a:pt x="225" y="11"/>
                </a:cubicBezTo>
                <a:close/>
                <a:moveTo>
                  <a:pt x="225" y="19"/>
                </a:moveTo>
                <a:cubicBezTo>
                  <a:pt x="227" y="21"/>
                  <a:pt x="229" y="30"/>
                  <a:pt x="229" y="30"/>
                </a:cubicBezTo>
                <a:cubicBezTo>
                  <a:pt x="229" y="30"/>
                  <a:pt x="229" y="19"/>
                  <a:pt x="227" y="17"/>
                </a:cubicBezTo>
                <a:cubicBezTo>
                  <a:pt x="225" y="15"/>
                  <a:pt x="214" y="15"/>
                  <a:pt x="214" y="15"/>
                </a:cubicBezTo>
                <a:cubicBezTo>
                  <a:pt x="214" y="15"/>
                  <a:pt x="223" y="17"/>
                  <a:pt x="225" y="19"/>
                </a:cubicBezTo>
                <a:close/>
                <a:moveTo>
                  <a:pt x="244" y="152"/>
                </a:moveTo>
                <a:cubicBezTo>
                  <a:pt x="244" y="152"/>
                  <a:pt x="244" y="140"/>
                  <a:pt x="246" y="138"/>
                </a:cubicBezTo>
                <a:cubicBezTo>
                  <a:pt x="248" y="136"/>
                  <a:pt x="259" y="136"/>
                  <a:pt x="259" y="136"/>
                </a:cubicBezTo>
                <a:cubicBezTo>
                  <a:pt x="259" y="136"/>
                  <a:pt x="250" y="138"/>
                  <a:pt x="248" y="141"/>
                </a:cubicBezTo>
                <a:cubicBezTo>
                  <a:pt x="246" y="143"/>
                  <a:pt x="244" y="152"/>
                  <a:pt x="244" y="152"/>
                </a:cubicBezTo>
                <a:close/>
                <a:moveTo>
                  <a:pt x="248" y="132"/>
                </a:moveTo>
                <a:cubicBezTo>
                  <a:pt x="246" y="130"/>
                  <a:pt x="244" y="121"/>
                  <a:pt x="244" y="121"/>
                </a:cubicBezTo>
                <a:cubicBezTo>
                  <a:pt x="244" y="121"/>
                  <a:pt x="244" y="133"/>
                  <a:pt x="246" y="135"/>
                </a:cubicBezTo>
                <a:cubicBezTo>
                  <a:pt x="248" y="137"/>
                  <a:pt x="259" y="136"/>
                  <a:pt x="259" y="136"/>
                </a:cubicBezTo>
                <a:cubicBezTo>
                  <a:pt x="259" y="136"/>
                  <a:pt x="250" y="134"/>
                  <a:pt x="248" y="132"/>
                </a:cubicBezTo>
                <a:close/>
                <a:moveTo>
                  <a:pt x="240" y="132"/>
                </a:moveTo>
                <a:cubicBezTo>
                  <a:pt x="238" y="134"/>
                  <a:pt x="229" y="136"/>
                  <a:pt x="229" y="136"/>
                </a:cubicBezTo>
                <a:cubicBezTo>
                  <a:pt x="229" y="136"/>
                  <a:pt x="240" y="137"/>
                  <a:pt x="242" y="135"/>
                </a:cubicBezTo>
                <a:cubicBezTo>
                  <a:pt x="244" y="133"/>
                  <a:pt x="244" y="121"/>
                  <a:pt x="244" y="121"/>
                </a:cubicBezTo>
                <a:cubicBezTo>
                  <a:pt x="244" y="121"/>
                  <a:pt x="242" y="130"/>
                  <a:pt x="240" y="132"/>
                </a:cubicBezTo>
                <a:close/>
                <a:moveTo>
                  <a:pt x="240" y="141"/>
                </a:moveTo>
                <a:cubicBezTo>
                  <a:pt x="242" y="143"/>
                  <a:pt x="244" y="152"/>
                  <a:pt x="244" y="152"/>
                </a:cubicBezTo>
                <a:cubicBezTo>
                  <a:pt x="244" y="152"/>
                  <a:pt x="244" y="140"/>
                  <a:pt x="242" y="138"/>
                </a:cubicBezTo>
                <a:cubicBezTo>
                  <a:pt x="240" y="136"/>
                  <a:pt x="229" y="136"/>
                  <a:pt x="229" y="136"/>
                </a:cubicBezTo>
                <a:cubicBezTo>
                  <a:pt x="229" y="136"/>
                  <a:pt x="238" y="138"/>
                  <a:pt x="240" y="141"/>
                </a:cubicBezTo>
                <a:close/>
                <a:moveTo>
                  <a:pt x="15" y="173"/>
                </a:moveTo>
                <a:cubicBezTo>
                  <a:pt x="15" y="173"/>
                  <a:pt x="15" y="162"/>
                  <a:pt x="17" y="160"/>
                </a:cubicBezTo>
                <a:cubicBezTo>
                  <a:pt x="19" y="158"/>
                  <a:pt x="31" y="158"/>
                  <a:pt x="31" y="158"/>
                </a:cubicBezTo>
                <a:cubicBezTo>
                  <a:pt x="31" y="158"/>
                  <a:pt x="22" y="160"/>
                  <a:pt x="20" y="162"/>
                </a:cubicBezTo>
                <a:cubicBezTo>
                  <a:pt x="17" y="164"/>
                  <a:pt x="15" y="173"/>
                  <a:pt x="15" y="173"/>
                </a:cubicBezTo>
                <a:close/>
                <a:moveTo>
                  <a:pt x="20" y="154"/>
                </a:moveTo>
                <a:cubicBezTo>
                  <a:pt x="17" y="152"/>
                  <a:pt x="15" y="143"/>
                  <a:pt x="15" y="143"/>
                </a:cubicBezTo>
                <a:cubicBezTo>
                  <a:pt x="15" y="143"/>
                  <a:pt x="15" y="154"/>
                  <a:pt x="17" y="156"/>
                </a:cubicBezTo>
                <a:cubicBezTo>
                  <a:pt x="19" y="158"/>
                  <a:pt x="31" y="158"/>
                  <a:pt x="31" y="158"/>
                </a:cubicBezTo>
                <a:cubicBezTo>
                  <a:pt x="31" y="158"/>
                  <a:pt x="22" y="156"/>
                  <a:pt x="20" y="154"/>
                </a:cubicBezTo>
                <a:close/>
                <a:moveTo>
                  <a:pt x="11" y="154"/>
                </a:moveTo>
                <a:cubicBezTo>
                  <a:pt x="9" y="156"/>
                  <a:pt x="0" y="158"/>
                  <a:pt x="0" y="158"/>
                </a:cubicBezTo>
                <a:cubicBezTo>
                  <a:pt x="0" y="158"/>
                  <a:pt x="11" y="158"/>
                  <a:pt x="14" y="156"/>
                </a:cubicBezTo>
                <a:cubicBezTo>
                  <a:pt x="16" y="154"/>
                  <a:pt x="15" y="143"/>
                  <a:pt x="15" y="143"/>
                </a:cubicBezTo>
                <a:cubicBezTo>
                  <a:pt x="15" y="143"/>
                  <a:pt x="13" y="152"/>
                  <a:pt x="11" y="154"/>
                </a:cubicBezTo>
                <a:close/>
                <a:moveTo>
                  <a:pt x="11" y="162"/>
                </a:moveTo>
                <a:cubicBezTo>
                  <a:pt x="13" y="164"/>
                  <a:pt x="15" y="173"/>
                  <a:pt x="15" y="173"/>
                </a:cubicBezTo>
                <a:cubicBezTo>
                  <a:pt x="15" y="173"/>
                  <a:pt x="16" y="162"/>
                  <a:pt x="14" y="160"/>
                </a:cubicBezTo>
                <a:cubicBezTo>
                  <a:pt x="11" y="158"/>
                  <a:pt x="0" y="158"/>
                  <a:pt x="0" y="158"/>
                </a:cubicBezTo>
                <a:cubicBezTo>
                  <a:pt x="0" y="158"/>
                  <a:pt x="9" y="160"/>
                  <a:pt x="11" y="162"/>
                </a:cubicBezTo>
                <a:close/>
                <a:moveTo>
                  <a:pt x="214" y="133"/>
                </a:moveTo>
                <a:cubicBezTo>
                  <a:pt x="214" y="133"/>
                  <a:pt x="213" y="99"/>
                  <a:pt x="219" y="93"/>
                </a:cubicBezTo>
                <a:cubicBezTo>
                  <a:pt x="226" y="87"/>
                  <a:pt x="259" y="88"/>
                  <a:pt x="259" y="88"/>
                </a:cubicBezTo>
                <a:cubicBezTo>
                  <a:pt x="259" y="88"/>
                  <a:pt x="232" y="94"/>
                  <a:pt x="226" y="100"/>
                </a:cubicBezTo>
                <a:cubicBezTo>
                  <a:pt x="220" y="106"/>
                  <a:pt x="214" y="133"/>
                  <a:pt x="214" y="133"/>
                </a:cubicBezTo>
                <a:close/>
                <a:moveTo>
                  <a:pt x="226" y="75"/>
                </a:moveTo>
                <a:cubicBezTo>
                  <a:pt x="220" y="69"/>
                  <a:pt x="214" y="42"/>
                  <a:pt x="214" y="42"/>
                </a:cubicBezTo>
                <a:cubicBezTo>
                  <a:pt x="214" y="42"/>
                  <a:pt x="213" y="76"/>
                  <a:pt x="219" y="82"/>
                </a:cubicBezTo>
                <a:cubicBezTo>
                  <a:pt x="226" y="88"/>
                  <a:pt x="259" y="88"/>
                  <a:pt x="259" y="88"/>
                </a:cubicBezTo>
                <a:cubicBezTo>
                  <a:pt x="259" y="88"/>
                  <a:pt x="232" y="81"/>
                  <a:pt x="226" y="75"/>
                </a:cubicBezTo>
                <a:close/>
                <a:moveTo>
                  <a:pt x="201" y="75"/>
                </a:moveTo>
                <a:cubicBezTo>
                  <a:pt x="195" y="81"/>
                  <a:pt x="168" y="88"/>
                  <a:pt x="168" y="88"/>
                </a:cubicBezTo>
                <a:cubicBezTo>
                  <a:pt x="168" y="88"/>
                  <a:pt x="202" y="88"/>
                  <a:pt x="208" y="82"/>
                </a:cubicBezTo>
                <a:cubicBezTo>
                  <a:pt x="215" y="76"/>
                  <a:pt x="214" y="42"/>
                  <a:pt x="214" y="42"/>
                </a:cubicBezTo>
                <a:cubicBezTo>
                  <a:pt x="214" y="42"/>
                  <a:pt x="208" y="69"/>
                  <a:pt x="201" y="75"/>
                </a:cubicBezTo>
                <a:close/>
                <a:moveTo>
                  <a:pt x="201" y="100"/>
                </a:moveTo>
                <a:cubicBezTo>
                  <a:pt x="208" y="106"/>
                  <a:pt x="214" y="133"/>
                  <a:pt x="214" y="133"/>
                </a:cubicBezTo>
                <a:cubicBezTo>
                  <a:pt x="214" y="133"/>
                  <a:pt x="215" y="99"/>
                  <a:pt x="208" y="93"/>
                </a:cubicBezTo>
                <a:cubicBezTo>
                  <a:pt x="202" y="87"/>
                  <a:pt x="168" y="88"/>
                  <a:pt x="168" y="88"/>
                </a:cubicBezTo>
                <a:cubicBezTo>
                  <a:pt x="168" y="88"/>
                  <a:pt x="195" y="94"/>
                  <a:pt x="201" y="100"/>
                </a:cubicBezTo>
                <a:close/>
                <a:moveTo>
                  <a:pt x="250" y="231"/>
                </a:moveTo>
                <a:cubicBezTo>
                  <a:pt x="212" y="178"/>
                  <a:pt x="212" y="178"/>
                  <a:pt x="212" y="178"/>
                </a:cubicBezTo>
                <a:cubicBezTo>
                  <a:pt x="189" y="178"/>
                  <a:pt x="189" y="178"/>
                  <a:pt x="189" y="178"/>
                </a:cubicBezTo>
                <a:cubicBezTo>
                  <a:pt x="193" y="160"/>
                  <a:pt x="207" y="146"/>
                  <a:pt x="223" y="146"/>
                </a:cubicBezTo>
                <a:cubicBezTo>
                  <a:pt x="224" y="146"/>
                  <a:pt x="226" y="144"/>
                  <a:pt x="226" y="143"/>
                </a:cubicBezTo>
                <a:cubicBezTo>
                  <a:pt x="226" y="141"/>
                  <a:pt x="224" y="140"/>
                  <a:pt x="223" y="140"/>
                </a:cubicBezTo>
                <a:cubicBezTo>
                  <a:pt x="203" y="140"/>
                  <a:pt x="187" y="156"/>
                  <a:pt x="183" y="178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58" y="140"/>
                  <a:pt x="173" y="110"/>
                  <a:pt x="190" y="110"/>
                </a:cubicBezTo>
                <a:cubicBezTo>
                  <a:pt x="191" y="110"/>
                  <a:pt x="193" y="109"/>
                  <a:pt x="193" y="107"/>
                </a:cubicBezTo>
                <a:cubicBezTo>
                  <a:pt x="193" y="105"/>
                  <a:pt x="191" y="104"/>
                  <a:pt x="190" y="104"/>
                </a:cubicBezTo>
                <a:cubicBezTo>
                  <a:pt x="169" y="104"/>
                  <a:pt x="152" y="136"/>
                  <a:pt x="150" y="178"/>
                </a:cubicBezTo>
                <a:cubicBezTo>
                  <a:pt x="139" y="178"/>
                  <a:pt x="139" y="178"/>
                  <a:pt x="139" y="178"/>
                </a:cubicBezTo>
                <a:cubicBezTo>
                  <a:pt x="141" y="92"/>
                  <a:pt x="170" y="23"/>
                  <a:pt x="206" y="23"/>
                </a:cubicBezTo>
                <a:cubicBezTo>
                  <a:pt x="208" y="23"/>
                  <a:pt x="210" y="21"/>
                  <a:pt x="210" y="20"/>
                </a:cubicBezTo>
                <a:cubicBezTo>
                  <a:pt x="210" y="18"/>
                  <a:pt x="208" y="17"/>
                  <a:pt x="206" y="17"/>
                </a:cubicBezTo>
                <a:cubicBezTo>
                  <a:pt x="166" y="17"/>
                  <a:pt x="135" y="87"/>
                  <a:pt x="133" y="178"/>
                </a:cubicBezTo>
                <a:cubicBezTo>
                  <a:pt x="129" y="178"/>
                  <a:pt x="129" y="178"/>
                  <a:pt x="129" y="178"/>
                </a:cubicBezTo>
                <a:cubicBezTo>
                  <a:pt x="129" y="66"/>
                  <a:pt x="127" y="66"/>
                  <a:pt x="124" y="66"/>
                </a:cubicBezTo>
                <a:cubicBezTo>
                  <a:pt x="122" y="66"/>
                  <a:pt x="120" y="68"/>
                  <a:pt x="120" y="69"/>
                </a:cubicBezTo>
                <a:cubicBezTo>
                  <a:pt x="120" y="70"/>
                  <a:pt x="121" y="70"/>
                  <a:pt x="121" y="71"/>
                </a:cubicBezTo>
                <a:cubicBezTo>
                  <a:pt x="122" y="76"/>
                  <a:pt x="123" y="118"/>
                  <a:pt x="123" y="178"/>
                </a:cubicBezTo>
                <a:cubicBezTo>
                  <a:pt x="120" y="178"/>
                  <a:pt x="120" y="178"/>
                  <a:pt x="120" y="178"/>
                </a:cubicBezTo>
                <a:cubicBezTo>
                  <a:pt x="118" y="114"/>
                  <a:pt x="89" y="62"/>
                  <a:pt x="54" y="62"/>
                </a:cubicBezTo>
                <a:cubicBezTo>
                  <a:pt x="52" y="62"/>
                  <a:pt x="51" y="63"/>
                  <a:pt x="51" y="65"/>
                </a:cubicBezTo>
                <a:cubicBezTo>
                  <a:pt x="51" y="67"/>
                  <a:pt x="52" y="68"/>
                  <a:pt x="54" y="68"/>
                </a:cubicBezTo>
                <a:cubicBezTo>
                  <a:pt x="86" y="68"/>
                  <a:pt x="112" y="117"/>
                  <a:pt x="113" y="178"/>
                </a:cubicBezTo>
                <a:cubicBezTo>
                  <a:pt x="103" y="178"/>
                  <a:pt x="103" y="178"/>
                  <a:pt x="103" y="178"/>
                </a:cubicBezTo>
                <a:cubicBezTo>
                  <a:pt x="103" y="161"/>
                  <a:pt x="98" y="144"/>
                  <a:pt x="89" y="144"/>
                </a:cubicBezTo>
                <a:cubicBezTo>
                  <a:pt x="87" y="144"/>
                  <a:pt x="86" y="145"/>
                  <a:pt x="86" y="147"/>
                </a:cubicBezTo>
                <a:cubicBezTo>
                  <a:pt x="86" y="149"/>
                  <a:pt x="87" y="150"/>
                  <a:pt x="89" y="150"/>
                </a:cubicBezTo>
                <a:cubicBezTo>
                  <a:pt x="91" y="150"/>
                  <a:pt x="97" y="161"/>
                  <a:pt x="97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79" y="164"/>
                  <a:pt x="59" y="154"/>
                  <a:pt x="36" y="154"/>
                </a:cubicBezTo>
                <a:cubicBezTo>
                  <a:pt x="34" y="154"/>
                  <a:pt x="33" y="156"/>
                  <a:pt x="33" y="157"/>
                </a:cubicBezTo>
                <a:cubicBezTo>
                  <a:pt x="33" y="159"/>
                  <a:pt x="34" y="160"/>
                  <a:pt x="36" y="160"/>
                </a:cubicBezTo>
                <a:cubicBezTo>
                  <a:pt x="55" y="160"/>
                  <a:pt x="72" y="168"/>
                  <a:pt x="79" y="178"/>
                </a:cubicBezTo>
                <a:cubicBezTo>
                  <a:pt x="60" y="178"/>
                  <a:pt x="60" y="178"/>
                  <a:pt x="60" y="178"/>
                </a:cubicBezTo>
                <a:cubicBezTo>
                  <a:pt x="22" y="231"/>
                  <a:pt x="22" y="231"/>
                  <a:pt x="22" y="231"/>
                </a:cubicBezTo>
                <a:cubicBezTo>
                  <a:pt x="21" y="233"/>
                  <a:pt x="21" y="235"/>
                  <a:pt x="22" y="236"/>
                </a:cubicBezTo>
                <a:cubicBezTo>
                  <a:pt x="27" y="238"/>
                  <a:pt x="27" y="238"/>
                  <a:pt x="27" y="238"/>
                </a:cubicBezTo>
                <a:cubicBezTo>
                  <a:pt x="28" y="239"/>
                  <a:pt x="30" y="239"/>
                  <a:pt x="31" y="238"/>
                </a:cubicBezTo>
                <a:cubicBezTo>
                  <a:pt x="60" y="195"/>
                  <a:pt x="60" y="195"/>
                  <a:pt x="60" y="195"/>
                </a:cubicBezTo>
                <a:cubicBezTo>
                  <a:pt x="60" y="294"/>
                  <a:pt x="60" y="294"/>
                  <a:pt x="60" y="294"/>
                </a:cubicBezTo>
                <a:cubicBezTo>
                  <a:pt x="60" y="297"/>
                  <a:pt x="63" y="300"/>
                  <a:pt x="66" y="300"/>
                </a:cubicBezTo>
                <a:cubicBezTo>
                  <a:pt x="206" y="300"/>
                  <a:pt x="206" y="300"/>
                  <a:pt x="206" y="300"/>
                </a:cubicBezTo>
                <a:cubicBezTo>
                  <a:pt x="209" y="300"/>
                  <a:pt x="212" y="297"/>
                  <a:pt x="212" y="294"/>
                </a:cubicBezTo>
                <a:cubicBezTo>
                  <a:pt x="212" y="195"/>
                  <a:pt x="212" y="195"/>
                  <a:pt x="212" y="195"/>
                </a:cubicBezTo>
                <a:cubicBezTo>
                  <a:pt x="242" y="238"/>
                  <a:pt x="242" y="238"/>
                  <a:pt x="242" y="238"/>
                </a:cubicBezTo>
                <a:cubicBezTo>
                  <a:pt x="243" y="239"/>
                  <a:pt x="244" y="239"/>
                  <a:pt x="246" y="238"/>
                </a:cubicBezTo>
                <a:cubicBezTo>
                  <a:pt x="250" y="236"/>
                  <a:pt x="250" y="236"/>
                  <a:pt x="250" y="236"/>
                </a:cubicBezTo>
                <a:cubicBezTo>
                  <a:pt x="251" y="235"/>
                  <a:pt x="251" y="233"/>
                  <a:pt x="250" y="231"/>
                </a:cubicBezTo>
                <a:close/>
                <a:moveTo>
                  <a:pt x="159" y="226"/>
                </a:moveTo>
                <a:cubicBezTo>
                  <a:pt x="113" y="226"/>
                  <a:pt x="113" y="226"/>
                  <a:pt x="113" y="226"/>
                </a:cubicBezTo>
                <a:cubicBezTo>
                  <a:pt x="110" y="226"/>
                  <a:pt x="107" y="223"/>
                  <a:pt x="107" y="220"/>
                </a:cubicBezTo>
                <a:cubicBezTo>
                  <a:pt x="107" y="216"/>
                  <a:pt x="110" y="214"/>
                  <a:pt x="113" y="214"/>
                </a:cubicBezTo>
                <a:cubicBezTo>
                  <a:pt x="159" y="214"/>
                  <a:pt x="159" y="214"/>
                  <a:pt x="159" y="214"/>
                </a:cubicBezTo>
                <a:cubicBezTo>
                  <a:pt x="162" y="214"/>
                  <a:pt x="165" y="216"/>
                  <a:pt x="165" y="220"/>
                </a:cubicBezTo>
                <a:cubicBezTo>
                  <a:pt x="165" y="223"/>
                  <a:pt x="162" y="226"/>
                  <a:pt x="15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defTabSz="932407"/>
            <a:endParaRPr lang="en-US" sz="1632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Frameworks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898" y="186384"/>
            <a:ext cx="2580908" cy="790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368" y="2703016"/>
            <a:ext cx="8767785" cy="41549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60286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Shipped as Open source at </a:t>
            </a: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  <a:hlinkClick r:id="rId6"/>
              </a:rPr>
              <a:t>playerframework.codeplex.com</a:t>
            </a:r>
            <a:endParaRPr lang="en-US" sz="2500" dirty="0">
              <a:solidFill>
                <a:srgbClr val="292929">
                  <a:lumMod val="75000"/>
                  <a:lumOff val="25000"/>
                </a:srgbClr>
              </a:solidFill>
            </a:endParaRPr>
          </a:p>
          <a:p>
            <a:pPr marL="460286" lvl="1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Builds on capabilities of Smooth Streaming Client</a:t>
            </a:r>
          </a:p>
          <a:p>
            <a:pPr marL="460286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Available for multiple platform </a:t>
            </a:r>
          </a:p>
          <a:p>
            <a:pPr marL="917307" lvl="1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Windows 8 Player</a:t>
            </a:r>
          </a:p>
          <a:p>
            <a:pPr marL="1374325" lvl="2" indent="-460286" defTabSz="914039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HTML/JavaScript Modern style applications</a:t>
            </a:r>
          </a:p>
          <a:p>
            <a:pPr marL="1374325" lvl="2" indent="-460286" defTabSz="914039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XAML/C# Modern style applications</a:t>
            </a:r>
          </a:p>
          <a:p>
            <a:pPr marL="917307" lvl="1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HTML5 player for browser</a:t>
            </a:r>
          </a:p>
          <a:p>
            <a:pPr marL="917307" lvl="1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Silverlight &amp; Windows Phone player</a:t>
            </a:r>
          </a:p>
          <a:p>
            <a:pPr marL="460286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Well established player framework</a:t>
            </a:r>
          </a:p>
          <a:p>
            <a:pPr marL="460286" indent="-460286" defTabSz="914039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5"/>
              </a:buBlip>
            </a:pPr>
            <a:r>
              <a:rPr lang="en-US" sz="2500" dirty="0">
                <a:solidFill>
                  <a:srgbClr val="292929">
                    <a:lumMod val="75000"/>
                    <a:lumOff val="25000"/>
                  </a:srgbClr>
                </a:solidFill>
              </a:rPr>
              <a:t>Plugin Architecture – import what you need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66927" y="2510604"/>
            <a:ext cx="4188370" cy="3607879"/>
            <a:chOff x="6095966" y="1371600"/>
            <a:chExt cx="5678522" cy="4891500"/>
          </a:xfrm>
        </p:grpSpPr>
        <p:sp>
          <p:nvSpPr>
            <p:cNvPr id="5" name="Rounded Rectangle 26"/>
            <p:cNvSpPr/>
            <p:nvPr/>
          </p:nvSpPr>
          <p:spPr>
            <a:xfrm>
              <a:off x="6095966" y="1371600"/>
              <a:ext cx="5678522" cy="920338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0 w 5678522"/>
                <a:gd name="connsiteY3" fmla="*/ 914400 h 920338"/>
                <a:gd name="connsiteX4" fmla="*/ 0 w 5678522"/>
                <a:gd name="connsiteY4" fmla="*/ 0 h 920338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552202 w 5678522"/>
                <a:gd name="connsiteY3" fmla="*/ 920338 h 920338"/>
                <a:gd name="connsiteX4" fmla="*/ 0 w 5678522"/>
                <a:gd name="connsiteY4" fmla="*/ 0 h 92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522" h="920338">
                  <a:moveTo>
                    <a:pt x="0" y="0"/>
                  </a:moveTo>
                  <a:lnTo>
                    <a:pt x="5678522" y="0"/>
                  </a:lnTo>
                  <a:lnTo>
                    <a:pt x="5138195" y="920338"/>
                  </a:lnTo>
                  <a:lnTo>
                    <a:pt x="552202" y="920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Applications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NBC, Comcast)</a:t>
              </a:r>
            </a:p>
          </p:txBody>
        </p:sp>
        <p:sp>
          <p:nvSpPr>
            <p:cNvPr id="6" name="Rounded Rectangle 26"/>
            <p:cNvSpPr/>
            <p:nvPr/>
          </p:nvSpPr>
          <p:spPr>
            <a:xfrm>
              <a:off x="6689731" y="2367360"/>
              <a:ext cx="4508803" cy="914400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5102569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0 w 5102569"/>
                <a:gd name="connsiteY4" fmla="*/ 0 h 914400"/>
                <a:gd name="connsiteX0" fmla="*/ 593766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593766 w 5102569"/>
                <a:gd name="connsiteY4" fmla="*/ 0 h 914400"/>
                <a:gd name="connsiteX0" fmla="*/ 0 w 4508803"/>
                <a:gd name="connsiteY0" fmla="*/ 0 h 914400"/>
                <a:gd name="connsiteX1" fmla="*/ 4508803 w 4508803"/>
                <a:gd name="connsiteY1" fmla="*/ 0 h 914400"/>
                <a:gd name="connsiteX2" fmla="*/ 3968476 w 4508803"/>
                <a:gd name="connsiteY2" fmla="*/ 914400 h 914400"/>
                <a:gd name="connsiteX3" fmla="*/ 534390 w 4508803"/>
                <a:gd name="connsiteY3" fmla="*/ 914400 h 914400"/>
                <a:gd name="connsiteX4" fmla="*/ 0 w 4508803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803" h="914400">
                  <a:moveTo>
                    <a:pt x="0" y="0"/>
                  </a:moveTo>
                  <a:lnTo>
                    <a:pt x="4508803" y="0"/>
                  </a:lnTo>
                  <a:lnTo>
                    <a:pt x="3968476" y="914400"/>
                  </a:lnTo>
                  <a:lnTo>
                    <a:pt x="53439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Frameworks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MMPPF, HTML5 framework)</a:t>
              </a:r>
            </a:p>
          </p:txBody>
        </p:sp>
        <p:sp>
          <p:nvSpPr>
            <p:cNvPr id="7" name="Rounded Rectangle 26"/>
            <p:cNvSpPr/>
            <p:nvPr/>
          </p:nvSpPr>
          <p:spPr>
            <a:xfrm>
              <a:off x="7277559" y="3357182"/>
              <a:ext cx="3333147" cy="920337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5937 h 920337"/>
                <a:gd name="connsiteX1" fmla="*/ 4514741 w 5678522"/>
                <a:gd name="connsiteY1" fmla="*/ 0 h 920337"/>
                <a:gd name="connsiteX2" fmla="*/ 5678522 w 5678522"/>
                <a:gd name="connsiteY2" fmla="*/ 920337 h 920337"/>
                <a:gd name="connsiteX3" fmla="*/ 0 w 5678522"/>
                <a:gd name="connsiteY3" fmla="*/ 920337 h 920337"/>
                <a:gd name="connsiteX4" fmla="*/ 0 w 5678522"/>
                <a:gd name="connsiteY4" fmla="*/ 5937 h 920337"/>
                <a:gd name="connsiteX0" fmla="*/ 0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0 w 4514741"/>
                <a:gd name="connsiteY4" fmla="*/ 5937 h 920337"/>
                <a:gd name="connsiteX0" fmla="*/ 1181594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1181594 w 4514741"/>
                <a:gd name="connsiteY4" fmla="*/ 5937 h 920337"/>
                <a:gd name="connsiteX0" fmla="*/ 0 w 3333147"/>
                <a:gd name="connsiteY0" fmla="*/ 5937 h 920337"/>
                <a:gd name="connsiteX1" fmla="*/ 3333147 w 3333147"/>
                <a:gd name="connsiteY1" fmla="*/ 0 h 920337"/>
                <a:gd name="connsiteX2" fmla="*/ 2804695 w 3333147"/>
                <a:gd name="connsiteY2" fmla="*/ 920337 h 920337"/>
                <a:gd name="connsiteX3" fmla="*/ 522515 w 3333147"/>
                <a:gd name="connsiteY3" fmla="*/ 920337 h 920337"/>
                <a:gd name="connsiteX4" fmla="*/ 0 w 3333147"/>
                <a:gd name="connsiteY4" fmla="*/ 5937 h 92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147" h="920337">
                  <a:moveTo>
                    <a:pt x="0" y="5937"/>
                  </a:moveTo>
                  <a:lnTo>
                    <a:pt x="3333147" y="0"/>
                  </a:lnTo>
                  <a:lnTo>
                    <a:pt x="2804695" y="920337"/>
                  </a:lnTo>
                  <a:lnTo>
                    <a:pt x="522515" y="920337"/>
                  </a:lnTo>
                  <a:lnTo>
                    <a:pt x="0" y="59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Client SDK / Porting Kits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SSME, SSPK)</a:t>
              </a:r>
            </a:p>
          </p:txBody>
        </p:sp>
        <p:sp>
          <p:nvSpPr>
            <p:cNvPr id="8" name="Rounded Rectangle 26"/>
            <p:cNvSpPr/>
            <p:nvPr/>
          </p:nvSpPr>
          <p:spPr>
            <a:xfrm>
              <a:off x="7853514" y="4358880"/>
              <a:ext cx="2175302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3932850 w 5678522"/>
                <a:gd name="connsiteY1" fmla="*/ 5937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0 w 3932850"/>
                <a:gd name="connsiteY4" fmla="*/ 0 h 914400"/>
                <a:gd name="connsiteX0" fmla="*/ 1757548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1757548 w 3932850"/>
                <a:gd name="connsiteY4" fmla="*/ 0 h 914400"/>
                <a:gd name="connsiteX0" fmla="*/ 0 w 2175302"/>
                <a:gd name="connsiteY0" fmla="*/ 0 h 908462"/>
                <a:gd name="connsiteX1" fmla="*/ 2175302 w 2175302"/>
                <a:gd name="connsiteY1" fmla="*/ 5937 h 908462"/>
                <a:gd name="connsiteX2" fmla="*/ 1658725 w 2175302"/>
                <a:gd name="connsiteY2" fmla="*/ 908462 h 908462"/>
                <a:gd name="connsiteX3" fmla="*/ 522515 w 2175302"/>
                <a:gd name="connsiteY3" fmla="*/ 908462 h 908462"/>
                <a:gd name="connsiteX4" fmla="*/ 0 w 2175302"/>
                <a:gd name="connsiteY4" fmla="*/ 0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302" h="908462">
                  <a:moveTo>
                    <a:pt x="0" y="0"/>
                  </a:moveTo>
                  <a:lnTo>
                    <a:pt x="2175302" y="5937"/>
                  </a:lnTo>
                  <a:lnTo>
                    <a:pt x="1658725" y="908462"/>
                  </a:lnTo>
                  <a:lnTo>
                    <a:pt x="522515" y="908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Media Pipeline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Silverlight, </a:t>
              </a:r>
              <a:r>
                <a:rPr lang="en-US" sz="1100" dirty="0" err="1">
                  <a:solidFill>
                    <a:srgbClr val="FFFFFF">
                      <a:alpha val="99000"/>
                    </a:srgbClr>
                  </a:solidFill>
                </a:rPr>
                <a:t>GStreamer</a:t>
              </a: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)</a:t>
              </a:r>
            </a:p>
          </p:txBody>
        </p:sp>
        <p:sp>
          <p:nvSpPr>
            <p:cNvPr id="9" name="Rounded Rectangle 26"/>
            <p:cNvSpPr/>
            <p:nvPr/>
          </p:nvSpPr>
          <p:spPr>
            <a:xfrm>
              <a:off x="8423530" y="5354638"/>
              <a:ext cx="1023394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2327564 w 5678522"/>
                <a:gd name="connsiteY0" fmla="*/ 5938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5678522"/>
                <a:gd name="connsiteY0" fmla="*/ 5938 h 914400"/>
                <a:gd name="connsiteX1" fmla="*/ 3350958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448434 w 3350958"/>
                <a:gd name="connsiteY2" fmla="*/ 914400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840320 w 3350958"/>
                <a:gd name="connsiteY2" fmla="*/ 908462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0 w 1023394"/>
                <a:gd name="connsiteY0" fmla="*/ 5938 h 908462"/>
                <a:gd name="connsiteX1" fmla="*/ 1023394 w 1023394"/>
                <a:gd name="connsiteY1" fmla="*/ 0 h 908462"/>
                <a:gd name="connsiteX2" fmla="*/ 512756 w 1023394"/>
                <a:gd name="connsiteY2" fmla="*/ 908462 h 908462"/>
                <a:gd name="connsiteX3" fmla="*/ 0 w 1023394"/>
                <a:gd name="connsiteY3" fmla="*/ 5938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394" h="908462">
                  <a:moveTo>
                    <a:pt x="0" y="5938"/>
                  </a:moveTo>
                  <a:lnTo>
                    <a:pt x="1023394" y="0"/>
                  </a:lnTo>
                  <a:lnTo>
                    <a:pt x="512756" y="908462"/>
                  </a:lnTo>
                  <a:lnTo>
                    <a:pt x="0" y="59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0" rIns="60952" bIns="0" numCol="1" spcCol="1270" anchor="t" anchorCtr="0">
              <a:noAutofit/>
            </a:bodyPr>
            <a:lstStyle/>
            <a:p>
              <a:pPr algn="ctr" defTabSz="711064">
                <a:lnSpc>
                  <a:spcPct val="85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Platform</a:t>
              </a:r>
              <a:b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(e.g., </a:t>
              </a:r>
              <a:b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Windows/ Linux)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7324" y="1234330"/>
            <a:ext cx="9504064" cy="720000"/>
            <a:chOff x="398388" y="2508874"/>
            <a:chExt cx="8014651" cy="720000"/>
          </a:xfrm>
        </p:grpSpPr>
        <p:pic>
          <p:nvPicPr>
            <p:cNvPr id="1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</a:t>
              </a:r>
              <a:r>
                <a:rPr lang="en-US" sz="2400" dirty="0" smtClean="0">
                  <a:solidFill>
                    <a:srgbClr val="292929">
                      <a:lumMod val="75000"/>
                      <a:lumOff val="25000"/>
                    </a:srgbClr>
                  </a:solidFill>
                  <a:hlinkClick r:id="rId6"/>
                </a:rPr>
                <a:t>playerframework.codeplex.com</a:t>
              </a:r>
              <a:endParaRPr lang="es-AR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52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857500"/>
            <a:ext cx="1051316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sz="5400" dirty="0" smtClean="0"/>
              <a:t>blogs.southworks.net/about-us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53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chemeClr val="bg1"/>
                </a:solidFill>
              </a:rPr>
              <a:t>Demo: Reproduciendo contenido en múltiples plataformas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98150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Players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315259"/>
            <a:ext cx="2227482" cy="22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25930" y="2981502"/>
            <a:ext cx="8740141" cy="894996"/>
          </a:xfrm>
        </p:spPr>
        <p:txBody>
          <a:bodyPr anchor="ctr">
            <a:noAutofit/>
          </a:bodyPr>
          <a:lstStyle/>
          <a:p>
            <a:r>
              <a:rPr lang="en-US" sz="8800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  <p:sp>
        <p:nvSpPr>
          <p:cNvPr id="9" name="Rounded Rectangle 29"/>
          <p:cNvSpPr/>
          <p:nvPr/>
        </p:nvSpPr>
        <p:spPr bwMode="black">
          <a:xfrm>
            <a:off x="10272464" y="2287056"/>
            <a:ext cx="1032345" cy="2283888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5" tIns="34285" rIns="34285" bIns="34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27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31504" y="2053205"/>
            <a:ext cx="8928000" cy="1015755"/>
            <a:chOff x="398388" y="2543304"/>
            <a:chExt cx="8014651" cy="1015756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es Windows Azure Media Services?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>
                  <a:latin typeface="Segoe UI" pitchFamily="34" charset="0"/>
                  <a:cs typeface="Segoe UI" pitchFamily="34" charset="0"/>
                </a:rPr>
                <a:t>Arquitectura, Filosofía y Alcance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31504" y="3140969"/>
            <a:ext cx="8928000" cy="1477420"/>
            <a:chOff x="398388" y="2543304"/>
            <a:chExt cx="8014651" cy="1477421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Servicio Video on Demand (VOD)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Usando el portal de Windows Azure </a:t>
              </a:r>
              <a:r>
                <a:rPr lang="es-AR" sz="2000" dirty="0"/>
                <a:t>para Media </a:t>
              </a:r>
              <a:r>
                <a:rPr lang="es-AR" sz="2000" dirty="0"/>
                <a:t>Services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Mi primer VOD workflow en C#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31504" y="1340768"/>
            <a:ext cx="8928000" cy="720000"/>
            <a:chOff x="398388" y="2543304"/>
            <a:chExt cx="8014651" cy="72000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cambio para la industria de Media?</a:t>
              </a:r>
              <a:endParaRPr lang="es-AR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31504" y="4725145"/>
            <a:ext cx="8928000" cy="1323531"/>
            <a:chOff x="398388" y="2543304"/>
            <a:chExt cx="8014651" cy="1323532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Dynamic Packaging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Reproduciendo mi contenido en Windows 8, Silverlight, </a:t>
              </a:r>
              <a:r>
                <a:rPr lang="es-AR" sz="2000" dirty="0" smtClean="0"/>
                <a:t>Flash y HTML5</a:t>
              </a:r>
              <a:endParaRPr lang="es-A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20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/>
          <p:cNvSpPr/>
          <p:nvPr/>
        </p:nvSpPr>
        <p:spPr bwMode="auto">
          <a:xfrm>
            <a:off x="2991217" y="3087000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/>
              <a:t>¿Qué cambio para la industria de Media</a:t>
            </a:r>
            <a:r>
              <a:rPr lang="en-US" sz="3600" dirty="0"/>
              <a:t>?</a:t>
            </a:r>
            <a:endParaRPr lang="es-AR" sz="3600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52" y="1857614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2" descr="Radio al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25" y="1827618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9963" y="1877747"/>
            <a:ext cx="141673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100 M</a:t>
            </a:r>
            <a:endParaRPr lang="es-AR" sz="4949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9" name="Picture 25" descr="Home 512x5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27" y="1971686"/>
            <a:ext cx="432303" cy="43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37629" y="2103947"/>
            <a:ext cx="14141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5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Hogares WW </a:t>
            </a:r>
            <a:endParaRPr lang="es-AR" sz="135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69970" y="2403987"/>
            <a:ext cx="3577721" cy="2493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077" y="2438583"/>
            <a:ext cx="3412794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TIENEN AL MENOS UNA</a:t>
            </a:r>
            <a:endParaRPr lang="es-AR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3653" y="27113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 CON INTERNET </a:t>
            </a:r>
            <a:endParaRPr lang="es-AR" sz="1500" b="1" dirty="0">
              <a:solidFill>
                <a:srgbClr val="00B0F0"/>
              </a:solidFill>
            </a:endParaRPr>
          </a:p>
        </p:txBody>
      </p:sp>
      <p:pic>
        <p:nvPicPr>
          <p:cNvPr id="16" name="Picture 18" descr="Mobile phone 512x512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93" y="3435504"/>
            <a:ext cx="910155" cy="9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42944" y="3775940"/>
            <a:ext cx="1159100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50%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6707" y="3277106"/>
            <a:ext cx="1798890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SMARTPHONES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Block Arc 23"/>
          <p:cNvSpPr/>
          <p:nvPr/>
        </p:nvSpPr>
        <p:spPr bwMode="auto">
          <a:xfrm>
            <a:off x="6681693" y="3127753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Picture 18" descr="Mobile phone 512x512.png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5650163" y="3569334"/>
            <a:ext cx="1236423" cy="9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233420" y="3816695"/>
            <a:ext cx="1072538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19%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64621" y="3266698"/>
            <a:ext cx="111761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57448" y="4345655"/>
            <a:ext cx="7559424" cy="451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50" y="4502122"/>
            <a:ext cx="829961" cy="7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3" y="4537349"/>
            <a:ext cx="213156" cy="43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8" descr="Mobile phone 512x512.png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5"/>
          <a:stretch/>
        </p:blipFill>
        <p:spPr bwMode="auto">
          <a:xfrm rot="16200000">
            <a:off x="4919427" y="4765186"/>
            <a:ext cx="839055" cy="6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12" y="4953756"/>
            <a:ext cx="133749" cy="2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156901" y="4317305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MULTIPLES TAREAS</a:t>
            </a:r>
            <a:endParaRPr lang="es-AR" sz="30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08046" y="4823076"/>
            <a:ext cx="186301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1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MIENTRAS MIRAN TV</a:t>
            </a:r>
            <a:endParaRPr lang="es-AR" sz="1351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4733" y="5104192"/>
            <a:ext cx="1157496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80%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36" name="Picture 21" descr="Movie 512x512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74633" y="3798636"/>
            <a:ext cx="455859" cy="4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 bwMode="auto">
          <a:xfrm rot="5400000">
            <a:off x="7552238" y="5026857"/>
            <a:ext cx="1026455" cy="758539"/>
          </a:xfrm>
          <a:prstGeom prst="rightArrow">
            <a:avLst>
              <a:gd name="adj1" fmla="val 64465"/>
              <a:gd name="adj2" fmla="val 473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0276" y="4889931"/>
            <a:ext cx="2378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10k Millones</a:t>
            </a:r>
            <a:endParaRPr lang="es-AR" sz="3600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4417" y="5285665"/>
            <a:ext cx="3214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" b="1" dirty="0">
                <a:solidFill>
                  <a:srgbClr val="00B0F0"/>
                </a:solidFill>
              </a:rPr>
              <a:t>DISPOSITIVOS MOBILES CONECTADOS</a:t>
            </a:r>
            <a:endParaRPr lang="es-AR" sz="13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2775" y="5531934"/>
            <a:ext cx="447238" cy="238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7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51381" y="5469129"/>
            <a:ext cx="9586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300" spc="-113" dirty="0">
                <a:solidFill>
                  <a:schemeClr val="accent6">
                    <a:lumMod val="40000"/>
                    <a:lumOff val="6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2016</a:t>
            </a:r>
            <a:endParaRPr lang="es-AR" sz="3300" spc="-113" dirty="0">
              <a:solidFill>
                <a:schemeClr val="accent6">
                  <a:lumMod val="40000"/>
                  <a:lumOff val="6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0660" y="5484494"/>
            <a:ext cx="1356140" cy="1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051" dirty="0">
                <a:solidFill>
                  <a:srgbClr val="00B0F0"/>
                </a:solidFill>
              </a:rPr>
              <a:t>*</a:t>
            </a:r>
            <a:r>
              <a:rPr lang="es-AR" sz="1051" dirty="0" err="1">
                <a:solidFill>
                  <a:srgbClr val="00B0F0"/>
                </a:solidFill>
              </a:rPr>
              <a:t>Source</a:t>
            </a:r>
            <a:r>
              <a:rPr lang="es-AR" sz="1051" dirty="0">
                <a:solidFill>
                  <a:srgbClr val="00B0F0"/>
                </a:solidFill>
              </a:rPr>
              <a:t>: Cisco, </a:t>
            </a:r>
            <a:r>
              <a:rPr lang="es-AR" sz="1051" dirty="0" err="1">
                <a:solidFill>
                  <a:srgbClr val="00B0F0"/>
                </a:solidFill>
              </a:rPr>
              <a:t>Gartner</a:t>
            </a:r>
            <a:endParaRPr lang="es-AR" sz="105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0" grpId="0"/>
      <p:bldP spid="13" grpId="0"/>
      <p:bldP spid="14" grpId="0"/>
      <p:bldP spid="17" grpId="0"/>
      <p:bldP spid="20" grpId="0"/>
      <p:bldP spid="24" grpId="0" animBg="1"/>
      <p:bldP spid="26" grpId="0"/>
      <p:bldP spid="27" grpId="0"/>
      <p:bldP spid="28" grpId="0" animBg="1"/>
      <p:bldP spid="33" grpId="0"/>
      <p:bldP spid="34" grpId="0"/>
      <p:bldP spid="35" grpId="0"/>
      <p:bldP spid="37" grpId="0" animBg="1"/>
      <p:bldP spid="38" grpId="0"/>
      <p:bldP spid="39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Fragmentación</a:t>
            </a:r>
            <a:endParaRPr lang="es-AR" dirty="0"/>
          </a:p>
        </p:txBody>
      </p:sp>
      <p:pic>
        <p:nvPicPr>
          <p:cNvPr id="42" name="Picture 22" descr="Movie alt 512x5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1716166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1874920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286" y="1882369"/>
            <a:ext cx="1088247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WEB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5" name="Block Arc 4"/>
          <p:cNvSpPr/>
          <p:nvPr/>
        </p:nvSpPr>
        <p:spPr bwMode="auto">
          <a:xfrm rot="5400000">
            <a:off x="4930107" y="1865023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4" name="Picture 10" descr="http://aux.iconpedia.net/uploads/10883930251758978626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3010123"/>
            <a:ext cx="485151" cy="4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lungo.tapquo.com/assets/images/icon-html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26" y="2433757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2902" y="2798717"/>
            <a:ext cx="1304844" cy="881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7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99%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 DESKTOPS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 LAPTOPS</a:t>
            </a:r>
            <a:endParaRPr lang="es-AR" sz="1500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31910" y="3040315"/>
            <a:ext cx="454958" cy="4549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t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2700" dirty="0">
                <a:solidFill>
                  <a:schemeClr val="bg1">
                    <a:lumMod val="6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sl</a:t>
            </a:r>
            <a:endParaRPr lang="es-AR" sz="2700" dirty="0">
              <a:solidFill>
                <a:schemeClr val="bg1">
                  <a:lumMod val="6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46" name="Picture 30" descr="Camcorder 512x512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88" y="1925011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6156" y="2345283"/>
            <a:ext cx="175490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MOBILE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48" name="Picture 2" descr="http://t2.gstatic.com/images?q=tbn:ANd9GcTRwDGrRH7JeoNQ9__N04BOJRzQRDayDCZToWJPPP0PhCl7VhYpPLEhHbA1JQ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691" l="9653" r="89961">
                        <a14:foregroundMark x1="52124" y1="23711" x2="52124" y2="23711"/>
                        <a14:foregroundMark x1="74517" y1="47423" x2="74517" y2="47423"/>
                        <a14:foregroundMark x1="30116" y1="49485" x2="30116" y2="4948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4" y="4007542"/>
            <a:ext cx="1120192" cy="8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files.softicons.com/download/system-icons/windows-8-metro-invert-icons-by-dakirby309/png/256x256/Folders%20&amp;%20OS/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4" y="4040351"/>
            <a:ext cx="711011" cy="7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4" y="4435646"/>
            <a:ext cx="342852" cy="342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1" y="4442667"/>
            <a:ext cx="342852" cy="3428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332667" y="5022861"/>
            <a:ext cx="31149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  <a:ea typeface="Gulim" panose="020B0600000101010101" pitchFamily="34" charset="-127"/>
              </a:rPr>
              <a:t>Hay una aplicación para esto</a:t>
            </a:r>
            <a:endParaRPr lang="es-AR" sz="1350" dirty="0">
              <a:solidFill>
                <a:schemeClr val="accent5">
                  <a:lumMod val="40000"/>
                  <a:lumOff val="6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3791" y="5254153"/>
            <a:ext cx="3060966" cy="623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APLICACIONES</a:t>
            </a:r>
            <a:endParaRPr lang="es-AR" sz="449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54" name="Picture 24" descr="Windows 512x512.png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7" y="4096619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 descr="http://iphone-developers.com/images/sized/images/uploads/xbox-live-icon-200x19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05" y="4116148"/>
            <a:ext cx="713556" cy="6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8" y="4432820"/>
            <a:ext cx="342852" cy="342852"/>
          </a:xfrm>
          <a:prstGeom prst="rect">
            <a:avLst/>
          </a:prstGeom>
        </p:spPr>
      </p:pic>
      <p:sp>
        <p:nvSpPr>
          <p:cNvPr id="57" name="Block Arc 56"/>
          <p:cNvSpPr/>
          <p:nvPr/>
        </p:nvSpPr>
        <p:spPr bwMode="auto">
          <a:xfrm rot="16200000">
            <a:off x="4366007" y="4004344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0" y="4711895"/>
            <a:ext cx="438850" cy="4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747328" y="2741468"/>
            <a:ext cx="18918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dirty="0">
                <a:solidFill>
                  <a:srgbClr val="FF9933"/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BROWSER</a:t>
            </a:r>
            <a:endParaRPr lang="es-AR" sz="2400" dirty="0">
              <a:solidFill>
                <a:srgbClr val="FF9933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" name="Picture 18" descr="Mobile phone 512x512.png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27" y="2286390"/>
            <a:ext cx="910154" cy="9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81" y="2433758"/>
            <a:ext cx="320176" cy="3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ounded Rectangle 59"/>
          <p:cNvSpPr/>
          <p:nvPr/>
        </p:nvSpPr>
        <p:spPr bwMode="auto">
          <a:xfrm>
            <a:off x="3086334" y="1852224"/>
            <a:ext cx="111022" cy="17784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306228" y="2330092"/>
            <a:ext cx="1995977" cy="759371"/>
          </a:xfrm>
          <a:prstGeom prst="roundRect">
            <a:avLst>
              <a:gd name="adj" fmla="val 50000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3300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VIDEO</a:t>
            </a:r>
            <a:endParaRPr lang="es-AR" sz="3300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64" name="Picture 5" descr="Alert 512x512.png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67" y="2180791"/>
            <a:ext cx="812186" cy="8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615233" y="2901835"/>
            <a:ext cx="1132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SIN PLUGIN</a:t>
            </a:r>
            <a:endParaRPr lang="es-AR" sz="1350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59174" y="3630710"/>
            <a:ext cx="366958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697460" y="3353226"/>
            <a:ext cx="22779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>
                <a:solidFill>
                  <a:srgbClr val="00B0F0"/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PROGRESSIVE DOWNLOAD</a:t>
            </a:r>
            <a:endParaRPr lang="es-AR" sz="1350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38434" y="3580837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accent5">
                    <a:lumMod val="40000"/>
                    <a:lumOff val="60000"/>
                  </a:schemeClr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ADAPTIVE STREAMING</a:t>
            </a:r>
            <a:endParaRPr lang="es-AR" sz="1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 animBg="1"/>
      <p:bldP spid="47" grpId="0"/>
      <p:bldP spid="22" grpId="0"/>
      <p:bldP spid="53" grpId="0"/>
      <p:bldP spid="57" grpId="0" animBg="1"/>
      <p:bldP spid="23" grpId="0"/>
      <p:bldP spid="60" grpId="0" animBg="1"/>
      <p:bldP spid="3" grpId="0"/>
      <p:bldP spid="63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Filosofía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771086" y="1323668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1902466" y="1412777"/>
            <a:ext cx="2365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formato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02467" y="1697654"/>
            <a:ext cx="3602659" cy="1184766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5944" y="1449861"/>
            <a:ext cx="609452" cy="609452"/>
          </a:xfrm>
          <a:prstGeom prst="rect">
            <a:avLst/>
          </a:prstGeom>
          <a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1966227" y="1746651"/>
            <a:ext cx="456897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350" dirty="0">
                <a:ea typeface="Gulim" panose="020B0600000101010101" pitchFamily="34" charset="-127"/>
              </a:rPr>
              <a:t>Smooth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mpeg-DASH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Apple </a:t>
            </a:r>
            <a:r>
              <a:rPr lang="en-US" sz="1350" dirty="0">
                <a:ea typeface="Gulim" panose="020B0600000101010101" pitchFamily="34" charset="-127"/>
              </a:rPr>
              <a:t>HTTP Live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Progressive </a:t>
            </a:r>
            <a:r>
              <a:rPr lang="en-US" sz="1350" dirty="0">
                <a:ea typeface="Gulim" panose="020B0600000101010101" pitchFamily="34" charset="-127"/>
              </a:rPr>
              <a:t>Download</a:t>
            </a:r>
          </a:p>
          <a:p>
            <a:r>
              <a:rPr lang="en-US" sz="1350" dirty="0">
                <a:ea typeface="Gulim" panose="020B0600000101010101" pitchFamily="34" charset="-127"/>
              </a:rPr>
              <a:t>Flash HTTP Dynamic Streaming</a:t>
            </a:r>
            <a:r>
              <a:rPr lang="en-US" sz="1350" dirty="0">
                <a:ea typeface="Gulim" panose="020B0600000101010101" pitchFamily="34" charset="-127"/>
              </a:rPr>
              <a:t>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3771086" y="3169775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1921356" y="3068961"/>
            <a:ext cx="2553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protocolo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1356" y="3353839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018" y="3122267"/>
            <a:ext cx="609452" cy="609452"/>
          </a:xfrm>
          <a:prstGeom prst="rect">
            <a:avLst/>
          </a:prstGeom>
          <a:blipFill>
            <a:blip r:embed="rId4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5148"/>
              <a:satOff val="-1070"/>
              <a:lumOff val="473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1988921" y="342603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HTTP</a:t>
            </a:r>
          </a:p>
          <a:p>
            <a:r>
              <a:rPr lang="en-US" sz="1350" dirty="0">
                <a:ea typeface="Gulim" panose="020B0600000101010101" pitchFamily="34" charset="-127"/>
              </a:rPr>
              <a:t>RTMP </a:t>
            </a:r>
            <a:r>
              <a:rPr lang="en-US" sz="1350" i="1" dirty="0">
                <a:ea typeface="Gulim" panose="020B0600000101010101" pitchFamily="34" charset="-127"/>
              </a:rPr>
              <a:t>(roadmap)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5627" y="4081353"/>
            <a:ext cx="1984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 DRM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4683" y="4406282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920" y="4136266"/>
            <a:ext cx="609452" cy="609452"/>
          </a:xfrm>
          <a:prstGeom prst="rect">
            <a:avLst/>
          </a:prstGeom>
          <a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10295"/>
              <a:satOff val="-2140"/>
              <a:lumOff val="947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/>
          <p:cNvSpPr/>
          <p:nvPr/>
        </p:nvSpPr>
        <p:spPr>
          <a:xfrm>
            <a:off x="1994221" y="446308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PlayReady</a:t>
            </a:r>
          </a:p>
          <a:p>
            <a:r>
              <a:rPr lang="en-US" sz="1350" dirty="0">
                <a:ea typeface="Gulim" panose="020B0600000101010101" pitchFamily="34" charset="-127"/>
              </a:rPr>
              <a:t>Adobe </a:t>
            </a:r>
            <a:r>
              <a:rPr lang="en-US" sz="1350" dirty="0">
                <a:ea typeface="Gulim" panose="020B0600000101010101" pitchFamily="34" charset="-127"/>
              </a:rPr>
              <a:t>Access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Curved Right Arrow 20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5316" y="5302949"/>
            <a:ext cx="85479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Llegar a cualquier device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con el mejor formato, protocolo y DRM posible</a:t>
            </a:r>
            <a:endParaRPr lang="es-AR" sz="24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1" grpId="0" animBg="1"/>
      <p:bldP spid="13" grpId="0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- Reproductores</a:t>
            </a:r>
            <a:endParaRPr lang="es-AR" dirty="0"/>
          </a:p>
        </p:txBody>
      </p:sp>
      <p:sp>
        <p:nvSpPr>
          <p:cNvPr id="57" name="Rounded Rectangle 56"/>
          <p:cNvSpPr/>
          <p:nvPr/>
        </p:nvSpPr>
        <p:spPr bwMode="auto">
          <a:xfrm>
            <a:off x="119336" y="1436811"/>
            <a:ext cx="11860092" cy="14146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36" y="1727652"/>
            <a:ext cx="677108" cy="97719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WEB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67610" y="148420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96444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Silverlight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9472" y="192675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2"/>
              </a:rPr>
              <a:t>Smooth Streaming Player Framework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SDK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 bwMode="auto">
          <a:xfrm>
            <a:off x="4671222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Flash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7686" y="1926754"/>
            <a:ext cx="33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4"/>
              </a:rPr>
              <a:t>OSMF </a:t>
            </a:r>
            <a:r>
              <a:rPr lang="en-US" sz="1600" dirty="0">
                <a:hlinkClick r:id="rId4"/>
              </a:rPr>
              <a:t>plugin for smooth streaming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8720686" y="152471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HTML5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20686" y="1914901"/>
            <a:ext cx="2492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5"/>
              </a:rPr>
              <a:t>HTML5 Player Framework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119336" y="3050530"/>
            <a:ext cx="11860092" cy="141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9336" y="3362701"/>
            <a:ext cx="677108" cy="11198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APPS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7610" y="3097925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796444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472" y="3540474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6"/>
              </a:rPr>
              <a:t>Smooth Streaming Player </a:t>
            </a:r>
            <a:r>
              <a:rPr lang="en-US" sz="1600" dirty="0">
                <a:hlinkClick r:id="rId6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7"/>
              </a:rPr>
              <a:t>Smooth Streaming Client </a:t>
            </a:r>
            <a:r>
              <a:rPr lang="en-US" sz="1600" dirty="0">
                <a:hlinkClick r:id="rId7"/>
              </a:rPr>
              <a:t>SDK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71222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XBox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686" y="3540474"/>
            <a:ext cx="352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8"/>
              </a:rPr>
              <a:t>Smooth Streaming Player </a:t>
            </a:r>
            <a:r>
              <a:rPr lang="en-US" sz="1600" dirty="0">
                <a:hlinkClick r:id="rId8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8"/>
              </a:rPr>
              <a:t>Smooth Streaming Client </a:t>
            </a:r>
            <a:r>
              <a:rPr lang="en-US" sz="1600" dirty="0">
                <a:hlinkClick r:id="rId8"/>
              </a:rPr>
              <a:t>SDK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8720686" y="3138436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TV/STBs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20686" y="3528621"/>
            <a:ext cx="2874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Smooth Streaming Porting Kit</a:t>
            </a:r>
            <a:endParaRPr lang="en-US" sz="1600" dirty="0"/>
          </a:p>
          <a:p>
            <a:pPr lvl="0"/>
            <a:r>
              <a:rPr lang="en-US" sz="1600" dirty="0"/>
              <a:t>Partner integrations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9803" y="4609401"/>
            <a:ext cx="11860092" cy="1453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1358" y="4853654"/>
            <a:ext cx="553998" cy="12096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MOBILE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48077" y="465679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76911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WinPhone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9939" y="509934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10"/>
              </a:rPr>
              <a:t>Player Framework for </a:t>
            </a:r>
            <a:r>
              <a:rPr lang="en-US" sz="1600" dirty="0">
                <a:hlinkClick r:id="rId10"/>
              </a:rPr>
              <a:t>WinPhone </a:t>
            </a:r>
            <a:r>
              <a:rPr lang="en-US" sz="1600" dirty="0">
                <a:hlinkClick r:id="rId10"/>
              </a:rPr>
              <a:t>8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</a:t>
            </a:r>
            <a:r>
              <a:rPr lang="en-US" sz="1600" dirty="0">
                <a:hlinkClick r:id="rId3"/>
              </a:rPr>
              <a:t>SDK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4651689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Android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28153" y="5099345"/>
            <a:ext cx="337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Partner SDKs </a:t>
            </a:r>
            <a:r>
              <a:rPr lang="en-US" sz="1600" dirty="0"/>
              <a:t>and </a:t>
            </a:r>
            <a:r>
              <a:rPr lang="en-US" sz="1600" dirty="0"/>
              <a:t>Frameworks</a:t>
            </a:r>
          </a:p>
          <a:p>
            <a:r>
              <a:rPr lang="en-US" sz="1600" dirty="0">
                <a:hlinkClick r:id="rId4"/>
              </a:rPr>
              <a:t>OSMF plugin for smooth </a:t>
            </a:r>
            <a:r>
              <a:rPr lang="en-US" sz="1600" dirty="0">
                <a:hlinkClick r:id="rId4"/>
              </a:rPr>
              <a:t>streaming</a:t>
            </a:r>
            <a:endParaRPr lang="en-US" sz="1600" dirty="0"/>
          </a:p>
        </p:txBody>
      </p:sp>
      <p:sp>
        <p:nvSpPr>
          <p:cNvPr id="91" name="Rounded Rectangle 90"/>
          <p:cNvSpPr/>
          <p:nvPr/>
        </p:nvSpPr>
        <p:spPr bwMode="auto">
          <a:xfrm>
            <a:off x="8701153" y="469730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iOS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701154" y="5087492"/>
            <a:ext cx="3143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Player </a:t>
            </a:r>
            <a:r>
              <a:rPr lang="en-US" sz="1600" dirty="0">
                <a:hlinkClick r:id="rId9"/>
              </a:rPr>
              <a:t>Framework </a:t>
            </a:r>
            <a:r>
              <a:rPr lang="en-US" sz="1600" dirty="0">
                <a:hlinkClick r:id="rId9"/>
              </a:rPr>
              <a:t>for smooth streaming with PlayReady</a:t>
            </a:r>
            <a:endParaRPr lang="en-US" sz="1600" dirty="0"/>
          </a:p>
          <a:p>
            <a:pPr lvl="0"/>
            <a:r>
              <a:rPr lang="en-US" sz="1600" dirty="0">
                <a:hlinkClick r:id="rId11"/>
              </a:rPr>
              <a:t>Player Framework for </a:t>
            </a:r>
            <a:r>
              <a:rPr lang="en-US" sz="1600" dirty="0">
                <a:hlinkClick r:id="rId11"/>
              </a:rPr>
              <a:t>HLS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8701153" y="6149775"/>
            <a:ext cx="33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Para mas información leer </a:t>
            </a:r>
            <a:r>
              <a:rPr lang="es-AR" dirty="0" err="1" smtClean="0">
                <a:hlinkClick r:id="rId12"/>
              </a:rPr>
              <a:t>aca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0" name="Rectangle 99"/>
          <p:cNvSpPr/>
          <p:nvPr/>
        </p:nvSpPr>
        <p:spPr>
          <a:xfrm>
            <a:off x="367609" y="6112855"/>
            <a:ext cx="493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Soporte para MPEG-DASH esta en el road </a:t>
            </a:r>
            <a:r>
              <a:rPr lang="es-AR" dirty="0" err="1" smtClean="0"/>
              <a:t>map</a:t>
            </a:r>
            <a:endParaRPr lang="es-AR" dirty="0"/>
          </a:p>
        </p:txBody>
      </p:sp>
      <p:sp>
        <p:nvSpPr>
          <p:cNvPr id="101" name="6-Point Star 100"/>
          <p:cNvSpPr/>
          <p:nvPr/>
        </p:nvSpPr>
        <p:spPr bwMode="auto">
          <a:xfrm>
            <a:off x="167644" y="6163515"/>
            <a:ext cx="253620" cy="286175"/>
          </a:xfrm>
          <a:prstGeom prst="star6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79576" y="1497310"/>
            <a:ext cx="410525" cy="410525"/>
            <a:chOff x="1106074" y="2130481"/>
            <a:chExt cx="2569999" cy="2569999"/>
          </a:xfrm>
        </p:grpSpPr>
        <p:pic>
          <p:nvPicPr>
            <p:cNvPr id="103" name="Picture 10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2279576" y="3106538"/>
            <a:ext cx="410525" cy="410525"/>
            <a:chOff x="1106074" y="2130481"/>
            <a:chExt cx="2569999" cy="2569999"/>
          </a:xfrm>
        </p:grpSpPr>
        <p:pic>
          <p:nvPicPr>
            <p:cNvPr id="107" name="Picture 106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8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9" name="Group 108"/>
          <p:cNvGrpSpPr/>
          <p:nvPr/>
        </p:nvGrpSpPr>
        <p:grpSpPr>
          <a:xfrm>
            <a:off x="2279576" y="4656796"/>
            <a:ext cx="410525" cy="410525"/>
            <a:chOff x="1106074" y="2130481"/>
            <a:chExt cx="2569999" cy="2569999"/>
          </a:xfrm>
        </p:grpSpPr>
        <p:pic>
          <p:nvPicPr>
            <p:cNvPr id="110" name="Picture 109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1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6159629" y="3103087"/>
            <a:ext cx="410525" cy="410525"/>
            <a:chOff x="1106074" y="2130481"/>
            <a:chExt cx="2569999" cy="2569999"/>
          </a:xfrm>
        </p:grpSpPr>
        <p:pic>
          <p:nvPicPr>
            <p:cNvPr id="113" name="Picture 11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5" name="Group 114"/>
          <p:cNvGrpSpPr/>
          <p:nvPr/>
        </p:nvGrpSpPr>
        <p:grpSpPr>
          <a:xfrm>
            <a:off x="6147419" y="4676967"/>
            <a:ext cx="410525" cy="410525"/>
            <a:chOff x="1106074" y="2130481"/>
            <a:chExt cx="2569999" cy="2569999"/>
          </a:xfrm>
        </p:grpSpPr>
        <p:pic>
          <p:nvPicPr>
            <p:cNvPr id="116" name="Picture 115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7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0219634" y="3103483"/>
            <a:ext cx="410525" cy="410525"/>
            <a:chOff x="1106074" y="2130481"/>
            <a:chExt cx="2569999" cy="2569999"/>
          </a:xfrm>
        </p:grpSpPr>
        <p:pic>
          <p:nvPicPr>
            <p:cNvPr id="119" name="Picture 118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0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10212627" y="4660917"/>
            <a:ext cx="410525" cy="410525"/>
            <a:chOff x="1106074" y="2130481"/>
            <a:chExt cx="2569999" cy="2569999"/>
          </a:xfrm>
        </p:grpSpPr>
        <p:pic>
          <p:nvPicPr>
            <p:cNvPr id="122" name="Picture 121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 animBg="1"/>
      <p:bldP spid="61" grpId="0"/>
      <p:bldP spid="62" grpId="0" animBg="1"/>
      <p:bldP spid="63" grpId="0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/>
      <p:bldP spid="86" grpId="0" animBg="1"/>
      <p:bldP spid="87" grpId="0"/>
      <p:bldP spid="91" grpId="0" animBg="1"/>
      <p:bldP spid="92" grpId="0"/>
      <p:bldP spid="99" grpId="0"/>
      <p:bldP spid="100" grpId="0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rved Right Arrow 19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Desafíos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179384" y="3745489"/>
            <a:ext cx="1751976" cy="1281132"/>
            <a:chOff x="3957124" y="2500381"/>
            <a:chExt cx="4101527" cy="2999242"/>
          </a:xfrm>
        </p:grpSpPr>
        <p:pic>
          <p:nvPicPr>
            <p:cNvPr id="64516" name="Picture 4" descr="http://www.xda-developers.com/wp-content/uploads/2012/06/microsoft-surface-pro-windows-8-tbalet-0.jpg?f39ce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40" b="93162" l="5625" r="954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4" y="2500381"/>
              <a:ext cx="4101527" cy="299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14" name="Picture 2" descr="http://mingfeiy.com/wp-content/uploads/2012/08/Ad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8494">
              <a:off x="5309854" y="2818842"/>
              <a:ext cx="1948525" cy="131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18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029" y="5037868"/>
            <a:ext cx="3159391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Múltiples formatos, múltiples bitrates</a:t>
            </a:r>
            <a:endParaRPr lang="es-AR" sz="15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5013177"/>
            <a:ext cx="1088740" cy="2566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79215" y="3285064"/>
            <a:ext cx="8928000" cy="720000"/>
            <a:chOff x="398388" y="2543304"/>
            <a:chExt cx="8014651" cy="720000"/>
          </a:xfrm>
        </p:grpSpPr>
        <p:pic>
          <p:nvPicPr>
            <p:cNvPr id="2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Derechos digitales (DRM)</a:t>
              </a:r>
              <a:endParaRPr lang="es-AR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376" y="2132936"/>
            <a:ext cx="8928000" cy="720000"/>
            <a:chOff x="398388" y="2543304"/>
            <a:chExt cx="8014651" cy="720000"/>
          </a:xfrm>
        </p:grpSpPr>
        <p:pic>
          <p:nvPicPr>
            <p:cNvPr id="3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operaciones</a:t>
              </a:r>
              <a:endParaRPr lang="es-AR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376" y="2709000"/>
            <a:ext cx="8928000" cy="720000"/>
            <a:chOff x="398388" y="2543304"/>
            <a:chExt cx="8014651" cy="720000"/>
          </a:xfrm>
        </p:grpSpPr>
        <p:pic>
          <p:nvPicPr>
            <p:cNvPr id="3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Monetización de contenido</a:t>
              </a:r>
              <a:endParaRPr lang="es-AR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9376" y="1538601"/>
            <a:ext cx="8928000" cy="720000"/>
            <a:chOff x="398388" y="2543304"/>
            <a:chExt cx="8014651" cy="720000"/>
          </a:xfrm>
        </p:grpSpPr>
        <p:pic>
          <p:nvPicPr>
            <p:cNvPr id="36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infraestructura</a:t>
              </a:r>
              <a:endParaRPr lang="es-AR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9215" y="3861128"/>
            <a:ext cx="8928000" cy="720000"/>
            <a:chOff x="398388" y="2543304"/>
            <a:chExt cx="8014651" cy="720000"/>
          </a:xfrm>
        </p:grpSpPr>
        <p:pic>
          <p:nvPicPr>
            <p:cNvPr id="39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Seguridad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54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7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nos puede ayudar Windows Azure Media Services?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908" y="4025153"/>
            <a:ext cx="68434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Pre-cifrado de archivos antes de subirlos (AES 256)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segura utilizando HTTPS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muy rápida vía UDP utilizando Aspera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subir archivos masivamente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5995" y="4571261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46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47" name="TextBox 46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Ingestion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8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1.3|53.3|48.8|2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2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Calendar" RevisionId="05cd6d03-c0b2-488e-98a7-d68de69a2cfc" Stencil="System.Storyboarding.Icons" StencilRevisionId="05cd6d03-c0b2-488e-98a7-d68de69a2cfc" StencilVersion="0.1"/>
</Control>
</file>

<file path=customXml/item4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System.Storyboarding.Icons.WiFi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C02861A-927D-43AD-9F4D-F91F994083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DC2811-BB43-4682-9896-41C1B420753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B441A-2E45-4B1C-9012-250459F32B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41B9029-2A9E-4B70-8892-A68EFAAABB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2A9CA1-FC91-42C4-BA33-CBAF66B050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60156C-2B7F-42C4-9B2A-A12956B858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EF1E1-8A22-40D2-8C34-536459112B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915</Words>
  <Application>Microsoft Office PowerPoint</Application>
  <PresentationFormat>Widescreen</PresentationFormat>
  <Paragraphs>235</Paragraphs>
  <Slides>21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Gulim</vt:lpstr>
      <vt:lpstr>Arial</vt:lpstr>
      <vt:lpstr>Calibri</vt:lpstr>
      <vt:lpstr>Kozuka Gothic Pro B</vt:lpstr>
      <vt:lpstr>Lucida Handwriting</vt:lpstr>
      <vt:lpstr>Mongolian Baiti</vt:lpstr>
      <vt:lpstr>Segoe UI</vt:lpstr>
      <vt:lpstr>Segoe UI Light</vt:lpstr>
      <vt:lpstr>Office Theme</vt:lpstr>
      <vt:lpstr>think-cell Slide</vt:lpstr>
      <vt:lpstr>Serie Azure</vt:lpstr>
      <vt:lpstr>http://blogs.southworks.net/about-us</vt:lpstr>
      <vt:lpstr>Agenda</vt:lpstr>
      <vt:lpstr>¿Qué cambio para la industria de Media?</vt:lpstr>
      <vt:lpstr>Fragmentación</vt:lpstr>
      <vt:lpstr>Filosofía</vt:lpstr>
      <vt:lpstr>Alcance - Reproductores</vt:lpstr>
      <vt:lpstr>Desafíos</vt:lpstr>
      <vt:lpstr>¿Cómo nos puede ayudar Windows Azure Media Services?</vt:lpstr>
      <vt:lpstr>¿Cómo nos puede ayudar Windows Azure Media Services?</vt:lpstr>
      <vt:lpstr>¿Cómo nos puede ayudar Windows Azure Media Services?</vt:lpstr>
      <vt:lpstr>¿Cómo nos puede ayudar Windows Azure Media Services?</vt:lpstr>
      <vt:lpstr>Arquitectura</vt:lpstr>
      <vt:lpstr>Portal de Windows Azure para Media Services</vt:lpstr>
      <vt:lpstr>Media Services APIs and SDKs</vt:lpstr>
      <vt:lpstr>Mi primer VOD workflow en C# </vt:lpstr>
      <vt:lpstr>Dynamic packaging Permite reutilizar el contenido ya encodeado y llevarlo a varios formatos de streaming sin repackagear el contenido  .</vt:lpstr>
      <vt:lpstr>Dynamic Packaging</vt:lpstr>
      <vt:lpstr>Player Frameworks</vt:lpstr>
      <vt:lpstr>Players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aplicaciones Media con Windows Azure Media Services</dc:title>
  <dc:creator>Ezequiel Jadib; Mariano Converti</dc:creator>
  <cp:keywords>Windows Azure Media Services</cp:keywords>
  <cp:lastModifiedBy>Ezequiel Jadib</cp:lastModifiedBy>
  <cp:revision>584</cp:revision>
  <dcterms:created xsi:type="dcterms:W3CDTF">2012-09-21T14:38:26Z</dcterms:created>
  <dcterms:modified xsi:type="dcterms:W3CDTF">2013-08-28T21:23:04Z</dcterms:modified>
</cp:coreProperties>
</file>