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327" r:id="rId3"/>
    <p:sldId id="284" r:id="rId4"/>
    <p:sldId id="285" r:id="rId5"/>
    <p:sldId id="270" r:id="rId6"/>
    <p:sldId id="324" r:id="rId7"/>
    <p:sldId id="307" r:id="rId8"/>
    <p:sldId id="325" r:id="rId9"/>
    <p:sldId id="318" r:id="rId10"/>
    <p:sldId id="309" r:id="rId11"/>
    <p:sldId id="326" r:id="rId12"/>
    <p:sldId id="321" r:id="rId13"/>
    <p:sldId id="320" r:id="rId14"/>
    <p:sldId id="32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4"/>
    <a:srgbClr val="68060B"/>
    <a:srgbClr val="A8E2B5"/>
    <a:srgbClr val="C0D7B2"/>
    <a:srgbClr val="AEDADE"/>
    <a:srgbClr val="DDEFDC"/>
    <a:srgbClr val="487E63"/>
    <a:srgbClr val="9ED3CF"/>
    <a:srgbClr val="86C6B1"/>
    <a:srgbClr val="F2B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40" autoAdjust="0"/>
  </p:normalViewPr>
  <p:slideViewPr>
    <p:cSldViewPr>
      <p:cViewPr varScale="1">
        <p:scale>
          <a:sx n="110" d="100"/>
          <a:sy n="110" d="100"/>
        </p:scale>
        <p:origin x="-114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07D0F-2253-E740-8DED-119CE6DE9FBA}" type="datetimeFigureOut">
              <a:rPr lang="en-US" smtClean="0"/>
              <a:t>8/17/15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3FB34-094B-DE47-92C9-FEC91F3D178B}" type="slidenum">
              <a:rPr lang="en-US" smtClean="0"/>
              <a:t>‹#›</a:t>
            </a:fld>
            <a:endParaRPr lang="en-US"/>
          </a:p>
        </p:txBody>
      </p:sp>
    </p:spTree>
    <p:extLst>
      <p:ext uri="{BB962C8B-B14F-4D97-AF65-F5344CB8AC3E}">
        <p14:creationId xmlns:p14="http://schemas.microsoft.com/office/powerpoint/2010/main" val="37702180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20000"/>
              </a:lnSpc>
            </a:pPr>
            <a:r>
              <a:rPr lang="en-US" sz="2300" dirty="0" smtClean="0"/>
              <a:t>In the atmosphere the Jetstream lies at the border of two different air masses</a:t>
            </a:r>
          </a:p>
          <a:p>
            <a:pPr lvl="1">
              <a:lnSpc>
                <a:spcPct val="120000"/>
              </a:lnSpc>
            </a:pPr>
            <a:r>
              <a:rPr lang="en-US" sz="2300" dirty="0" smtClean="0"/>
              <a:t>At the border of the existing NSF-funded XD program and advanced CI resources and users who have not previously used such NSF funded infrastructure before</a:t>
            </a:r>
          </a:p>
        </p:txBody>
      </p:sp>
      <p:sp>
        <p:nvSpPr>
          <p:cNvPr id="4" name="Slide Number Placeholder 3"/>
          <p:cNvSpPr>
            <a:spLocks noGrp="1"/>
          </p:cNvSpPr>
          <p:nvPr>
            <p:ph type="sldNum" sz="quarter" idx="10"/>
          </p:nvPr>
        </p:nvSpPr>
        <p:spPr/>
        <p:txBody>
          <a:bodyPr/>
          <a:lstStyle/>
          <a:p>
            <a:fld id="{6913FB34-094B-DE47-92C9-FEC91F3D178B}" type="slidenum">
              <a:rPr lang="en-US" smtClean="0"/>
              <a:t>10</a:t>
            </a:fld>
            <a:endParaRPr lang="en-US" dirty="0"/>
          </a:p>
        </p:txBody>
      </p:sp>
    </p:spTree>
    <p:extLst>
      <p:ext uri="{BB962C8B-B14F-4D97-AF65-F5344CB8AC3E}">
        <p14:creationId xmlns:p14="http://schemas.microsoft.com/office/powerpoint/2010/main" val="171424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24234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430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817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17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167187"/>
            <a:ext cx="7772400" cy="1362075"/>
          </a:xfrm>
        </p:spPr>
        <p:txBody>
          <a:bodyPr anchor="t"/>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667000"/>
            <a:ext cx="7772400" cy="1500187"/>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02140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845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05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2457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65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9472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5867400"/>
            <a:ext cx="9144000" cy="9906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3962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jetstreamLogo_FINAL1.pn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05200" y="6071392"/>
            <a:ext cx="1988225" cy="664621"/>
          </a:xfrm>
          <a:prstGeom prst="rect">
            <a:avLst/>
          </a:prstGeom>
        </p:spPr>
      </p:pic>
      <p:sp>
        <p:nvSpPr>
          <p:cNvPr id="5" name="TextBox 4"/>
          <p:cNvSpPr txBox="1"/>
          <p:nvPr userDrawn="1"/>
        </p:nvSpPr>
        <p:spPr>
          <a:xfrm>
            <a:off x="7467600" y="6324600"/>
            <a:ext cx="1371600" cy="261610"/>
          </a:xfrm>
          <a:prstGeom prst="rect">
            <a:avLst/>
          </a:prstGeom>
          <a:noFill/>
        </p:spPr>
        <p:txBody>
          <a:bodyPr wrap="square" rtlCol="0">
            <a:spAutoFit/>
          </a:bodyPr>
          <a:lstStyle/>
          <a:p>
            <a:r>
              <a:rPr lang="en-US" sz="1050" kern="1200" dirty="0" smtClean="0">
                <a:solidFill>
                  <a:schemeClr val="bg1"/>
                </a:solidFill>
                <a:latin typeface="Helvetica"/>
                <a:ea typeface="+mn-ea"/>
                <a:cs typeface="Helvetica"/>
              </a:rPr>
              <a:t>pti.iu.edu</a:t>
            </a:r>
            <a:r>
              <a:rPr lang="en-US" sz="1100" kern="1200" dirty="0" smtClean="0">
                <a:solidFill>
                  <a:schemeClr val="bg1"/>
                </a:solidFill>
                <a:latin typeface="Helvetica"/>
                <a:ea typeface="+mn-ea"/>
                <a:cs typeface="Helvetica"/>
              </a:rPr>
              <a:t>/</a:t>
            </a:r>
            <a:r>
              <a:rPr lang="en-US" sz="1100" kern="1200" dirty="0" err="1" smtClean="0">
                <a:solidFill>
                  <a:schemeClr val="bg1"/>
                </a:solidFill>
                <a:latin typeface="Helvetica"/>
                <a:ea typeface="+mn-ea"/>
                <a:cs typeface="Helvetica"/>
              </a:rPr>
              <a:t>jetstream</a:t>
            </a:r>
            <a:endParaRPr lang="en-US" sz="1100" dirty="0">
              <a:solidFill>
                <a:schemeClr val="bg1"/>
              </a:solidFill>
              <a:latin typeface="Helvetica"/>
              <a:cs typeface="Helvetica"/>
            </a:endParaRPr>
          </a:p>
        </p:txBody>
      </p:sp>
      <p:pic>
        <p:nvPicPr>
          <p:cNvPr id="10" name="Picture 9"/>
          <p:cNvPicPr>
            <a:picLocks noChangeAspect="1"/>
          </p:cNvPicPr>
          <p:nvPr userDrawn="1"/>
        </p:nvPicPr>
        <p:blipFill>
          <a:blip r:embed="rId14"/>
          <a:stretch>
            <a:fillRect/>
          </a:stretch>
        </p:blipFill>
        <p:spPr>
          <a:xfrm>
            <a:off x="662131" y="6096000"/>
            <a:ext cx="381000" cy="381000"/>
          </a:xfrm>
          <a:prstGeom prst="rect">
            <a:avLst/>
          </a:prstGeom>
        </p:spPr>
      </p:pic>
      <p:sp>
        <p:nvSpPr>
          <p:cNvPr id="11" name="Rectangle 10"/>
          <p:cNvSpPr/>
          <p:nvPr userDrawn="1"/>
        </p:nvSpPr>
        <p:spPr>
          <a:xfrm>
            <a:off x="381000" y="6477000"/>
            <a:ext cx="966931" cy="215444"/>
          </a:xfrm>
          <a:prstGeom prst="rect">
            <a:avLst/>
          </a:prstGeom>
        </p:spPr>
        <p:txBody>
          <a:bodyPr wrap="none">
            <a:spAutoFit/>
          </a:bodyPr>
          <a:lstStyle/>
          <a:p>
            <a:pPr algn="ctr"/>
            <a:r>
              <a:rPr lang="pl-PL" sz="800" dirty="0" err="1" smtClean="0">
                <a:solidFill>
                  <a:schemeClr val="tx1">
                    <a:lumMod val="65000"/>
                    <a:lumOff val="35000"/>
                  </a:schemeClr>
                </a:solidFill>
                <a:latin typeface="Helvetica"/>
                <a:cs typeface="Helvetica"/>
              </a:rPr>
              <a:t>Award</a:t>
            </a:r>
            <a:r>
              <a:rPr lang="pl-PL" sz="800" dirty="0" smtClean="0">
                <a:solidFill>
                  <a:schemeClr val="tx1">
                    <a:lumMod val="65000"/>
                    <a:lumOff val="35000"/>
                  </a:schemeClr>
                </a:solidFill>
                <a:latin typeface="Helvetica"/>
                <a:cs typeface="Helvetica"/>
              </a:rPr>
              <a:t> #1445604</a:t>
            </a:r>
            <a:endParaRPr lang="en-US" sz="800" dirty="0">
              <a:solidFill>
                <a:schemeClr val="tx1">
                  <a:lumMod val="65000"/>
                  <a:lumOff val="35000"/>
                </a:schemeClr>
              </a:solidFill>
              <a:latin typeface="Helvetica"/>
              <a:cs typeface="Helvetica"/>
            </a:endParaRPr>
          </a:p>
        </p:txBody>
      </p:sp>
    </p:spTree>
    <p:extLst>
      <p:ext uri="{BB962C8B-B14F-4D97-AF65-F5344CB8AC3E}">
        <p14:creationId xmlns:p14="http://schemas.microsoft.com/office/powerpoint/2010/main" val="94059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rgbClr val="68060B"/>
          </a:solidFill>
          <a:latin typeface="Helvetica Light"/>
          <a:ea typeface="+mj-ea"/>
          <a:cs typeface="Helvetica Light"/>
        </a:defRPr>
      </a:lvl1pPr>
    </p:titleStyle>
    <p:bodyStyle>
      <a:lvl1pPr marL="342900" indent="-342900" algn="l" defTabSz="914400" rtl="0" eaLnBrk="1" latinLnBrk="0" hangingPunct="1">
        <a:spcBef>
          <a:spcPct val="20000"/>
        </a:spcBef>
        <a:buFont typeface="Arial" pitchFamily="34" charset="0"/>
        <a:buChar char="•"/>
        <a:defRPr sz="2400" kern="1200">
          <a:solidFill>
            <a:srgbClr val="343434"/>
          </a:solidFill>
          <a:latin typeface="Helvetica Light"/>
          <a:ea typeface="+mn-ea"/>
          <a:cs typeface="Helvetica Light"/>
        </a:defRPr>
      </a:lvl1pPr>
      <a:lvl2pPr marL="742950" indent="-285750" algn="l" defTabSz="914400" rtl="0" eaLnBrk="1" latinLnBrk="0" hangingPunct="1">
        <a:spcBef>
          <a:spcPct val="20000"/>
        </a:spcBef>
        <a:buFont typeface="Arial" pitchFamily="34" charset="0"/>
        <a:buChar char="–"/>
        <a:defRPr sz="2000" kern="1200">
          <a:solidFill>
            <a:srgbClr val="343434"/>
          </a:solidFill>
          <a:latin typeface="Helvetica Light"/>
          <a:ea typeface="+mn-ea"/>
          <a:cs typeface="Helvetica Light"/>
        </a:defRPr>
      </a:lvl2pPr>
      <a:lvl3pPr marL="1143000" indent="-228600" algn="l" defTabSz="914400" rtl="0" eaLnBrk="1" latinLnBrk="0" hangingPunct="1">
        <a:spcBef>
          <a:spcPct val="20000"/>
        </a:spcBef>
        <a:buFont typeface="Arial" pitchFamily="34" charset="0"/>
        <a:buChar char="•"/>
        <a:defRPr sz="1800" kern="1200">
          <a:solidFill>
            <a:srgbClr val="343434"/>
          </a:solidFill>
          <a:latin typeface="Helvetica Light"/>
          <a:ea typeface="+mn-ea"/>
          <a:cs typeface="Helvetica Light"/>
        </a:defRPr>
      </a:lvl3pPr>
      <a:lvl4pPr marL="1600200" indent="-228600" algn="l" defTabSz="914400" rtl="0" eaLnBrk="1" latinLnBrk="0" hangingPunct="1">
        <a:spcBef>
          <a:spcPct val="20000"/>
        </a:spcBef>
        <a:buFont typeface="Arial" pitchFamily="34" charset="0"/>
        <a:buChar char="–"/>
        <a:defRPr sz="1600" kern="1200">
          <a:solidFill>
            <a:srgbClr val="343434"/>
          </a:solidFill>
          <a:latin typeface="Helvetica Light"/>
          <a:ea typeface="+mn-ea"/>
          <a:cs typeface="Helvetica Light"/>
        </a:defRPr>
      </a:lvl4pPr>
      <a:lvl5pPr marL="2057400" indent="-228600" algn="l" defTabSz="914400" rtl="0" eaLnBrk="1" latinLnBrk="0" hangingPunct="1">
        <a:spcBef>
          <a:spcPct val="20000"/>
        </a:spcBef>
        <a:buFont typeface="Arial" pitchFamily="34" charset="0"/>
        <a:buChar char="»"/>
        <a:defRPr sz="1600" kern="1200">
          <a:solidFill>
            <a:srgbClr val="343434"/>
          </a:solidFill>
          <a:latin typeface="Helvetica Light"/>
          <a:ea typeface="+mn-ea"/>
          <a:cs typeface="Helvetica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 Type="http://schemas.openxmlformats.org/officeDocument/2006/relationships/image" Target="../media/image16.jp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jpeg"/><Relationship Id="rId16"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jpg"/><Relationship Id="rId9" Type="http://schemas.openxmlformats.org/officeDocument/2006/relationships/image" Target="../media/image14.png"/><Relationship Id="rId10"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dl.handle.net/2022/203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3962400" y="6172200"/>
            <a:ext cx="5181600" cy="533400"/>
          </a:xfrm>
        </p:spPr>
        <p:txBody>
          <a:bodyPr>
            <a:normAutofit fontScale="92500" lnSpcReduction="20000"/>
          </a:bodyPr>
          <a:lstStyle/>
          <a:p>
            <a:pPr algn="r"/>
            <a:r>
              <a:rPr lang="en-US" sz="1600" dirty="0" smtClean="0">
                <a:latin typeface="Helvetica Neue"/>
                <a:cs typeface="Helvetica Neue"/>
              </a:rPr>
              <a:t>funded by the National Science Foundation</a:t>
            </a:r>
          </a:p>
          <a:p>
            <a:pPr algn="r"/>
            <a:r>
              <a:rPr lang="en-US" sz="1600" dirty="0" smtClean="0">
                <a:latin typeface="Helvetica Neue"/>
                <a:cs typeface="Helvetica Neue"/>
              </a:rPr>
              <a:t>Award #ACI-1445604</a:t>
            </a:r>
            <a:endParaRPr lang="en-US" sz="1600" dirty="0">
              <a:latin typeface="Helvetica Neue"/>
              <a:cs typeface="Helvetica Neue"/>
            </a:endParaRPr>
          </a:p>
        </p:txBody>
      </p:sp>
      <p:pic>
        <p:nvPicPr>
          <p:cNvPr id="9" name="Picture 8" descr="jetstreamLogo_FINAL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6200"/>
            <a:ext cx="8460140" cy="2828045"/>
          </a:xfrm>
          <a:prstGeom prst="rect">
            <a:avLst/>
          </a:prstGeom>
        </p:spPr>
      </p:pic>
      <p:sp>
        <p:nvSpPr>
          <p:cNvPr id="5" name="Title 4"/>
          <p:cNvSpPr>
            <a:spLocks noGrp="1"/>
          </p:cNvSpPr>
          <p:nvPr>
            <p:ph type="ctrTitle"/>
          </p:nvPr>
        </p:nvSpPr>
        <p:spPr>
          <a:xfrm>
            <a:off x="4522" y="3581400"/>
            <a:ext cx="9139478" cy="2209800"/>
          </a:xfrm>
        </p:spPr>
        <p:txBody>
          <a:bodyPr>
            <a:normAutofit fontScale="90000"/>
          </a:bodyPr>
          <a:lstStyle/>
          <a:p>
            <a:pPr algn="l">
              <a:spcBef>
                <a:spcPts val="1200"/>
              </a:spcBef>
            </a:pPr>
            <a:r>
              <a:rPr lang="en-US" dirty="0" smtClean="0">
                <a:solidFill>
                  <a:schemeClr val="accent1">
                    <a:lumMod val="40000"/>
                    <a:lumOff val="60000"/>
                  </a:schemeClr>
                </a:solidFill>
                <a:latin typeface="Helvetica Light"/>
                <a:cs typeface="Helvetica Light"/>
              </a:rPr>
              <a:t>Jetstream - </a:t>
            </a:r>
            <a:r>
              <a:rPr lang="en-US" dirty="0" smtClean="0">
                <a:solidFill>
                  <a:schemeClr val="accent1">
                    <a:lumMod val="40000"/>
                    <a:lumOff val="60000"/>
                  </a:schemeClr>
                </a:solidFill>
              </a:rPr>
              <a:t>A </a:t>
            </a:r>
            <a:r>
              <a:rPr lang="en-US" dirty="0">
                <a:solidFill>
                  <a:schemeClr val="accent1">
                    <a:lumMod val="40000"/>
                    <a:lumOff val="60000"/>
                  </a:schemeClr>
                </a:solidFill>
              </a:rPr>
              <a:t>self-provisioned, scalable science and engineering cloud environment</a:t>
            </a:r>
            <a:r>
              <a:rPr lang="en-US" dirty="0" smtClean="0">
                <a:solidFill>
                  <a:schemeClr val="accent1">
                    <a:lumMod val="40000"/>
                    <a:lumOff val="60000"/>
                  </a:schemeClr>
                </a:solidFill>
              </a:rPr>
              <a:t/>
            </a:r>
            <a:br>
              <a:rPr lang="en-US" dirty="0" smtClean="0">
                <a:solidFill>
                  <a:schemeClr val="accent1">
                    <a:lumMod val="40000"/>
                    <a:lumOff val="60000"/>
                  </a:schemeClr>
                </a:solidFill>
              </a:rPr>
            </a:br>
            <a:r>
              <a:rPr lang="en-US" dirty="0">
                <a:solidFill>
                  <a:schemeClr val="accent1">
                    <a:lumMod val="40000"/>
                    <a:lumOff val="60000"/>
                  </a:schemeClr>
                </a:solidFill>
              </a:rPr>
              <a:t/>
            </a:r>
            <a:br>
              <a:rPr lang="en-US" dirty="0">
                <a:solidFill>
                  <a:schemeClr val="accent1">
                    <a:lumMod val="40000"/>
                    <a:lumOff val="60000"/>
                  </a:schemeClr>
                </a:solidFill>
              </a:rPr>
            </a:br>
            <a:r>
              <a:rPr lang="en-US" dirty="0">
                <a:solidFill>
                  <a:schemeClr val="accent1">
                    <a:lumMod val="40000"/>
                    <a:lumOff val="60000"/>
                  </a:schemeClr>
                </a:solidFill>
              </a:rPr>
              <a:t>Craig Stewart </a:t>
            </a:r>
            <a:br>
              <a:rPr lang="en-US" dirty="0">
                <a:solidFill>
                  <a:schemeClr val="accent1">
                    <a:lumMod val="40000"/>
                    <a:lumOff val="60000"/>
                  </a:schemeClr>
                </a:solidFill>
              </a:rPr>
            </a:br>
            <a:r>
              <a:rPr lang="en-US" sz="2200" dirty="0">
                <a:solidFill>
                  <a:schemeClr val="accent1">
                    <a:lumMod val="40000"/>
                    <a:lumOff val="60000"/>
                  </a:schemeClr>
                </a:solidFill>
              </a:rPr>
              <a:t>ORCID ID 0000-0003-2423-9019</a:t>
            </a:r>
            <a:br>
              <a:rPr lang="en-US" sz="2200" dirty="0">
                <a:solidFill>
                  <a:schemeClr val="accent1">
                    <a:lumMod val="40000"/>
                    <a:lumOff val="60000"/>
                  </a:schemeClr>
                </a:solidFill>
              </a:rPr>
            </a:br>
            <a:r>
              <a:rPr lang="en-US" sz="2200" dirty="0">
                <a:solidFill>
                  <a:schemeClr val="accent1">
                    <a:lumMod val="40000"/>
                    <a:lumOff val="60000"/>
                  </a:schemeClr>
                </a:solidFill>
              </a:rPr>
              <a:t>Jetstream Principal Investigator</a:t>
            </a:r>
            <a:br>
              <a:rPr lang="en-US" sz="2200" dirty="0">
                <a:solidFill>
                  <a:schemeClr val="accent1">
                    <a:lumMod val="40000"/>
                    <a:lumOff val="60000"/>
                  </a:schemeClr>
                </a:solidFill>
              </a:rPr>
            </a:br>
            <a:r>
              <a:rPr lang="en-US" sz="2200" dirty="0">
                <a:solidFill>
                  <a:schemeClr val="accent1">
                    <a:lumMod val="40000"/>
                    <a:lumOff val="60000"/>
                  </a:schemeClr>
                </a:solidFill>
              </a:rPr>
              <a:t>Executive Director, Indiana University Pervasive Technology Institute</a:t>
            </a:r>
            <a:br>
              <a:rPr lang="en-US" sz="2200" dirty="0">
                <a:solidFill>
                  <a:schemeClr val="accent1">
                    <a:lumMod val="40000"/>
                    <a:lumOff val="60000"/>
                  </a:schemeClr>
                </a:solidFill>
              </a:rPr>
            </a:br>
            <a:endParaRPr lang="en-US" sz="2200" dirty="0">
              <a:solidFill>
                <a:schemeClr val="accent1">
                  <a:lumMod val="40000"/>
                  <a:lumOff val="60000"/>
                </a:schemeClr>
              </a:solidFill>
            </a:endParaRPr>
          </a:p>
        </p:txBody>
      </p:sp>
      <p:sp>
        <p:nvSpPr>
          <p:cNvPr id="12" name="Title 1"/>
          <p:cNvSpPr txBox="1">
            <a:spLocks/>
          </p:cNvSpPr>
          <p:nvPr/>
        </p:nvSpPr>
        <p:spPr>
          <a:xfrm>
            <a:off x="3690803" y="2386445"/>
            <a:ext cx="4767397" cy="43295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rgbClr val="68060B"/>
                </a:solidFill>
                <a:latin typeface="Helvetica"/>
                <a:ea typeface="+mj-ea"/>
                <a:cs typeface="Helvetica"/>
              </a:defRPr>
            </a:lvl1pPr>
          </a:lstStyle>
          <a:p>
            <a:pPr algn="l"/>
            <a:r>
              <a:rPr lang="en-US" sz="2000" dirty="0" smtClean="0">
                <a:solidFill>
                  <a:schemeClr val="bg1"/>
                </a:solidFill>
                <a:latin typeface="Helvetica Neue"/>
                <a:cs typeface="Helvetica Neue"/>
              </a:rPr>
              <a:t>A national science &amp; engineering cloud </a:t>
            </a:r>
            <a:r>
              <a:rPr lang="en-US" sz="2000" b="1" dirty="0" smtClean="0">
                <a:solidFill>
                  <a:schemeClr val="bg1"/>
                </a:solidFill>
                <a:latin typeface="Helvetica Neue"/>
                <a:cs typeface="Helvetica Neue"/>
              </a:rPr>
              <a:t> </a:t>
            </a:r>
            <a:endParaRPr lang="en-US" sz="4800" b="1" dirty="0">
              <a:solidFill>
                <a:schemeClr val="bg1"/>
              </a:solidFill>
              <a:latin typeface="Helvetica Neue"/>
              <a:cs typeface="Helvetica Neue"/>
            </a:endParaRPr>
          </a:p>
        </p:txBody>
      </p:sp>
    </p:spTree>
    <p:extLst>
      <p:ext uri="{BB962C8B-B14F-4D97-AF65-F5344CB8AC3E}">
        <p14:creationId xmlns:p14="http://schemas.microsoft.com/office/powerpoint/2010/main" val="13585298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 tail” of the NSF XD </a:t>
            </a:r>
            <a:r>
              <a:rPr lang="en-US" dirty="0" smtClean="0"/>
              <a:t>Ecosystem</a:t>
            </a:r>
            <a:endParaRPr lang="en-US" dirty="0"/>
          </a:p>
        </p:txBody>
      </p:sp>
      <p:cxnSp>
        <p:nvCxnSpPr>
          <p:cNvPr id="5" name="Straight Arrow Connector 4"/>
          <p:cNvCxnSpPr/>
          <p:nvPr/>
        </p:nvCxnSpPr>
        <p:spPr>
          <a:xfrm flipV="1">
            <a:off x="533400" y="1371600"/>
            <a:ext cx="0" cy="403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33400" y="5410200"/>
            <a:ext cx="78486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 name="Freeform 7"/>
          <p:cNvSpPr/>
          <p:nvPr/>
        </p:nvSpPr>
        <p:spPr>
          <a:xfrm>
            <a:off x="685800" y="1676400"/>
            <a:ext cx="7391400" cy="3581400"/>
          </a:xfrm>
          <a:custGeom>
            <a:avLst/>
            <a:gdLst>
              <a:gd name="connsiteX0" fmla="*/ 2596 w 3277315"/>
              <a:gd name="connsiteY0" fmla="*/ 0 h 3760537"/>
              <a:gd name="connsiteX1" fmla="*/ 127110 w 3277315"/>
              <a:gd name="connsiteY1" fmla="*/ 2515326 h 3760537"/>
              <a:gd name="connsiteX2" fmla="*/ 824389 w 3277315"/>
              <a:gd name="connsiteY2" fmla="*/ 3511495 h 3760537"/>
              <a:gd name="connsiteX3" fmla="*/ 3277315 w 3277315"/>
              <a:gd name="connsiteY3" fmla="*/ 3760537 h 3760537"/>
            </a:gdLst>
            <a:ahLst/>
            <a:cxnLst>
              <a:cxn ang="0">
                <a:pos x="connsiteX0" y="connsiteY0"/>
              </a:cxn>
              <a:cxn ang="0">
                <a:pos x="connsiteX1" y="connsiteY1"/>
              </a:cxn>
              <a:cxn ang="0">
                <a:pos x="connsiteX2" y="connsiteY2"/>
              </a:cxn>
              <a:cxn ang="0">
                <a:pos x="connsiteX3" y="connsiteY3"/>
              </a:cxn>
            </a:cxnLst>
            <a:rect l="l" t="t" r="r" b="b"/>
            <a:pathLst>
              <a:path w="3277315" h="3760537">
                <a:moveTo>
                  <a:pt x="2596" y="0"/>
                </a:moveTo>
                <a:cubicBezTo>
                  <a:pt x="-3630" y="965038"/>
                  <a:pt x="-9855" y="1930077"/>
                  <a:pt x="127110" y="2515326"/>
                </a:cubicBezTo>
                <a:cubicBezTo>
                  <a:pt x="264075" y="3100575"/>
                  <a:pt x="299355" y="3303960"/>
                  <a:pt x="824389" y="3511495"/>
                </a:cubicBezTo>
                <a:cubicBezTo>
                  <a:pt x="1349423" y="3719030"/>
                  <a:pt x="3277315" y="3760537"/>
                  <a:pt x="3277315" y="3760537"/>
                </a:cubicBezTo>
              </a:path>
            </a:pathLst>
          </a:cu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12" name="Straight Arrow Connector 11"/>
          <p:cNvCxnSpPr/>
          <p:nvPr/>
        </p:nvCxnSpPr>
        <p:spPr>
          <a:xfrm flipH="1">
            <a:off x="685800" y="1981200"/>
            <a:ext cx="838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flipH="1">
            <a:off x="972474" y="2743200"/>
            <a:ext cx="932526" cy="13287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Left Brace 20"/>
          <p:cNvSpPr/>
          <p:nvPr/>
        </p:nvSpPr>
        <p:spPr>
          <a:xfrm rot="5700000">
            <a:off x="4995146" y="1670507"/>
            <a:ext cx="318432" cy="603674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Title 1"/>
          <p:cNvSpPr txBox="1">
            <a:spLocks/>
          </p:cNvSpPr>
          <p:nvPr/>
        </p:nvSpPr>
        <p:spPr>
          <a:xfrm>
            <a:off x="3124200" y="3733800"/>
            <a:ext cx="51816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68060B"/>
                </a:solidFill>
                <a:latin typeface="Helvetica"/>
                <a:ea typeface="+mj-ea"/>
                <a:cs typeface="Helvetica"/>
              </a:defRPr>
            </a:lvl1pPr>
          </a:lstStyle>
          <a:p>
            <a:endParaRPr lang="en-US" sz="2800" dirty="0">
              <a:solidFill>
                <a:schemeClr val="tx1">
                  <a:lumMod val="75000"/>
                  <a:lumOff val="25000"/>
                </a:schemeClr>
              </a:solidFill>
            </a:endParaRPr>
          </a:p>
        </p:txBody>
      </p:sp>
      <p:sp>
        <p:nvSpPr>
          <p:cNvPr id="25" name="Title 1"/>
          <p:cNvSpPr txBox="1">
            <a:spLocks/>
          </p:cNvSpPr>
          <p:nvPr/>
        </p:nvSpPr>
        <p:spPr>
          <a:xfrm>
            <a:off x="3505200" y="3810000"/>
            <a:ext cx="52578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68060B"/>
                </a:solidFill>
                <a:latin typeface="Helvetica"/>
                <a:ea typeface="+mj-ea"/>
                <a:cs typeface="Helvetica"/>
              </a:defRPr>
            </a:lvl1pPr>
          </a:lstStyle>
          <a:p>
            <a:r>
              <a:rPr lang="en-US" sz="2400" dirty="0" smtClean="0">
                <a:solidFill>
                  <a:schemeClr val="tx1">
                    <a:lumMod val="75000"/>
                    <a:lumOff val="25000"/>
                  </a:schemeClr>
                </a:solidFill>
                <a:latin typeface="Helvetica Light"/>
                <a:cs typeface="Helvetica Light"/>
              </a:rPr>
              <a:t>A </a:t>
            </a:r>
            <a:r>
              <a:rPr lang="en-US" sz="2400" dirty="0">
                <a:solidFill>
                  <a:schemeClr val="tx1">
                    <a:lumMod val="75000"/>
                    <a:lumOff val="25000"/>
                  </a:schemeClr>
                </a:solidFill>
                <a:latin typeface="Helvetica Light"/>
                <a:cs typeface="Helvetica Light"/>
              </a:rPr>
              <a:t>self-provisioned, scalable science </a:t>
            </a:r>
            <a:r>
              <a:rPr lang="en-US" sz="2400" dirty="0" smtClean="0">
                <a:solidFill>
                  <a:schemeClr val="tx1">
                    <a:lumMod val="75000"/>
                    <a:lumOff val="25000"/>
                  </a:schemeClr>
                </a:solidFill>
                <a:latin typeface="Helvetica Light"/>
                <a:cs typeface="Helvetica Light"/>
              </a:rPr>
              <a:t>&amp; engineering </a:t>
            </a:r>
            <a:r>
              <a:rPr lang="en-US" sz="2400" dirty="0">
                <a:solidFill>
                  <a:schemeClr val="tx1">
                    <a:lumMod val="75000"/>
                    <a:lumOff val="25000"/>
                  </a:schemeClr>
                </a:solidFill>
                <a:latin typeface="Helvetica Light"/>
                <a:cs typeface="Helvetica Light"/>
              </a:rPr>
              <a:t>cloud environment </a:t>
            </a:r>
          </a:p>
        </p:txBody>
      </p:sp>
      <p:pic>
        <p:nvPicPr>
          <p:cNvPr id="14" name="Picture 13" descr="jetstreamLogo_FINAL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3124200"/>
            <a:ext cx="2507487" cy="838200"/>
          </a:xfrm>
          <a:prstGeom prst="rect">
            <a:avLst/>
          </a:prstGeom>
        </p:spPr>
      </p:pic>
      <p:sp>
        <p:nvSpPr>
          <p:cNvPr id="16" name="Title 1"/>
          <p:cNvSpPr txBox="1">
            <a:spLocks/>
          </p:cNvSpPr>
          <p:nvPr/>
        </p:nvSpPr>
        <p:spPr>
          <a:xfrm>
            <a:off x="1600200" y="1600200"/>
            <a:ext cx="51816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68060B"/>
                </a:solidFill>
                <a:latin typeface="Helvetica"/>
                <a:ea typeface="+mj-ea"/>
                <a:cs typeface="Helvetica"/>
              </a:defRPr>
            </a:lvl1pPr>
          </a:lstStyle>
          <a:p>
            <a:r>
              <a:rPr lang="en-US" sz="2400" dirty="0" smtClean="0">
                <a:solidFill>
                  <a:schemeClr val="tx1">
                    <a:lumMod val="75000"/>
                    <a:lumOff val="25000"/>
                  </a:schemeClr>
                </a:solidFill>
                <a:latin typeface="Helvetica Light"/>
                <a:cs typeface="Helvetica Light"/>
              </a:rPr>
              <a:t>Capability class machines</a:t>
            </a:r>
            <a:endParaRPr lang="en-US" sz="2400" dirty="0">
              <a:solidFill>
                <a:schemeClr val="tx1">
                  <a:lumMod val="75000"/>
                  <a:lumOff val="25000"/>
                </a:schemeClr>
              </a:solidFill>
              <a:latin typeface="Helvetica Light"/>
              <a:cs typeface="Helvetica Light"/>
            </a:endParaRPr>
          </a:p>
        </p:txBody>
      </p:sp>
      <p:sp>
        <p:nvSpPr>
          <p:cNvPr id="17" name="Title 1"/>
          <p:cNvSpPr txBox="1">
            <a:spLocks/>
          </p:cNvSpPr>
          <p:nvPr/>
        </p:nvSpPr>
        <p:spPr>
          <a:xfrm>
            <a:off x="1905000" y="2362200"/>
            <a:ext cx="51816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68060B"/>
                </a:solidFill>
                <a:latin typeface="Helvetica"/>
                <a:ea typeface="+mj-ea"/>
                <a:cs typeface="Helvetica"/>
              </a:defRPr>
            </a:lvl1pPr>
          </a:lstStyle>
          <a:p>
            <a:r>
              <a:rPr lang="en-US" sz="2400" dirty="0">
                <a:solidFill>
                  <a:schemeClr val="tx1">
                    <a:lumMod val="75000"/>
                    <a:lumOff val="25000"/>
                  </a:schemeClr>
                </a:solidFill>
                <a:latin typeface="Helvetica Light"/>
                <a:cs typeface="Helvetica Light"/>
              </a:rPr>
              <a:t>Traditional HPC, HTC systems</a:t>
            </a:r>
          </a:p>
        </p:txBody>
      </p:sp>
    </p:spTree>
    <p:extLst>
      <p:ext uri="{BB962C8B-B14F-4D97-AF65-F5344CB8AC3E}">
        <p14:creationId xmlns:p14="http://schemas.microsoft.com/office/powerpoint/2010/main" val="7308490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implementation</a:t>
            </a:r>
            <a:endParaRPr lang="en-US" dirty="0"/>
          </a:p>
        </p:txBody>
      </p:sp>
      <p:sp>
        <p:nvSpPr>
          <p:cNvPr id="3" name="Content Placeholder 2"/>
          <p:cNvSpPr>
            <a:spLocks noGrp="1"/>
          </p:cNvSpPr>
          <p:nvPr>
            <p:ph idx="1"/>
          </p:nvPr>
        </p:nvSpPr>
        <p:spPr/>
        <p:txBody>
          <a:bodyPr/>
          <a:lstStyle/>
          <a:p>
            <a:r>
              <a:rPr lang="en-US" dirty="0" smtClean="0"/>
              <a:t>Well, it’s </a:t>
            </a:r>
            <a:r>
              <a:rPr lang="en-US" dirty="0" smtClean="0"/>
              <a:t>an </a:t>
            </a:r>
            <a:r>
              <a:rPr lang="en-US" dirty="0" smtClean="0"/>
              <a:t>FOAK</a:t>
            </a:r>
          </a:p>
          <a:p>
            <a:r>
              <a:rPr lang="en-US" dirty="0" smtClean="0"/>
              <a:t>Allocations</a:t>
            </a:r>
          </a:p>
          <a:p>
            <a:r>
              <a:rPr lang="en-US" dirty="0" smtClean="0"/>
              <a:t>Appropriate use</a:t>
            </a:r>
          </a:p>
          <a:p>
            <a:r>
              <a:rPr lang="en-US" dirty="0" smtClean="0"/>
              <a:t>Scope of user community</a:t>
            </a:r>
          </a:p>
          <a:p>
            <a:pPr lvl="1"/>
            <a:r>
              <a:rPr lang="en-US" dirty="0" smtClean="0"/>
              <a:t>Depending on existing community structures and XSEDE</a:t>
            </a:r>
            <a:endParaRPr lang="en-US" dirty="0"/>
          </a:p>
        </p:txBody>
      </p:sp>
    </p:spTree>
    <p:extLst>
      <p:ext uri="{BB962C8B-B14F-4D97-AF65-F5344CB8AC3E}">
        <p14:creationId xmlns:p14="http://schemas.microsoft.com/office/powerpoint/2010/main" val="339859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smtClean="0"/>
              <a:t>Newest news</a:t>
            </a:r>
            <a:endParaRPr lang="en-US" dirty="0"/>
          </a:p>
        </p:txBody>
      </p:sp>
      <p:sp>
        <p:nvSpPr>
          <p:cNvPr id="3" name="Content Placeholder 2"/>
          <p:cNvSpPr>
            <a:spLocks noGrp="1"/>
          </p:cNvSpPr>
          <p:nvPr>
            <p:ph idx="1"/>
          </p:nvPr>
        </p:nvSpPr>
        <p:spPr>
          <a:xfrm>
            <a:off x="457200" y="762000"/>
            <a:ext cx="8229600" cy="4800601"/>
          </a:xfrm>
        </p:spPr>
        <p:txBody>
          <a:bodyPr>
            <a:normAutofit/>
          </a:bodyPr>
          <a:lstStyle/>
          <a:p>
            <a:r>
              <a:rPr lang="en-US" dirty="0" smtClean="0"/>
              <a:t>Done</a:t>
            </a:r>
          </a:p>
          <a:p>
            <a:pPr lvl="1"/>
            <a:r>
              <a:rPr lang="en-US" dirty="0" smtClean="0"/>
              <a:t>Test system in acceptance testing at IU</a:t>
            </a:r>
          </a:p>
          <a:p>
            <a:pPr lvl="1"/>
            <a:r>
              <a:rPr lang="en-US" dirty="0" smtClean="0"/>
              <a:t>Program Execution Plan has passed peer review and been conveyed by DACI (Division of Advanced Cyberinfrastructure) to DGA (Division of Grants and Awards) for modification of award instrument</a:t>
            </a:r>
          </a:p>
          <a:p>
            <a:pPr lvl="1"/>
            <a:r>
              <a:rPr lang="en-US" dirty="0" smtClean="0"/>
              <a:t>SOW with vendor (Dell) has been executed</a:t>
            </a:r>
          </a:p>
          <a:p>
            <a:pPr lvl="1"/>
            <a:r>
              <a:rPr lang="en-US" dirty="0" smtClean="0"/>
              <a:t>Production system has been ordered</a:t>
            </a:r>
          </a:p>
          <a:p>
            <a:r>
              <a:rPr lang="en-US" dirty="0" smtClean="0"/>
              <a:t>Planned</a:t>
            </a:r>
          </a:p>
          <a:p>
            <a:pPr lvl="1"/>
            <a:r>
              <a:rPr lang="en-US" dirty="0" smtClean="0"/>
              <a:t>Friendly user mode by SC15</a:t>
            </a:r>
          </a:p>
          <a:p>
            <a:pPr lvl="1"/>
            <a:r>
              <a:rPr lang="en-US" dirty="0" smtClean="0"/>
              <a:t>Early operations mode Jan – Mar 2016</a:t>
            </a:r>
          </a:p>
          <a:p>
            <a:pPr marL="0" indent="0">
              <a:buNone/>
            </a:pPr>
            <a:endParaRPr lang="en-US" dirty="0"/>
          </a:p>
        </p:txBody>
      </p:sp>
    </p:spTree>
    <p:extLst>
      <p:ext uri="{BB962C8B-B14F-4D97-AF65-F5344CB8AC3E}">
        <p14:creationId xmlns:p14="http://schemas.microsoft.com/office/powerpoint/2010/main" val="28861077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914400"/>
          </a:xfrm>
        </p:spPr>
        <p:txBody>
          <a:bodyPr/>
          <a:lstStyle/>
          <a:p>
            <a:r>
              <a:rPr lang="en-US" dirty="0" smtClean="0"/>
              <a:t>Jetstream Partner Organizations</a:t>
            </a:r>
            <a:endParaRPr lang="en-US" dirty="0"/>
          </a:p>
        </p:txBody>
      </p:sp>
      <p:pic>
        <p:nvPicPr>
          <p:cNvPr id="5" name="Picture 4"/>
          <p:cNvPicPr>
            <a:picLocks noChangeAspect="1"/>
          </p:cNvPicPr>
          <p:nvPr/>
        </p:nvPicPr>
        <p:blipFill>
          <a:blip r:embed="rId2"/>
          <a:stretch>
            <a:fillRect/>
          </a:stretch>
        </p:blipFill>
        <p:spPr>
          <a:xfrm>
            <a:off x="3124200" y="1505275"/>
            <a:ext cx="1571105" cy="685800"/>
          </a:xfrm>
          <a:prstGeom prst="rect">
            <a:avLst/>
          </a:prstGeom>
        </p:spPr>
      </p:pic>
      <p:pic>
        <p:nvPicPr>
          <p:cNvPr id="6" name="Picture 5"/>
          <p:cNvPicPr>
            <a:picLocks noChangeAspect="1"/>
          </p:cNvPicPr>
          <p:nvPr/>
        </p:nvPicPr>
        <p:blipFill>
          <a:blip r:embed="rId3"/>
          <a:stretch>
            <a:fillRect/>
          </a:stretch>
        </p:blipFill>
        <p:spPr>
          <a:xfrm>
            <a:off x="5029200" y="1657675"/>
            <a:ext cx="1753095" cy="457200"/>
          </a:xfrm>
          <a:prstGeom prst="rect">
            <a:avLst/>
          </a:prstGeom>
        </p:spPr>
      </p:pic>
      <p:pic>
        <p:nvPicPr>
          <p:cNvPr id="7" name="Picture 6" descr="UChicago_MARO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2495875"/>
            <a:ext cx="2057400" cy="412786"/>
          </a:xfrm>
          <a:prstGeom prst="rect">
            <a:avLst/>
          </a:prstGeom>
        </p:spPr>
      </p:pic>
      <p:pic>
        <p:nvPicPr>
          <p:cNvPr id="9" name="Picture 8" descr="Globus_Blue_2013_squar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0" y="2267275"/>
            <a:ext cx="687659" cy="696152"/>
          </a:xfrm>
          <a:prstGeom prst="rect">
            <a:avLst/>
          </a:prstGeom>
        </p:spPr>
      </p:pic>
      <p:pic>
        <p:nvPicPr>
          <p:cNvPr id="10" name="Picture 9" descr="UA-vert CMYK.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429075"/>
            <a:ext cx="914400" cy="943897"/>
          </a:xfrm>
          <a:prstGeom prst="rect">
            <a:avLst/>
          </a:prstGeom>
        </p:spPr>
      </p:pic>
      <p:pic>
        <p:nvPicPr>
          <p:cNvPr id="11" name="Picture 10" descr="Johns_Hopkins_University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200" y="2495875"/>
            <a:ext cx="2286000" cy="475925"/>
          </a:xfrm>
          <a:prstGeom prst="rect">
            <a:avLst/>
          </a:prstGeom>
        </p:spPr>
      </p:pic>
      <p:pic>
        <p:nvPicPr>
          <p:cNvPr id="12" name="Picture 11" descr="logo_Indiana_white.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 y="1752600"/>
            <a:ext cx="1770373" cy="1428101"/>
          </a:xfrm>
          <a:prstGeom prst="rect">
            <a:avLst/>
          </a:prstGeom>
        </p:spPr>
      </p:pic>
      <p:cxnSp>
        <p:nvCxnSpPr>
          <p:cNvPr id="14" name="Straight Connector 13"/>
          <p:cNvCxnSpPr/>
          <p:nvPr/>
        </p:nvCxnSpPr>
        <p:spPr>
          <a:xfrm>
            <a:off x="228600" y="3352800"/>
            <a:ext cx="8686800" cy="0"/>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descr="logo_cornell_roun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67000" y="3810000"/>
            <a:ext cx="990600" cy="990600"/>
          </a:xfrm>
          <a:prstGeom prst="rect">
            <a:avLst/>
          </a:prstGeom>
        </p:spPr>
      </p:pic>
      <p:pic>
        <p:nvPicPr>
          <p:cNvPr id="16" name="Picture 15" descr="psu-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00200" y="4876800"/>
            <a:ext cx="1524000" cy="914400"/>
          </a:xfrm>
          <a:prstGeom prst="rect">
            <a:avLst/>
          </a:prstGeom>
        </p:spPr>
      </p:pic>
      <p:pic>
        <p:nvPicPr>
          <p:cNvPr id="17" name="Picture 16" descr="utsalogof.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0600" y="3886200"/>
            <a:ext cx="1223683" cy="990600"/>
          </a:xfrm>
          <a:prstGeom prst="rect">
            <a:avLst/>
          </a:prstGeom>
        </p:spPr>
      </p:pic>
      <p:pic>
        <p:nvPicPr>
          <p:cNvPr id="18" name="Picture 17" descr="manoaseal_transparen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86400" y="3962400"/>
            <a:ext cx="914400" cy="914400"/>
          </a:xfrm>
          <a:prstGeom prst="rect">
            <a:avLst/>
          </a:prstGeom>
        </p:spPr>
      </p:pic>
      <p:pic>
        <p:nvPicPr>
          <p:cNvPr id="19" name="Picture 18" descr="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05600" y="3886200"/>
            <a:ext cx="2006359" cy="719960"/>
          </a:xfrm>
          <a:prstGeom prst="rect">
            <a:avLst/>
          </a:prstGeom>
        </p:spPr>
      </p:pic>
      <p:pic>
        <p:nvPicPr>
          <p:cNvPr id="20" name="Picture 19" descr="150px-NSIDC-logo.sv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62600" y="5029200"/>
            <a:ext cx="914400" cy="780288"/>
          </a:xfrm>
          <a:prstGeom prst="rect">
            <a:avLst/>
          </a:prstGeom>
        </p:spPr>
      </p:pic>
      <p:pic>
        <p:nvPicPr>
          <p:cNvPr id="21" name="Picture 20" descr="UNC_ODUM-Institute_542-300x107.jp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781800" y="5181600"/>
            <a:ext cx="1877677" cy="669705"/>
          </a:xfrm>
          <a:prstGeom prst="rect">
            <a:avLst/>
          </a:prstGeom>
        </p:spPr>
      </p:pic>
      <p:sp>
        <p:nvSpPr>
          <p:cNvPr id="22" name="TextBox 21"/>
          <p:cNvSpPr txBox="1"/>
          <p:nvPr/>
        </p:nvSpPr>
        <p:spPr>
          <a:xfrm>
            <a:off x="381000" y="762000"/>
            <a:ext cx="2249421" cy="646331"/>
          </a:xfrm>
          <a:prstGeom prst="rect">
            <a:avLst/>
          </a:prstGeom>
          <a:noFill/>
        </p:spPr>
        <p:txBody>
          <a:bodyPr wrap="none" rtlCol="0">
            <a:spAutoFit/>
          </a:bodyPr>
          <a:lstStyle/>
          <a:p>
            <a:pPr algn="ctr"/>
            <a:r>
              <a:rPr lang="en-US" b="1" dirty="0">
                <a:solidFill>
                  <a:srgbClr val="272727"/>
                </a:solidFill>
                <a:latin typeface="Helvetica"/>
                <a:cs typeface="Helvetica"/>
              </a:rPr>
              <a:t>Initial </a:t>
            </a:r>
            <a:r>
              <a:rPr lang="en-US" b="1" dirty="0" smtClean="0">
                <a:solidFill>
                  <a:srgbClr val="272727"/>
                </a:solidFill>
                <a:latin typeface="Helvetica"/>
                <a:cs typeface="Helvetica"/>
              </a:rPr>
              <a:t>construction</a:t>
            </a:r>
          </a:p>
          <a:p>
            <a:pPr algn="ctr"/>
            <a:r>
              <a:rPr lang="en-US" b="1" dirty="0" smtClean="0">
                <a:solidFill>
                  <a:srgbClr val="272727"/>
                </a:solidFill>
                <a:latin typeface="Helvetica"/>
                <a:cs typeface="Helvetica"/>
              </a:rPr>
              <a:t>(</a:t>
            </a:r>
            <a:r>
              <a:rPr lang="en-US" b="1" dirty="0">
                <a:solidFill>
                  <a:srgbClr val="272727"/>
                </a:solidFill>
                <a:latin typeface="Helvetica"/>
                <a:cs typeface="Helvetica"/>
              </a:rPr>
              <a:t>funded partners)</a:t>
            </a:r>
            <a:endParaRPr lang="en-US" b="1" dirty="0">
              <a:latin typeface="Helvetica"/>
              <a:cs typeface="Helvetica"/>
            </a:endParaRPr>
          </a:p>
        </p:txBody>
      </p:sp>
      <p:sp>
        <p:nvSpPr>
          <p:cNvPr id="23" name="TextBox 22"/>
          <p:cNvSpPr txBox="1"/>
          <p:nvPr/>
        </p:nvSpPr>
        <p:spPr>
          <a:xfrm>
            <a:off x="20599" y="3429000"/>
            <a:ext cx="4495800" cy="369332"/>
          </a:xfrm>
          <a:prstGeom prst="rect">
            <a:avLst/>
          </a:prstGeom>
          <a:noFill/>
        </p:spPr>
        <p:txBody>
          <a:bodyPr wrap="square" rtlCol="0">
            <a:spAutoFit/>
          </a:bodyPr>
          <a:lstStyle/>
          <a:p>
            <a:pPr algn="ctr"/>
            <a:r>
              <a:rPr lang="en-US" b="1" dirty="0" smtClean="0">
                <a:solidFill>
                  <a:srgbClr val="272727"/>
                </a:solidFill>
                <a:latin typeface="Helvetica"/>
                <a:cs typeface="Helvetica"/>
              </a:rPr>
              <a:t>Management &amp; Operations partners</a:t>
            </a:r>
            <a:endParaRPr lang="en-US" b="1" dirty="0">
              <a:latin typeface="Helvetica"/>
              <a:cs typeface="Helvetica"/>
            </a:endParaRPr>
          </a:p>
        </p:txBody>
      </p:sp>
      <p:cxnSp>
        <p:nvCxnSpPr>
          <p:cNvPr id="24" name="Straight Connector 23"/>
          <p:cNvCxnSpPr/>
          <p:nvPr/>
        </p:nvCxnSpPr>
        <p:spPr>
          <a:xfrm>
            <a:off x="4572000" y="3429000"/>
            <a:ext cx="0" cy="2362200"/>
          </a:xfrm>
          <a:prstGeom prst="line">
            <a:avLst/>
          </a:prstGeom>
          <a:ln w="952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648200" y="3429000"/>
            <a:ext cx="4343400" cy="369332"/>
          </a:xfrm>
          <a:prstGeom prst="rect">
            <a:avLst/>
          </a:prstGeom>
          <a:noFill/>
        </p:spPr>
        <p:txBody>
          <a:bodyPr wrap="square" rtlCol="0">
            <a:spAutoFit/>
          </a:bodyPr>
          <a:lstStyle/>
          <a:p>
            <a:pPr algn="ctr"/>
            <a:r>
              <a:rPr lang="en-US" b="1" dirty="0" smtClean="0">
                <a:solidFill>
                  <a:srgbClr val="272727"/>
                </a:solidFill>
                <a:latin typeface="Helvetica"/>
                <a:cs typeface="Helvetica"/>
              </a:rPr>
              <a:t>Application / community lead partners</a:t>
            </a:r>
            <a:endParaRPr lang="en-US" b="1" dirty="0">
              <a:latin typeface="Helvetica"/>
              <a:cs typeface="Helvetica"/>
            </a:endParaRPr>
          </a:p>
        </p:txBody>
      </p:sp>
      <p:pic>
        <p:nvPicPr>
          <p:cNvPr id="2" name="Picture 1" descr="iPlantLogoTransBack.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58000" y="4724400"/>
            <a:ext cx="1916684" cy="468616"/>
          </a:xfrm>
          <a:prstGeom prst="rect">
            <a:avLst/>
          </a:prstGeom>
        </p:spPr>
      </p:pic>
    </p:spTree>
    <p:extLst>
      <p:ext uri="{BB962C8B-B14F-4D97-AF65-F5344CB8AC3E}">
        <p14:creationId xmlns:p14="http://schemas.microsoft.com/office/powerpoint/2010/main" val="14751323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13" y="198438"/>
            <a:ext cx="8229600" cy="715962"/>
          </a:xfrm>
        </p:spPr>
        <p:txBody>
          <a:bodyPr>
            <a:normAutofit fontScale="90000"/>
          </a:bodyPr>
          <a:lstStyle/>
          <a:p>
            <a:r>
              <a:rPr lang="en-US" dirty="0" smtClean="0"/>
              <a:t>Citation, Acknowledgments, &amp; Disclaimers</a:t>
            </a:r>
            <a:endParaRPr lang="en-US" dirty="0"/>
          </a:p>
        </p:txBody>
      </p:sp>
      <p:sp>
        <p:nvSpPr>
          <p:cNvPr id="3" name="Content Placeholder 2"/>
          <p:cNvSpPr>
            <a:spLocks noGrp="1"/>
          </p:cNvSpPr>
          <p:nvPr>
            <p:ph idx="1"/>
          </p:nvPr>
        </p:nvSpPr>
        <p:spPr>
          <a:xfrm>
            <a:off x="457200" y="1066800"/>
            <a:ext cx="8229600" cy="4648200"/>
          </a:xfrm>
        </p:spPr>
        <p:txBody>
          <a:bodyPr>
            <a:normAutofit fontScale="77500" lnSpcReduction="20000"/>
          </a:bodyPr>
          <a:lstStyle/>
          <a:p>
            <a:r>
              <a:rPr lang="en-US" sz="2000" dirty="0" smtClean="0"/>
              <a:t>Please cite as Stewart, C.A. 2015</a:t>
            </a:r>
            <a:r>
              <a:rPr lang="en-US" sz="2000" dirty="0"/>
              <a:t>. Jetstream Overview – XSEDE ‘15 Panel  -  New and emerging US </a:t>
            </a:r>
            <a:r>
              <a:rPr lang="en-US" sz="2000" dirty="0" smtClean="0"/>
              <a:t>cyberinfrastructure </a:t>
            </a:r>
            <a:r>
              <a:rPr lang="en-US" sz="2000" dirty="0"/>
              <a:t>resources</a:t>
            </a:r>
            <a:br>
              <a:rPr lang="en-US" sz="2000" dirty="0"/>
            </a:br>
            <a:r>
              <a:rPr lang="en-US" sz="2000" dirty="0"/>
              <a:t>Presentation. XSEDE’15, July 26 - 30, 2015, St. Louis, MO, USA</a:t>
            </a:r>
            <a:r>
              <a:rPr lang="en-US" sz="2000" dirty="0" smtClean="0"/>
              <a:t>. </a:t>
            </a:r>
            <a:r>
              <a:rPr lang="fi-FI" sz="2100" u="sng" dirty="0">
                <a:hlinkClick r:id="rId2"/>
              </a:rPr>
              <a:t>http://hdl.handle.net/2022/</a:t>
            </a:r>
            <a:r>
              <a:rPr lang="fi-FI" sz="2100" u="sng" dirty="0" smtClean="0">
                <a:hlinkClick r:id="rId2"/>
              </a:rPr>
              <a:t>20338</a:t>
            </a:r>
            <a:r>
              <a:rPr lang="fi-FI" sz="2100" u="sng" dirty="0" smtClean="0"/>
              <a:t>. </a:t>
            </a:r>
            <a:r>
              <a:rPr lang="en-US" sz="2000" dirty="0" smtClean="0"/>
              <a:t>Jetstream </a:t>
            </a:r>
            <a:r>
              <a:rPr lang="en-US" sz="2000" dirty="0" smtClean="0"/>
              <a:t>is supported by NSF award 1445604 (Craig Stewart, PI)</a:t>
            </a:r>
          </a:p>
          <a:p>
            <a:r>
              <a:rPr lang="en-US" sz="2000" dirty="0" smtClean="0"/>
              <a:t>XSEDE is supported by NSF award 1053575 (John Towns, UIUC, PI)</a:t>
            </a:r>
          </a:p>
          <a:p>
            <a:r>
              <a:rPr lang="en-US" sz="2000" dirty="0"/>
              <a:t>This work was also supported by the Indiana University Pervasive Technology Institute, which was initiated with major funding from the Lilly Endowment, Inc. </a:t>
            </a:r>
            <a:endParaRPr lang="en-US" sz="2000" dirty="0" smtClean="0"/>
          </a:p>
          <a:p>
            <a:r>
              <a:rPr lang="en-US" sz="2000" dirty="0" smtClean="0"/>
              <a:t>Any </a:t>
            </a:r>
            <a:r>
              <a:rPr lang="en-US" sz="2000" dirty="0"/>
              <a:t>opinions, findings and conclusions or recommendations expressed in this material are those of the author(s) and do not necessarily reflect the views of the National Science Foundation (NSF) or other supporting organizations</a:t>
            </a:r>
            <a:r>
              <a:rPr lang="en-US" sz="2000" dirty="0" smtClean="0"/>
              <a:t>.</a:t>
            </a:r>
          </a:p>
          <a:p>
            <a:r>
              <a:rPr lang="en-US" sz="2000" dirty="0" smtClean="0">
                <a:ea typeface="ＭＳ Ｐゴシック" charset="0"/>
                <a:cs typeface="ＭＳ Ｐゴシック" charset="0"/>
              </a:rPr>
              <a:t>Except </a:t>
            </a:r>
            <a:r>
              <a:rPr lang="en-US" sz="2000" dirty="0">
                <a:ea typeface="ＭＳ Ｐゴシック" charset="0"/>
                <a:cs typeface="ＭＳ Ｐゴシック" charset="0"/>
              </a:rPr>
              <a:t>where otherwise noted, by inclusion of a source url or some other note, the contents of this presentation are © by the Trustees of Indiana University. This content is released under the Creative Commons Attribution 3.0 Unported license (http://creativecommons.org/licenses/by/3.0/). This license includes the following terms: You are free to share – to copy, distribute and transmit the work and to remix – to adapt the work under the following conditions: attribution – you must attribute the work in the manner specified by the author or licensor (but not in any way that suggests that they endorse you or your use of the work). For any reuse or distribution, you must make clear to others the license terms of this work.</a:t>
            </a:r>
          </a:p>
          <a:p>
            <a:endParaRPr lang="en-US" sz="2000" dirty="0"/>
          </a:p>
        </p:txBody>
      </p:sp>
      <p:sp>
        <p:nvSpPr>
          <p:cNvPr id="4" name="Slide Number Placeholder 3"/>
          <p:cNvSpPr>
            <a:spLocks noGrp="1"/>
          </p:cNvSpPr>
          <p:nvPr>
            <p:ph type="sldNum" sz="quarter" idx="4294967295"/>
          </p:nvPr>
        </p:nvSpPr>
        <p:spPr>
          <a:xfrm>
            <a:off x="1219200" y="6351588"/>
            <a:ext cx="1219200" cy="365125"/>
          </a:xfrm>
          <a:prstGeom prst="rect">
            <a:avLst/>
          </a:prstGeom>
        </p:spPr>
        <p:txBody>
          <a:bodyPr/>
          <a:lstStyle/>
          <a:p>
            <a:pPr>
              <a:defRPr/>
            </a:pPr>
            <a:fld id="{ADDB1658-3E02-9147-B7A0-5FEE7DE7F442}" type="slidenum">
              <a:rPr lang="en-US" smtClean="0"/>
              <a:pPr>
                <a:defRPr/>
              </a:pPr>
              <a:t>14</a:t>
            </a:fld>
            <a:endParaRPr lang="en-US" dirty="0"/>
          </a:p>
        </p:txBody>
      </p:sp>
    </p:spTree>
    <p:extLst>
      <p:ext uri="{BB962C8B-B14F-4D97-AF65-F5344CB8AC3E}">
        <p14:creationId xmlns:p14="http://schemas.microsoft.com/office/powerpoint/2010/main" val="19948831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7-28 at 9.15.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64"/>
            <a:ext cx="9144000" cy="5804764"/>
          </a:xfrm>
          <a:prstGeom prst="rect">
            <a:avLst/>
          </a:prstGeom>
        </p:spPr>
      </p:pic>
    </p:spTree>
    <p:extLst>
      <p:ext uri="{BB962C8B-B14F-4D97-AF65-F5344CB8AC3E}">
        <p14:creationId xmlns:p14="http://schemas.microsoft.com/office/powerpoint/2010/main" val="43490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etstreamUI-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2" y="0"/>
            <a:ext cx="9144000" cy="5858998"/>
          </a:xfrm>
          <a:prstGeom prst="rect">
            <a:avLst/>
          </a:prstGeom>
        </p:spPr>
      </p:pic>
    </p:spTree>
    <p:extLst>
      <p:ext uri="{BB962C8B-B14F-4D97-AF65-F5344CB8AC3E}">
        <p14:creationId xmlns:p14="http://schemas.microsoft.com/office/powerpoint/2010/main" val="12234614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Jetstream characteristics</a:t>
            </a:r>
            <a:endParaRPr lang="en-US" dirty="0"/>
          </a:p>
        </p:txBody>
      </p:sp>
      <p:sp>
        <p:nvSpPr>
          <p:cNvPr id="3" name="Content Placeholder 2"/>
          <p:cNvSpPr>
            <a:spLocks noGrp="1"/>
          </p:cNvSpPr>
          <p:nvPr>
            <p:ph idx="1"/>
          </p:nvPr>
        </p:nvSpPr>
        <p:spPr>
          <a:xfrm>
            <a:off x="457200" y="1371600"/>
            <a:ext cx="8229600" cy="4419600"/>
          </a:xfrm>
        </p:spPr>
        <p:txBody>
          <a:bodyPr>
            <a:normAutofit/>
          </a:bodyPr>
          <a:lstStyle/>
          <a:p>
            <a:r>
              <a:rPr lang="en-US" dirty="0" smtClean="0"/>
              <a:t>First production cloud for science and engineering research across all areas of </a:t>
            </a:r>
            <a:r>
              <a:rPr lang="en-US" dirty="0" smtClean="0"/>
              <a:t>NSF-supported activity</a:t>
            </a:r>
          </a:p>
          <a:p>
            <a:r>
              <a:rPr lang="en-US" dirty="0" smtClean="0"/>
              <a:t>Interactive </a:t>
            </a:r>
            <a:r>
              <a:rPr lang="en-US" dirty="0" smtClean="0"/>
              <a:t>computing and data analysis resources “on demand”</a:t>
            </a:r>
          </a:p>
          <a:p>
            <a:r>
              <a:rPr lang="en-US" dirty="0" smtClean="0"/>
              <a:t>Focus on ease-of-use, broad accessibility</a:t>
            </a:r>
          </a:p>
          <a:p>
            <a:r>
              <a:rPr lang="en-US" dirty="0" smtClean="0"/>
              <a:t>VM library, custom VMs, or “private computing system”</a:t>
            </a:r>
          </a:p>
          <a:p>
            <a:pPr lvl="1"/>
            <a:r>
              <a:rPr lang="en-US" dirty="0" smtClean="0"/>
              <a:t>Not every cloud computing service one might be able to buy from AWS</a:t>
            </a:r>
          </a:p>
          <a:p>
            <a:r>
              <a:rPr lang="en-US" dirty="0" smtClean="0"/>
              <a:t>Reproducibility: Store, publish via </a:t>
            </a:r>
            <a:r>
              <a:rPr lang="en-US" dirty="0" smtClean="0"/>
              <a:t>IUScholarWorks </a:t>
            </a:r>
            <a:r>
              <a:rPr lang="en-US" dirty="0" smtClean="0"/>
              <a:t>(DOI)</a:t>
            </a:r>
          </a:p>
          <a:p>
            <a:r>
              <a:rPr lang="en-US" dirty="0" smtClean="0"/>
              <a:t>Will support persistent gateways (iPlant, Galaxy, generic “SciGAP” build-a-gateway image)</a:t>
            </a:r>
          </a:p>
        </p:txBody>
      </p:sp>
    </p:spTree>
    <p:extLst>
      <p:ext uri="{BB962C8B-B14F-4D97-AF65-F5344CB8AC3E}">
        <p14:creationId xmlns:p14="http://schemas.microsoft.com/office/powerpoint/2010/main" val="12047745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Jetstream System Overview</a:t>
            </a:r>
            <a:endParaRPr lang="en-US" dirty="0"/>
          </a:p>
        </p:txBody>
      </p:sp>
      <p:pic>
        <p:nvPicPr>
          <p:cNvPr id="1027" name="Picture 3" descr="C:\Users\millertm\Desktop\Stewart - Jetstream NSF  14-536\Jetstream_topology_diagram_Nov14_v3.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842"/>
          <a:stretch/>
        </p:blipFill>
        <p:spPr bwMode="auto">
          <a:xfrm>
            <a:off x="-1" y="1219200"/>
            <a:ext cx="9085759" cy="33285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57200" y="4495800"/>
            <a:ext cx="8305800" cy="1142999"/>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rgbClr val="343434"/>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rgbClr val="343434"/>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1800" kern="1200">
                <a:solidFill>
                  <a:srgbClr val="343434"/>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1600" kern="1200">
                <a:solidFill>
                  <a:srgbClr val="343434"/>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1600" kern="1200">
                <a:solidFill>
                  <a:srgbClr val="343434"/>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Helvetica Light"/>
                <a:cs typeface="Helvetica Light"/>
              </a:rPr>
              <a:t>Geographically distributed cloud; 0.5 PetaFLOPS</a:t>
            </a:r>
          </a:p>
          <a:p>
            <a:r>
              <a:rPr lang="en-US" dirty="0" smtClean="0">
                <a:latin typeface="Helvetica Light"/>
                <a:cs typeface="Helvetica Light"/>
              </a:rPr>
              <a:t>Globus for </a:t>
            </a:r>
            <a:r>
              <a:rPr lang="en-US" dirty="0" smtClean="0">
                <a:latin typeface="Helvetica Light"/>
                <a:cs typeface="Helvetica Light"/>
              </a:rPr>
              <a:t>large-scale </a:t>
            </a:r>
            <a:r>
              <a:rPr lang="en-US" dirty="0" smtClean="0">
                <a:latin typeface="Helvetica Light"/>
                <a:cs typeface="Helvetica Light"/>
              </a:rPr>
              <a:t>file transfer, authentication </a:t>
            </a:r>
            <a:endParaRPr lang="en-US" dirty="0">
              <a:latin typeface="Helvetica Light"/>
              <a:cs typeface="Helvetica Light"/>
            </a:endParaRPr>
          </a:p>
        </p:txBody>
      </p:sp>
    </p:spTree>
    <p:extLst>
      <p:ext uri="{BB962C8B-B14F-4D97-AF65-F5344CB8AC3E}">
        <p14:creationId xmlns:p14="http://schemas.microsoft.com/office/powerpoint/2010/main" val="35805793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Stack: Metal to Atmosphere</a:t>
            </a:r>
            <a:endParaRPr lang="en-US" dirty="0"/>
          </a:p>
        </p:txBody>
      </p:sp>
      <p:pic>
        <p:nvPicPr>
          <p:cNvPr id="3" name="Picture 2" descr="Slid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66800"/>
            <a:ext cx="6324600" cy="4743450"/>
          </a:xfrm>
          <a:prstGeom prst="rect">
            <a:avLst/>
          </a:prstGeom>
        </p:spPr>
      </p:pic>
    </p:spTree>
    <p:extLst>
      <p:ext uri="{BB962C8B-B14F-4D97-AF65-F5344CB8AC3E}">
        <p14:creationId xmlns:p14="http://schemas.microsoft.com/office/powerpoint/2010/main" val="10895824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US" dirty="0" smtClean="0"/>
              <a:t>Use cases drawn from </a:t>
            </a:r>
            <a:r>
              <a:rPr lang="en-US" dirty="0" smtClean="0"/>
              <a:t>science </a:t>
            </a:r>
            <a:r>
              <a:rPr lang="en-US" dirty="0" smtClean="0"/>
              <a:t>domains </a:t>
            </a:r>
            <a:endParaRPr lang="en-US" dirty="0"/>
          </a:p>
        </p:txBody>
      </p:sp>
      <p:sp>
        <p:nvSpPr>
          <p:cNvPr id="3" name="Content Placeholder 2"/>
          <p:cNvSpPr>
            <a:spLocks noGrp="1"/>
          </p:cNvSpPr>
          <p:nvPr>
            <p:ph idx="1"/>
          </p:nvPr>
        </p:nvSpPr>
        <p:spPr>
          <a:xfrm>
            <a:off x="457200" y="914400"/>
            <a:ext cx="8229600" cy="4953000"/>
          </a:xfrm>
        </p:spPr>
        <p:txBody>
          <a:bodyPr>
            <a:normAutofit fontScale="92500" lnSpcReduction="20000"/>
          </a:bodyPr>
          <a:lstStyle/>
          <a:p>
            <a:r>
              <a:rPr lang="en-US" b="1" dirty="0" smtClean="0">
                <a:latin typeface="Helvetica"/>
                <a:cs typeface="Helvetica"/>
              </a:rPr>
              <a:t>Biology</a:t>
            </a:r>
            <a:r>
              <a:rPr lang="en-US" dirty="0" smtClean="0"/>
              <a:t>: iPlant and Galaxy VMs, enabling access to and use of new analytical codes in various modalities</a:t>
            </a:r>
          </a:p>
          <a:p>
            <a:r>
              <a:rPr lang="en-US" b="1" dirty="0" smtClean="0">
                <a:latin typeface="Helvetica"/>
                <a:cs typeface="Helvetica"/>
              </a:rPr>
              <a:t>Earth Science</a:t>
            </a:r>
            <a:r>
              <a:rPr lang="en-US" dirty="0" smtClean="0"/>
              <a:t>: VMs capable of requesting NSIDC </a:t>
            </a:r>
            <a:r>
              <a:rPr lang="en-US" dirty="0"/>
              <a:t>data and </a:t>
            </a:r>
            <a:r>
              <a:rPr lang="en-US" dirty="0" smtClean="0"/>
              <a:t>running </a:t>
            </a:r>
            <a:r>
              <a:rPr lang="en-US" dirty="0"/>
              <a:t>common routines to enable more effective research and better analyses of </a:t>
            </a:r>
            <a:r>
              <a:rPr lang="en-US" dirty="0" smtClean="0"/>
              <a:t>data</a:t>
            </a:r>
          </a:p>
          <a:p>
            <a:r>
              <a:rPr lang="en-US" b="1" dirty="0" smtClean="0">
                <a:latin typeface="Helvetica"/>
                <a:cs typeface="Helvetica"/>
              </a:rPr>
              <a:t>Field Station Research</a:t>
            </a:r>
            <a:r>
              <a:rPr lang="en-US" dirty="0" smtClean="0"/>
              <a:t>: VM</a:t>
            </a:r>
            <a:r>
              <a:rPr lang="en-US" dirty="0"/>
              <a:t>-based data collection and analysis tools to support data sharing and </a:t>
            </a:r>
            <a:r>
              <a:rPr lang="en-US" dirty="0" smtClean="0"/>
              <a:t>collaboration</a:t>
            </a:r>
          </a:p>
          <a:p>
            <a:r>
              <a:rPr lang="en-US" b="1" dirty="0">
                <a:latin typeface="Helvetica"/>
                <a:cs typeface="Helvetica"/>
              </a:rPr>
              <a:t>GIS</a:t>
            </a:r>
            <a:r>
              <a:rPr lang="en-US" dirty="0"/>
              <a:t>: Deliver the CyberGIS toolkit and provide access to ArcGIS in a VM using IU’s existing site license</a:t>
            </a:r>
          </a:p>
          <a:p>
            <a:r>
              <a:rPr lang="en-US" b="1" dirty="0">
                <a:latin typeface="Helvetica"/>
                <a:cs typeface="Helvetica"/>
              </a:rPr>
              <a:t>Network Science</a:t>
            </a:r>
            <a:r>
              <a:rPr lang="en-US" dirty="0"/>
              <a:t>: Build VMs with CIShell tool builders to deliver network analysis tools interactively</a:t>
            </a:r>
          </a:p>
          <a:p>
            <a:r>
              <a:rPr lang="en-US" b="1" dirty="0">
                <a:latin typeface="Helvetica"/>
                <a:cs typeface="Helvetica"/>
              </a:rPr>
              <a:t>Social Sciences</a:t>
            </a:r>
            <a:r>
              <a:rPr lang="en-US" dirty="0"/>
              <a:t>: Create VMs that allow selection of data from the Odum Institute in a way that retains provenance and version </a:t>
            </a:r>
            <a:r>
              <a:rPr lang="en-US" dirty="0" smtClean="0"/>
              <a:t>information</a:t>
            </a:r>
            <a:endParaRPr lang="en-US" dirty="0"/>
          </a:p>
          <a:p>
            <a:r>
              <a:rPr lang="en-US" b="1" dirty="0">
                <a:solidFill>
                  <a:srgbClr val="272727"/>
                </a:solidFill>
                <a:latin typeface="Helvetica"/>
                <a:cs typeface="Helvetica"/>
              </a:rPr>
              <a:t>Whatever </a:t>
            </a:r>
            <a:r>
              <a:rPr lang="en-US" b="1" i="1" dirty="0">
                <a:solidFill>
                  <a:srgbClr val="272727"/>
                </a:solidFill>
                <a:latin typeface="Helvetica"/>
                <a:cs typeface="Helvetica"/>
              </a:rPr>
              <a:t>you</a:t>
            </a:r>
            <a:r>
              <a:rPr lang="en-US" b="1" dirty="0">
                <a:solidFill>
                  <a:srgbClr val="272727"/>
                </a:solidFill>
                <a:latin typeface="Helvetica"/>
                <a:cs typeface="Helvetica"/>
              </a:rPr>
              <a:t> do</a:t>
            </a:r>
            <a:r>
              <a:rPr lang="en-US" dirty="0">
                <a:solidFill>
                  <a:srgbClr val="272727"/>
                </a:solidFill>
                <a:latin typeface="Helvetica"/>
                <a:cs typeface="Helvetica"/>
              </a:rPr>
              <a:t>,</a:t>
            </a:r>
            <a:r>
              <a:rPr lang="en-US" dirty="0">
                <a:solidFill>
                  <a:srgbClr val="272727"/>
                </a:solidFill>
              </a:rPr>
              <a:t> </a:t>
            </a:r>
            <a:r>
              <a:rPr lang="en-US" dirty="0" smtClean="0">
                <a:solidFill>
                  <a:srgbClr val="272727"/>
                </a:solidFill>
              </a:rPr>
              <a:t>probably…</a:t>
            </a:r>
            <a:r>
              <a:rPr lang="en-US" dirty="0">
                <a:solidFill>
                  <a:srgbClr val="272727"/>
                </a:solidFill>
              </a:rPr>
              <a:t>unless you run </a:t>
            </a:r>
            <a:r>
              <a:rPr lang="en-US" dirty="0" smtClean="0">
                <a:solidFill>
                  <a:srgbClr val="272727"/>
                </a:solidFill>
              </a:rPr>
              <a:t>large-scale </a:t>
            </a:r>
            <a:r>
              <a:rPr lang="en-US" dirty="0">
                <a:solidFill>
                  <a:srgbClr val="272727"/>
                </a:solidFill>
              </a:rPr>
              <a:t>MPI </a:t>
            </a:r>
            <a:r>
              <a:rPr lang="en-US" dirty="0" smtClean="0">
                <a:solidFill>
                  <a:srgbClr val="272727"/>
                </a:solidFill>
              </a:rPr>
              <a:t>codes or HTC workloads!</a:t>
            </a:r>
            <a:endParaRPr lang="en-US" dirty="0" smtClean="0"/>
          </a:p>
          <a:p>
            <a:endParaRPr lang="en-US" dirty="0"/>
          </a:p>
        </p:txBody>
      </p:sp>
    </p:spTree>
    <p:extLst>
      <p:ext uri="{BB962C8B-B14F-4D97-AF65-F5344CB8AC3E}">
        <p14:creationId xmlns:p14="http://schemas.microsoft.com/office/powerpoint/2010/main" val="6565936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Needs based on mode of use</a:t>
            </a:r>
            <a:endParaRPr lang="en-US" dirty="0"/>
          </a:p>
        </p:txBody>
      </p:sp>
      <p:sp>
        <p:nvSpPr>
          <p:cNvPr id="3" name="Content Placeholder 2"/>
          <p:cNvSpPr>
            <a:spLocks noGrp="1"/>
          </p:cNvSpPr>
          <p:nvPr>
            <p:ph idx="1"/>
          </p:nvPr>
        </p:nvSpPr>
        <p:spPr>
          <a:xfrm>
            <a:off x="457200" y="1219200"/>
            <a:ext cx="8229600" cy="4343401"/>
          </a:xfrm>
        </p:spPr>
        <p:txBody>
          <a:bodyPr>
            <a:normAutofit fontScale="92500" lnSpcReduction="20000"/>
          </a:bodyPr>
          <a:lstStyle/>
          <a:p>
            <a:r>
              <a:rPr lang="en-US" dirty="0"/>
              <a:t>Campus bridging. </a:t>
            </a:r>
            <a:r>
              <a:rPr lang="en-US" dirty="0" smtClean="0"/>
              <a:t>An old XSEDE use case: the </a:t>
            </a:r>
            <a:r>
              <a:rPr lang="en-US" dirty="0"/>
              <a:t>ability to initiate an interactive computing session, detach with it running, and re-attach and continue working. </a:t>
            </a:r>
            <a:r>
              <a:rPr lang="en-US" dirty="0" smtClean="0"/>
              <a:t>Jetstream </a:t>
            </a:r>
            <a:r>
              <a:rPr lang="en-US" dirty="0"/>
              <a:t>VM image featuring a user-friendly virtual Linux desktop running on Jetstream with screen images delivered to tablet devices on cellular connections or to older PCs on slow networks. </a:t>
            </a:r>
            <a:endParaRPr lang="en-US" dirty="0" smtClean="0"/>
          </a:p>
          <a:p>
            <a:r>
              <a:rPr lang="en-US" dirty="0" smtClean="0"/>
              <a:t>Enable </a:t>
            </a:r>
            <a:r>
              <a:rPr lang="en-US" dirty="0"/>
              <a:t>use of proprietary software. </a:t>
            </a:r>
            <a:endParaRPr lang="en-US" dirty="0" smtClean="0"/>
          </a:p>
          <a:p>
            <a:r>
              <a:rPr lang="en-US" dirty="0" smtClean="0"/>
              <a:t>Facilitate </a:t>
            </a:r>
            <a:r>
              <a:rPr lang="en-US" dirty="0"/>
              <a:t>reproducible data analyses. </a:t>
            </a:r>
            <a:endParaRPr lang="en-US" dirty="0" smtClean="0"/>
          </a:p>
          <a:p>
            <a:r>
              <a:rPr lang="en-US" dirty="0" smtClean="0"/>
              <a:t>Enhance </a:t>
            </a:r>
            <a:r>
              <a:rPr lang="en-US" dirty="0"/>
              <a:t>ease of science gateway deployment. </a:t>
            </a:r>
            <a:r>
              <a:rPr lang="en-US" dirty="0" smtClean="0"/>
              <a:t>Provide </a:t>
            </a:r>
            <a:r>
              <a:rPr lang="en-US" dirty="0"/>
              <a:t>a gateway builder’s toolkit, including VMs with commonly used workflow engines installed and ready to configure, XSEDE tools, and a platform for persistently hosting web services.</a:t>
            </a:r>
          </a:p>
          <a:p>
            <a:r>
              <a:rPr lang="en-US" dirty="0"/>
              <a:t>Visualization and analysis. Many researchers would like to interactively use </a:t>
            </a:r>
            <a:r>
              <a:rPr lang="en-US" dirty="0" smtClean="0"/>
              <a:t>visualization.</a:t>
            </a:r>
            <a:endParaRPr lang="en-US" dirty="0"/>
          </a:p>
        </p:txBody>
      </p:sp>
    </p:spTree>
    <p:extLst>
      <p:ext uri="{BB962C8B-B14F-4D97-AF65-F5344CB8AC3E}">
        <p14:creationId xmlns:p14="http://schemas.microsoft.com/office/powerpoint/2010/main" val="331076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a:t>
            </a:r>
            <a:r>
              <a:rPr lang="en-US" baseline="30000" dirty="0" smtClean="0"/>
              <a:t>st</a:t>
            </a:r>
            <a:r>
              <a:rPr lang="en-US" dirty="0" smtClean="0"/>
              <a:t>-century </a:t>
            </a:r>
            <a:r>
              <a:rPr lang="en-US" dirty="0" smtClean="0"/>
              <a:t>workforce development</a:t>
            </a:r>
            <a:endParaRPr lang="en-US" dirty="0"/>
          </a:p>
        </p:txBody>
      </p:sp>
      <p:sp>
        <p:nvSpPr>
          <p:cNvPr id="3" name="Content Placeholder 2"/>
          <p:cNvSpPr>
            <a:spLocks noGrp="1"/>
          </p:cNvSpPr>
          <p:nvPr>
            <p:ph idx="1"/>
          </p:nvPr>
        </p:nvSpPr>
        <p:spPr/>
        <p:txBody>
          <a:bodyPr/>
          <a:lstStyle/>
          <a:p>
            <a:r>
              <a:rPr lang="en-US" dirty="0" smtClean="0"/>
              <a:t>Specialized virtual Linux desktops and applications to enable research and research education at small colleges and universities</a:t>
            </a:r>
          </a:p>
          <a:p>
            <a:r>
              <a:rPr lang="en-US" dirty="0" smtClean="0"/>
              <a:t>HBCUs (Historically Black Colleges and Universities)</a:t>
            </a:r>
          </a:p>
          <a:p>
            <a:r>
              <a:rPr lang="en-US" dirty="0" smtClean="0"/>
              <a:t>MSIs (Minority Serving Institutions)</a:t>
            </a:r>
          </a:p>
          <a:p>
            <a:r>
              <a:rPr lang="en-US" dirty="0" smtClean="0"/>
              <a:t>Tribal colleges</a:t>
            </a:r>
          </a:p>
          <a:p>
            <a:r>
              <a:rPr lang="en-US" dirty="0" smtClean="0"/>
              <a:t>Higher-ed institutions in EPSCoR States</a:t>
            </a:r>
          </a:p>
        </p:txBody>
      </p:sp>
    </p:spTree>
    <p:extLst>
      <p:ext uri="{BB962C8B-B14F-4D97-AF65-F5344CB8AC3E}">
        <p14:creationId xmlns:p14="http://schemas.microsoft.com/office/powerpoint/2010/main" val="31455263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4441</TotalTime>
  <Words>673</Words>
  <Application>Microsoft Macintosh PowerPoint</Application>
  <PresentationFormat>On-screen Show (4:3)</PresentationFormat>
  <Paragraphs>70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Jetstream - A self-provisioned, scalable science and engineering cloud environment  Craig Stewart  ORCID ID 0000-0003-2423-9019 Jetstream Principal Investigator Executive Director, Indiana University Pervasive Technology Institute </vt:lpstr>
      <vt:lpstr>PowerPoint Presentation</vt:lpstr>
      <vt:lpstr>PowerPoint Presentation</vt:lpstr>
      <vt:lpstr>Jetstream characteristics</vt:lpstr>
      <vt:lpstr>Jetstream System Overview</vt:lpstr>
      <vt:lpstr>Software Stack: Metal to Atmosphere</vt:lpstr>
      <vt:lpstr>Use cases drawn from science domains </vt:lpstr>
      <vt:lpstr>Needs based on mode of use</vt:lpstr>
      <vt:lpstr>21st-century workforce development</vt:lpstr>
      <vt:lpstr>“Long tail” of the NSF XD Ecosystem</vt:lpstr>
      <vt:lpstr>Challenges in implementation</vt:lpstr>
      <vt:lpstr>Newest news</vt:lpstr>
      <vt:lpstr>Jetstream Partner Organizations</vt:lpstr>
      <vt:lpstr>Citation, Acknowledgments, &amp; Disclaimers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Jetstream</dc:title>
  <dc:creator>Miller, Therese</dc:creator>
  <cp:lastModifiedBy>Holloway, Jan R.</cp:lastModifiedBy>
  <cp:revision>165</cp:revision>
  <dcterms:created xsi:type="dcterms:W3CDTF">2014-09-29T14:22:10Z</dcterms:created>
  <dcterms:modified xsi:type="dcterms:W3CDTF">2015-08-17T15:32:58Z</dcterms:modified>
</cp:coreProperties>
</file>