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63D0-0205-437A-8A27-099455BF3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A34C3-1E9E-4E70-80E0-6596BACA1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5BDC4-CF19-4B1E-8090-91F1EB2D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4547-81E9-4FD0-93AD-86ACDD9E213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0B241-BC98-47FC-87A8-27396BB2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1EF44-5EF1-4FF4-AA32-660F8B47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C5D5-2D3B-433D-B7E5-BE75AEA7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0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8D4F-F201-462D-ABBD-A1A3D2D0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60B63-A5A0-4614-9D13-BBFDDC17E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9E54F-A64A-47F5-8758-0A7E1380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4547-81E9-4FD0-93AD-86ACDD9E213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A3098-541A-4431-B194-DBA9772E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C7380-D94B-4927-BC7C-47B6BF50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C5D5-2D3B-433D-B7E5-BE75AEA7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1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4E6219-3C0B-48B4-9E83-692021D2D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F53DA-ADA5-424C-8109-60BE241BC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5EBD7-0AC7-434A-BC37-39287858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4547-81E9-4FD0-93AD-86ACDD9E213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F0ECB-FF10-4314-BF2C-6230B9167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EF6C1-B6F0-49F1-9AAD-CF7C0474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C5D5-2D3B-433D-B7E5-BE75AEA7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1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D54D-4C00-49B7-A1A6-F2140C5B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DEFBB-22DD-47FE-A445-22F9E5DA8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F423D-C8B0-4904-97DA-01F5CAE0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4547-81E9-4FD0-93AD-86ACDD9E213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682F8-941F-4261-ABA9-F9AA52F55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1D0CA-6D05-42C0-B83F-70A441D0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C5D5-2D3B-433D-B7E5-BE75AEA7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9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38E1-C220-442D-B650-EBE3C5C5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6C68A-2FB6-4B0D-951E-D24B48887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A3B73-10C6-407B-BB22-0BE3AC97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4547-81E9-4FD0-93AD-86ACDD9E213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FB7A0-5067-4487-8012-D57B7E0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6712A-ED36-44F1-8F8B-98DB5A45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C5D5-2D3B-433D-B7E5-BE75AEA7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9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33D6-D7B4-433E-9017-5A9A6E0CB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728CB-36C8-450F-A066-4A79D6D2B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BD622-113C-4682-ACC4-36B284962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FE36C-BB98-4932-9AA6-B210F03E5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4547-81E9-4FD0-93AD-86ACDD9E213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F4CEA-431C-48D2-8D8B-0EAEE030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CA937-BC44-4B10-AAD6-CCBAA709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C5D5-2D3B-433D-B7E5-BE75AEA7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8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CFE3-2AC7-4B14-9E1B-33C2FB49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2BD56-166D-4265-821E-5CC1B31ED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4B6AE-FB85-4BB7-AEF2-E521B16C4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6A210-6ECB-44E3-9B47-8885A682B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BA38B-0576-4F0D-9E3F-1982524C5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580C61-BEDB-45C5-AB3D-2C9B8D8F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4547-81E9-4FD0-93AD-86ACDD9E213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D7C36-C740-4113-8196-A8FC052B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83BDD-0264-4552-BF55-C4C9BB97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C5D5-2D3B-433D-B7E5-BE75AEA7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6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43AC-4D0C-45E1-AFEE-0A91FC0C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43E23-A469-40E1-B26F-D4EE23BE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4547-81E9-4FD0-93AD-86ACDD9E213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D6E160-9D40-46BB-B2A6-7BA32B852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B6058-FEAA-4F88-88A2-31CCD92E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C5D5-2D3B-433D-B7E5-BE75AEA7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94530-90C4-4CDF-90CB-18B55730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4547-81E9-4FD0-93AD-86ACDD9E213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AE2C1F-3CDA-4EE9-9AF3-20B00C64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E6888-6EDF-4A7E-8F1B-4E2DBA09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C5D5-2D3B-433D-B7E5-BE75AEA7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8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A668-A81E-462F-BF59-50189244F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943EF-0187-49C3-8BB5-1D7129ACB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CFA7E-7D80-461D-8B97-755A57139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DAB6E-A419-4DCD-83EB-30DA5E10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4547-81E9-4FD0-93AD-86ACDD9E213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BEBED-3B20-4F13-8516-F20E7714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782C4-AA18-465A-AB93-B8B5314E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C5D5-2D3B-433D-B7E5-BE75AEA7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0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FE6B8-91B9-43CB-8DCE-F7B78E47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CA822A-F397-4560-946B-4E3C54907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3DE49-4B36-4DA0-BEEE-EFD7F46EF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3A404-1B30-48FB-AC4A-4BDC0BE6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4547-81E9-4FD0-93AD-86ACDD9E213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CBA52-93DC-4B6E-A8A4-9B06988C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3A3BC-1209-4E88-B7AA-10023630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C5D5-2D3B-433D-B7E5-BE75AEA7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6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A0A00E-24E6-4AE9-BC61-EA5390A5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5D028-D591-4E77-9B27-BC5E664AC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31ADE-9C76-4A36-8723-79975607D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4547-81E9-4FD0-93AD-86ACDD9E213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74C1B-F8B8-40F8-9437-125041349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907BB-4061-4057-B244-5028E2D7C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8C5D5-2D3B-433D-B7E5-BE75AEA7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9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usercontent.com/erichurst/7882666/raw/5bdc46db47d9515269ab12ed6fb2850377fd869e/US%2520Zip%2520Codes%2520from%25202013%2520Government%2520Data" TargetMode="External"/><Relationship Id="rId2" Type="http://schemas.openxmlformats.org/officeDocument/2006/relationships/hyperlink" Target="https://www.zipdatamaps.com/zipcodes-seattle-w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B8737-1022-4D70-9FB8-E2952B02C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Optimizing the Location of a New Seattle-based Coffee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0D470-6B4A-4197-8AF2-38C4A52CF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Evan Jahrman</a:t>
            </a:r>
          </a:p>
          <a:p>
            <a:r>
              <a:rPr lang="en-US" dirty="0"/>
              <a:t>August 16</a:t>
            </a:r>
            <a:r>
              <a:rPr lang="en-US" baseline="30000" dirty="0"/>
              <a:t>th</a:t>
            </a:r>
            <a:r>
              <a:rPr lang="en-US" dirty="0"/>
              <a:t>, 2021 </a:t>
            </a:r>
          </a:p>
          <a:p>
            <a:r>
              <a:rPr lang="en-US" dirty="0"/>
              <a:t>Applied Data Science Capstone</a:t>
            </a:r>
          </a:p>
        </p:txBody>
      </p:sp>
    </p:spTree>
    <p:extLst>
      <p:ext uri="{BB962C8B-B14F-4D97-AF65-F5344CB8AC3E}">
        <p14:creationId xmlns:p14="http://schemas.microsoft.com/office/powerpoint/2010/main" val="21885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49D1-5FD1-437D-8EA4-6733451E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43487-48E9-4C21-8733-45CE2D096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099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Context:</a:t>
            </a:r>
          </a:p>
          <a:p>
            <a:r>
              <a:rPr lang="en-US" dirty="0"/>
              <a:t>Seattle is known for its MANY great coffee shops</a:t>
            </a:r>
          </a:p>
          <a:p>
            <a:r>
              <a:rPr lang="en-US" dirty="0"/>
              <a:t>Many zip codes with varying:</a:t>
            </a:r>
          </a:p>
          <a:p>
            <a:pPr lvl="1"/>
            <a:r>
              <a:rPr lang="en-US" dirty="0"/>
              <a:t>Population densities</a:t>
            </a:r>
          </a:p>
          <a:p>
            <a:pPr lvl="1"/>
            <a:r>
              <a:rPr lang="en-US" dirty="0"/>
              <a:t>Cultural identities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Target Audience:</a:t>
            </a:r>
          </a:p>
          <a:p>
            <a:r>
              <a:rPr lang="en-US" dirty="0"/>
              <a:t>Entrepreneur opening a new Seattle coffee shop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Problem:</a:t>
            </a:r>
          </a:p>
          <a:p>
            <a:r>
              <a:rPr lang="en-US" dirty="0"/>
              <a:t>Which zip codes can support another coffee shop profitably?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4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49D1-5FD1-437D-8EA4-6733451E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Experimental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43487-48E9-4C21-8733-45CE2D096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09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Gather:</a:t>
            </a:r>
          </a:p>
          <a:p>
            <a:pPr lvl="1"/>
            <a:r>
              <a:rPr lang="en-US" dirty="0"/>
              <a:t>Zip codes</a:t>
            </a:r>
          </a:p>
          <a:p>
            <a:pPr lvl="1"/>
            <a:r>
              <a:rPr lang="en-US" dirty="0"/>
              <a:t>Population data</a:t>
            </a:r>
          </a:p>
          <a:p>
            <a:pPr lvl="1"/>
            <a:r>
              <a:rPr lang="en-US" dirty="0"/>
              <a:t>Latitude and longitudes</a:t>
            </a:r>
          </a:p>
          <a:p>
            <a:pPr lvl="1"/>
            <a:r>
              <a:rPr lang="en-US" dirty="0"/>
              <a:t>Venue information</a:t>
            </a:r>
          </a:p>
          <a:p>
            <a:r>
              <a:rPr lang="en-US" dirty="0"/>
              <a:t>Use k-means clustering to identify similar neighbors</a:t>
            </a:r>
          </a:p>
          <a:p>
            <a:r>
              <a:rPr lang="en-US" dirty="0"/>
              <a:t>Within each cluster, identify which zip code has the least coffee shops per capita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0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6447-3EEE-46B7-B3B6-850DB2D97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149C-D355-4BED-871B-1166E138D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5225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extracted using Pandas and Beautiful Soup</a:t>
            </a:r>
          </a:p>
          <a:p>
            <a:r>
              <a:rPr lang="en-US" dirty="0"/>
              <a:t>Sources:</a:t>
            </a:r>
          </a:p>
          <a:p>
            <a:pPr lvl="1"/>
            <a:r>
              <a:rPr lang="en-US" dirty="0"/>
              <a:t>Population Data - </a:t>
            </a:r>
            <a:r>
              <a:rPr lang="en-US" u="sng" dirty="0">
                <a:hlinkClick r:id="rId2"/>
              </a:rPr>
              <a:t>https://www.zipdatamaps.com/zipcodes-seattle-wa</a:t>
            </a:r>
            <a:endParaRPr lang="en-US" u="sng" dirty="0"/>
          </a:p>
          <a:p>
            <a:pPr lvl="1"/>
            <a:r>
              <a:rPr lang="en-US" dirty="0"/>
              <a:t>Location Data - </a:t>
            </a:r>
            <a:r>
              <a:rPr lang="en-US" u="sng" dirty="0">
                <a:hlinkClick r:id="rId3"/>
              </a:rPr>
              <a:t>https://gist.githubusercontent.com/erichurst/7882666/raw/5bdc46db47d9515269ab12ed6fb2850377fd869e/US%2520Zip%2520Codes%2520from%25202013%2520Government%2520Data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5EB5D3-DFE9-4C3D-BE5D-28C55D320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325142"/>
              </p:ext>
            </p:extLst>
          </p:nvPr>
        </p:nvGraphicFramePr>
        <p:xfrm>
          <a:off x="1851743" y="1793964"/>
          <a:ext cx="8142489" cy="1635036"/>
        </p:xfrm>
        <a:graphic>
          <a:graphicData uri="http://schemas.openxmlformats.org/drawingml/2006/table">
            <a:tbl>
              <a:tblPr firstRow="1" firstCol="1" bandRow="1"/>
              <a:tblGrid>
                <a:gridCol w="1805917">
                  <a:extLst>
                    <a:ext uri="{9D8B030D-6E8A-4147-A177-3AD203B41FA5}">
                      <a16:colId xmlns:a16="http://schemas.microsoft.com/office/drawing/2014/main" val="1365767364"/>
                    </a:ext>
                  </a:extLst>
                </a:gridCol>
                <a:gridCol w="2098768">
                  <a:extLst>
                    <a:ext uri="{9D8B030D-6E8A-4147-A177-3AD203B41FA5}">
                      <a16:colId xmlns:a16="http://schemas.microsoft.com/office/drawing/2014/main" val="423190335"/>
                    </a:ext>
                  </a:extLst>
                </a:gridCol>
                <a:gridCol w="1873029">
                  <a:extLst>
                    <a:ext uri="{9D8B030D-6E8A-4147-A177-3AD203B41FA5}">
                      <a16:colId xmlns:a16="http://schemas.microsoft.com/office/drawing/2014/main" val="1651823815"/>
                    </a:ext>
                  </a:extLst>
                </a:gridCol>
                <a:gridCol w="2364775">
                  <a:extLst>
                    <a:ext uri="{9D8B030D-6E8A-4147-A177-3AD203B41FA5}">
                      <a16:colId xmlns:a16="http://schemas.microsoft.com/office/drawing/2014/main" val="2271869086"/>
                    </a:ext>
                  </a:extLst>
                </a:gridCol>
              </a:tblGrid>
              <a:tr h="2725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Zip 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Latitude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Longitude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Population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428401"/>
                  </a:ext>
                </a:extLst>
              </a:tr>
              <a:tr h="2725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98034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47.71577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-122.214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40407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767503"/>
                  </a:ext>
                </a:extLst>
              </a:tr>
              <a:tr h="2725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47.6109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-122.336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10238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946052"/>
                  </a:ext>
                </a:extLst>
              </a:tr>
              <a:tr h="2725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98102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47.63714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-122.322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20756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340695"/>
                  </a:ext>
                </a:extLst>
              </a:tr>
              <a:tr h="2725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98103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47.67826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-122.338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45911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010132"/>
                  </a:ext>
                </a:extLst>
              </a:tr>
              <a:tr h="2725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98104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47.60188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-122.329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13095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310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54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49D1-5FD1-437D-8EA4-6733451E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43487-48E9-4C21-8733-45CE2D096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63" y="1640636"/>
            <a:ext cx="7101038" cy="4351338"/>
          </a:xfrm>
        </p:spPr>
        <p:txBody>
          <a:bodyPr>
            <a:normAutofit/>
          </a:bodyPr>
          <a:lstStyle/>
          <a:p>
            <a:r>
              <a:rPr lang="en-US" dirty="0"/>
              <a:t>Found venues within 3.2 km of each zip code</a:t>
            </a:r>
          </a:p>
          <a:p>
            <a:r>
              <a:rPr lang="en-US" dirty="0"/>
              <a:t>Sorted by type of venue</a:t>
            </a:r>
          </a:p>
          <a:p>
            <a:r>
              <a:rPr lang="en-US" dirty="0"/>
              <a:t>Below:</a:t>
            </a:r>
          </a:p>
          <a:p>
            <a:pPr lvl="1"/>
            <a:r>
              <a:rPr lang="en-US" dirty="0"/>
              <a:t>Most common venues in five zip codes</a:t>
            </a:r>
          </a:p>
          <a:p>
            <a:r>
              <a:rPr lang="en-US" dirty="0"/>
              <a:t>Right:</a:t>
            </a:r>
          </a:p>
          <a:p>
            <a:pPr lvl="1"/>
            <a:r>
              <a:rPr lang="en-US" dirty="0"/>
              <a:t>Seattle zip codes color-coded by cluster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609F5D-BE7C-4DA7-A309-64B0C9113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31410"/>
              </p:ext>
            </p:extLst>
          </p:nvPr>
        </p:nvGraphicFramePr>
        <p:xfrm>
          <a:off x="620729" y="4776482"/>
          <a:ext cx="6442710" cy="1312421"/>
        </p:xfrm>
        <a:graphic>
          <a:graphicData uri="http://schemas.openxmlformats.org/drawingml/2006/table">
            <a:tbl>
              <a:tblPr firstRow="1" firstCol="1" bandRow="1"/>
              <a:tblGrid>
                <a:gridCol w="716915">
                  <a:extLst>
                    <a:ext uri="{9D8B030D-6E8A-4147-A177-3AD203B41FA5}">
                      <a16:colId xmlns:a16="http://schemas.microsoft.com/office/drawing/2014/main" val="282820925"/>
                    </a:ext>
                  </a:extLst>
                </a:gridCol>
                <a:gridCol w="1200785">
                  <a:extLst>
                    <a:ext uri="{9D8B030D-6E8A-4147-A177-3AD203B41FA5}">
                      <a16:colId xmlns:a16="http://schemas.microsoft.com/office/drawing/2014/main" val="4282253477"/>
                    </a:ext>
                  </a:extLst>
                </a:gridCol>
                <a:gridCol w="1678305">
                  <a:extLst>
                    <a:ext uri="{9D8B030D-6E8A-4147-A177-3AD203B41FA5}">
                      <a16:colId xmlns:a16="http://schemas.microsoft.com/office/drawing/2014/main" val="2752781018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3219444138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760927154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ZIP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1st Most Common Venue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2nd Most Common Venue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3rd Most Common Venue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4th Most Common Venue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807403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98034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Coffee Shop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Sushi Restaurant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Sandwich Place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Pizza Place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553066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98101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Hotel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Coffee Shop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Bakery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Sandwich Place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783964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98102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Coffee Shop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American Restaurant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Bakery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606797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98103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Coffee Shop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Ice Cream Shop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86608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98104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Hotel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Vietnamese Restaurant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Cocktail Bar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Coffee Shop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17502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8F227F0-97F2-445C-ABDF-CFF4DFE537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84519" y="1578222"/>
            <a:ext cx="3414562" cy="451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1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49D1-5FD1-437D-8EA4-6733451E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Areas of Reduced Competition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43487-48E9-4C21-8733-45CE2D096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16" y="1752930"/>
            <a:ext cx="11635037" cy="4351338"/>
          </a:xfrm>
        </p:spPr>
        <p:txBody>
          <a:bodyPr>
            <a:normAutofit/>
          </a:bodyPr>
          <a:lstStyle/>
          <a:p>
            <a:r>
              <a:rPr lang="en-US" dirty="0"/>
              <a:t>Goal: Find zip code with least coffee shops per capita in each cluster</a:t>
            </a:r>
          </a:p>
          <a:p>
            <a:r>
              <a:rPr lang="en-US" dirty="0"/>
              <a:t>Left – Coffee shops per 10,000 people returned for most promising zip codes</a:t>
            </a:r>
          </a:p>
          <a:p>
            <a:r>
              <a:rPr lang="en-US" dirty="0"/>
              <a:t>Right – Measure of variability within each cluster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321C89-6994-4D10-8D4A-FD7BBA66F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071730"/>
              </p:ext>
            </p:extLst>
          </p:nvPr>
        </p:nvGraphicFramePr>
        <p:xfrm>
          <a:off x="556963" y="3816305"/>
          <a:ext cx="5707480" cy="2562972"/>
        </p:xfrm>
        <a:graphic>
          <a:graphicData uri="http://schemas.openxmlformats.org/drawingml/2006/table">
            <a:tbl>
              <a:tblPr firstRow="1" firstCol="1" bandRow="1"/>
              <a:tblGrid>
                <a:gridCol w="1276314">
                  <a:extLst>
                    <a:ext uri="{9D8B030D-6E8A-4147-A177-3AD203B41FA5}">
                      <a16:colId xmlns:a16="http://schemas.microsoft.com/office/drawing/2014/main" val="2701482474"/>
                    </a:ext>
                  </a:extLst>
                </a:gridCol>
                <a:gridCol w="1670850">
                  <a:extLst>
                    <a:ext uri="{9D8B030D-6E8A-4147-A177-3AD203B41FA5}">
                      <a16:colId xmlns:a16="http://schemas.microsoft.com/office/drawing/2014/main" val="1515065202"/>
                    </a:ext>
                  </a:extLst>
                </a:gridCol>
                <a:gridCol w="1484002">
                  <a:extLst>
                    <a:ext uri="{9D8B030D-6E8A-4147-A177-3AD203B41FA5}">
                      <a16:colId xmlns:a16="http://schemas.microsoft.com/office/drawing/2014/main" val="817381278"/>
                    </a:ext>
                  </a:extLst>
                </a:gridCol>
                <a:gridCol w="1276314">
                  <a:extLst>
                    <a:ext uri="{9D8B030D-6E8A-4147-A177-3AD203B41FA5}">
                      <a16:colId xmlns:a16="http://schemas.microsoft.com/office/drawing/2014/main" val="1117643946"/>
                    </a:ext>
                  </a:extLst>
                </a:gridCol>
              </a:tblGrid>
              <a:tr h="427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ZIP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Population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coffee per capita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 Labels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993915"/>
                  </a:ext>
                </a:extLst>
              </a:tr>
              <a:tr h="427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98105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43924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1.593662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716259"/>
                  </a:ext>
                </a:extLst>
              </a:tr>
              <a:tr h="427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98118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42731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2.106199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821104"/>
                  </a:ext>
                </a:extLst>
              </a:tr>
              <a:tr h="427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98121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12628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4.751346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922431"/>
                  </a:ext>
                </a:extLst>
              </a:tr>
              <a:tr h="427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98133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44555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2.019975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298694"/>
                  </a:ext>
                </a:extLst>
              </a:tr>
              <a:tr h="427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98199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19686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2.031901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28348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2EEFBC3-87F2-4EA1-BC68-112D891A53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12333" y="3727063"/>
            <a:ext cx="4922704" cy="298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5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49D1-5FD1-437D-8EA4-6733451E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Setting up 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43487-48E9-4C21-8733-45CE2D096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17" y="1752930"/>
            <a:ext cx="732823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Conclusions</a:t>
            </a:r>
          </a:p>
          <a:p>
            <a:r>
              <a:rPr lang="en-US" dirty="0"/>
              <a:t>Right – Location of five optimal zip codes</a:t>
            </a:r>
          </a:p>
          <a:p>
            <a:r>
              <a:rPr lang="en-US" dirty="0"/>
              <a:t>Clustering neighborhoods controlled for culture/needs of community</a:t>
            </a:r>
          </a:p>
          <a:p>
            <a:r>
              <a:rPr lang="en-US" dirty="0"/>
              <a:t>Calculating coffee shops controlled for population density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Future Work </a:t>
            </a:r>
          </a:p>
          <a:p>
            <a:r>
              <a:rPr lang="en-US" dirty="0"/>
              <a:t>Include effect of typical commutes on coffee shop selection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9F7AFB-0F40-4130-9286-C693D81FC3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64453" y="1690688"/>
            <a:ext cx="33893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8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AC6AC2-5650-4BD1-B636-C81B2FF4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2663" y="253883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9425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378</Words>
  <Application>Microsoft Office PowerPoint</Application>
  <PresentationFormat>Widescreen</PresentationFormat>
  <Paragraphs>130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Optimizing the Location of a New Seattle-based Coffee Shop</vt:lpstr>
      <vt:lpstr>Problem Statement</vt:lpstr>
      <vt:lpstr>Experimental Approach</vt:lpstr>
      <vt:lpstr>Data Collection</vt:lpstr>
      <vt:lpstr>Clustering</vt:lpstr>
      <vt:lpstr>Areas of Reduced Competition</vt:lpstr>
      <vt:lpstr>Setting up Shop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the Location of a New Seattle-based Coffee Shop</dc:title>
  <dc:creator>Evan</dc:creator>
  <cp:lastModifiedBy>Evan</cp:lastModifiedBy>
  <cp:revision>5</cp:revision>
  <dcterms:created xsi:type="dcterms:W3CDTF">2021-08-16T13:01:15Z</dcterms:created>
  <dcterms:modified xsi:type="dcterms:W3CDTF">2021-08-16T13:33:55Z</dcterms:modified>
</cp:coreProperties>
</file>