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7" r:id="rId4"/>
    <p:sldId id="259" r:id="rId5"/>
    <p:sldId id="275" r:id="rId6"/>
    <p:sldId id="260" r:id="rId7"/>
    <p:sldId id="276" r:id="rId8"/>
    <p:sldId id="261" r:id="rId9"/>
    <p:sldId id="262" r:id="rId10"/>
    <p:sldId id="272" r:id="rId11"/>
    <p:sldId id="274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80" r:id="rId22"/>
    <p:sldId id="278" r:id="rId23"/>
    <p:sldId id="279" r:id="rId2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497"/>
    <p:restoredTop sz="94659"/>
  </p:normalViewPr>
  <p:slideViewPr>
    <p:cSldViewPr snapToGrid="0">
      <p:cViewPr varScale="1">
        <p:scale>
          <a:sx n="142" d="100"/>
          <a:sy n="142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04DBC7-E461-354B-8F7E-901AD163DA79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A6BAA03D-7CFC-F147-AE8E-D714E5D6D37F}">
      <dgm:prSet phldrT="[Texto]"/>
      <dgm:spPr/>
      <dgm:t>
        <a:bodyPr/>
        <a:lstStyle/>
        <a:p>
          <a:r>
            <a:rPr lang="es-MX" dirty="0"/>
            <a:t>Descriptivo</a:t>
          </a:r>
        </a:p>
      </dgm:t>
    </dgm:pt>
    <dgm:pt modelId="{E046C23F-60DA-2141-A550-E84F06E9E258}" type="parTrans" cxnId="{E68FE7F2-44C9-244D-9403-F4525D7F65FF}">
      <dgm:prSet/>
      <dgm:spPr/>
      <dgm:t>
        <a:bodyPr/>
        <a:lstStyle/>
        <a:p>
          <a:endParaRPr lang="es-MX"/>
        </a:p>
      </dgm:t>
    </dgm:pt>
    <dgm:pt modelId="{71C4893C-A91F-454E-91A1-645A50646040}" type="sibTrans" cxnId="{E68FE7F2-44C9-244D-9403-F4525D7F65FF}">
      <dgm:prSet/>
      <dgm:spPr/>
      <dgm:t>
        <a:bodyPr/>
        <a:lstStyle/>
        <a:p>
          <a:endParaRPr lang="es-MX"/>
        </a:p>
      </dgm:t>
    </dgm:pt>
    <dgm:pt modelId="{43A0D88A-27D8-254A-9D70-10947A9FFAC3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L" dirty="0"/>
            <a:t>Describir lo que sucedió en el pasado, utilizando datos históricos para identificar patrones y tendencias.</a:t>
          </a:r>
          <a:endParaRPr lang="es-MX" dirty="0"/>
        </a:p>
      </dgm:t>
    </dgm:pt>
    <dgm:pt modelId="{A9C34DE0-CE09-C845-9F45-7B167F706463}" type="parTrans" cxnId="{ECC96623-4C7B-EC48-8E8C-93C6DE1E0FEE}">
      <dgm:prSet/>
      <dgm:spPr/>
      <dgm:t>
        <a:bodyPr/>
        <a:lstStyle/>
        <a:p>
          <a:endParaRPr lang="es-MX"/>
        </a:p>
      </dgm:t>
    </dgm:pt>
    <dgm:pt modelId="{EB808BF8-3426-9547-A108-8D29F22B6B59}" type="sibTrans" cxnId="{ECC96623-4C7B-EC48-8E8C-93C6DE1E0FEE}">
      <dgm:prSet/>
      <dgm:spPr/>
      <dgm:t>
        <a:bodyPr/>
        <a:lstStyle/>
        <a:p>
          <a:endParaRPr lang="es-MX"/>
        </a:p>
      </dgm:t>
    </dgm:pt>
    <dgm:pt modelId="{2DBE9082-3660-CC4A-BEC5-F2C2D4D9BA03}">
      <dgm:prSet phldrT="[Texto]"/>
      <dgm:spPr/>
      <dgm:t>
        <a:bodyPr/>
        <a:lstStyle/>
        <a:p>
          <a:r>
            <a:rPr lang="es-MX" dirty="0"/>
            <a:t>Predictivo</a:t>
          </a:r>
        </a:p>
      </dgm:t>
    </dgm:pt>
    <dgm:pt modelId="{40988ED1-9C35-FE45-9FA2-9D7C57C71AB9}" type="parTrans" cxnId="{DA6D6C8D-713D-D940-907D-2FF0D9C2ED9E}">
      <dgm:prSet/>
      <dgm:spPr/>
      <dgm:t>
        <a:bodyPr/>
        <a:lstStyle/>
        <a:p>
          <a:endParaRPr lang="es-MX"/>
        </a:p>
      </dgm:t>
    </dgm:pt>
    <dgm:pt modelId="{CB621EBA-F501-D140-AA48-1F4606126C80}" type="sibTrans" cxnId="{DA6D6C8D-713D-D940-907D-2FF0D9C2ED9E}">
      <dgm:prSet/>
      <dgm:spPr/>
      <dgm:t>
        <a:bodyPr/>
        <a:lstStyle/>
        <a:p>
          <a:endParaRPr lang="es-MX"/>
        </a:p>
      </dgm:t>
    </dgm:pt>
    <dgm:pt modelId="{80FFB60C-974D-0B4F-8CFE-E8680369786F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L" dirty="0"/>
            <a:t>Intentar predecir eventos o resultados futuros.</a:t>
          </a:r>
          <a:endParaRPr lang="es-MX" dirty="0"/>
        </a:p>
      </dgm:t>
    </dgm:pt>
    <dgm:pt modelId="{45677E60-0E23-5B40-BA14-46DBA87C590A}" type="parTrans" cxnId="{A87BC8F6-E7AA-BC40-B9B2-5260F88463D8}">
      <dgm:prSet/>
      <dgm:spPr/>
      <dgm:t>
        <a:bodyPr/>
        <a:lstStyle/>
        <a:p>
          <a:endParaRPr lang="es-MX"/>
        </a:p>
      </dgm:t>
    </dgm:pt>
    <dgm:pt modelId="{85C92EFC-D80E-C645-A43B-086524C926F7}" type="sibTrans" cxnId="{A87BC8F6-E7AA-BC40-B9B2-5260F88463D8}">
      <dgm:prSet/>
      <dgm:spPr/>
      <dgm:t>
        <a:bodyPr/>
        <a:lstStyle/>
        <a:p>
          <a:endParaRPr lang="es-MX"/>
        </a:p>
      </dgm:t>
    </dgm:pt>
    <dgm:pt modelId="{21F7FCF4-E8C1-5F43-88EA-579C58A799EE}">
      <dgm:prSet phldrT="[Texto]"/>
      <dgm:spPr/>
      <dgm:t>
        <a:bodyPr/>
        <a:lstStyle/>
        <a:p>
          <a:r>
            <a:rPr lang="es-MX" dirty="0"/>
            <a:t>Presciptivo</a:t>
          </a:r>
        </a:p>
      </dgm:t>
    </dgm:pt>
    <dgm:pt modelId="{53FEDD9E-66DE-8146-833D-40A31D76AE9F}" type="parTrans" cxnId="{619A1F63-9D71-2C4E-A11F-59B7D66C357D}">
      <dgm:prSet/>
      <dgm:spPr/>
      <dgm:t>
        <a:bodyPr/>
        <a:lstStyle/>
        <a:p>
          <a:endParaRPr lang="es-MX"/>
        </a:p>
      </dgm:t>
    </dgm:pt>
    <dgm:pt modelId="{B5C78A35-860D-FE4F-A6D7-10CC86CD71C3}" type="sibTrans" cxnId="{619A1F63-9D71-2C4E-A11F-59B7D66C357D}">
      <dgm:prSet/>
      <dgm:spPr/>
      <dgm:t>
        <a:bodyPr/>
        <a:lstStyle/>
        <a:p>
          <a:endParaRPr lang="es-MX"/>
        </a:p>
      </dgm:t>
    </dgm:pt>
    <dgm:pt modelId="{3572E5DE-4CE6-1546-9CE9-068A377AEE44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L" dirty="0"/>
            <a:t>Se basa en el análisis predictivo para recomendar acciones específicas que las empresas pueden tomar para optimizar los resultados. </a:t>
          </a:r>
          <a:endParaRPr lang="es-MX" dirty="0"/>
        </a:p>
      </dgm:t>
    </dgm:pt>
    <dgm:pt modelId="{ED03E347-FBF0-6347-8ABE-515E862A390F}" type="parTrans" cxnId="{4F51B492-E7C0-694C-9CB5-F805166EB7E1}">
      <dgm:prSet/>
      <dgm:spPr/>
      <dgm:t>
        <a:bodyPr/>
        <a:lstStyle/>
        <a:p>
          <a:endParaRPr lang="es-MX"/>
        </a:p>
      </dgm:t>
    </dgm:pt>
    <dgm:pt modelId="{449502CF-AB87-3F40-B734-DDA6F20DDD29}" type="sibTrans" cxnId="{4F51B492-E7C0-694C-9CB5-F805166EB7E1}">
      <dgm:prSet/>
      <dgm:spPr/>
      <dgm:t>
        <a:bodyPr/>
        <a:lstStyle/>
        <a:p>
          <a:endParaRPr lang="es-MX"/>
        </a:p>
      </dgm:t>
    </dgm:pt>
    <dgm:pt modelId="{75F5AB7C-B99A-4944-81F0-9F8A5ADF3D9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L" dirty="0"/>
            <a:t>Los ejemplos comunes incluyen informes de ventas, análisis de participación de mercado y visualizaciones de datos sobre tendencias de temperatura global. </a:t>
          </a:r>
        </a:p>
      </dgm:t>
    </dgm:pt>
    <dgm:pt modelId="{1E383E88-ABD8-2149-85CD-6D778AEAE0C3}" type="parTrans" cxnId="{B1ABDEE8-FDBD-1645-8D1A-E251F13B50D9}">
      <dgm:prSet/>
      <dgm:spPr/>
      <dgm:t>
        <a:bodyPr/>
        <a:lstStyle/>
        <a:p>
          <a:endParaRPr lang="es-MX"/>
        </a:p>
      </dgm:t>
    </dgm:pt>
    <dgm:pt modelId="{335C837B-4678-2644-BB49-A2D522CC9942}" type="sibTrans" cxnId="{B1ABDEE8-FDBD-1645-8D1A-E251F13B50D9}">
      <dgm:prSet/>
      <dgm:spPr/>
      <dgm:t>
        <a:bodyPr/>
        <a:lstStyle/>
        <a:p>
          <a:endParaRPr lang="es-MX"/>
        </a:p>
      </dgm:t>
    </dgm:pt>
    <dgm:pt modelId="{F460F4A4-DAC1-4647-B0E9-1F5384CE816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L" dirty="0"/>
            <a:t> Es el tipo de análisis más básico, pero proporciona una base importante para comprender el rendimiento pasado y la situación actual de la empresa. </a:t>
          </a:r>
        </a:p>
      </dgm:t>
    </dgm:pt>
    <dgm:pt modelId="{636879E6-9353-504B-8307-E95ED64B3679}" type="parTrans" cxnId="{680504C6-82E4-F249-AE93-3B43FDD98095}">
      <dgm:prSet/>
      <dgm:spPr/>
      <dgm:t>
        <a:bodyPr/>
        <a:lstStyle/>
        <a:p>
          <a:endParaRPr lang="es-MX"/>
        </a:p>
      </dgm:t>
    </dgm:pt>
    <dgm:pt modelId="{2C4F6016-06B4-9F46-80F0-4BCEF653A994}" type="sibTrans" cxnId="{680504C6-82E4-F249-AE93-3B43FDD98095}">
      <dgm:prSet/>
      <dgm:spPr/>
      <dgm:t>
        <a:bodyPr/>
        <a:lstStyle/>
        <a:p>
          <a:endParaRPr lang="es-MX"/>
        </a:p>
      </dgm:t>
    </dgm:pt>
    <dgm:pt modelId="{45B1734D-811A-FD49-AEBA-0543EB33F7D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L" dirty="0"/>
            <a:t>Se basa en modelos estadísticos y algoritmos de aprendizaje automático para analizar datos históricos e identificar patrones que puedan indicar eventos futuros.</a:t>
          </a:r>
        </a:p>
      </dgm:t>
    </dgm:pt>
    <dgm:pt modelId="{CA27592A-B5B2-DC4E-9D30-14748124BF67}" type="parTrans" cxnId="{25F14FC9-D567-3047-853C-3215C08269B0}">
      <dgm:prSet/>
      <dgm:spPr/>
      <dgm:t>
        <a:bodyPr/>
        <a:lstStyle/>
        <a:p>
          <a:endParaRPr lang="es-MX"/>
        </a:p>
      </dgm:t>
    </dgm:pt>
    <dgm:pt modelId="{BBE33098-89D6-2A44-BD6E-C6C6B2C9DD2F}" type="sibTrans" cxnId="{25F14FC9-D567-3047-853C-3215C08269B0}">
      <dgm:prSet/>
      <dgm:spPr/>
      <dgm:t>
        <a:bodyPr/>
        <a:lstStyle/>
        <a:p>
          <a:endParaRPr lang="es-MX"/>
        </a:p>
      </dgm:t>
    </dgm:pt>
    <dgm:pt modelId="{29C23D8E-CB07-464B-8501-28C85A97C5A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L" dirty="0"/>
            <a:t>Los resultados del análisis predictivo generalmente se presentan en forma de probabilidades o rangos de resultados posibles. </a:t>
          </a:r>
        </a:p>
      </dgm:t>
    </dgm:pt>
    <dgm:pt modelId="{B47422F3-00CD-3E46-AFDB-C4D01E667A4E}" type="parTrans" cxnId="{528AF9E3-2857-6242-97DA-D6DBD04F438D}">
      <dgm:prSet/>
      <dgm:spPr/>
      <dgm:t>
        <a:bodyPr/>
        <a:lstStyle/>
        <a:p>
          <a:endParaRPr lang="es-MX"/>
        </a:p>
      </dgm:t>
    </dgm:pt>
    <dgm:pt modelId="{281D0897-78A2-CD45-87E4-BC8D7FE7152B}" type="sibTrans" cxnId="{528AF9E3-2857-6242-97DA-D6DBD04F438D}">
      <dgm:prSet/>
      <dgm:spPr/>
      <dgm:t>
        <a:bodyPr/>
        <a:lstStyle/>
        <a:p>
          <a:endParaRPr lang="es-MX"/>
        </a:p>
      </dgm:t>
    </dgm:pt>
    <dgm:pt modelId="{B4C3F376-1DFC-8843-9FA3-3D67EB8D652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L" dirty="0"/>
            <a:t>Los ejemplos incluyen la predicción de las ventas futuras, la identificación de clientes con alto riesgo de abandono y la previsión de la demanda de productos. </a:t>
          </a:r>
        </a:p>
      </dgm:t>
    </dgm:pt>
    <dgm:pt modelId="{736050C4-F096-5443-B9D4-E581A2283594}" type="parTrans" cxnId="{86BEAE3F-6A12-024C-84DB-67320D37C3EA}">
      <dgm:prSet/>
      <dgm:spPr/>
      <dgm:t>
        <a:bodyPr/>
        <a:lstStyle/>
        <a:p>
          <a:endParaRPr lang="es-MX"/>
        </a:p>
      </dgm:t>
    </dgm:pt>
    <dgm:pt modelId="{B7E730C9-926E-A14B-8B10-457233D49C0E}" type="sibTrans" cxnId="{86BEAE3F-6A12-024C-84DB-67320D37C3EA}">
      <dgm:prSet/>
      <dgm:spPr/>
      <dgm:t>
        <a:bodyPr/>
        <a:lstStyle/>
        <a:p>
          <a:endParaRPr lang="es-MX"/>
        </a:p>
      </dgm:t>
    </dgm:pt>
    <dgm:pt modelId="{B8D84826-3CBC-BE4E-BA6C-B40F19F4328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L" dirty="0"/>
            <a:t>Los modelos prescriptivos a menudo utilizan algoritmos de aprendizaje automático para evaluar diferentes opciones y determinar la mejor manera de lograr un objetivo específico. </a:t>
          </a:r>
        </a:p>
      </dgm:t>
    </dgm:pt>
    <dgm:pt modelId="{D2C5EAB9-A0BB-7649-8D48-A504A1814777}" type="parTrans" cxnId="{01042ECD-DC0A-4C45-83E9-1F82BA48DDE5}">
      <dgm:prSet/>
      <dgm:spPr/>
      <dgm:t>
        <a:bodyPr/>
        <a:lstStyle/>
        <a:p>
          <a:endParaRPr lang="es-MX"/>
        </a:p>
      </dgm:t>
    </dgm:pt>
    <dgm:pt modelId="{F70D9D7E-BA89-0847-A48D-0C7ED4F00026}" type="sibTrans" cxnId="{01042ECD-DC0A-4C45-83E9-1F82BA48DDE5}">
      <dgm:prSet/>
      <dgm:spPr/>
      <dgm:t>
        <a:bodyPr/>
        <a:lstStyle/>
        <a:p>
          <a:endParaRPr lang="es-MX"/>
        </a:p>
      </dgm:t>
    </dgm:pt>
    <dgm:pt modelId="{FAF8C078-AE93-7F49-90CD-13D1C00998F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L" dirty="0"/>
            <a:t> Los ejemplos incluyen la optimización de las rutas de entrega, la personalización de las ofertas de marketing y la asignación eficiente de recursos.</a:t>
          </a:r>
        </a:p>
      </dgm:t>
    </dgm:pt>
    <dgm:pt modelId="{455796E8-802D-0049-A20D-D0754EB0D840}" type="parTrans" cxnId="{A1E7B03D-790E-6543-A69B-B4A051B74B08}">
      <dgm:prSet/>
      <dgm:spPr/>
      <dgm:t>
        <a:bodyPr/>
        <a:lstStyle/>
        <a:p>
          <a:endParaRPr lang="es-MX"/>
        </a:p>
      </dgm:t>
    </dgm:pt>
    <dgm:pt modelId="{65AF6DAF-5C50-E64C-A1CF-36A740AF1C07}" type="sibTrans" cxnId="{A1E7B03D-790E-6543-A69B-B4A051B74B08}">
      <dgm:prSet/>
      <dgm:spPr/>
      <dgm:t>
        <a:bodyPr/>
        <a:lstStyle/>
        <a:p>
          <a:endParaRPr lang="es-MX"/>
        </a:p>
      </dgm:t>
    </dgm:pt>
    <dgm:pt modelId="{C6E501C4-5133-584E-B696-67A5BF8D02C7}" type="pres">
      <dgm:prSet presAssocID="{5D04DBC7-E461-354B-8F7E-901AD163DA79}" presName="Name0" presStyleCnt="0">
        <dgm:presLayoutVars>
          <dgm:dir/>
          <dgm:animLvl val="lvl"/>
          <dgm:resizeHandles val="exact"/>
        </dgm:presLayoutVars>
      </dgm:prSet>
      <dgm:spPr/>
    </dgm:pt>
    <dgm:pt modelId="{443BB276-8460-CC47-80BF-6A472D05A176}" type="pres">
      <dgm:prSet presAssocID="{A6BAA03D-7CFC-F147-AE8E-D714E5D6D37F}" presName="linNode" presStyleCnt="0"/>
      <dgm:spPr/>
    </dgm:pt>
    <dgm:pt modelId="{C22EA719-7524-4342-9EA3-73866FC5706C}" type="pres">
      <dgm:prSet presAssocID="{A6BAA03D-7CFC-F147-AE8E-D714E5D6D37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9362C54-46B6-B244-80D1-6B1B210EA8A1}" type="pres">
      <dgm:prSet presAssocID="{A6BAA03D-7CFC-F147-AE8E-D714E5D6D37F}" presName="descendantText" presStyleLbl="alignAccFollowNode1" presStyleIdx="0" presStyleCnt="3">
        <dgm:presLayoutVars>
          <dgm:bulletEnabled val="1"/>
        </dgm:presLayoutVars>
      </dgm:prSet>
      <dgm:spPr/>
    </dgm:pt>
    <dgm:pt modelId="{4F70633D-A488-694E-AEBA-9EC1A0EA3D89}" type="pres">
      <dgm:prSet presAssocID="{71C4893C-A91F-454E-91A1-645A50646040}" presName="sp" presStyleCnt="0"/>
      <dgm:spPr/>
    </dgm:pt>
    <dgm:pt modelId="{2331E57D-7FB1-FD46-9F3A-08B4587CD5EA}" type="pres">
      <dgm:prSet presAssocID="{2DBE9082-3660-CC4A-BEC5-F2C2D4D9BA03}" presName="linNode" presStyleCnt="0"/>
      <dgm:spPr/>
    </dgm:pt>
    <dgm:pt modelId="{C5C35097-4550-4C4E-B331-7517BD24DEB3}" type="pres">
      <dgm:prSet presAssocID="{2DBE9082-3660-CC4A-BEC5-F2C2D4D9BA0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BF8B066-E4B6-2246-AC42-CDF04E7023EC}" type="pres">
      <dgm:prSet presAssocID="{2DBE9082-3660-CC4A-BEC5-F2C2D4D9BA03}" presName="descendantText" presStyleLbl="alignAccFollowNode1" presStyleIdx="1" presStyleCnt="3">
        <dgm:presLayoutVars>
          <dgm:bulletEnabled val="1"/>
        </dgm:presLayoutVars>
      </dgm:prSet>
      <dgm:spPr/>
    </dgm:pt>
    <dgm:pt modelId="{80BF41BF-5026-FA43-A124-C2821F691042}" type="pres">
      <dgm:prSet presAssocID="{CB621EBA-F501-D140-AA48-1F4606126C80}" presName="sp" presStyleCnt="0"/>
      <dgm:spPr/>
    </dgm:pt>
    <dgm:pt modelId="{8CC638A2-EBBC-0A4E-9F71-5985B3F93A6F}" type="pres">
      <dgm:prSet presAssocID="{21F7FCF4-E8C1-5F43-88EA-579C58A799EE}" presName="linNode" presStyleCnt="0"/>
      <dgm:spPr/>
    </dgm:pt>
    <dgm:pt modelId="{7C01C979-7B92-ED48-BF86-8ECC32547722}" type="pres">
      <dgm:prSet presAssocID="{21F7FCF4-E8C1-5F43-88EA-579C58A799EE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20ACE644-D2B4-C94B-9C30-A2629863DDF2}" type="pres">
      <dgm:prSet presAssocID="{21F7FCF4-E8C1-5F43-88EA-579C58A799EE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D282A91C-3D1B-504E-9C13-13F35267BF3B}" type="presOf" srcId="{29C23D8E-CB07-464B-8501-28C85A97C5A5}" destId="{CBF8B066-E4B6-2246-AC42-CDF04E7023EC}" srcOrd="0" destOrd="2" presId="urn:microsoft.com/office/officeart/2005/8/layout/vList5"/>
    <dgm:cxn modelId="{98A09F1E-FD35-E84C-8555-F99DFE175919}" type="presOf" srcId="{5D04DBC7-E461-354B-8F7E-901AD163DA79}" destId="{C6E501C4-5133-584E-B696-67A5BF8D02C7}" srcOrd="0" destOrd="0" presId="urn:microsoft.com/office/officeart/2005/8/layout/vList5"/>
    <dgm:cxn modelId="{ECC96623-4C7B-EC48-8E8C-93C6DE1E0FEE}" srcId="{A6BAA03D-7CFC-F147-AE8E-D714E5D6D37F}" destId="{43A0D88A-27D8-254A-9D70-10947A9FFAC3}" srcOrd="0" destOrd="0" parTransId="{A9C34DE0-CE09-C845-9F45-7B167F706463}" sibTransId="{EB808BF8-3426-9547-A108-8D29F22B6B59}"/>
    <dgm:cxn modelId="{B078ED2F-DFDD-544F-832F-339546D80BE0}" type="presOf" srcId="{F460F4A4-DAC1-4647-B0E9-1F5384CE8161}" destId="{D9362C54-46B6-B244-80D1-6B1B210EA8A1}" srcOrd="0" destOrd="2" presId="urn:microsoft.com/office/officeart/2005/8/layout/vList5"/>
    <dgm:cxn modelId="{1E91DF37-3C68-3E48-9D1A-8D2104316087}" type="presOf" srcId="{3572E5DE-4CE6-1546-9CE9-068A377AEE44}" destId="{20ACE644-D2B4-C94B-9C30-A2629863DDF2}" srcOrd="0" destOrd="0" presId="urn:microsoft.com/office/officeart/2005/8/layout/vList5"/>
    <dgm:cxn modelId="{A1E7B03D-790E-6543-A69B-B4A051B74B08}" srcId="{21F7FCF4-E8C1-5F43-88EA-579C58A799EE}" destId="{FAF8C078-AE93-7F49-90CD-13D1C00998F1}" srcOrd="2" destOrd="0" parTransId="{455796E8-802D-0049-A20D-D0754EB0D840}" sibTransId="{65AF6DAF-5C50-E64C-A1CF-36A740AF1C07}"/>
    <dgm:cxn modelId="{86BEAE3F-6A12-024C-84DB-67320D37C3EA}" srcId="{2DBE9082-3660-CC4A-BEC5-F2C2D4D9BA03}" destId="{B4C3F376-1DFC-8843-9FA3-3D67EB8D6525}" srcOrd="3" destOrd="0" parTransId="{736050C4-F096-5443-B9D4-E581A2283594}" sibTransId="{B7E730C9-926E-A14B-8B10-457233D49C0E}"/>
    <dgm:cxn modelId="{67B7ED4E-E611-544E-B72F-DF6D4B5A2EF8}" type="presOf" srcId="{FAF8C078-AE93-7F49-90CD-13D1C00998F1}" destId="{20ACE644-D2B4-C94B-9C30-A2629863DDF2}" srcOrd="0" destOrd="2" presId="urn:microsoft.com/office/officeart/2005/8/layout/vList5"/>
    <dgm:cxn modelId="{619A1F63-9D71-2C4E-A11F-59B7D66C357D}" srcId="{5D04DBC7-E461-354B-8F7E-901AD163DA79}" destId="{21F7FCF4-E8C1-5F43-88EA-579C58A799EE}" srcOrd="2" destOrd="0" parTransId="{53FEDD9E-66DE-8146-833D-40A31D76AE9F}" sibTransId="{B5C78A35-860D-FE4F-A6D7-10CC86CD71C3}"/>
    <dgm:cxn modelId="{922B0767-ABB9-5242-9B54-E8B7AA015A24}" type="presOf" srcId="{B8D84826-3CBC-BE4E-BA6C-B40F19F43282}" destId="{20ACE644-D2B4-C94B-9C30-A2629863DDF2}" srcOrd="0" destOrd="1" presId="urn:microsoft.com/office/officeart/2005/8/layout/vList5"/>
    <dgm:cxn modelId="{3EA82A6A-4BF2-1C44-929C-55AAD47E612E}" type="presOf" srcId="{A6BAA03D-7CFC-F147-AE8E-D714E5D6D37F}" destId="{C22EA719-7524-4342-9EA3-73866FC5706C}" srcOrd="0" destOrd="0" presId="urn:microsoft.com/office/officeart/2005/8/layout/vList5"/>
    <dgm:cxn modelId="{39F8E77C-FF21-D348-BA7C-5AE1E447C15E}" type="presOf" srcId="{80FFB60C-974D-0B4F-8CFE-E8680369786F}" destId="{CBF8B066-E4B6-2246-AC42-CDF04E7023EC}" srcOrd="0" destOrd="0" presId="urn:microsoft.com/office/officeart/2005/8/layout/vList5"/>
    <dgm:cxn modelId="{A01FC184-7551-1944-8ABA-3A0F8B48372E}" type="presOf" srcId="{45B1734D-811A-FD49-AEBA-0543EB33F7D1}" destId="{CBF8B066-E4B6-2246-AC42-CDF04E7023EC}" srcOrd="0" destOrd="1" presId="urn:microsoft.com/office/officeart/2005/8/layout/vList5"/>
    <dgm:cxn modelId="{DA6D6C8D-713D-D940-907D-2FF0D9C2ED9E}" srcId="{5D04DBC7-E461-354B-8F7E-901AD163DA79}" destId="{2DBE9082-3660-CC4A-BEC5-F2C2D4D9BA03}" srcOrd="1" destOrd="0" parTransId="{40988ED1-9C35-FE45-9FA2-9D7C57C71AB9}" sibTransId="{CB621EBA-F501-D140-AA48-1F4606126C80}"/>
    <dgm:cxn modelId="{4F51B492-E7C0-694C-9CB5-F805166EB7E1}" srcId="{21F7FCF4-E8C1-5F43-88EA-579C58A799EE}" destId="{3572E5DE-4CE6-1546-9CE9-068A377AEE44}" srcOrd="0" destOrd="0" parTransId="{ED03E347-FBF0-6347-8ABE-515E862A390F}" sibTransId="{449502CF-AB87-3F40-B734-DDA6F20DDD29}"/>
    <dgm:cxn modelId="{B4A03FB4-C1E5-7E44-A9BD-A6E850767782}" type="presOf" srcId="{75F5AB7C-B99A-4944-81F0-9F8A5ADF3D96}" destId="{D9362C54-46B6-B244-80D1-6B1B210EA8A1}" srcOrd="0" destOrd="1" presId="urn:microsoft.com/office/officeart/2005/8/layout/vList5"/>
    <dgm:cxn modelId="{6601F4C1-8351-B94C-AE5D-20FFC9C3EEE3}" type="presOf" srcId="{21F7FCF4-E8C1-5F43-88EA-579C58A799EE}" destId="{7C01C979-7B92-ED48-BF86-8ECC32547722}" srcOrd="0" destOrd="0" presId="urn:microsoft.com/office/officeart/2005/8/layout/vList5"/>
    <dgm:cxn modelId="{680504C6-82E4-F249-AE93-3B43FDD98095}" srcId="{A6BAA03D-7CFC-F147-AE8E-D714E5D6D37F}" destId="{F460F4A4-DAC1-4647-B0E9-1F5384CE8161}" srcOrd="2" destOrd="0" parTransId="{636879E6-9353-504B-8307-E95ED64B3679}" sibTransId="{2C4F6016-06B4-9F46-80F0-4BCEF653A994}"/>
    <dgm:cxn modelId="{E7F76CC8-AA55-B74A-9986-8666B47420A5}" type="presOf" srcId="{2DBE9082-3660-CC4A-BEC5-F2C2D4D9BA03}" destId="{C5C35097-4550-4C4E-B331-7517BD24DEB3}" srcOrd="0" destOrd="0" presId="urn:microsoft.com/office/officeart/2005/8/layout/vList5"/>
    <dgm:cxn modelId="{25F14FC9-D567-3047-853C-3215C08269B0}" srcId="{2DBE9082-3660-CC4A-BEC5-F2C2D4D9BA03}" destId="{45B1734D-811A-FD49-AEBA-0543EB33F7D1}" srcOrd="1" destOrd="0" parTransId="{CA27592A-B5B2-DC4E-9D30-14748124BF67}" sibTransId="{BBE33098-89D6-2A44-BD6E-C6C6B2C9DD2F}"/>
    <dgm:cxn modelId="{01042ECD-DC0A-4C45-83E9-1F82BA48DDE5}" srcId="{21F7FCF4-E8C1-5F43-88EA-579C58A799EE}" destId="{B8D84826-3CBC-BE4E-BA6C-B40F19F43282}" srcOrd="1" destOrd="0" parTransId="{D2C5EAB9-A0BB-7649-8D48-A504A1814777}" sibTransId="{F70D9D7E-BA89-0847-A48D-0C7ED4F00026}"/>
    <dgm:cxn modelId="{8CF27EDE-B656-EE41-9C9D-56F0DB4CEB91}" type="presOf" srcId="{43A0D88A-27D8-254A-9D70-10947A9FFAC3}" destId="{D9362C54-46B6-B244-80D1-6B1B210EA8A1}" srcOrd="0" destOrd="0" presId="urn:microsoft.com/office/officeart/2005/8/layout/vList5"/>
    <dgm:cxn modelId="{528AF9E3-2857-6242-97DA-D6DBD04F438D}" srcId="{2DBE9082-3660-CC4A-BEC5-F2C2D4D9BA03}" destId="{29C23D8E-CB07-464B-8501-28C85A97C5A5}" srcOrd="2" destOrd="0" parTransId="{B47422F3-00CD-3E46-AFDB-C4D01E667A4E}" sibTransId="{281D0897-78A2-CD45-87E4-BC8D7FE7152B}"/>
    <dgm:cxn modelId="{B1ABDEE8-FDBD-1645-8D1A-E251F13B50D9}" srcId="{A6BAA03D-7CFC-F147-AE8E-D714E5D6D37F}" destId="{75F5AB7C-B99A-4944-81F0-9F8A5ADF3D96}" srcOrd="1" destOrd="0" parTransId="{1E383E88-ABD8-2149-85CD-6D778AEAE0C3}" sibTransId="{335C837B-4678-2644-BB49-A2D522CC9942}"/>
    <dgm:cxn modelId="{F5FA41EA-700B-BD40-9790-67D9BAAF5AD6}" type="presOf" srcId="{B4C3F376-1DFC-8843-9FA3-3D67EB8D6525}" destId="{CBF8B066-E4B6-2246-AC42-CDF04E7023EC}" srcOrd="0" destOrd="3" presId="urn:microsoft.com/office/officeart/2005/8/layout/vList5"/>
    <dgm:cxn modelId="{E68FE7F2-44C9-244D-9403-F4525D7F65FF}" srcId="{5D04DBC7-E461-354B-8F7E-901AD163DA79}" destId="{A6BAA03D-7CFC-F147-AE8E-D714E5D6D37F}" srcOrd="0" destOrd="0" parTransId="{E046C23F-60DA-2141-A550-E84F06E9E258}" sibTransId="{71C4893C-A91F-454E-91A1-645A50646040}"/>
    <dgm:cxn modelId="{A87BC8F6-E7AA-BC40-B9B2-5260F88463D8}" srcId="{2DBE9082-3660-CC4A-BEC5-F2C2D4D9BA03}" destId="{80FFB60C-974D-0B4F-8CFE-E8680369786F}" srcOrd="0" destOrd="0" parTransId="{45677E60-0E23-5B40-BA14-46DBA87C590A}" sibTransId="{85C92EFC-D80E-C645-A43B-086524C926F7}"/>
    <dgm:cxn modelId="{414B679D-D626-3145-A76D-9CA45DBB8807}" type="presParOf" srcId="{C6E501C4-5133-584E-B696-67A5BF8D02C7}" destId="{443BB276-8460-CC47-80BF-6A472D05A176}" srcOrd="0" destOrd="0" presId="urn:microsoft.com/office/officeart/2005/8/layout/vList5"/>
    <dgm:cxn modelId="{5204019E-8BBB-124C-A1A6-9D6D41447E7E}" type="presParOf" srcId="{443BB276-8460-CC47-80BF-6A472D05A176}" destId="{C22EA719-7524-4342-9EA3-73866FC5706C}" srcOrd="0" destOrd="0" presId="urn:microsoft.com/office/officeart/2005/8/layout/vList5"/>
    <dgm:cxn modelId="{97683A9F-461B-A94C-8495-BDB0AF383F6E}" type="presParOf" srcId="{443BB276-8460-CC47-80BF-6A472D05A176}" destId="{D9362C54-46B6-B244-80D1-6B1B210EA8A1}" srcOrd="1" destOrd="0" presId="urn:microsoft.com/office/officeart/2005/8/layout/vList5"/>
    <dgm:cxn modelId="{010E001F-FCF5-7246-95E9-BC0510FD4071}" type="presParOf" srcId="{C6E501C4-5133-584E-B696-67A5BF8D02C7}" destId="{4F70633D-A488-694E-AEBA-9EC1A0EA3D89}" srcOrd="1" destOrd="0" presId="urn:microsoft.com/office/officeart/2005/8/layout/vList5"/>
    <dgm:cxn modelId="{919BD190-13BD-C542-998B-776744846D4B}" type="presParOf" srcId="{C6E501C4-5133-584E-B696-67A5BF8D02C7}" destId="{2331E57D-7FB1-FD46-9F3A-08B4587CD5EA}" srcOrd="2" destOrd="0" presId="urn:microsoft.com/office/officeart/2005/8/layout/vList5"/>
    <dgm:cxn modelId="{D89C0388-CF7C-C443-852D-7A18B2B35BC6}" type="presParOf" srcId="{2331E57D-7FB1-FD46-9F3A-08B4587CD5EA}" destId="{C5C35097-4550-4C4E-B331-7517BD24DEB3}" srcOrd="0" destOrd="0" presId="urn:microsoft.com/office/officeart/2005/8/layout/vList5"/>
    <dgm:cxn modelId="{CAF883B4-28EF-C248-A795-C2D1477889CA}" type="presParOf" srcId="{2331E57D-7FB1-FD46-9F3A-08B4587CD5EA}" destId="{CBF8B066-E4B6-2246-AC42-CDF04E7023EC}" srcOrd="1" destOrd="0" presId="urn:microsoft.com/office/officeart/2005/8/layout/vList5"/>
    <dgm:cxn modelId="{62AF2374-06D3-6E44-9356-327F626C6FAC}" type="presParOf" srcId="{C6E501C4-5133-584E-B696-67A5BF8D02C7}" destId="{80BF41BF-5026-FA43-A124-C2821F691042}" srcOrd="3" destOrd="0" presId="urn:microsoft.com/office/officeart/2005/8/layout/vList5"/>
    <dgm:cxn modelId="{EB290465-2C45-F14F-9080-486BFE07B8AB}" type="presParOf" srcId="{C6E501C4-5133-584E-B696-67A5BF8D02C7}" destId="{8CC638A2-EBBC-0A4E-9F71-5985B3F93A6F}" srcOrd="4" destOrd="0" presId="urn:microsoft.com/office/officeart/2005/8/layout/vList5"/>
    <dgm:cxn modelId="{B111D055-1FA3-3845-B58A-B4CA29BD2827}" type="presParOf" srcId="{8CC638A2-EBBC-0A4E-9F71-5985B3F93A6F}" destId="{7C01C979-7B92-ED48-BF86-8ECC32547722}" srcOrd="0" destOrd="0" presId="urn:microsoft.com/office/officeart/2005/8/layout/vList5"/>
    <dgm:cxn modelId="{DB7284CF-1255-C14A-906F-C3C15214BF04}" type="presParOf" srcId="{8CC638A2-EBBC-0A4E-9F71-5985B3F93A6F}" destId="{20ACE644-D2B4-C94B-9C30-A2629863DDF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362C54-46B6-B244-80D1-6B1B210EA8A1}">
      <dsp:nvSpPr>
        <dsp:cNvPr id="0" name=""/>
        <dsp:cNvSpPr/>
      </dsp:nvSpPr>
      <dsp:spPr>
        <a:xfrm rot="5400000">
          <a:off x="7131976" y="-2846861"/>
          <a:ext cx="1300722" cy="73245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CL" sz="1000" kern="1200" dirty="0"/>
            <a:t>Describir lo que sucedió en el pasado, utilizando datos históricos para identificar patrones y tendencias.</a:t>
          </a:r>
          <a:endParaRPr lang="es-MX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CL" sz="1000" kern="1200" dirty="0"/>
            <a:t>Los ejemplos comunes incluyen informes de ventas, análisis de participación de mercado y visualizaciones de datos sobre tendencias de temperatura global.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CL" sz="1000" kern="1200" dirty="0"/>
            <a:t> Es el tipo de análisis más básico, pero proporciona una base importante para comprender el rendimiento pasado y la situación actual de la empresa. </a:t>
          </a:r>
        </a:p>
      </dsp:txBody>
      <dsp:txXfrm rot="-5400000">
        <a:off x="4120061" y="228550"/>
        <a:ext cx="7261056" cy="1173730"/>
      </dsp:txXfrm>
    </dsp:sp>
    <dsp:sp modelId="{C22EA719-7524-4342-9EA3-73866FC5706C}">
      <dsp:nvSpPr>
        <dsp:cNvPr id="0" name=""/>
        <dsp:cNvSpPr/>
      </dsp:nvSpPr>
      <dsp:spPr>
        <a:xfrm>
          <a:off x="0" y="2463"/>
          <a:ext cx="4120061" cy="16259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300" kern="1200" dirty="0"/>
            <a:t>Descriptivo</a:t>
          </a:r>
        </a:p>
      </dsp:txBody>
      <dsp:txXfrm>
        <a:off x="79370" y="81833"/>
        <a:ext cx="3961321" cy="1467163"/>
      </dsp:txXfrm>
    </dsp:sp>
    <dsp:sp modelId="{CBF8B066-E4B6-2246-AC42-CDF04E7023EC}">
      <dsp:nvSpPr>
        <dsp:cNvPr id="0" name=""/>
        <dsp:cNvSpPr/>
      </dsp:nvSpPr>
      <dsp:spPr>
        <a:xfrm rot="5400000">
          <a:off x="7131976" y="-1139662"/>
          <a:ext cx="1300722" cy="73245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CL" sz="1000" kern="1200" dirty="0"/>
            <a:t>Intentar predecir eventos o resultados futuros.</a:t>
          </a:r>
          <a:endParaRPr lang="es-MX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CL" sz="1000" kern="1200" dirty="0"/>
            <a:t>Se basa en modelos estadísticos y algoritmos de aprendizaje automático para analizar datos históricos e identificar patrones que puedan indicar eventos futuros.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CL" sz="1000" kern="1200" dirty="0"/>
            <a:t>Los resultados del análisis predictivo generalmente se presentan en forma de probabilidades o rangos de resultados posibles.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CL" sz="1000" kern="1200" dirty="0"/>
            <a:t>Los ejemplos incluyen la predicción de las ventas futuras, la identificación de clientes con alto riesgo de abandono y la previsión de la demanda de productos. </a:t>
          </a:r>
        </a:p>
      </dsp:txBody>
      <dsp:txXfrm rot="-5400000">
        <a:off x="4120061" y="1935749"/>
        <a:ext cx="7261056" cy="1173730"/>
      </dsp:txXfrm>
    </dsp:sp>
    <dsp:sp modelId="{C5C35097-4550-4C4E-B331-7517BD24DEB3}">
      <dsp:nvSpPr>
        <dsp:cNvPr id="0" name=""/>
        <dsp:cNvSpPr/>
      </dsp:nvSpPr>
      <dsp:spPr>
        <a:xfrm>
          <a:off x="0" y="1709662"/>
          <a:ext cx="4120061" cy="16259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300" kern="1200" dirty="0"/>
            <a:t>Predictivo</a:t>
          </a:r>
        </a:p>
      </dsp:txBody>
      <dsp:txXfrm>
        <a:off x="79370" y="1789032"/>
        <a:ext cx="3961321" cy="1467163"/>
      </dsp:txXfrm>
    </dsp:sp>
    <dsp:sp modelId="{20ACE644-D2B4-C94B-9C30-A2629863DDF2}">
      <dsp:nvSpPr>
        <dsp:cNvPr id="0" name=""/>
        <dsp:cNvSpPr/>
      </dsp:nvSpPr>
      <dsp:spPr>
        <a:xfrm rot="5400000">
          <a:off x="7131976" y="567536"/>
          <a:ext cx="1300722" cy="73245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CL" sz="1000" kern="1200" dirty="0"/>
            <a:t>Se basa en el análisis predictivo para recomendar acciones específicas que las empresas pueden tomar para optimizar los resultados. </a:t>
          </a:r>
          <a:endParaRPr lang="es-MX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CL" sz="1000" kern="1200" dirty="0"/>
            <a:t>Los modelos prescriptivos a menudo utilizan algoritmos de aprendizaje automático para evaluar diferentes opciones y determinar la mejor manera de lograr un objetivo específico.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CL" sz="1000" kern="1200" dirty="0"/>
            <a:t> Los ejemplos incluyen la optimización de las rutas de entrega, la personalización de las ofertas de marketing y la asignación eficiente de recursos.</a:t>
          </a:r>
        </a:p>
      </dsp:txBody>
      <dsp:txXfrm rot="-5400000">
        <a:off x="4120061" y="3642947"/>
        <a:ext cx="7261056" cy="1173730"/>
      </dsp:txXfrm>
    </dsp:sp>
    <dsp:sp modelId="{7C01C979-7B92-ED48-BF86-8ECC32547722}">
      <dsp:nvSpPr>
        <dsp:cNvPr id="0" name=""/>
        <dsp:cNvSpPr/>
      </dsp:nvSpPr>
      <dsp:spPr>
        <a:xfrm>
          <a:off x="0" y="3416860"/>
          <a:ext cx="4120061" cy="16259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300" kern="1200" dirty="0"/>
            <a:t>Presciptivo</a:t>
          </a:r>
        </a:p>
      </dsp:txBody>
      <dsp:txXfrm>
        <a:off x="79370" y="3496230"/>
        <a:ext cx="3961321" cy="1467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B863C-43B5-9345-A940-DE08A0E8634A}" type="datetimeFigureOut">
              <a:rPr lang="es-CL" smtClean="0"/>
              <a:t>14-10-24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FD817-FC20-8949-B219-E20CEF02216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1953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FD817-FC20-8949-B219-E20CEF022164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35293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FD817-FC20-8949-B219-E20CEF022164}" type="slidenum">
              <a:rPr lang="es-CL" smtClean="0"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72642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EEE48-FF59-65EB-8C74-92B4C3F33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0DB978-7931-92D8-AD16-81F72BD72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E2090A-F963-09EC-DCF8-6A2CC57E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1D48-51D9-1347-ADEC-B7FC74D16223}" type="datetimeFigureOut">
              <a:rPr lang="es-CL" smtClean="0"/>
              <a:t>14-10-24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068D94-7C30-D6B5-3C53-1F2EC1468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F9F22C-17F7-16B2-F5F3-0E1094A1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2542-CD7F-134D-B913-3F13669ED7F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71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8BB7B-C5CF-43E7-EF3C-BCB92894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216AD8E-D05E-2A6D-5B43-8E8CE5D36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CBB66F-3565-96A0-E4CF-CE19ACA39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1D48-51D9-1347-ADEC-B7FC74D16223}" type="datetimeFigureOut">
              <a:rPr lang="es-CL" smtClean="0"/>
              <a:t>14-10-24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F4CF2A-3E02-9E1A-DBD1-969C4DF1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ED5C2E-D853-A33D-2DA7-3ABF08C3E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2542-CD7F-134D-B913-3F13669ED7F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359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570F01-83B9-CC33-E1F4-A806DB36E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A5A764-4BC3-8D71-CD2B-289E9FB49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ACFDE6-27B2-F33D-406A-976A0D170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1D48-51D9-1347-ADEC-B7FC74D16223}" type="datetimeFigureOut">
              <a:rPr lang="es-CL" smtClean="0"/>
              <a:t>14-10-24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D37932-3CAE-37FA-B559-002297A5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FCEFF2-628D-8EFB-4C14-B6890542B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2542-CD7F-134D-B913-3F13669ED7F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177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EDB69-1EE8-34EC-DC53-0D149D64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E72D74-9A1F-9288-9DD2-CD232237A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FFB7CB-12BD-509A-A5FD-2F8174B6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1D48-51D9-1347-ADEC-B7FC74D16223}" type="datetimeFigureOut">
              <a:rPr lang="es-CL" smtClean="0"/>
              <a:t>14-10-24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B73FBF-1BDA-E8AC-BFFC-CB1A24780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01BD22-E4E3-2CE2-71E8-96376481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2542-CD7F-134D-B913-3F13669ED7F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873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E5FCE-9159-1213-86CA-6931D9CD7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72774A-E221-E68A-E1AA-0720DA22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FDAF31-25BF-9C5B-9020-16A0CEF66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1D48-51D9-1347-ADEC-B7FC74D16223}" type="datetimeFigureOut">
              <a:rPr lang="es-CL" smtClean="0"/>
              <a:t>14-10-24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FE327B-B965-A4B4-6AD5-92044B988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FA38E4-9817-C32F-7960-C659B81A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2542-CD7F-134D-B913-3F13669ED7F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902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F0BCE-9D19-53FC-B665-2EE8961D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104C8A-7B0A-C9CF-E409-45C67D099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218B37-74BE-376C-8880-4F8B4E2C2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5FBD25-47FD-30F3-F229-3E88F675F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1D48-51D9-1347-ADEC-B7FC74D16223}" type="datetimeFigureOut">
              <a:rPr lang="es-CL" smtClean="0"/>
              <a:t>14-10-24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DE1BDC-A814-831C-051E-52DAD9E4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7267C0-0E6B-E45F-43E4-380EFC8D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2542-CD7F-134D-B913-3F13669ED7F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26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E5BAD-018C-8042-38C2-D53035A1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7E1401-D36B-7E5E-EA08-C93A4F9A0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614361-7CEA-7977-4658-42DB2ED52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8FF596-C62E-B69D-F9F5-C75DD522A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BEACB07-ED89-575E-EDEE-E6F36C6C8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14405AD-F662-C58E-8164-8F9FFF70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1D48-51D9-1347-ADEC-B7FC74D16223}" type="datetimeFigureOut">
              <a:rPr lang="es-CL" smtClean="0"/>
              <a:t>14-10-24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8CABEE7-6BE0-9396-2772-5B50A3DD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930E1A-4C5C-10E2-B1AD-B8588585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2542-CD7F-134D-B913-3F13669ED7F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250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E1DA7-5D7F-E764-CD2A-06992FE5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79682FA-F32F-0741-FA23-145E5C6D6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1D48-51D9-1347-ADEC-B7FC74D16223}" type="datetimeFigureOut">
              <a:rPr lang="es-CL" smtClean="0"/>
              <a:t>14-10-24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ED19697-4947-3043-0817-1D7E1207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CA590C5-4C0B-FA01-43FD-C94BE810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2542-CD7F-134D-B913-3F13669ED7F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499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429DD32-EFBA-5989-9DA4-8EF0B8580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1D48-51D9-1347-ADEC-B7FC74D16223}" type="datetimeFigureOut">
              <a:rPr lang="es-CL" smtClean="0"/>
              <a:t>14-10-24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56A225-27A3-DFDF-A26D-9BE2B55ED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670CA8-42B1-E809-AC88-70F51B9E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2542-CD7F-134D-B913-3F13669ED7F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277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BA54B-2AF0-E786-774A-2B5EC631B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53633F-F9C7-E7C6-900E-AF93A366F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90D65C-5C7E-369D-4902-75835CDDA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39CFBF-80BC-34FA-83DB-66191CFFB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1D48-51D9-1347-ADEC-B7FC74D16223}" type="datetimeFigureOut">
              <a:rPr lang="es-CL" smtClean="0"/>
              <a:t>14-10-24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FA8B1B-4466-0684-4320-970DEFE0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619590-68B1-BE6B-A378-BADB42AEC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2542-CD7F-134D-B913-3F13669ED7F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7097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8E0B3-CAAD-0612-E38D-7EDA6718B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E85C64F-E120-D5AC-E9CC-6246255DC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310B54-E457-5EBC-80D2-863148771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BF938F-7777-7C20-8724-7AE07882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1D48-51D9-1347-ADEC-B7FC74D16223}" type="datetimeFigureOut">
              <a:rPr lang="es-CL" smtClean="0"/>
              <a:t>14-10-24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0FA1B2-E905-3B88-D136-541192F9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1DBC0F-FFAD-B5A7-1D54-9CAF6948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2542-CD7F-134D-B913-3F13669ED7F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549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6FBD36-94A2-BC46-D0BA-7DAA7B74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DE7B97-9252-F8AB-4D98-B67527F81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1B5BD6-2204-2FE6-4C08-8496334B6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D51D48-51D9-1347-ADEC-B7FC74D16223}" type="datetimeFigureOut">
              <a:rPr lang="es-CL" smtClean="0"/>
              <a:t>14-10-24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CC0294-62CC-8FA7-9034-2255A8BDE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55866B-41D1-463A-3B8C-A53626710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502542-CD7F-134D-B913-3F13669ED7F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396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5BE9E-5B6B-F0E0-CDBD-F11C22ECE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Análisis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F34D55-9E7A-D77D-197F-4D7534733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Reforzando Ideas</a:t>
            </a:r>
          </a:p>
        </p:txBody>
      </p:sp>
    </p:spTree>
    <p:extLst>
      <p:ext uri="{BB962C8B-B14F-4D97-AF65-F5344CB8AC3E}">
        <p14:creationId xmlns:p14="http://schemas.microsoft.com/office/powerpoint/2010/main" val="1377677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5BB31-483C-607B-DFE5-2F8834E76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89618" cy="1325563"/>
          </a:xfrm>
        </p:spPr>
        <p:txBody>
          <a:bodyPr/>
          <a:lstStyle/>
          <a:p>
            <a:r>
              <a:rPr lang="es-CL" dirty="0"/>
              <a:t>Desafíos de estrategias data </a:t>
            </a:r>
            <a:r>
              <a:rPr lang="es-CL" dirty="0" err="1"/>
              <a:t>driven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8712EF-E8A1-C92D-2CD9-4B04D52A2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11291" cy="4351338"/>
          </a:xfrm>
        </p:spPr>
        <p:txBody>
          <a:bodyPr>
            <a:normAutofit fontScale="92500"/>
          </a:bodyPr>
          <a:lstStyle/>
          <a:p>
            <a:r>
              <a:rPr lang="es-CL" dirty="0"/>
              <a:t>Desafíos relacionados con los datos</a:t>
            </a:r>
          </a:p>
          <a:p>
            <a:pPr lvl="1"/>
            <a:r>
              <a:rPr lang="es-CL" dirty="0"/>
              <a:t>Las 4 V: </a:t>
            </a:r>
            <a:r>
              <a:rPr lang="es-CL" dirty="0" err="1"/>
              <a:t>Volúmen</a:t>
            </a:r>
            <a:r>
              <a:rPr lang="es-CL" dirty="0"/>
              <a:t>, Variedad, Velocidad, Veracidad, </a:t>
            </a:r>
          </a:p>
          <a:p>
            <a:pPr lvl="1"/>
            <a:r>
              <a:rPr lang="es-CL" dirty="0"/>
              <a:t>Sesgos de datos</a:t>
            </a:r>
          </a:p>
          <a:p>
            <a:r>
              <a:rPr lang="es-CL" dirty="0"/>
              <a:t>Desafíos relacionados con los talentos</a:t>
            </a:r>
          </a:p>
          <a:p>
            <a:pPr lvl="1"/>
            <a:r>
              <a:rPr lang="es-CL" dirty="0"/>
              <a:t>Gran demanda de profesionales</a:t>
            </a:r>
          </a:p>
          <a:p>
            <a:pPr lvl="1"/>
            <a:r>
              <a:rPr lang="es-CL" dirty="0"/>
              <a:t>Necesidad de capacitación</a:t>
            </a:r>
          </a:p>
          <a:p>
            <a:r>
              <a:rPr lang="es-CL" dirty="0"/>
              <a:t>Desafíos relacionados con la cultura</a:t>
            </a:r>
          </a:p>
          <a:p>
            <a:pPr lvl="1"/>
            <a:r>
              <a:rPr lang="es-CL" dirty="0"/>
              <a:t>Resistencia al cambio</a:t>
            </a:r>
          </a:p>
          <a:p>
            <a:pPr lvl="1"/>
            <a:r>
              <a:rPr lang="es-CL" dirty="0"/>
              <a:t>Falta de liderazgo</a:t>
            </a:r>
          </a:p>
          <a:p>
            <a:pPr lvl="1"/>
            <a:r>
              <a:rPr lang="es-CL" dirty="0"/>
              <a:t>Complejidad de los modelos</a:t>
            </a:r>
          </a:p>
          <a:p>
            <a:pPr lvl="1"/>
            <a:r>
              <a:rPr lang="es-CL" dirty="0"/>
              <a:t>Equilibrio entre datos e intuición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2747878-C3F5-D7DE-FA32-927381182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947" y="0"/>
            <a:ext cx="39294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29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Caso de Éxito: Netflix y Big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Cómo Netflix utiliza Big Data para optimizar su servicio y retener usuarios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Netflix necesitaba optimizar su catálogo de recomendaciones para mejorar la experiencia del usuario y retener suscripciones.</a:t>
            </a:r>
          </a:p>
          <a:p>
            <a:r>
              <a:t>El desafío era sugerir contenido relevante a cada usuario, lo que requería entender su comportamiento.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Netflix utiliza Big Data para analizar patrones de visualización: qué ven, cuándo y cómo lo hacen.</a:t>
            </a:r>
          </a:p>
          <a:p>
            <a:r>
              <a:t>La plataforma construye modelos predictivos que personalizan la experiencia de cada usuario.</a:t>
            </a:r>
          </a:p>
          <a:p>
            <a:r>
              <a:t>El sistema de recomendaciones se alimenta de datos masivos, optimizando las sugerencias.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Más del 80% del </a:t>
            </a:r>
            <a:r>
              <a:rPr dirty="0" err="1"/>
              <a:t>contenido</a:t>
            </a:r>
            <a:r>
              <a:rPr dirty="0"/>
              <a:t> visto </a:t>
            </a:r>
            <a:r>
              <a:rPr dirty="0" err="1"/>
              <a:t>en</a:t>
            </a:r>
            <a:r>
              <a:rPr dirty="0"/>
              <a:t> Netflix </a:t>
            </a:r>
            <a:r>
              <a:rPr dirty="0" err="1"/>
              <a:t>proviene</a:t>
            </a:r>
            <a:r>
              <a:rPr dirty="0"/>
              <a:t> de </a:t>
            </a:r>
            <a:r>
              <a:rPr dirty="0" err="1"/>
              <a:t>recomendaciones</a:t>
            </a:r>
            <a:r>
              <a:rPr dirty="0"/>
              <a:t> </a:t>
            </a:r>
            <a:r>
              <a:rPr dirty="0" err="1"/>
              <a:t>personalizadas</a:t>
            </a:r>
            <a:r>
              <a:rPr dirty="0"/>
              <a:t>.</a:t>
            </a:r>
          </a:p>
          <a:p>
            <a:r>
              <a:rPr dirty="0"/>
              <a:t>El </a:t>
            </a:r>
            <a:r>
              <a:rPr dirty="0" err="1"/>
              <a:t>uso</a:t>
            </a:r>
            <a:r>
              <a:rPr dirty="0"/>
              <a:t> de Big Data ha </a:t>
            </a:r>
            <a:r>
              <a:rPr dirty="0" err="1"/>
              <a:t>mejorado</a:t>
            </a:r>
            <a:r>
              <a:rPr dirty="0"/>
              <a:t> la </a:t>
            </a:r>
            <a:r>
              <a:rPr dirty="0" err="1"/>
              <a:t>retención</a:t>
            </a:r>
            <a:r>
              <a:rPr dirty="0"/>
              <a:t> de </a:t>
            </a:r>
            <a:r>
              <a:rPr dirty="0" err="1"/>
              <a:t>suscriptores</a:t>
            </a:r>
            <a:r>
              <a:rPr dirty="0"/>
              <a:t> y </a:t>
            </a:r>
            <a:r>
              <a:rPr dirty="0" err="1"/>
              <a:t>aumentado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engagement.</a:t>
            </a:r>
          </a:p>
          <a:p>
            <a:r>
              <a:rPr dirty="0"/>
              <a:t>Las </a:t>
            </a:r>
            <a:r>
              <a:rPr dirty="0" err="1"/>
              <a:t>decisiones</a:t>
            </a:r>
            <a:r>
              <a:rPr dirty="0"/>
              <a:t> de </a:t>
            </a:r>
            <a:r>
              <a:rPr dirty="0" err="1"/>
              <a:t>producción</a:t>
            </a:r>
            <a:r>
              <a:rPr dirty="0"/>
              <a:t> </a:t>
            </a:r>
            <a:r>
              <a:rPr dirty="0" err="1"/>
              <a:t>también</a:t>
            </a:r>
            <a:r>
              <a:rPr dirty="0"/>
              <a:t> se </a:t>
            </a:r>
            <a:r>
              <a:rPr dirty="0" err="1"/>
              <a:t>basan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datos</a:t>
            </a:r>
            <a:r>
              <a:rPr dirty="0"/>
              <a:t> </a:t>
            </a:r>
            <a:r>
              <a:rPr dirty="0" err="1"/>
              <a:t>sobre</a:t>
            </a:r>
            <a:r>
              <a:rPr dirty="0"/>
              <a:t> </a:t>
            </a:r>
            <a:r>
              <a:rPr dirty="0" err="1"/>
              <a:t>preferencias</a:t>
            </a:r>
            <a:r>
              <a:rPr dirty="0"/>
              <a:t> de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usuarios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Lecciones clave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El </a:t>
            </a:r>
            <a:r>
              <a:rPr dirty="0" err="1"/>
              <a:t>análisis</a:t>
            </a:r>
            <a:r>
              <a:rPr dirty="0"/>
              <a:t> de </a:t>
            </a:r>
            <a:r>
              <a:rPr dirty="0" err="1"/>
              <a:t>datos</a:t>
            </a:r>
            <a:r>
              <a:rPr dirty="0"/>
              <a:t> </a:t>
            </a:r>
            <a:r>
              <a:rPr dirty="0" err="1"/>
              <a:t>permite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personalización</a:t>
            </a:r>
            <a:r>
              <a:rPr dirty="0"/>
              <a:t> </a:t>
            </a:r>
            <a:r>
              <a:rPr dirty="0" err="1"/>
              <a:t>masiva</a:t>
            </a:r>
            <a:r>
              <a:rPr dirty="0"/>
              <a:t> que </a:t>
            </a:r>
            <a:r>
              <a:rPr dirty="0" err="1"/>
              <a:t>mejora</a:t>
            </a:r>
            <a:r>
              <a:rPr dirty="0"/>
              <a:t> la </a:t>
            </a:r>
            <a:r>
              <a:rPr dirty="0" err="1"/>
              <a:t>satisfacción</a:t>
            </a:r>
            <a:r>
              <a:rPr dirty="0"/>
              <a:t> del </a:t>
            </a:r>
            <a:r>
              <a:rPr dirty="0" err="1"/>
              <a:t>cliente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2. Big Data </a:t>
            </a:r>
            <a:r>
              <a:rPr dirty="0" err="1"/>
              <a:t>mejora</a:t>
            </a:r>
            <a:r>
              <a:rPr dirty="0"/>
              <a:t> la </a:t>
            </a:r>
            <a:r>
              <a:rPr dirty="0" err="1"/>
              <a:t>toma</a:t>
            </a:r>
            <a:r>
              <a:rPr dirty="0"/>
              <a:t> de </a:t>
            </a:r>
            <a:r>
              <a:rPr dirty="0" err="1"/>
              <a:t>decisiones</a:t>
            </a:r>
            <a:r>
              <a:rPr dirty="0"/>
              <a:t> </a:t>
            </a:r>
            <a:r>
              <a:rPr dirty="0" err="1"/>
              <a:t>empresariales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producción</a:t>
            </a:r>
            <a:r>
              <a:rPr dirty="0"/>
              <a:t> y </a:t>
            </a:r>
            <a:r>
              <a:rPr dirty="0" err="1"/>
              <a:t>distribución</a:t>
            </a:r>
            <a:r>
              <a:rPr dirty="0"/>
              <a:t> de </a:t>
            </a:r>
            <a:r>
              <a:rPr dirty="0" err="1"/>
              <a:t>contenido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3. La </a:t>
            </a:r>
            <a:r>
              <a:rPr dirty="0" err="1"/>
              <a:t>retención</a:t>
            </a:r>
            <a:r>
              <a:rPr dirty="0"/>
              <a:t> de </a:t>
            </a:r>
            <a:r>
              <a:rPr dirty="0" err="1"/>
              <a:t>clientes</a:t>
            </a:r>
            <a:r>
              <a:rPr dirty="0"/>
              <a:t> es clave para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éxito</a:t>
            </a:r>
            <a:r>
              <a:rPr dirty="0"/>
              <a:t> de un </a:t>
            </a:r>
            <a:r>
              <a:rPr dirty="0" err="1"/>
              <a:t>modelo</a:t>
            </a:r>
            <a:r>
              <a:rPr dirty="0"/>
              <a:t> de </a:t>
            </a:r>
            <a:r>
              <a:rPr dirty="0" err="1"/>
              <a:t>suscripción</a:t>
            </a:r>
            <a:r>
              <a:rPr dirty="0"/>
              <a:t>, y Big Data es </a:t>
            </a:r>
            <a:r>
              <a:rPr dirty="0" err="1"/>
              <a:t>esencial</a:t>
            </a:r>
            <a:r>
              <a:rPr dirty="0"/>
              <a:t> para </a:t>
            </a:r>
            <a:r>
              <a:rPr dirty="0" err="1"/>
              <a:t>mantenerla</a:t>
            </a:r>
            <a:r>
              <a:rPr dirty="0"/>
              <a:t> </a:t>
            </a:r>
            <a:r>
              <a:rPr dirty="0" err="1"/>
              <a:t>alta.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Caso de Éxito: Falabella y Big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Cómo Falabella optimiza la experiencia del cliente y la gestión de inventarios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Falabella necesitaba mejorar la experiencia del cliente y optimizar la gestión de inventarios.</a:t>
            </a:r>
          </a:p>
          <a:p>
            <a:r>
              <a:t>También enfrentaba el desafío de personalizar la experiencia de compra en plataformas digitales.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Falabella utilizó Big Data para analizar el comportamiento de los clientes tanto online como en tiendas.</a:t>
            </a:r>
          </a:p>
          <a:p>
            <a:r>
              <a:t>Implementaron algoritmos para predecir la demanda y optimizar el inventario.</a:t>
            </a:r>
          </a:p>
          <a:p>
            <a:r>
              <a:t>También mejoraron la logística y personalizaron las promociones en tiempo real.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Incremento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ventas</a:t>
            </a:r>
            <a:r>
              <a:rPr dirty="0"/>
              <a:t> online gracias a </a:t>
            </a:r>
            <a:r>
              <a:rPr dirty="0" err="1"/>
              <a:t>recomendaciones</a:t>
            </a:r>
            <a:r>
              <a:rPr dirty="0"/>
              <a:t> </a:t>
            </a:r>
            <a:r>
              <a:rPr dirty="0" err="1"/>
              <a:t>personalizadas</a:t>
            </a:r>
            <a:r>
              <a:rPr dirty="0"/>
              <a:t>.</a:t>
            </a:r>
          </a:p>
          <a:p>
            <a:r>
              <a:rPr dirty="0" err="1"/>
              <a:t>Optimización</a:t>
            </a:r>
            <a:r>
              <a:rPr dirty="0"/>
              <a:t> del </a:t>
            </a:r>
            <a:r>
              <a:rPr dirty="0" err="1"/>
              <a:t>inventario</a:t>
            </a:r>
            <a:r>
              <a:rPr dirty="0"/>
              <a:t> y </a:t>
            </a:r>
            <a:r>
              <a:rPr dirty="0" err="1"/>
              <a:t>reducción</a:t>
            </a:r>
            <a:r>
              <a:rPr dirty="0"/>
              <a:t> de </a:t>
            </a:r>
            <a:r>
              <a:rPr dirty="0" err="1"/>
              <a:t>costos</a:t>
            </a:r>
            <a:r>
              <a:rPr dirty="0"/>
              <a:t> </a:t>
            </a:r>
            <a:r>
              <a:rPr dirty="0" err="1"/>
              <a:t>operativos</a:t>
            </a:r>
            <a:r>
              <a:rPr dirty="0"/>
              <a:t>.</a:t>
            </a:r>
          </a:p>
          <a:p>
            <a:r>
              <a:rPr dirty="0" err="1"/>
              <a:t>Mejora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la </a:t>
            </a:r>
            <a:r>
              <a:rPr dirty="0" err="1"/>
              <a:t>satisfacción</a:t>
            </a:r>
            <a:r>
              <a:rPr dirty="0"/>
              <a:t> del </a:t>
            </a:r>
            <a:r>
              <a:rPr dirty="0" err="1"/>
              <a:t>cliente</a:t>
            </a:r>
            <a:r>
              <a:rPr dirty="0"/>
              <a:t> con </a:t>
            </a:r>
            <a:r>
              <a:rPr dirty="0" err="1"/>
              <a:t>promociones</a:t>
            </a:r>
            <a:r>
              <a:rPr dirty="0"/>
              <a:t> </a:t>
            </a:r>
            <a:r>
              <a:rPr dirty="0" err="1"/>
              <a:t>relevantes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80EBA-A979-A143-C0EF-0B14D8859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Tipos de análisis de valor de los datos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0FB27159-26C9-C0A1-4FCA-2F69584A22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965541"/>
              </p:ext>
            </p:extLst>
          </p:nvPr>
        </p:nvGraphicFramePr>
        <p:xfrm>
          <a:off x="480164" y="1681249"/>
          <a:ext cx="11444614" cy="5045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EB662A7-FA7B-6FA8-FDA8-CD5E9A91C246}"/>
                  </a:ext>
                </a:extLst>
              </p:cNvPr>
              <p:cNvSpPr txBox="1"/>
              <p:nvPr/>
            </p:nvSpPr>
            <p:spPr>
              <a:xfrm>
                <a:off x="4814048" y="3181581"/>
                <a:ext cx="43181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𝐷𝑀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𝐷𝑀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s-CL" sz="2400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EB662A7-FA7B-6FA8-FDA8-CD5E9A91C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048" y="3181581"/>
                <a:ext cx="4318105" cy="369332"/>
              </a:xfrm>
              <a:prstGeom prst="rect">
                <a:avLst/>
              </a:prstGeom>
              <a:blipFill>
                <a:blip r:embed="rId8"/>
                <a:stretch>
                  <a:fillRect l="-1466" b="-6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2CB2132A-C9B6-E6F3-95DF-3280E250CE10}"/>
              </a:ext>
            </a:extLst>
          </p:cNvPr>
          <p:cNvSpPr txBox="1"/>
          <p:nvPr/>
        </p:nvSpPr>
        <p:spPr>
          <a:xfrm rot="16200000">
            <a:off x="-984082" y="4536182"/>
            <a:ext cx="2343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>
                <a:solidFill>
                  <a:srgbClr val="FF0000"/>
                </a:solidFill>
              </a:rPr>
              <a:t>Inferencia</a:t>
            </a:r>
          </a:p>
        </p:txBody>
      </p:sp>
    </p:spTree>
    <p:extLst>
      <p:ext uri="{BB962C8B-B14F-4D97-AF65-F5344CB8AC3E}">
        <p14:creationId xmlns:p14="http://schemas.microsoft.com/office/powerpoint/2010/main" val="3989649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Lecciones clave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El </a:t>
            </a:r>
            <a:r>
              <a:rPr dirty="0" err="1"/>
              <a:t>análisis</a:t>
            </a:r>
            <a:r>
              <a:rPr dirty="0"/>
              <a:t> de </a:t>
            </a:r>
            <a:r>
              <a:rPr dirty="0" err="1"/>
              <a:t>datos</a:t>
            </a:r>
            <a:r>
              <a:rPr dirty="0"/>
              <a:t> </a:t>
            </a:r>
            <a:r>
              <a:rPr dirty="0" err="1"/>
              <a:t>permite</a:t>
            </a:r>
            <a:r>
              <a:rPr dirty="0"/>
              <a:t> </a:t>
            </a:r>
            <a:r>
              <a:rPr dirty="0" err="1"/>
              <a:t>entender</a:t>
            </a:r>
            <a:r>
              <a:rPr dirty="0"/>
              <a:t> </a:t>
            </a:r>
            <a:r>
              <a:rPr dirty="0" err="1"/>
              <a:t>mejor</a:t>
            </a:r>
            <a:r>
              <a:rPr dirty="0"/>
              <a:t> al </a:t>
            </a:r>
            <a:r>
              <a:rPr dirty="0" err="1"/>
              <a:t>cliente</a:t>
            </a:r>
            <a:r>
              <a:rPr dirty="0"/>
              <a:t> y </a:t>
            </a:r>
            <a:r>
              <a:rPr dirty="0" err="1"/>
              <a:t>mejorar</a:t>
            </a:r>
            <a:r>
              <a:rPr dirty="0"/>
              <a:t> las </a:t>
            </a:r>
            <a:r>
              <a:rPr dirty="0" err="1"/>
              <a:t>estrategias</a:t>
            </a:r>
            <a:r>
              <a:rPr dirty="0"/>
              <a:t> </a:t>
            </a:r>
            <a:r>
              <a:rPr dirty="0" err="1"/>
              <a:t>comerciales</a:t>
            </a:r>
            <a:r>
              <a:rPr dirty="0"/>
              <a:t>.</a:t>
            </a:r>
          </a:p>
          <a:p>
            <a:r>
              <a:rPr dirty="0"/>
              <a:t>La </a:t>
            </a:r>
            <a:r>
              <a:rPr dirty="0" err="1"/>
              <a:t>gestión</a:t>
            </a:r>
            <a:r>
              <a:rPr dirty="0"/>
              <a:t> del </a:t>
            </a:r>
            <a:r>
              <a:rPr dirty="0" err="1"/>
              <a:t>inventario</a:t>
            </a:r>
            <a:r>
              <a:rPr dirty="0"/>
              <a:t> </a:t>
            </a:r>
            <a:r>
              <a:rPr dirty="0" err="1"/>
              <a:t>basada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Big Data reduce </a:t>
            </a:r>
            <a:r>
              <a:rPr dirty="0" err="1"/>
              <a:t>costos</a:t>
            </a:r>
            <a:r>
              <a:rPr dirty="0"/>
              <a:t> y </a:t>
            </a:r>
            <a:r>
              <a:rPr dirty="0" err="1"/>
              <a:t>mejora</a:t>
            </a:r>
            <a:r>
              <a:rPr dirty="0"/>
              <a:t> la </a:t>
            </a:r>
            <a:r>
              <a:rPr dirty="0" err="1"/>
              <a:t>eficiencia</a:t>
            </a:r>
            <a:r>
              <a:rPr dirty="0"/>
              <a:t>.</a:t>
            </a:r>
          </a:p>
          <a:p>
            <a:r>
              <a:rPr dirty="0"/>
              <a:t>La </a:t>
            </a:r>
            <a:r>
              <a:rPr dirty="0" err="1"/>
              <a:t>personalización</a:t>
            </a:r>
            <a:r>
              <a:rPr dirty="0"/>
              <a:t> de la </a:t>
            </a:r>
            <a:r>
              <a:rPr dirty="0" err="1"/>
              <a:t>experiencia</a:t>
            </a:r>
            <a:r>
              <a:rPr dirty="0"/>
              <a:t> del </a:t>
            </a:r>
            <a:r>
              <a:rPr dirty="0" err="1"/>
              <a:t>cliente</a:t>
            </a:r>
            <a:r>
              <a:rPr dirty="0"/>
              <a:t> es clave </a:t>
            </a:r>
            <a:r>
              <a:rPr dirty="0" err="1"/>
              <a:t>en</a:t>
            </a:r>
            <a:r>
              <a:rPr dirty="0"/>
              <a:t> un mercado </a:t>
            </a:r>
            <a:r>
              <a:rPr dirty="0" err="1"/>
              <a:t>competitivo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E984C-54B7-117F-5FE1-0A3A602B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Riesgos en la toma de decisiones basada en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9CC79B-1842-FC0F-EA1E-D1D40937C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CL" b="1" dirty="0">
                <a:effectLst/>
              </a:rPr>
              <a:t>Información inexacta o incompleta:</a:t>
            </a:r>
            <a:r>
              <a:rPr lang="es-CL" dirty="0">
                <a:effectLst/>
              </a:rPr>
              <a:t> Tomar decisiones basadas en datos erróneos, incompletos o manipulados puede llevar a conclusiones equivocadas y consecuencias negativas para la empresa. Es fundamental verificar la </a:t>
            </a:r>
            <a:r>
              <a:rPr lang="es-CL" b="1" dirty="0">
                <a:effectLst/>
              </a:rPr>
              <a:t>veracidad</a:t>
            </a:r>
            <a:r>
              <a:rPr lang="es-CL" dirty="0">
                <a:effectLst/>
              </a:rPr>
              <a:t> de los datos antes de usarlos para tomar decisiones.</a:t>
            </a:r>
          </a:p>
          <a:p>
            <a:r>
              <a:rPr lang="es-CL" b="1" dirty="0">
                <a:effectLst/>
              </a:rPr>
              <a:t>Sesgo en los datos:</a:t>
            </a:r>
            <a:r>
              <a:rPr lang="es-CL" dirty="0">
                <a:effectLst/>
              </a:rPr>
              <a:t> Los datos pueden reflejar desigualdades históricas o sistemáticas, lo que lleva a decisiones discriminatorias o injustas, incluso si se usan algoritmos supuestamente imparciales. Es importante examinar la fuente y la representatividad de los datos para identificar y mitigar posibles sesgos.</a:t>
            </a:r>
          </a:p>
          <a:p>
            <a:r>
              <a:rPr lang="es-CL" b="1" dirty="0">
                <a:effectLst/>
              </a:rPr>
              <a:t>Complejidad de los modelos:</a:t>
            </a:r>
            <a:r>
              <a:rPr lang="es-CL" dirty="0">
                <a:effectLst/>
              </a:rPr>
              <a:t> Los modelos analíticos pueden ser tan complejos que los líderes y gerentes no puedan comprenderlos o interpretarlos adecuadamente. Esto puede llevar a decisiones equivocadas o a una confianza ciega en los resultados sin una evaluación crítica.</a:t>
            </a:r>
          </a:p>
          <a:p>
            <a:r>
              <a:rPr lang="es-CL" b="1" dirty="0">
                <a:effectLst/>
              </a:rPr>
              <a:t>Modelos demasiado simplistas:</a:t>
            </a:r>
            <a:r>
              <a:rPr lang="es-CL" dirty="0">
                <a:effectLst/>
              </a:rPr>
              <a:t> Por otro lado, los modelos demasiado simples pueden omitir variables importantes y llevar a conclusiones erróneas. Es necesario encontrar un equilibrio entre la complejidad y la simplicidad para que los modelos sean comprensibles y al mismo tiempo capturen la información relevante.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72054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BCA38-6125-D5B2-6CA7-AFA85AFE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Sobre los sesgos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CD752B-3D1C-32B7-0E83-23E93B3CD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CL" dirty="0"/>
              <a:t>Sesgos en los datos</a:t>
            </a:r>
          </a:p>
          <a:p>
            <a:pPr lvl="1"/>
            <a:r>
              <a:rPr lang="es-CL" dirty="0"/>
              <a:t>Sesgos históricos y sistemáticos</a:t>
            </a:r>
          </a:p>
          <a:p>
            <a:pPr lvl="1"/>
            <a:r>
              <a:rPr lang="es-CL" dirty="0"/>
              <a:t>Datos inexactos o incompletos</a:t>
            </a:r>
          </a:p>
          <a:p>
            <a:pPr lvl="1"/>
            <a:r>
              <a:rPr lang="es-CL" dirty="0"/>
              <a:t>Datos distorsionados por la forma de recopilarlos</a:t>
            </a:r>
          </a:p>
          <a:p>
            <a:r>
              <a:rPr lang="es-CL" dirty="0"/>
              <a:t>Sesgos Humanos</a:t>
            </a:r>
          </a:p>
          <a:p>
            <a:pPr lvl="1"/>
            <a:r>
              <a:rPr lang="es-CL" dirty="0"/>
              <a:t>Sesgos del creador del análisis</a:t>
            </a:r>
          </a:p>
          <a:p>
            <a:pPr lvl="1"/>
            <a:r>
              <a:rPr lang="es-CL" dirty="0"/>
              <a:t>Sesgos de confirmación</a:t>
            </a:r>
          </a:p>
          <a:p>
            <a:r>
              <a:rPr lang="es-CL" dirty="0"/>
              <a:t>Consecuencias</a:t>
            </a:r>
          </a:p>
          <a:p>
            <a:pPr lvl="1"/>
            <a:r>
              <a:rPr lang="es-CL" b="1" dirty="0">
                <a:effectLst/>
              </a:rPr>
              <a:t>Decisiones erróneas:</a:t>
            </a:r>
            <a:r>
              <a:rPr lang="es-CL" dirty="0">
                <a:effectLst/>
              </a:rPr>
              <a:t> Los sesgos pueden llevar a tomar decisiones incorrectas que perjudican a la empresa, sus clientes o la sociedad en general.</a:t>
            </a:r>
          </a:p>
          <a:p>
            <a:pPr lvl="1"/>
            <a:r>
              <a:rPr lang="es-CL" b="1" dirty="0">
                <a:effectLst/>
              </a:rPr>
              <a:t>Pérdida de confianza:</a:t>
            </a:r>
            <a:r>
              <a:rPr lang="es-CL" dirty="0">
                <a:effectLst/>
              </a:rPr>
              <a:t> La falta de veracidad en los datos y la presencia de sesgos pueden erosionar la confianza en los análisis y en las decisiones que se toman con base en ellos.</a:t>
            </a:r>
          </a:p>
          <a:p>
            <a:pPr lvl="1"/>
            <a:r>
              <a:rPr lang="es-CL" b="1" dirty="0">
                <a:effectLst/>
              </a:rPr>
              <a:t>Problemas éticos y legales:</a:t>
            </a:r>
            <a:r>
              <a:rPr lang="es-CL" dirty="0">
                <a:effectLst/>
              </a:rPr>
              <a:t> Los sesgos en los datos pueden llevar a prácticas discriminatorias o injustas, lo que puede tener consecuencias legales y dañar la reputación de la empresa</a:t>
            </a:r>
          </a:p>
        </p:txBody>
      </p:sp>
    </p:spTree>
    <p:extLst>
      <p:ext uri="{BB962C8B-B14F-4D97-AF65-F5344CB8AC3E}">
        <p14:creationId xmlns:p14="http://schemas.microsoft.com/office/powerpoint/2010/main" val="2986399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47EF4-913F-FDA0-0A2D-FA43170DC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Mitigación de los sesgos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5AE070-8EBB-56AE-92DB-6B382DAC6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CL" b="1" dirty="0">
                <a:effectLst/>
              </a:rPr>
              <a:t>Conciencia de los sesgos:</a:t>
            </a:r>
            <a:r>
              <a:rPr lang="es-CL" dirty="0">
                <a:effectLst/>
              </a:rPr>
              <a:t> Es fundamental ser conscientes de los diferentes tipos de sesgos que pueden afectar los análisis y la toma de decisiones.</a:t>
            </a:r>
          </a:p>
          <a:p>
            <a:r>
              <a:rPr lang="es-CL" b="1" dirty="0">
                <a:effectLst/>
              </a:rPr>
              <a:t>Revisión crítica de los datos:</a:t>
            </a:r>
            <a:r>
              <a:rPr lang="es-CL" dirty="0">
                <a:effectLst/>
              </a:rPr>
              <a:t> Es importante examinar cuidadosamente la fuente, la calidad y la integridad de los datos utilizados para el análisis.</a:t>
            </a:r>
          </a:p>
          <a:p>
            <a:r>
              <a:rPr lang="es-CL" b="1" dirty="0">
                <a:effectLst/>
              </a:rPr>
              <a:t>Triangulación de información:</a:t>
            </a:r>
            <a:r>
              <a:rPr lang="es-CL" dirty="0">
                <a:effectLst/>
              </a:rPr>
              <a:t> Se recomienda consultar múltiples fuentes de datos y perspectivas para obtener una visión más completa y equilibrada.</a:t>
            </a:r>
          </a:p>
          <a:p>
            <a:r>
              <a:rPr lang="es-CL" b="1" dirty="0">
                <a:effectLst/>
              </a:rPr>
              <a:t>Diversidad en los equipos de análisis:</a:t>
            </a:r>
            <a:r>
              <a:rPr lang="es-CL" dirty="0">
                <a:effectLst/>
              </a:rPr>
              <a:t> La inclusión de personas con diferentes antecedentes y perspectivas en los equipos de análisis puede ayudar a identificar y mitigar los sesgos.</a:t>
            </a:r>
          </a:p>
          <a:p>
            <a:r>
              <a:rPr lang="es-CL" b="1" dirty="0">
                <a:effectLst/>
              </a:rPr>
              <a:t>Transparencia y rendición de cuentas:</a:t>
            </a:r>
            <a:r>
              <a:rPr lang="es-CL" dirty="0">
                <a:effectLst/>
              </a:rPr>
              <a:t> Es necesario ser transparente sobre los datos y los métodos utilizados en los análisis y estar dispuesto a rendir cuentas por las decisiones que se toman con base en ellos.</a:t>
            </a:r>
          </a:p>
          <a:p>
            <a:r>
              <a:rPr lang="es-CL" b="1" dirty="0"/>
              <a:t>Equilibrio entre datos e intuición:</a:t>
            </a:r>
            <a:r>
              <a:rPr lang="es-CL" dirty="0"/>
              <a:t> Utilizar los datos para informar la toma de decisiones, pero sin ignorar la experiencia y la intuición</a:t>
            </a:r>
            <a:endParaRPr lang="es-CL" dirty="0">
              <a:effectLst/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3424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5412A-6C5E-95B7-DDF9-68D5FBD4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Evolución del Análisis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F77DB6-B481-D5B8-97FA-81BC2E05D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Cuatro niveles</a:t>
            </a:r>
          </a:p>
          <a:p>
            <a:pPr lvl="1"/>
            <a:r>
              <a:rPr lang="es-CL" dirty="0"/>
              <a:t>Datos Transaccionales</a:t>
            </a:r>
          </a:p>
          <a:p>
            <a:pPr lvl="1"/>
            <a:r>
              <a:rPr lang="es-CL" dirty="0"/>
              <a:t>Datos Demográficos</a:t>
            </a:r>
          </a:p>
          <a:p>
            <a:pPr lvl="1"/>
            <a:r>
              <a:rPr lang="es-CL" dirty="0"/>
              <a:t>Datos </a:t>
            </a:r>
            <a:r>
              <a:rPr lang="es-CL" dirty="0" err="1"/>
              <a:t>Psycográficos</a:t>
            </a:r>
            <a:endParaRPr lang="es-CL" dirty="0"/>
          </a:p>
          <a:p>
            <a:pPr lvl="2"/>
            <a:r>
              <a:rPr lang="es-CL" dirty="0"/>
              <a:t>Estilos de vida, Actitudes</a:t>
            </a:r>
          </a:p>
          <a:p>
            <a:pPr lvl="1"/>
            <a:r>
              <a:rPr lang="es-CL" dirty="0"/>
              <a:t>Datos de Comportamiento</a:t>
            </a:r>
          </a:p>
          <a:p>
            <a:pPr lvl="2"/>
            <a:r>
              <a:rPr lang="es-CL" dirty="0" err="1"/>
              <a:t>Sociográficos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82224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Historia de Éxito 1: Optimización de la atención hospitalaria en Japón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2127" cy="5032375"/>
          </a:xfrm>
        </p:spPr>
        <p:txBody>
          <a:bodyPr>
            <a:normAutofit fontScale="77500" lnSpcReduction="20000"/>
          </a:bodyPr>
          <a:lstStyle/>
          <a:p>
            <a:r>
              <a:rPr dirty="0" err="1"/>
              <a:t>Problema</a:t>
            </a:r>
            <a:r>
              <a:rPr dirty="0"/>
              <a:t>: Los </a:t>
            </a:r>
            <a:r>
              <a:rPr dirty="0" err="1"/>
              <a:t>pacientes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Japón</a:t>
            </a:r>
            <a:r>
              <a:rPr dirty="0"/>
              <a:t> </a:t>
            </a:r>
            <a:r>
              <a:rPr dirty="0" err="1"/>
              <a:t>experimentaban</a:t>
            </a:r>
            <a:r>
              <a:rPr dirty="0"/>
              <a:t> </a:t>
            </a:r>
            <a:r>
              <a:rPr dirty="0" err="1"/>
              <a:t>demoras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la </a:t>
            </a:r>
            <a:r>
              <a:rPr dirty="0" err="1"/>
              <a:t>atención</a:t>
            </a:r>
            <a:r>
              <a:rPr dirty="0"/>
              <a:t> </a:t>
            </a:r>
            <a:r>
              <a:rPr dirty="0" err="1"/>
              <a:t>médica</a:t>
            </a:r>
            <a:r>
              <a:rPr dirty="0"/>
              <a:t>.</a:t>
            </a:r>
          </a:p>
          <a:p>
            <a:r>
              <a:rPr dirty="0" err="1"/>
              <a:t>Solución</a:t>
            </a:r>
            <a:endParaRPr lang="es-ES" dirty="0"/>
          </a:p>
          <a:p>
            <a:pPr lvl="1"/>
            <a:r>
              <a:rPr lang="es-CL" dirty="0">
                <a:solidFill>
                  <a:srgbClr val="0E0E0E"/>
                </a:solidFill>
                <a:effectLst/>
                <a:latin typeface=".SF NS"/>
              </a:rPr>
              <a:t>Se recopilaron más de </a:t>
            </a:r>
            <a:r>
              <a:rPr lang="es-CL" b="1" dirty="0">
                <a:solidFill>
                  <a:srgbClr val="0E0E0E"/>
                </a:solidFill>
                <a:effectLst/>
                <a:latin typeface=".SF NS"/>
              </a:rPr>
              <a:t>150,000 datos</a:t>
            </a:r>
            <a:r>
              <a:rPr lang="es-CL" dirty="0">
                <a:solidFill>
                  <a:srgbClr val="0E0E0E"/>
                </a:solidFill>
                <a:effectLst/>
                <a:latin typeface=".SF NS"/>
              </a:rPr>
              <a:t> sobre transporte de pacientes y las capacidades de los hospitales (disponibilidad de camas, especialidades médicas, distancia, tiempo de respuesta, etc.).</a:t>
            </a:r>
          </a:p>
          <a:p>
            <a:pPr lvl="1"/>
            <a:r>
              <a:rPr lang="es-CL" dirty="0">
                <a:solidFill>
                  <a:srgbClr val="0E0E0E"/>
                </a:solidFill>
                <a:effectLst/>
                <a:latin typeface=".SF NS"/>
              </a:rPr>
              <a:t>Utilizando estos datos, se desarrollaron modelos predictivos basados en </a:t>
            </a:r>
            <a:r>
              <a:rPr lang="es-CL" b="1" dirty="0">
                <a:solidFill>
                  <a:srgbClr val="0E0E0E"/>
                </a:solidFill>
                <a:effectLst/>
                <a:latin typeface=".SF NS"/>
              </a:rPr>
              <a:t>machine </a:t>
            </a:r>
            <a:r>
              <a:rPr lang="es-CL" b="1" dirty="0" err="1">
                <a:solidFill>
                  <a:srgbClr val="0E0E0E"/>
                </a:solidFill>
                <a:effectLst/>
                <a:latin typeface=".SF NS"/>
              </a:rPr>
              <a:t>learning</a:t>
            </a:r>
            <a:r>
              <a:rPr lang="es-CL" dirty="0">
                <a:solidFill>
                  <a:srgbClr val="0E0E0E"/>
                </a:solidFill>
                <a:effectLst/>
                <a:latin typeface=".SF NS"/>
              </a:rPr>
              <a:t> que podían anticipar qué hospital era más adecuado para cada paciente en función de su condición médica, la ubicación geográfica, y la disponibilidad del hospital en tiempo real.</a:t>
            </a:r>
          </a:p>
          <a:p>
            <a:pPr lvl="1"/>
            <a:r>
              <a:rPr lang="es-CL" b="1" dirty="0">
                <a:solidFill>
                  <a:srgbClr val="0E0E0E"/>
                </a:solidFill>
                <a:effectLst/>
                <a:latin typeface=".SF NS"/>
              </a:rPr>
              <a:t>Optimización de la asignación de pacientes</a:t>
            </a:r>
            <a:r>
              <a:rPr lang="es-CL" dirty="0">
                <a:solidFill>
                  <a:srgbClr val="0E0E0E"/>
                </a:solidFill>
                <a:effectLst/>
                <a:latin typeface=".SF NS"/>
              </a:rPr>
              <a:t>: El algoritmo no solo podía predecir qué hospital era el más adecuado, sino también determinar cuándo un hospital estaba sobrecargado y sugerir el redireccionamiento a otro centro médico cercano.</a:t>
            </a:r>
            <a:endParaRPr lang="es-CL" dirty="0"/>
          </a:p>
          <a:p>
            <a:r>
              <a:rPr dirty="0" err="1"/>
              <a:t>Resultados</a:t>
            </a:r>
            <a:endParaRPr lang="es-ES" dirty="0"/>
          </a:p>
          <a:p>
            <a:pPr lvl="1"/>
            <a:r>
              <a:rPr lang="es-CL" b="1" dirty="0">
                <a:solidFill>
                  <a:srgbClr val="0E0E0E"/>
                </a:solidFill>
                <a:effectLst/>
                <a:latin typeface=".SF NS"/>
              </a:rPr>
              <a:t>Reducción en los tiempos de espera</a:t>
            </a:r>
            <a:r>
              <a:rPr lang="es-CL" dirty="0">
                <a:solidFill>
                  <a:srgbClr val="0E0E0E"/>
                </a:solidFill>
                <a:effectLst/>
                <a:latin typeface=".SF NS"/>
              </a:rPr>
              <a:t>: El tiempo para asignar a los pacientes a un hospital adecuado se redujo significativamente, mejorando la velocidad de la atención.</a:t>
            </a:r>
          </a:p>
          <a:p>
            <a:pPr lvl="1"/>
            <a:r>
              <a:rPr lang="es-CL" b="1" dirty="0">
                <a:solidFill>
                  <a:srgbClr val="0E0E0E"/>
                </a:solidFill>
                <a:effectLst/>
                <a:latin typeface=".SF NS"/>
              </a:rPr>
              <a:t>Mejora en la eficiencia del sistema</a:t>
            </a:r>
            <a:r>
              <a:rPr lang="es-CL" dirty="0">
                <a:solidFill>
                  <a:srgbClr val="0E0E0E"/>
                </a:solidFill>
                <a:effectLst/>
                <a:latin typeface=".SF NS"/>
              </a:rPr>
              <a:t>: Los recursos médicos se utilizaron de manera más equilibrada entre los hospitales, reduciendo la saturación en algunos centros y aumentando la ocupación en otros.</a:t>
            </a:r>
          </a:p>
          <a:p>
            <a:pPr lvl="1"/>
            <a:r>
              <a:rPr lang="es-CL" b="1" dirty="0">
                <a:solidFill>
                  <a:srgbClr val="0E0E0E"/>
                </a:solidFill>
                <a:effectLst/>
                <a:latin typeface=".SF NS"/>
              </a:rPr>
              <a:t>Mejor atención para los pacientes</a:t>
            </a:r>
            <a:r>
              <a:rPr lang="es-CL" dirty="0">
                <a:solidFill>
                  <a:srgbClr val="0E0E0E"/>
                </a:solidFill>
                <a:effectLst/>
                <a:latin typeface=".SF NS"/>
              </a:rPr>
              <a:t>: El algoritmo permitió que los pacientes llegaran más rápidamente a los centros que mejor podían atender sus necesidades específicas, mejorando la calidad del servicio médico.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69983-C64E-ECC6-C60B-7F22256A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Lecciones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11E47E-5302-05CD-2F5A-245084622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>
                <a:solidFill>
                  <a:srgbClr val="0E0E0E"/>
                </a:solidFill>
                <a:effectLst/>
                <a:latin typeface=".SF NS"/>
              </a:rPr>
              <a:t>Big Data puede transformar sistemas complejos</a:t>
            </a:r>
            <a:r>
              <a:rPr lang="es-CL" dirty="0">
                <a:solidFill>
                  <a:srgbClr val="0E0E0E"/>
                </a:solidFill>
                <a:effectLst/>
                <a:latin typeface=".SF NS"/>
              </a:rPr>
              <a:t> como el de la salud, optimizando recursos y mejorando la eficiencia operativa.</a:t>
            </a:r>
          </a:p>
          <a:p>
            <a:r>
              <a:rPr lang="es-CL" b="1" dirty="0">
                <a:solidFill>
                  <a:srgbClr val="0E0E0E"/>
                </a:solidFill>
                <a:effectLst/>
                <a:latin typeface=".SF NS"/>
              </a:rPr>
              <a:t>Los modelos predictivos basados en datos</a:t>
            </a:r>
            <a:r>
              <a:rPr lang="es-CL" dirty="0">
                <a:solidFill>
                  <a:srgbClr val="0E0E0E"/>
                </a:solidFill>
                <a:effectLst/>
                <a:latin typeface=".SF NS"/>
              </a:rPr>
              <a:t> permiten una asignación más precisa de recursos en tiempo real, lo que se traduce en una mejor atención al paciente.</a:t>
            </a:r>
          </a:p>
          <a:p>
            <a:r>
              <a:rPr lang="es-CL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La </a:t>
            </a:r>
            <a:r>
              <a:rPr lang="es-CL" b="1" dirty="0">
                <a:solidFill>
                  <a:srgbClr val="0E0E0E"/>
                </a:solidFill>
                <a:effectLst/>
                <a:latin typeface=".SF NS"/>
              </a:rPr>
              <a:t>colaboración entre el sector público y privado</a:t>
            </a:r>
            <a:r>
              <a:rPr lang="es-CL" dirty="0">
                <a:solidFill>
                  <a:srgbClr val="0E0E0E"/>
                </a:solidFill>
                <a:effectLst/>
                <a:latin typeface=".SF NS"/>
              </a:rPr>
              <a:t> (gobierno y empresas tecnológicas) puede producir soluciones innovadoras y escalables.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3510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Historia de </a:t>
            </a:r>
            <a:r>
              <a:rPr dirty="0" err="1"/>
              <a:t>Éxito</a:t>
            </a:r>
            <a:r>
              <a:rPr dirty="0"/>
              <a:t> 2: </a:t>
            </a:r>
            <a:r>
              <a:rPr dirty="0" err="1"/>
              <a:t>Mejora</a:t>
            </a:r>
            <a:r>
              <a:rPr dirty="0"/>
              <a:t> del </a:t>
            </a:r>
            <a:r>
              <a:rPr dirty="0" err="1"/>
              <a:t>sistema</a:t>
            </a:r>
            <a:r>
              <a:rPr dirty="0"/>
              <a:t> de </a:t>
            </a:r>
            <a:r>
              <a:rPr dirty="0" err="1"/>
              <a:t>recomendación</a:t>
            </a:r>
            <a:r>
              <a:rPr dirty="0"/>
              <a:t> de </a:t>
            </a:r>
            <a:r>
              <a:rPr dirty="0" err="1"/>
              <a:t>productos</a:t>
            </a:r>
            <a:r>
              <a:rPr dirty="0"/>
              <a:t> de Disney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 err="1"/>
              <a:t>Problema</a:t>
            </a:r>
            <a:r>
              <a:rPr dirty="0"/>
              <a:t>: Disney </a:t>
            </a:r>
            <a:r>
              <a:rPr dirty="0" err="1"/>
              <a:t>enfrentaba</a:t>
            </a:r>
            <a:r>
              <a:rPr dirty="0"/>
              <a:t> </a:t>
            </a:r>
            <a:r>
              <a:rPr dirty="0" err="1"/>
              <a:t>desafíos</a:t>
            </a:r>
            <a:r>
              <a:rPr dirty="0"/>
              <a:t> para </a:t>
            </a:r>
            <a:r>
              <a:rPr dirty="0" err="1"/>
              <a:t>gestionar</a:t>
            </a:r>
            <a:r>
              <a:rPr dirty="0"/>
              <a:t> </a:t>
            </a:r>
            <a:r>
              <a:rPr dirty="0" err="1"/>
              <a:t>su</a:t>
            </a:r>
            <a:r>
              <a:rPr dirty="0"/>
              <a:t> </a:t>
            </a:r>
            <a:r>
              <a:rPr dirty="0" err="1"/>
              <a:t>catálogo</a:t>
            </a:r>
            <a:r>
              <a:rPr dirty="0"/>
              <a:t> de </a:t>
            </a:r>
            <a:r>
              <a:rPr dirty="0" err="1"/>
              <a:t>productos</a:t>
            </a:r>
            <a:r>
              <a:rPr dirty="0"/>
              <a:t>.</a:t>
            </a:r>
          </a:p>
          <a:p>
            <a:r>
              <a:rPr dirty="0" err="1"/>
              <a:t>Solución</a:t>
            </a:r>
            <a:r>
              <a:rPr dirty="0"/>
              <a:t>:</a:t>
            </a:r>
            <a:endParaRPr lang="es-ES" dirty="0"/>
          </a:p>
          <a:p>
            <a:pPr lvl="1"/>
            <a:r>
              <a:rPr lang="es-CL" b="1" dirty="0">
                <a:solidFill>
                  <a:srgbClr val="0E0E0E"/>
                </a:solidFill>
                <a:effectLst/>
                <a:latin typeface=".SF NS"/>
              </a:rPr>
              <a:t>Recolección de datos</a:t>
            </a:r>
            <a:r>
              <a:rPr lang="es-CL" dirty="0">
                <a:solidFill>
                  <a:srgbClr val="0E0E0E"/>
                </a:solidFill>
                <a:effectLst/>
                <a:latin typeface=".SF NS"/>
              </a:rPr>
              <a:t>: Disney recopila grandes cantidades de datos de sus usuarios a partir de múltiples fuentes, incluyendo su comportamiento de navegación en la tienda online, productos comprados previamente, interacción con el contenido de Disney+, y datos de visitas a parques temáticos.</a:t>
            </a:r>
          </a:p>
          <a:p>
            <a:pPr lvl="1"/>
            <a:r>
              <a:rPr lang="es-CL" b="1" dirty="0">
                <a:solidFill>
                  <a:srgbClr val="0E0E0E"/>
                </a:solidFill>
                <a:effectLst/>
                <a:latin typeface=".SF NS"/>
              </a:rPr>
              <a:t>Algoritmos de aprendizaje automático</a:t>
            </a:r>
            <a:r>
              <a:rPr lang="es-CL" dirty="0">
                <a:solidFill>
                  <a:srgbClr val="0E0E0E"/>
                </a:solidFill>
                <a:effectLst/>
                <a:latin typeface=".SF NS"/>
              </a:rPr>
              <a:t>: Disney utiliza algoritmos avanzados para analizar estos datos y predecir qué productos pueden ser de mayor interés para cada usuario. Estos algoritmos aprenden continuamente de los datos históricos y actualizan las recomendaciones en tiempo real, ajustando sus sugerencias con base en el comportamiento reciente del usuario.</a:t>
            </a:r>
          </a:p>
          <a:p>
            <a:pPr lvl="1"/>
            <a:r>
              <a:rPr lang="es-CL" b="1" dirty="0">
                <a:solidFill>
                  <a:srgbClr val="0E0E0E"/>
                </a:solidFill>
                <a:effectLst/>
                <a:latin typeface=".SF NS"/>
              </a:rPr>
              <a:t>Personalización</a:t>
            </a:r>
            <a:r>
              <a:rPr lang="es-CL" dirty="0">
                <a:solidFill>
                  <a:srgbClr val="0E0E0E"/>
                </a:solidFill>
                <a:effectLst/>
                <a:latin typeface=".SF NS"/>
              </a:rPr>
              <a:t>: El sistema ofrece recomendaciones personalizadas para cada cliente, mostrándoles productos relacionados con lo que ya han visto, comprado o interactuado. Esto permite a Disney ofrecer una experiencia de compra más atractiva y personalizada, aumentando las probabilidades de que el usuario encuentre productos que realmente le interesen.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112AF-9953-5015-BA00-F71FB62A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Disney: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C39C1C-349E-F637-125C-BF2B80D08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L" b="1" dirty="0">
                <a:solidFill>
                  <a:srgbClr val="0E0E0E"/>
                </a:solidFill>
                <a:effectLst/>
                <a:latin typeface=".SF NS"/>
              </a:rPr>
              <a:t>Incremento en ventas</a:t>
            </a:r>
            <a:r>
              <a:rPr lang="es-CL" dirty="0">
                <a:solidFill>
                  <a:srgbClr val="0E0E0E"/>
                </a:solidFill>
                <a:effectLst/>
                <a:latin typeface=".SF NS"/>
              </a:rPr>
              <a:t>: La implementación de recomendaciones personalizadas ha tenido un impacto positivo en las ventas, ya que los usuarios tienden a comprar productos sugeridos que están alineados con sus gustos y preferencias.</a:t>
            </a:r>
          </a:p>
          <a:p>
            <a:r>
              <a:rPr lang="es-CL" b="1" dirty="0">
                <a:solidFill>
                  <a:srgbClr val="0E0E0E"/>
                </a:solidFill>
                <a:effectLst/>
                <a:latin typeface=".SF NS"/>
              </a:rPr>
              <a:t>Mejora en la satisfacción del cliente</a:t>
            </a:r>
            <a:r>
              <a:rPr lang="es-CL" dirty="0">
                <a:solidFill>
                  <a:srgbClr val="0E0E0E"/>
                </a:solidFill>
                <a:effectLst/>
                <a:latin typeface=".SF NS"/>
              </a:rPr>
              <a:t>: Los clientes disfrutan de una experiencia de compra más fluida y agradable, ya que reciben sugerencias de productos que realmente son de su interés, reduciendo el tiempo que pasan buscando lo que desean.</a:t>
            </a:r>
          </a:p>
          <a:p>
            <a:r>
              <a:rPr lang="es-CL" b="1" dirty="0">
                <a:solidFill>
                  <a:srgbClr val="0E0E0E"/>
                </a:solidFill>
                <a:effectLst/>
                <a:latin typeface=".SF NS"/>
              </a:rPr>
              <a:t>Optimización de la experiencia multicanal</a:t>
            </a:r>
            <a:r>
              <a:rPr lang="es-CL" dirty="0">
                <a:solidFill>
                  <a:srgbClr val="0E0E0E"/>
                </a:solidFill>
                <a:effectLst/>
                <a:latin typeface=".SF NS"/>
              </a:rPr>
              <a:t>: El sistema de recomendaciones no solo se aplica a la tienda online de Disney, sino que también se integra en las demás plataformas digitales, mejorando la coherencia y personalización en toda la experiencia del cliente con la marca Disney, ya sea que estén comprando productos o viendo contenido en Disney+.</a:t>
            </a:r>
          </a:p>
          <a:p>
            <a:r>
              <a:rPr lang="es-CL" dirty="0">
                <a:solidFill>
                  <a:srgbClr val="0E0E0E"/>
                </a:solidFill>
                <a:latin typeface=".SF NS"/>
              </a:rPr>
              <a:t>Lecciones</a:t>
            </a:r>
            <a:endParaRPr lang="es-CL" dirty="0">
              <a:solidFill>
                <a:srgbClr val="0E0E0E"/>
              </a:solidFill>
              <a:effectLst/>
              <a:latin typeface=".SF NS"/>
            </a:endParaRPr>
          </a:p>
          <a:p>
            <a:pPr lvl="1"/>
            <a:r>
              <a:rPr lang="es-CL" b="1" dirty="0">
                <a:solidFill>
                  <a:srgbClr val="0E0E0E"/>
                </a:solidFill>
                <a:effectLst/>
                <a:latin typeface=".SF NS"/>
              </a:rPr>
              <a:t>Big Data y aprendizaje automático permiten personalizar masivamente la experiencia del cliente</a:t>
            </a:r>
            <a:r>
              <a:rPr lang="es-CL" dirty="0">
                <a:solidFill>
                  <a:srgbClr val="0E0E0E"/>
                </a:solidFill>
                <a:effectLst/>
                <a:latin typeface=".SF NS"/>
              </a:rPr>
              <a:t>, lo que resulta en mayor satisfacción y fidelización.</a:t>
            </a:r>
          </a:p>
          <a:p>
            <a:pPr lvl="1"/>
            <a:r>
              <a:rPr lang="es-CL" b="1" dirty="0">
                <a:solidFill>
                  <a:srgbClr val="0E0E0E"/>
                </a:solidFill>
                <a:effectLst/>
                <a:latin typeface=".SF NS"/>
              </a:rPr>
              <a:t>Las recomendaciones personalizadas</a:t>
            </a:r>
            <a:r>
              <a:rPr lang="es-CL" dirty="0">
                <a:solidFill>
                  <a:srgbClr val="0E0E0E"/>
                </a:solidFill>
                <a:effectLst/>
                <a:latin typeface=".SF NS"/>
              </a:rPr>
              <a:t> impulsan las ventas al conectar a los usuarios con los productos que mejor se ajustan a sus preferencias.</a:t>
            </a:r>
          </a:p>
          <a:p>
            <a:pPr lvl="1"/>
            <a:r>
              <a:rPr lang="es-CL" b="1" dirty="0">
                <a:solidFill>
                  <a:srgbClr val="0E0E0E"/>
                </a:solidFill>
                <a:effectLst/>
                <a:latin typeface=".SF NS"/>
              </a:rPr>
              <a:t>Integrar los datos de múltiples canales</a:t>
            </a:r>
            <a:r>
              <a:rPr lang="es-CL" dirty="0">
                <a:solidFill>
                  <a:srgbClr val="0E0E0E"/>
                </a:solidFill>
                <a:effectLst/>
                <a:latin typeface=".SF NS"/>
              </a:rPr>
              <a:t> (tienda online, plataformas de entretenimiento, parques temáticos) en una única estrategia de recomendaciones mejora la coherencia de la experiencia del cliente en todos los puntos de contacto con la marca.</a:t>
            </a:r>
          </a:p>
          <a:p>
            <a:endParaRPr lang="es-CL" dirty="0">
              <a:solidFill>
                <a:srgbClr val="0E0E0E"/>
              </a:solidFill>
              <a:effectLst/>
              <a:latin typeface=".SF NS"/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40942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Estos</a:t>
            </a:r>
            <a:r>
              <a:rPr dirty="0"/>
              <a:t> </a:t>
            </a:r>
            <a:r>
              <a:rPr dirty="0" err="1"/>
              <a:t>ejemplos</a:t>
            </a:r>
            <a:r>
              <a:rPr dirty="0"/>
              <a:t> </a:t>
            </a:r>
            <a:r>
              <a:rPr dirty="0" err="1"/>
              <a:t>demuestran</a:t>
            </a:r>
            <a:r>
              <a:rPr dirty="0"/>
              <a:t> </a:t>
            </a:r>
            <a:r>
              <a:rPr dirty="0" err="1"/>
              <a:t>cómo</a:t>
            </a:r>
            <a:r>
              <a:rPr dirty="0"/>
              <a:t> las </a:t>
            </a:r>
            <a:r>
              <a:rPr dirty="0" err="1"/>
              <a:t>empresas</a:t>
            </a:r>
            <a:r>
              <a:rPr dirty="0"/>
              <a:t> </a:t>
            </a:r>
            <a:r>
              <a:rPr dirty="0" err="1"/>
              <a:t>usan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análisis</a:t>
            </a:r>
            <a:r>
              <a:rPr dirty="0"/>
              <a:t> de </a:t>
            </a:r>
            <a:r>
              <a:rPr dirty="0" err="1"/>
              <a:t>datos</a:t>
            </a:r>
            <a:r>
              <a:rPr dirty="0"/>
              <a:t> para </a:t>
            </a:r>
            <a:r>
              <a:rPr dirty="0" err="1"/>
              <a:t>obtener</a:t>
            </a:r>
            <a:r>
              <a:rPr dirty="0"/>
              <a:t> </a:t>
            </a:r>
            <a:r>
              <a:rPr dirty="0" err="1"/>
              <a:t>ventaja</a:t>
            </a:r>
            <a:r>
              <a:rPr dirty="0"/>
              <a:t> </a:t>
            </a:r>
            <a:r>
              <a:rPr dirty="0" err="1"/>
              <a:t>competitiva</a:t>
            </a:r>
            <a:r>
              <a:rPr dirty="0"/>
              <a:t>.</a:t>
            </a:r>
          </a:p>
          <a:p>
            <a:pPr lvl="1"/>
            <a:r>
              <a:rPr dirty="0" err="1"/>
              <a:t>Reconocer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valor de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datos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activo</a:t>
            </a:r>
            <a:r>
              <a:rPr dirty="0"/>
              <a:t> </a:t>
            </a:r>
            <a:r>
              <a:rPr dirty="0" err="1"/>
              <a:t>estratégico</a:t>
            </a:r>
            <a:r>
              <a:rPr dirty="0"/>
              <a:t>.</a:t>
            </a:r>
          </a:p>
          <a:p>
            <a:pPr lvl="1"/>
            <a:r>
              <a:rPr dirty="0" err="1"/>
              <a:t>Superar</a:t>
            </a:r>
            <a:r>
              <a:rPr dirty="0"/>
              <a:t>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desafíos</a:t>
            </a:r>
            <a:r>
              <a:rPr dirty="0"/>
              <a:t> de la </a:t>
            </a:r>
            <a:r>
              <a:rPr dirty="0" err="1"/>
              <a:t>veracidad</a:t>
            </a:r>
            <a:r>
              <a:rPr dirty="0"/>
              <a:t>: </a:t>
            </a:r>
            <a:r>
              <a:rPr dirty="0" err="1"/>
              <a:t>análisis</a:t>
            </a:r>
            <a:r>
              <a:rPr dirty="0"/>
              <a:t> </a:t>
            </a:r>
            <a:r>
              <a:rPr dirty="0" err="1"/>
              <a:t>basados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datos</a:t>
            </a:r>
            <a:r>
              <a:rPr dirty="0"/>
              <a:t> </a:t>
            </a:r>
            <a:r>
              <a:rPr dirty="0" err="1"/>
              <a:t>precisos</a:t>
            </a:r>
            <a:r>
              <a:rPr dirty="0"/>
              <a:t>.</a:t>
            </a:r>
          </a:p>
          <a:p>
            <a:pPr lvl="1"/>
            <a:r>
              <a:rPr dirty="0" err="1"/>
              <a:t>Fomentar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cultura</a:t>
            </a:r>
            <a:r>
              <a:rPr dirty="0"/>
              <a:t> </a:t>
            </a:r>
            <a:r>
              <a:rPr dirty="0" err="1"/>
              <a:t>centrada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datos</a:t>
            </a:r>
            <a:r>
              <a:rPr dirty="0"/>
              <a:t>: </a:t>
            </a:r>
            <a:r>
              <a:rPr dirty="0" err="1"/>
              <a:t>toma</a:t>
            </a:r>
            <a:r>
              <a:rPr dirty="0"/>
              <a:t> de </a:t>
            </a:r>
            <a:r>
              <a:rPr dirty="0" err="1"/>
              <a:t>decisiones</a:t>
            </a:r>
            <a:r>
              <a:rPr dirty="0"/>
              <a:t> </a:t>
            </a:r>
            <a:r>
              <a:rPr dirty="0" err="1"/>
              <a:t>informada</a:t>
            </a:r>
            <a:r>
              <a:rPr dirty="0"/>
              <a:t>.</a:t>
            </a:r>
            <a:endParaRPr lang="es-ES" dirty="0"/>
          </a:p>
          <a:p>
            <a:pPr lvl="1"/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. ¿</a:t>
            </a:r>
            <a:r>
              <a:rPr dirty="0" err="1"/>
              <a:t>Qué</a:t>
            </a:r>
            <a:r>
              <a:rPr dirty="0"/>
              <a:t> </a:t>
            </a:r>
            <a:r>
              <a:rPr dirty="0" err="1"/>
              <a:t>desafíos</a:t>
            </a:r>
            <a:r>
              <a:rPr dirty="0"/>
              <a:t> </a:t>
            </a:r>
            <a:r>
              <a:rPr dirty="0" err="1"/>
              <a:t>éticos</a:t>
            </a:r>
            <a:r>
              <a:rPr dirty="0"/>
              <a:t> se </a:t>
            </a:r>
            <a:r>
              <a:rPr dirty="0" err="1"/>
              <a:t>deben</a:t>
            </a:r>
            <a:r>
              <a:rPr dirty="0"/>
              <a:t> </a:t>
            </a:r>
            <a:r>
              <a:rPr dirty="0" err="1"/>
              <a:t>considerar</a:t>
            </a:r>
            <a:r>
              <a:rPr dirty="0"/>
              <a:t> al usar </a:t>
            </a:r>
            <a:r>
              <a:rPr dirty="0" err="1"/>
              <a:t>análisis</a:t>
            </a:r>
            <a:r>
              <a:rPr dirty="0"/>
              <a:t> de </a:t>
            </a:r>
            <a:r>
              <a:rPr dirty="0" err="1"/>
              <a:t>datos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1963</Words>
  <Application>Microsoft Macintosh PowerPoint</Application>
  <PresentationFormat>Panorámica</PresentationFormat>
  <Paragraphs>133</Paragraphs>
  <Slides>23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0" baseType="lpstr">
      <vt:lpstr>.SF NS</vt:lpstr>
      <vt:lpstr>Aptos</vt:lpstr>
      <vt:lpstr>Aptos Display</vt:lpstr>
      <vt:lpstr>Arial</vt:lpstr>
      <vt:lpstr>Cambria Math</vt:lpstr>
      <vt:lpstr>Times New Roman</vt:lpstr>
      <vt:lpstr>Tema de Office</vt:lpstr>
      <vt:lpstr>Análisis de Datos</vt:lpstr>
      <vt:lpstr>Tipos de análisis de valor de los datos</vt:lpstr>
      <vt:lpstr>Evolución del Análisis</vt:lpstr>
      <vt:lpstr>Historia de Éxito 1: Optimización de la atención hospitalaria en Japón</vt:lpstr>
      <vt:lpstr>Lecciones</vt:lpstr>
      <vt:lpstr>Historia de Éxito 2: Mejora del sistema de recomendación de productos de Disney</vt:lpstr>
      <vt:lpstr>Disney: Resultados</vt:lpstr>
      <vt:lpstr>Conclusión</vt:lpstr>
      <vt:lpstr>Discusión</vt:lpstr>
      <vt:lpstr>Desafíos de estrategias data driven</vt:lpstr>
      <vt:lpstr>Caso de Éxito: Netflix y Big Data</vt:lpstr>
      <vt:lpstr>Problema</vt:lpstr>
      <vt:lpstr>Solución</vt:lpstr>
      <vt:lpstr>Resultados</vt:lpstr>
      <vt:lpstr>Lecciones clave</vt:lpstr>
      <vt:lpstr>Caso de Éxito: Falabella y Big Data</vt:lpstr>
      <vt:lpstr>Problema</vt:lpstr>
      <vt:lpstr>Solución</vt:lpstr>
      <vt:lpstr>Resultados</vt:lpstr>
      <vt:lpstr>Lecciones clave</vt:lpstr>
      <vt:lpstr>Riesgos en la toma de decisiones basada en datos</vt:lpstr>
      <vt:lpstr>Sobre los sesgos</vt:lpstr>
      <vt:lpstr>Mitigación de los sesgos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Garrido</dc:creator>
  <cp:lastModifiedBy>Nicolas Garrido</cp:lastModifiedBy>
  <cp:revision>3</cp:revision>
  <dcterms:created xsi:type="dcterms:W3CDTF">2024-10-14T19:34:17Z</dcterms:created>
  <dcterms:modified xsi:type="dcterms:W3CDTF">2024-10-14T23:24:56Z</dcterms:modified>
</cp:coreProperties>
</file>