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1" r:id="rId10"/>
    <p:sldId id="272" r:id="rId11"/>
    <p:sldId id="274" r:id="rId12"/>
    <p:sldId id="264" r:id="rId13"/>
    <p:sldId id="265" r:id="rId14"/>
    <p:sldId id="266" r:id="rId15"/>
    <p:sldId id="267" r:id="rId16"/>
    <p:sldId id="268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438400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914400"/>
            <a:ext cx="9144000" cy="1524000"/>
          </a:xfrm>
          <a:prstGeom prst="rect">
            <a:avLst/>
          </a:prstGeom>
          <a:solidFill>
            <a:srgbClr val="000000">
              <a:alpha val="89800"/>
            </a:srgb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476108"/>
            <a:ext cx="8305800" cy="381000"/>
          </a:xfrm>
        </p:spPr>
        <p:txBody>
          <a:bodyPr>
            <a:noAutofit/>
          </a:bodyPr>
          <a:lstStyle>
            <a:lvl1pPr marL="0" indent="0" algn="l">
              <a:buNone/>
              <a:defRPr sz="2000" spc="1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305800" cy="1295400"/>
          </a:xfrm>
        </p:spPr>
        <p:txBody>
          <a:bodyPr anchor="ctr" anchorCtr="0">
            <a:noAutofit/>
          </a:bodyPr>
          <a:lstStyle>
            <a:lvl1pPr algn="l">
              <a:defRPr sz="4800" cap="all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926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958864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3429000"/>
            <a:ext cx="9144000" cy="1527048"/>
          </a:xfrm>
          <a:prstGeom prst="rect">
            <a:avLst/>
          </a:prstGeom>
          <a:solidFill>
            <a:srgbClr val="000000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>
              <a:buNone/>
              <a:defRPr sz="4200" b="0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457200"/>
          </a:xfrm>
        </p:spPr>
        <p:txBody>
          <a:bodyPr anchor="ctr"/>
          <a:lstStyle>
            <a:lvl1pPr>
              <a:buNone/>
              <a:defRPr sz="2000" spc="100" baseline="0">
                <a:solidFill>
                  <a:srgbClr val="FFFFFF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838200"/>
          </a:xfrm>
          <a:solidFill>
            <a:schemeClr val="accent1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2"/>
          </p:nvPr>
        </p:nvSpPr>
        <p:spPr>
          <a:xfrm>
            <a:off x="457200" y="2220558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20558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71600"/>
            <a:ext cx="4040188" cy="838200"/>
          </a:xfrm>
          <a:solidFill>
            <a:schemeClr val="accent2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57144"/>
            <a:ext cx="3429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2743200" y="228600"/>
            <a:ext cx="62484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1752" y="1600200"/>
            <a:ext cx="2057400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301752" y="384048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0800" y="0"/>
            <a:ext cx="6553200" cy="5943600"/>
          </a:xfrm>
          <a:solidFill>
            <a:schemeClr val="bg2"/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600200"/>
            <a:ext cx="2057400" cy="42672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2292526"/>
            <a:ext cx="2743200" cy="2127074"/>
          </a:xfrm>
          <a:prstGeom prst="rect">
            <a:avLst/>
          </a:prstGeom>
          <a:solidFill>
            <a:schemeClr val="accent1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977827" y="5072066"/>
            <a:ext cx="1758141" cy="1739481"/>
          </a:xfrm>
          <a:prstGeom prst="ellipse">
            <a:avLst/>
          </a:prstGeom>
          <a:solidFill>
            <a:schemeClr val="accent1">
              <a:tint val="90000"/>
              <a:shade val="45000"/>
              <a:satMod val="200000"/>
              <a:alpha val="13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0"/>
            <a:ext cx="3886200" cy="3048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2362200" cy="2463018"/>
          </a:xfrm>
          <a:prstGeom prst="rect">
            <a:avLst/>
          </a:prstGeom>
          <a:solidFill>
            <a:schemeClr val="bg2">
              <a:tint val="60000"/>
              <a:alpha val="7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78687" y="2389810"/>
            <a:ext cx="2174118" cy="2174118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84588" y="5842728"/>
            <a:ext cx="1011260" cy="101126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2493" y="1427132"/>
            <a:ext cx="2047390" cy="2047390"/>
          </a:xfrm>
          <a:prstGeom prst="ellipse">
            <a:avLst/>
          </a:prstGeom>
          <a:solidFill>
            <a:srgbClr val="C1E8E4">
              <a:alpha val="10980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4300" y="4803322"/>
            <a:ext cx="1959428" cy="1959428"/>
          </a:xfrm>
          <a:prstGeom prst="ellipse">
            <a:avLst/>
          </a:prstGeom>
          <a:solidFill>
            <a:srgbClr val="C1E8E4">
              <a:alpha val="12157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21092" y="4578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72385" y="4626825"/>
            <a:ext cx="1515880" cy="1394583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6" y="361813"/>
            <a:ext cx="2512694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5400" y="0"/>
            <a:ext cx="1524000" cy="609600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9403" y="212289"/>
            <a:ext cx="2022300" cy="2022300"/>
          </a:xfrm>
          <a:prstGeom prst="ellipse">
            <a:avLst/>
          </a:prstGeom>
          <a:solidFill>
            <a:schemeClr val="accent1">
              <a:tint val="100000"/>
              <a:satMod val="275000"/>
              <a:alpha val="15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200" y="3962400"/>
            <a:ext cx="891076" cy="886968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1357" y="1507438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69253" y="466436"/>
            <a:ext cx="1595105" cy="1595105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89756" y="2967572"/>
            <a:ext cx="3234945" cy="3234944"/>
          </a:xfrm>
          <a:prstGeom prst="ellipse">
            <a:avLst/>
          </a:prstGeom>
          <a:solidFill>
            <a:schemeClr val="accent1">
              <a:tint val="100000"/>
              <a:satMod val="18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26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51220" y="4665220"/>
            <a:ext cx="2192780" cy="2192780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00200" y="3705807"/>
            <a:ext cx="1195876" cy="1198294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24600" y="228600"/>
            <a:ext cx="822960" cy="822960"/>
          </a:xfrm>
          <a:prstGeom prst="ellipse">
            <a:avLst/>
          </a:prstGeom>
          <a:solidFill>
            <a:schemeClr val="accent1">
              <a:tint val="90000"/>
              <a:satMod val="275000"/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772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0200" y="6324600"/>
            <a:ext cx="1524000" cy="5334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11692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357144"/>
            <a:ext cx="2974848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4BF54758-519D-44CF-9D3B-BA647C58002A}" type="datetimeFigureOut">
              <a:rPr lang="en-US" smtClean="0"/>
              <a:pPr/>
              <a:t>10/13/2009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357144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55448" y="6315075"/>
            <a:ext cx="1188720" cy="457200"/>
          </a:xfrm>
          <a:prstGeom prst="rect">
            <a:avLst/>
          </a:prstGeom>
          <a:noFill/>
        </p:spPr>
        <p:txBody>
          <a:bodyPr vert="horz" lIns="0" tIns="0" rIns="0" bIns="0" anchor="ctr" anchorCtr="1">
            <a:normAutofit/>
          </a:bodyPr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fld id="{5221E491-54EC-4A53-B420-A979EC81A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sz="38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700"/>
        </a:spcBef>
        <a:buClr>
          <a:schemeClr val="accent2"/>
        </a:buClr>
        <a:buSzPct val="85000"/>
        <a:buFont typeface="Wingdings 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600"/>
        </a:spcBef>
        <a:buClr>
          <a:schemeClr val="accent1"/>
        </a:buClr>
        <a:buSzPct val="85000"/>
        <a:buFont typeface="Wingdings 2"/>
        <a:buChar char="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500"/>
        </a:spcBef>
        <a:buClr>
          <a:schemeClr val="accent3"/>
        </a:buClr>
        <a:buSzPct val="85000"/>
        <a:buFont typeface="Wingdings 2"/>
        <a:buChar char="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400"/>
        </a:spcBef>
        <a:buClr>
          <a:schemeClr val="accent4"/>
        </a:buClr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6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PROPELLER DRAWING PROGRAM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AIDED SHIP DESIGN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/>
              <a:t>WRAP THE PROJECTED LENGTH ON THE ELLIPSE TO GENERATE DEVELOPED VIEW</a:t>
            </a:r>
          </a:p>
          <a:p>
            <a:pPr lvl="0"/>
            <a:r>
              <a:rPr lang="en-US" sz="2400" dirty="0" smtClean="0"/>
              <a:t>DRAW SPLINES FOR DEVELOPED AND PROJECTED</a:t>
            </a:r>
          </a:p>
          <a:p>
            <a:pPr lvl="0"/>
            <a:r>
              <a:rPr lang="en-US" sz="2400" dirty="0" smtClean="0"/>
              <a:t>DRAW SIDE VIEW USING RAKE ANGLE (</a:t>
            </a:r>
            <a:r>
              <a:rPr lang="el-GR" sz="2400" dirty="0" smtClean="0">
                <a:latin typeface="Times New Roman"/>
                <a:cs typeface="Times New Roman"/>
              </a:rPr>
              <a:t>θ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 AND SECTION THICKNESS</a:t>
            </a:r>
          </a:p>
          <a:p>
            <a:pPr lvl="0"/>
            <a:r>
              <a:rPr lang="en-US" sz="2400" dirty="0" smtClean="0"/>
              <a:t>OUTLINES AND TEXTS</a:t>
            </a:r>
          </a:p>
          <a:p>
            <a:pPr lvl="0"/>
            <a:r>
              <a:rPr lang="en-US" sz="2400" dirty="0" smtClean="0"/>
              <a:t>MARGIN BOX</a:t>
            </a:r>
          </a:p>
          <a:p>
            <a:pPr lvl="0"/>
            <a:r>
              <a:rPr lang="en-US" sz="2400" dirty="0" smtClean="0"/>
              <a:t>STOP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Automated Scaling</a:t>
            </a:r>
          </a:p>
          <a:p>
            <a:r>
              <a:rPr lang="en-US" dirty="0" smtClean="0"/>
              <a:t>Run time memory for Input</a:t>
            </a:r>
          </a:p>
          <a:p>
            <a:r>
              <a:rPr lang="en-US" dirty="0" smtClean="0"/>
              <a:t>Complete name plate with date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Thk</a:t>
            </a:r>
            <a:r>
              <a:rPr lang="en-US" dirty="0" smtClean="0"/>
              <a:t> : 		thickness of each section.</a:t>
            </a:r>
          </a:p>
          <a:p>
            <a:r>
              <a:rPr lang="en-US" dirty="0" smtClean="0"/>
              <a:t>Lengths: 		length of each section</a:t>
            </a:r>
          </a:p>
          <a:p>
            <a:r>
              <a:rPr lang="en-US" dirty="0" err="1" smtClean="0"/>
              <a:t>Length_le</a:t>
            </a:r>
            <a:r>
              <a:rPr lang="en-US" dirty="0" smtClean="0"/>
              <a:t>: 	length to leading edge</a:t>
            </a:r>
          </a:p>
          <a:p>
            <a:r>
              <a:rPr lang="en-US" dirty="0" err="1" smtClean="0"/>
              <a:t>Maxthkpnt</a:t>
            </a:r>
            <a:r>
              <a:rPr lang="en-US" dirty="0" smtClean="0"/>
              <a:t>:	distance of max thickness from GL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initialise</a:t>
            </a:r>
            <a:r>
              <a:rPr lang="en-US" dirty="0" smtClean="0"/>
              <a:t>)	</a:t>
            </a:r>
          </a:p>
          <a:p>
            <a:r>
              <a:rPr lang="en-US" dirty="0" smtClean="0"/>
              <a:t>(read2array)	Read from file to array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makecoord</a:t>
            </a:r>
            <a:r>
              <a:rPr lang="en-US" dirty="0" smtClean="0"/>
              <a:t>)	convert into coordinate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getx</a:t>
            </a:r>
            <a:r>
              <a:rPr lang="en-US" dirty="0" smtClean="0"/>
              <a:t>) (</a:t>
            </a:r>
            <a:r>
              <a:rPr lang="en-US" dirty="0" err="1" smtClean="0"/>
              <a:t>gety</a:t>
            </a:r>
            <a:r>
              <a:rPr lang="en-US" dirty="0" smtClean="0"/>
              <a:t>)	Get </a:t>
            </a:r>
            <a:r>
              <a:rPr lang="en-US" dirty="0" err="1" smtClean="0"/>
              <a:t>x,y</a:t>
            </a:r>
            <a:r>
              <a:rPr lang="en-US" dirty="0" smtClean="0"/>
              <a:t> from coordinate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fast design of Propellers</a:t>
            </a:r>
          </a:p>
          <a:p>
            <a:r>
              <a:rPr lang="en-US" dirty="0" smtClean="0"/>
              <a:t>As a teaching aid (specially 5</a:t>
            </a:r>
            <a:r>
              <a:rPr lang="en-US" baseline="30000" dirty="0" smtClean="0"/>
              <a:t>th</a:t>
            </a:r>
            <a:r>
              <a:rPr lang="en-US" dirty="0" smtClean="0"/>
              <a:t> Sem. Propulsion of Ships)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Include a Graphical User Interface</a:t>
            </a:r>
          </a:p>
          <a:p>
            <a:r>
              <a:rPr lang="en-US" dirty="0" smtClean="0"/>
              <a:t>Make other series of propeller data available</a:t>
            </a:r>
          </a:p>
          <a:p>
            <a:r>
              <a:rPr lang="en-US" dirty="0" smtClean="0"/>
              <a:t>Convert data files into excel sheets from txt files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OF AUTOLISP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uses for a draftsman/designer to automate repetitive tasks like naming and numbering drawings</a:t>
            </a:r>
          </a:p>
          <a:p>
            <a:r>
              <a:rPr lang="en-US" dirty="0" smtClean="0"/>
              <a:t>Can generate complete lines plan from body plan.</a:t>
            </a:r>
          </a:p>
          <a:p>
            <a:r>
              <a:rPr lang="en-US" dirty="0" smtClean="0"/>
              <a:t>Assist in fairing of Lines plan.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ON 13</a:t>
            </a:r>
            <a:r>
              <a:rPr lang="en-US" baseline="30000" dirty="0" smtClean="0"/>
              <a:t>TH</a:t>
            </a:r>
            <a:r>
              <a:rPr lang="en-US" dirty="0" smtClean="0"/>
              <a:t> OCTOBER 2009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848600" cy="4572000"/>
          </a:xfrm>
        </p:spPr>
        <p:txBody>
          <a:bodyPr/>
          <a:lstStyle/>
          <a:p>
            <a:r>
              <a:rPr lang="en-US" dirty="0" smtClean="0"/>
              <a:t>To develop a program for defining the geometry and drawing all views of a propeller blade in an easily accessible format (autoCAD).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 smtClean="0"/>
              <a:t>AUTOLISP</a:t>
            </a:r>
          </a:p>
          <a:p>
            <a:r>
              <a:rPr lang="en-US" dirty="0" smtClean="0"/>
              <a:t>AutoLISP is a dialect of the old LISP language. LISP stands for List Processing. </a:t>
            </a:r>
          </a:p>
          <a:p>
            <a:r>
              <a:rPr lang="en-US" dirty="0" smtClean="0"/>
              <a:t>AutoLISP is instrumental in automating a large number of repetitive tasks. </a:t>
            </a:r>
          </a:p>
          <a:p>
            <a:r>
              <a:rPr lang="en-US" dirty="0" smtClean="0"/>
              <a:t>This is not a very advanced language like C++ or java. It lacks facilities for advanced programming concepts like object oriented programming. </a:t>
            </a:r>
          </a:p>
          <a:p>
            <a:r>
              <a:rPr lang="en-US" dirty="0" smtClean="0"/>
              <a:t>Advanced file manipulation operations like random access is also not available. But for the specific use of automating autoCAD, this language is upto mark.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AUTOLISP?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AutoLISP is integrated into most CAD packages like autoCAD.</a:t>
            </a:r>
          </a:p>
          <a:p>
            <a:r>
              <a:rPr lang="en-US" dirty="0" smtClean="0"/>
              <a:t>Thus, we need not install any dedicated development environments or compilers.</a:t>
            </a:r>
          </a:p>
          <a:p>
            <a:r>
              <a:rPr lang="en-US" dirty="0" smtClean="0"/>
              <a:t> A great advantage is that output can be obtained in universally compatible CAD formats like DWG, DXF, etc. This was a major incentive in choosing AutoLISP over traditional languages like C++ or Visual BASIC.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SYSTEM REQUIREMENTS: </a:t>
            </a:r>
            <a:r>
              <a:rPr lang="en-US" dirty="0" smtClean="0"/>
              <a:t>Any version of autoCAD.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OBTAIN?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Visit http://code.google.com/p/acadprop</a:t>
            </a:r>
          </a:p>
          <a:p>
            <a:r>
              <a:rPr lang="en-US" dirty="0" smtClean="0"/>
              <a:t>Contact us.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package, there are 5 files:</a:t>
            </a:r>
          </a:p>
          <a:p>
            <a:pPr lvl="2"/>
            <a:r>
              <a:rPr lang="en-US" dirty="0" smtClean="0"/>
              <a:t>1 source code (prop.lsp)</a:t>
            </a:r>
          </a:p>
          <a:p>
            <a:pPr lvl="2"/>
            <a:r>
              <a:rPr lang="en-US" dirty="0" smtClean="0"/>
              <a:t>3 data files (.txt)</a:t>
            </a:r>
          </a:p>
          <a:p>
            <a:pPr lvl="2"/>
            <a:r>
              <a:rPr lang="en-US" dirty="0" smtClean="0"/>
              <a:t>1 readme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Extract all files to d:/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IMPORTANT: all files must be in D:/ itself and not in any folders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/>
              <a:t>START</a:t>
            </a:r>
          </a:p>
          <a:p>
            <a:pPr lvl="0"/>
            <a:r>
              <a:rPr lang="en-US" sz="2400" dirty="0" smtClean="0"/>
              <a:t>INPUT  Z,D, P/D, AE/AO, RAKE ANGLE (</a:t>
            </a:r>
            <a:r>
              <a:rPr lang="el-GR" sz="2400" dirty="0" smtClean="0">
                <a:latin typeface="Times New Roman"/>
                <a:cs typeface="Times New Roman"/>
              </a:rPr>
              <a:t>θ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 smtClean="0"/>
          </a:p>
          <a:p>
            <a:pPr lvl="0"/>
            <a:r>
              <a:rPr lang="en-US" sz="2400" dirty="0" smtClean="0"/>
              <a:t>CHOOSE OFFSET BASED ON Z </a:t>
            </a:r>
          </a:p>
          <a:p>
            <a:pPr lvl="0"/>
            <a:r>
              <a:rPr lang="en-US" sz="2400" dirty="0" smtClean="0"/>
              <a:t>OPEN OFFSET (AS PERCENTAGE)  FILE AND GENERATE EXPANDED OFFSETS</a:t>
            </a:r>
          </a:p>
          <a:p>
            <a:pPr lvl="0"/>
            <a:r>
              <a:rPr lang="en-US" sz="2400" dirty="0" smtClean="0"/>
              <a:t>GENERATE SECTION OFFSETS</a:t>
            </a:r>
          </a:p>
          <a:p>
            <a:pPr lvl="0"/>
            <a:r>
              <a:rPr lang="en-US" sz="2400" dirty="0" smtClean="0"/>
              <a:t>DRAW EXPANDED BLADE WITH SECTION</a:t>
            </a:r>
          </a:p>
          <a:p>
            <a:pPr lvl="0"/>
            <a:r>
              <a:rPr lang="en-US" sz="2400" dirty="0" smtClean="0"/>
              <a:t>CALCULATE VALUE OF C AND ANGLE OF ARC FOR DEVELOPED VIEW (using p/2</a:t>
            </a:r>
            <a:r>
              <a:rPr lang="el-GR" sz="2400" dirty="0" smtClean="0">
                <a:latin typeface="Times New Roman"/>
                <a:cs typeface="Times New Roman"/>
              </a:rPr>
              <a:t>π</a:t>
            </a:r>
            <a:r>
              <a:rPr lang="en-US" sz="2400" dirty="0" smtClean="0">
                <a:latin typeface="Times New Roman"/>
                <a:cs typeface="Times New Roman"/>
              </a:rPr>
              <a:t> and r/</a:t>
            </a:r>
            <a:r>
              <a:rPr lang="en-US" sz="2400" dirty="0" err="1" smtClean="0">
                <a:latin typeface="Times New Roman"/>
                <a:cs typeface="Times New Roman"/>
              </a:rPr>
              <a:t>cos</a:t>
            </a:r>
            <a:r>
              <a:rPr lang="el-GR" sz="2400" dirty="0" smtClean="0">
                <a:latin typeface="Times New Roman"/>
                <a:cs typeface="Times New Roman"/>
              </a:rPr>
              <a:t>φ</a:t>
            </a:r>
            <a:endParaRPr lang="en-US" sz="2400" dirty="0" smtClean="0"/>
          </a:p>
          <a:p>
            <a:pPr lvl="0"/>
            <a:r>
              <a:rPr lang="en-US" sz="2400" dirty="0" smtClean="0"/>
              <a:t>CALCULATE ANGLE FOR PROJECTED VIEW BY TAKING ANGLES FROM PROJECTIONS ON TRANSVERSE AND LONGITUDINAL PERPENDICULARS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 smtClean="0"/>
              <a:t>CONVERT POLAR COORDINATES TO RECTANGULAR COORDINATES (x=</a:t>
            </a:r>
            <a:r>
              <a:rPr lang="en-US" sz="2400" dirty="0" err="1" smtClean="0"/>
              <a:t>rcos</a:t>
            </a:r>
            <a:r>
              <a:rPr lang="el-GR" sz="2400" dirty="0" smtClean="0">
                <a:latin typeface="Times New Roman"/>
                <a:cs typeface="Times New Roman"/>
              </a:rPr>
              <a:t>φ</a:t>
            </a:r>
            <a:r>
              <a:rPr lang="en-US" sz="2400" dirty="0" smtClean="0"/>
              <a:t> &amp; y=</a:t>
            </a:r>
            <a:r>
              <a:rPr lang="en-US" sz="2400" dirty="0" err="1" smtClean="0"/>
              <a:t>rsin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Times New Roman"/>
                <a:cs typeface="Times New Roman"/>
              </a:rPr>
              <a:t>φ</a:t>
            </a:r>
            <a:r>
              <a:rPr lang="en-US" sz="2400" dirty="0" smtClean="0"/>
              <a:t>)</a:t>
            </a:r>
          </a:p>
          <a:p>
            <a:pPr lvl="0"/>
            <a:r>
              <a:rPr lang="en-US" sz="2400" dirty="0" smtClean="0"/>
              <a:t>CALCULATING PROJECTED LENGTH AND THE ANGLE</a:t>
            </a:r>
          </a:p>
          <a:p>
            <a:pPr lvl="0"/>
            <a:r>
              <a:rPr lang="en-US" sz="2400" dirty="0" smtClean="0"/>
              <a:t>DRAW GENERATOR LINE AT DISTANCE D FROM EXPANDED VIEW</a:t>
            </a:r>
          </a:p>
          <a:p>
            <a:pPr lvl="0"/>
            <a:r>
              <a:rPr lang="en-US" sz="2400" dirty="0" smtClean="0"/>
              <a:t>DRAW AN ARC AT EVERY 0.1R DISTANCE</a:t>
            </a:r>
          </a:p>
          <a:p>
            <a:pPr lvl="0"/>
            <a:r>
              <a:rPr lang="en-US" sz="2400" dirty="0" smtClean="0"/>
              <a:t>WRAP THE PROJECTION LENGTH ON EACH ARC USING THE PROJECTION ANGLE AND RADIUS</a:t>
            </a:r>
          </a:p>
          <a:p>
            <a:pPr lvl="0"/>
            <a:r>
              <a:rPr lang="en-US" sz="2400" dirty="0" smtClean="0"/>
              <a:t>REPEAT SAME PROCEDURE FOR LONGITUDINAL PROJECTED VIEW</a:t>
            </a:r>
          </a:p>
          <a:p>
            <a:pPr lvl="0"/>
            <a:r>
              <a:rPr lang="en-US" sz="2400" dirty="0" smtClean="0"/>
              <a:t>DRAW A CIRCLE AT P/2</a:t>
            </a:r>
            <a:r>
              <a:rPr lang="el-GR" sz="2400" dirty="0" smtClean="0">
                <a:latin typeface="Times New Roman"/>
                <a:cs typeface="Times New Roman"/>
              </a:rPr>
              <a:t>π</a:t>
            </a:r>
            <a:r>
              <a:rPr lang="en-US" sz="2400" dirty="0" smtClean="0">
                <a:latin typeface="Times New Roman"/>
                <a:cs typeface="Times New Roman"/>
              </a:rPr>
              <a:t>  DISTANCE FROM CIRCLE CENTRE (TO GENERATE AN ELLIPSE)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rrenc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rrency">
      <a:maj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satMod val="3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8000"/>
                <a:shade val="98000"/>
                <a:satMod val="120000"/>
              </a:schemeClr>
              <a:schemeClr val="phClr">
                <a:tint val="86000"/>
                <a:shade val="92000"/>
                <a:satMod val="150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</Template>
  <TotalTime>64</TotalTime>
  <Words>534</Words>
  <Application>Microsoft Office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Currency</vt:lpstr>
      <vt:lpstr>COMPUTER AIDED SHIP DESIGN</vt:lpstr>
      <vt:lpstr>AIM</vt:lpstr>
      <vt:lpstr>PROGRAMMING LANGUAGE</vt:lpstr>
      <vt:lpstr>WHY AUTOLISP?</vt:lpstr>
      <vt:lpstr>Program demonstration</vt:lpstr>
      <vt:lpstr>HOW TO OBTAIN?</vt:lpstr>
      <vt:lpstr>SOURCE FILES</vt:lpstr>
      <vt:lpstr>METHODOLOGY</vt:lpstr>
      <vt:lpstr>METHODOLOGY</vt:lpstr>
      <vt:lpstr>METHODOLOGY</vt:lpstr>
      <vt:lpstr>DEMO</vt:lpstr>
      <vt:lpstr>THINGS TO NOTE</vt:lpstr>
      <vt:lpstr>VARIABLES AND FUNCTIONS</vt:lpstr>
      <vt:lpstr>REAL LIFE APPLICATIONS</vt:lpstr>
      <vt:lpstr>POSSIBLE IMPROVEMENTS</vt:lpstr>
      <vt:lpstr>POTENTIAL OF AUTOLISP</vt:lpstr>
      <vt:lpstr>Thank you!</vt:lpstr>
    </vt:vector>
  </TitlesOfParts>
  <Company>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AIDED SHIP DESIGN</dc:title>
  <dc:creator>Shashank</dc:creator>
  <cp:lastModifiedBy>Ejas Mudar</cp:lastModifiedBy>
  <cp:revision>13</cp:revision>
  <dcterms:created xsi:type="dcterms:W3CDTF">2009-10-12T10:03:22Z</dcterms:created>
  <dcterms:modified xsi:type="dcterms:W3CDTF">2009-10-13T21:36:50Z</dcterms:modified>
</cp:coreProperties>
</file>