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383" r:id="rId6"/>
    <p:sldId id="391" r:id="rId7"/>
    <p:sldId id="411" r:id="rId8"/>
    <p:sldId id="412" r:id="rId9"/>
    <p:sldId id="413" r:id="rId10"/>
    <p:sldId id="397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3" r:id="rId19"/>
    <p:sldId id="424" r:id="rId20"/>
    <p:sldId id="425" r:id="rId21"/>
    <p:sldId id="426" r:id="rId22"/>
    <p:sldId id="404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F26FF-CF0B-4EAA-A38A-648AB376048C}" v="1" dt="2024-03-05T21:37:07.28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yed, Ejaz" userId="68f50f10-8989-4f59-a72c-7fbc63679f2d" providerId="ADAL" clId="{559F26FF-CF0B-4EAA-A38A-648AB376048C}"/>
    <pc:docChg chg="undo custSel addSld delSld modSld">
      <pc:chgData name="Sayyed, Ejaz" userId="68f50f10-8989-4f59-a72c-7fbc63679f2d" providerId="ADAL" clId="{559F26FF-CF0B-4EAA-A38A-648AB376048C}" dt="2024-03-05T21:42:16.990" v="702" actId="20577"/>
      <pc:docMkLst>
        <pc:docMk/>
      </pc:docMkLst>
      <pc:sldChg chg="modSp mod">
        <pc:chgData name="Sayyed, Ejaz" userId="68f50f10-8989-4f59-a72c-7fbc63679f2d" providerId="ADAL" clId="{559F26FF-CF0B-4EAA-A38A-648AB376048C}" dt="2024-03-05T21:42:16.990" v="702" actId="20577"/>
        <pc:sldMkLst>
          <pc:docMk/>
          <pc:sldMk cId="3346685798" sldId="383"/>
        </pc:sldMkLst>
        <pc:spChg chg="mod">
          <ac:chgData name="Sayyed, Ejaz" userId="68f50f10-8989-4f59-a72c-7fbc63679f2d" providerId="ADAL" clId="{559F26FF-CF0B-4EAA-A38A-648AB376048C}" dt="2024-03-05T21:42:16.990" v="702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modSp mod">
        <pc:chgData name="Sayyed, Ejaz" userId="68f50f10-8989-4f59-a72c-7fbc63679f2d" providerId="ADAL" clId="{559F26FF-CF0B-4EAA-A38A-648AB376048C}" dt="2024-03-05T21:09:00.897" v="5" actId="20577"/>
        <pc:sldMkLst>
          <pc:docMk/>
          <pc:sldMk cId="4261132419" sldId="398"/>
        </pc:sldMkLst>
        <pc:spChg chg="mod">
          <ac:chgData name="Sayyed, Ejaz" userId="68f50f10-8989-4f59-a72c-7fbc63679f2d" providerId="ADAL" clId="{559F26FF-CF0B-4EAA-A38A-648AB376048C}" dt="2024-03-05T21:09:00.897" v="5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del">
        <pc:chgData name="Sayyed, Ejaz" userId="68f50f10-8989-4f59-a72c-7fbc63679f2d" providerId="ADAL" clId="{559F26FF-CF0B-4EAA-A38A-648AB376048C}" dt="2024-03-05T21:08:55.922" v="4" actId="47"/>
        <pc:sldMkLst>
          <pc:docMk/>
          <pc:sldMk cId="752428618" sldId="403"/>
        </pc:sldMkLst>
      </pc:sldChg>
      <pc:sldChg chg="addSp delSp modSp mod">
        <pc:chgData name="Sayyed, Ejaz" userId="68f50f10-8989-4f59-a72c-7fbc63679f2d" providerId="ADAL" clId="{559F26FF-CF0B-4EAA-A38A-648AB376048C}" dt="2024-03-05T21:21:50.922" v="401" actId="20577"/>
        <pc:sldMkLst>
          <pc:docMk/>
          <pc:sldMk cId="1850768898" sldId="404"/>
        </pc:sldMkLst>
        <pc:spChg chg="mod">
          <ac:chgData name="Sayyed, Ejaz" userId="68f50f10-8989-4f59-a72c-7fbc63679f2d" providerId="ADAL" clId="{559F26FF-CF0B-4EAA-A38A-648AB376048C}" dt="2024-03-05T21:14:24.939" v="49" actId="20577"/>
          <ac:spMkLst>
            <pc:docMk/>
            <pc:sldMk cId="1850768898" sldId="404"/>
            <ac:spMk id="2" creationId="{F0759DC4-8B30-98A0-5BAB-C78BA4A4AD55}"/>
          </ac:spMkLst>
        </pc:spChg>
        <pc:spChg chg="mod">
          <ac:chgData name="Sayyed, Ejaz" userId="68f50f10-8989-4f59-a72c-7fbc63679f2d" providerId="ADAL" clId="{559F26FF-CF0B-4EAA-A38A-648AB376048C}" dt="2024-03-05T21:21:50.922" v="401" actId="20577"/>
          <ac:spMkLst>
            <pc:docMk/>
            <pc:sldMk cId="1850768898" sldId="404"/>
            <ac:spMk id="3" creationId="{4096FB3A-B62C-3DAB-4FD1-B4EBDD650AEF}"/>
          </ac:spMkLst>
        </pc:spChg>
        <pc:spChg chg="del">
          <ac:chgData name="Sayyed, Ejaz" userId="68f50f10-8989-4f59-a72c-7fbc63679f2d" providerId="ADAL" clId="{559F26FF-CF0B-4EAA-A38A-648AB376048C}" dt="2024-03-05T21:15:02.534" v="65" actId="478"/>
          <ac:spMkLst>
            <pc:docMk/>
            <pc:sldMk cId="1850768898" sldId="404"/>
            <ac:spMk id="4" creationId="{43E198AA-251D-4446-30C4-8F2FA7F6A72C}"/>
          </ac:spMkLst>
        </pc:spChg>
        <pc:spChg chg="add del mod">
          <ac:chgData name="Sayyed, Ejaz" userId="68f50f10-8989-4f59-a72c-7fbc63679f2d" providerId="ADAL" clId="{559F26FF-CF0B-4EAA-A38A-648AB376048C}" dt="2024-03-05T21:15:04.207" v="66" actId="478"/>
          <ac:spMkLst>
            <pc:docMk/>
            <pc:sldMk cId="1850768898" sldId="404"/>
            <ac:spMk id="6" creationId="{D333DBD4-2C47-A2F5-07CB-35FE8AF2BCF2}"/>
          </ac:spMkLst>
        </pc:spChg>
      </pc:sldChg>
      <pc:sldChg chg="del">
        <pc:chgData name="Sayyed, Ejaz" userId="68f50f10-8989-4f59-a72c-7fbc63679f2d" providerId="ADAL" clId="{559F26FF-CF0B-4EAA-A38A-648AB376048C}" dt="2024-03-05T21:07:13.649" v="2" actId="47"/>
        <pc:sldMkLst>
          <pc:docMk/>
          <pc:sldMk cId="4127695141" sldId="405"/>
        </pc:sldMkLst>
      </pc:sldChg>
      <pc:sldChg chg="del">
        <pc:chgData name="Sayyed, Ejaz" userId="68f50f10-8989-4f59-a72c-7fbc63679f2d" providerId="ADAL" clId="{559F26FF-CF0B-4EAA-A38A-648AB376048C}" dt="2024-03-05T21:07:10.716" v="1" actId="47"/>
        <pc:sldMkLst>
          <pc:docMk/>
          <pc:sldMk cId="298364507" sldId="406"/>
        </pc:sldMkLst>
      </pc:sldChg>
      <pc:sldChg chg="del">
        <pc:chgData name="Sayyed, Ejaz" userId="68f50f10-8989-4f59-a72c-7fbc63679f2d" providerId="ADAL" clId="{559F26FF-CF0B-4EAA-A38A-648AB376048C}" dt="2024-03-05T21:07:10.043" v="0" actId="47"/>
        <pc:sldMkLst>
          <pc:docMk/>
          <pc:sldMk cId="3088225330" sldId="407"/>
        </pc:sldMkLst>
      </pc:sldChg>
      <pc:sldChg chg="del">
        <pc:chgData name="Sayyed, Ejaz" userId="68f50f10-8989-4f59-a72c-7fbc63679f2d" providerId="ADAL" clId="{559F26FF-CF0B-4EAA-A38A-648AB376048C}" dt="2024-03-05T21:08:51.277" v="3" actId="47"/>
        <pc:sldMkLst>
          <pc:docMk/>
          <pc:sldMk cId="888484295" sldId="408"/>
        </pc:sldMkLst>
      </pc:sldChg>
      <pc:sldChg chg="addSp modSp mod">
        <pc:chgData name="Sayyed, Ejaz" userId="68f50f10-8989-4f59-a72c-7fbc63679f2d" providerId="ADAL" clId="{559F26FF-CF0B-4EAA-A38A-648AB376048C}" dt="2024-03-05T21:37:54.158" v="452" actId="20577"/>
        <pc:sldMkLst>
          <pc:docMk/>
          <pc:sldMk cId="3390304222" sldId="410"/>
        </pc:sldMkLst>
        <pc:spChg chg="add mod">
          <ac:chgData name="Sayyed, Ejaz" userId="68f50f10-8989-4f59-a72c-7fbc63679f2d" providerId="ADAL" clId="{559F26FF-CF0B-4EAA-A38A-648AB376048C}" dt="2024-03-05T21:37:54.158" v="452" actId="20577"/>
          <ac:spMkLst>
            <pc:docMk/>
            <pc:sldMk cId="3390304222" sldId="410"/>
            <ac:spMk id="3" creationId="{368FA326-7DE3-7DD8-5280-FF8CDF33E4A4}"/>
          </ac:spMkLst>
        </pc:spChg>
      </pc:sldChg>
      <pc:sldChg chg="delSp modSp mod">
        <pc:chgData name="Sayyed, Ejaz" userId="68f50f10-8989-4f59-a72c-7fbc63679f2d" providerId="ADAL" clId="{559F26FF-CF0B-4EAA-A38A-648AB376048C}" dt="2024-03-05T21:39:36.198" v="473" actId="478"/>
        <pc:sldMkLst>
          <pc:docMk/>
          <pc:sldMk cId="2185009169" sldId="411"/>
        </pc:sldMkLst>
        <pc:spChg chg="mod">
          <ac:chgData name="Sayyed, Ejaz" userId="68f50f10-8989-4f59-a72c-7fbc63679f2d" providerId="ADAL" clId="{559F26FF-CF0B-4EAA-A38A-648AB376048C}" dt="2024-03-05T21:39:10.516" v="472" actId="20577"/>
          <ac:spMkLst>
            <pc:docMk/>
            <pc:sldMk cId="2185009169" sldId="411"/>
            <ac:spMk id="3" creationId="{4096FB3A-B62C-3DAB-4FD1-B4EBDD650AEF}"/>
          </ac:spMkLst>
        </pc:spChg>
        <pc:spChg chg="del">
          <ac:chgData name="Sayyed, Ejaz" userId="68f50f10-8989-4f59-a72c-7fbc63679f2d" providerId="ADAL" clId="{559F26FF-CF0B-4EAA-A38A-648AB376048C}" dt="2024-03-05T21:39:36.198" v="473" actId="478"/>
          <ac:spMkLst>
            <pc:docMk/>
            <pc:sldMk cId="2185009169" sldId="411"/>
            <ac:spMk id="6" creationId="{516A6442-074D-B459-E8BC-F0A4BC545D81}"/>
          </ac:spMkLst>
        </pc:spChg>
      </pc:sldChg>
      <pc:sldChg chg="modSp mod">
        <pc:chgData name="Sayyed, Ejaz" userId="68f50f10-8989-4f59-a72c-7fbc63679f2d" providerId="ADAL" clId="{559F26FF-CF0B-4EAA-A38A-648AB376048C}" dt="2024-03-05T21:41:08.043" v="610" actId="20577"/>
        <pc:sldMkLst>
          <pc:docMk/>
          <pc:sldMk cId="596619090" sldId="412"/>
        </pc:sldMkLst>
        <pc:spChg chg="mod">
          <ac:chgData name="Sayyed, Ejaz" userId="68f50f10-8989-4f59-a72c-7fbc63679f2d" providerId="ADAL" clId="{559F26FF-CF0B-4EAA-A38A-648AB376048C}" dt="2024-03-05T21:41:08.043" v="610" actId="20577"/>
          <ac:spMkLst>
            <pc:docMk/>
            <pc:sldMk cId="596619090" sldId="412"/>
            <ac:spMk id="2" creationId="{805346ED-721D-85EE-2F1B-A31D0912DE29}"/>
          </ac:spMkLst>
        </pc:spChg>
        <pc:spChg chg="mod">
          <ac:chgData name="Sayyed, Ejaz" userId="68f50f10-8989-4f59-a72c-7fbc63679f2d" providerId="ADAL" clId="{559F26FF-CF0B-4EAA-A38A-648AB376048C}" dt="2024-03-05T21:40:58.292" v="601" actId="20577"/>
          <ac:spMkLst>
            <pc:docMk/>
            <pc:sldMk cId="596619090" sldId="412"/>
            <ac:spMk id="3" creationId="{DB097449-5B72-ADA0-3B2D-1CBC160D6B90}"/>
          </ac:spMkLst>
        </pc:spChg>
      </pc:sldChg>
      <pc:sldChg chg="modSp mod">
        <pc:chgData name="Sayyed, Ejaz" userId="68f50f10-8989-4f59-a72c-7fbc63679f2d" providerId="ADAL" clId="{559F26FF-CF0B-4EAA-A38A-648AB376048C}" dt="2024-03-05T21:41:54.692" v="700" actId="20577"/>
        <pc:sldMkLst>
          <pc:docMk/>
          <pc:sldMk cId="1872574169" sldId="413"/>
        </pc:sldMkLst>
        <pc:spChg chg="mod">
          <ac:chgData name="Sayyed, Ejaz" userId="68f50f10-8989-4f59-a72c-7fbc63679f2d" providerId="ADAL" clId="{559F26FF-CF0B-4EAA-A38A-648AB376048C}" dt="2024-03-05T21:41:28.910" v="625" actId="20577"/>
          <ac:spMkLst>
            <pc:docMk/>
            <pc:sldMk cId="1872574169" sldId="413"/>
            <ac:spMk id="2" creationId="{805346ED-721D-85EE-2F1B-A31D0912DE29}"/>
          </ac:spMkLst>
        </pc:spChg>
        <pc:spChg chg="mod">
          <ac:chgData name="Sayyed, Ejaz" userId="68f50f10-8989-4f59-a72c-7fbc63679f2d" providerId="ADAL" clId="{559F26FF-CF0B-4EAA-A38A-648AB376048C}" dt="2024-03-05T21:41:54.692" v="700" actId="20577"/>
          <ac:spMkLst>
            <pc:docMk/>
            <pc:sldMk cId="1872574169" sldId="413"/>
            <ac:spMk id="3" creationId="{DB097449-5B72-ADA0-3B2D-1CBC160D6B90}"/>
          </ac:spMkLst>
        </pc:spChg>
      </pc:sldChg>
      <pc:sldChg chg="delSp modSp new del mod">
        <pc:chgData name="Sayyed, Ejaz" userId="68f50f10-8989-4f59-a72c-7fbc63679f2d" providerId="ADAL" clId="{559F26FF-CF0B-4EAA-A38A-648AB376048C}" dt="2024-03-05T21:42:03.758" v="701" actId="47"/>
        <pc:sldMkLst>
          <pc:docMk/>
          <pc:sldMk cId="2508946852" sldId="427"/>
        </pc:sldMkLst>
        <pc:spChg chg="mod">
          <ac:chgData name="Sayyed, Ejaz" userId="68f50f10-8989-4f59-a72c-7fbc63679f2d" providerId="ADAL" clId="{559F26FF-CF0B-4EAA-A38A-648AB376048C}" dt="2024-03-05T21:14:38.873" v="63" actId="20577"/>
          <ac:spMkLst>
            <pc:docMk/>
            <pc:sldMk cId="2508946852" sldId="427"/>
            <ac:spMk id="2" creationId="{DBADE220-B342-E0DF-D0C2-BA3C3C35131D}"/>
          </ac:spMkLst>
        </pc:spChg>
        <pc:spChg chg="del">
          <ac:chgData name="Sayyed, Ejaz" userId="68f50f10-8989-4f59-a72c-7fbc63679f2d" providerId="ADAL" clId="{559F26FF-CF0B-4EAA-A38A-648AB376048C}" dt="2024-03-05T21:14:42.740" v="64" actId="478"/>
          <ac:spMkLst>
            <pc:docMk/>
            <pc:sldMk cId="2508946852" sldId="427"/>
            <ac:spMk id="4" creationId="{A492F24A-1733-CCA2-8EB9-9F3BCAFA17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0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4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9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9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9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8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5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1"/>
            <a:ext cx="6099249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A326-7DE3-7DD8-5280-FF8CDF33E4A4}"/>
              </a:ext>
            </a:extLst>
          </p:cNvPr>
          <p:cNvSpPr txBox="1">
            <a:spLocks/>
          </p:cNvSpPr>
          <p:nvPr/>
        </p:nvSpPr>
        <p:spPr>
          <a:xfrm>
            <a:off x="8593495" y="4841228"/>
            <a:ext cx="3359020" cy="1046389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n-US" dirty="0"/>
              <a:t>Prepared by:</a:t>
            </a:r>
            <a:br>
              <a:rPr lang="en-US" dirty="0"/>
            </a:br>
            <a:r>
              <a:rPr lang="en-US" dirty="0"/>
              <a:t>	Ejaz Sayyed</a:t>
            </a:r>
          </a:p>
          <a:p>
            <a:pPr marL="402336" lvl="1" indent="0">
              <a:buNone/>
            </a:pPr>
            <a:r>
              <a:rPr lang="en-US" dirty="0"/>
              <a:t>	Manikandan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Observation 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9503C4-3552-B317-25C8-4C71A3F0B4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266889" cy="3597470"/>
          </a:xfrm>
        </p:spPr>
        <p:txBody>
          <a:bodyPr/>
          <a:lstStyle/>
          <a:p>
            <a:r>
              <a:rPr lang="en-US" dirty="0"/>
              <a:t>Loans are ‘Charged Off’ or ‘Defaulted’ when ‘Interest Rate’ is high.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3C36C-FC33-BF22-FCD3-6521087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863" y="1772725"/>
            <a:ext cx="6020322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Observation 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9503C4-3552-B317-25C8-4C71A3F0B4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266889" cy="3597470"/>
          </a:xfrm>
        </p:spPr>
        <p:txBody>
          <a:bodyPr/>
          <a:lstStyle/>
          <a:p>
            <a:r>
              <a:rPr lang="en-US" dirty="0"/>
              <a:t>Most Loan defaults have occurred in year 2011.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578FA-DE4B-3107-9769-4FA39FBC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83" y="2238388"/>
            <a:ext cx="5677392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3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1E2-36B4-A583-C90E-B7CDAD2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35A-1AA6-539C-8FF0-4A78DF3F87E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Charged Off (i.e. Defaulters) count is high in the annual income group of 31k-58k.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D7D79-7184-47B5-4B99-535E205B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065" y="1240271"/>
            <a:ext cx="5940490" cy="52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Analysis on Data -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Bivariate or Multivariate Analysis (i.e. using </a:t>
            </a:r>
            <a:r>
              <a:rPr lang="en-US" b="1" dirty="0"/>
              <a:t>two or more </a:t>
            </a:r>
            <a:r>
              <a:rPr lang="en-US" dirty="0"/>
              <a:t>variables/fields/columns/attributes at a time)</a:t>
            </a:r>
          </a:p>
        </p:txBody>
      </p:sp>
    </p:spTree>
    <p:extLst>
      <p:ext uri="{BB962C8B-B14F-4D97-AF65-F5344CB8AC3E}">
        <p14:creationId xmlns:p14="http://schemas.microsoft.com/office/powerpoint/2010/main" val="322484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1E2-36B4-A583-C90E-B7CDAD2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35A-1AA6-539C-8FF0-4A78DF3F87E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This is called as </a:t>
            </a:r>
            <a:r>
              <a:rPr lang="en-US" dirty="0" err="1"/>
              <a:t>Pairplot</a:t>
            </a:r>
            <a:r>
              <a:rPr lang="en-US" dirty="0"/>
              <a:t> and is used to show relationship between multiple variables/attributes in the dataset.</a:t>
            </a:r>
          </a:p>
          <a:p>
            <a:endParaRPr lang="en-US" dirty="0"/>
          </a:p>
          <a:p>
            <a:r>
              <a:rPr lang="en-US" dirty="0"/>
              <a:t>From the graph, it can be observed that – </a:t>
            </a:r>
          </a:p>
          <a:p>
            <a:r>
              <a:rPr lang="en-US" dirty="0"/>
              <a:t>- Loan Amount and Funded Amount are related</a:t>
            </a:r>
          </a:p>
          <a:p>
            <a:r>
              <a:rPr lang="en-US" dirty="0"/>
              <a:t>- No relationship between Employment Length/Duration and Loan Amount!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3AB5D-79DA-8E4B-AB84-42B03341B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3" y="6220"/>
            <a:ext cx="6851779" cy="68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8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1E2-36B4-A583-C90E-B7CDAD2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35A-1AA6-539C-8FF0-4A78DF3F87E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high loan amounts, more interest is being charged for the loans which are defaulted.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2F828-BBCA-F5C2-65CF-366DE2E9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542" y="1772725"/>
            <a:ext cx="572311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1E2-36B4-A583-C90E-B7CDAD2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35A-1AA6-539C-8FF0-4A78DF3F87E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Loan Amount gets higher, % of loan defaults is increased. These high amount loans are taken by people with high annual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99F56-DEFF-9EAA-1346-235306C1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25" y="1884495"/>
            <a:ext cx="6469941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1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1E2-36B4-A583-C90E-B7CDAD2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35A-1AA6-539C-8FF0-4A78DF3F87E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High Interest Rate Loans are taken by people with high Annual Income.</a:t>
            </a:r>
          </a:p>
          <a:p>
            <a:r>
              <a:rPr lang="en-US" dirty="0"/>
              <a:t>‘Fully Paid’ Loans are always taken at Low Interest Rates than ‘Charged Off’ loans.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B294B-74B2-9734-3065-E0C42A59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69" y="830424"/>
            <a:ext cx="5867103" cy="58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9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1E2-36B4-A583-C90E-B7CDAD28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B35A-1AA6-539C-8FF0-4A78DF3F87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7076" y="2536564"/>
            <a:ext cx="4490827" cy="35974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Heatmap is shown. It shows relationship of various attributes with every other attribute.</a:t>
            </a:r>
          </a:p>
          <a:p>
            <a:r>
              <a:rPr lang="en-US" dirty="0"/>
              <a:t>There is high correlation between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Funded Amount Investment &amp; Installment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Amount &amp; Installment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Status &amp; Interest Rate</a:t>
            </a:r>
          </a:p>
          <a:p>
            <a:r>
              <a:rPr lang="en-US" dirty="0"/>
              <a:t>There is low correlation between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Status &amp; Annual Income of a person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394C0-4B19-A130-8E28-911B0B78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76" y="466535"/>
            <a:ext cx="7245324" cy="63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7522110" cy="3597470"/>
          </a:xfrm>
        </p:spPr>
        <p:txBody>
          <a:bodyPr/>
          <a:lstStyle/>
          <a:p>
            <a:r>
              <a:rPr lang="en-US" dirty="0"/>
              <a:t>Below are the main factors having influence on loan defaults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Interest Rate (and thus Installment)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Year (2011) – Can be due to market conditions in the year!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Home Ownership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Conclusion(</a:t>
            </a:r>
            <a:r>
              <a:rPr lang="en-US"/>
              <a:t>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91E42"/>
                </a:solidFill>
                <a:latin typeface="freight-text-pro"/>
              </a:rPr>
              <a:t>U</a:t>
            </a:r>
            <a:r>
              <a:rPr lang="en-US" sz="3200" b="0" i="0" dirty="0">
                <a:solidFill>
                  <a:srgbClr val="091E42"/>
                </a:solidFill>
                <a:effectLst/>
                <a:latin typeface="freight-text-pro"/>
              </a:rPr>
              <a:t>nderstand the </a:t>
            </a:r>
            <a:r>
              <a:rPr lang="en-US" sz="3200" b="1" i="0" dirty="0">
                <a:solidFill>
                  <a:srgbClr val="091E42"/>
                </a:solidFill>
                <a:effectLst/>
                <a:latin typeface="freight-text-pro"/>
              </a:rPr>
              <a:t>driving factors (or driver variables) </a:t>
            </a:r>
            <a:r>
              <a:rPr lang="en-US" sz="3200" b="0" i="0" dirty="0">
                <a:solidFill>
                  <a:srgbClr val="091E42"/>
                </a:solidFill>
                <a:effectLst/>
                <a:latin typeface="freight-text-pro"/>
              </a:rPr>
              <a:t>behind loan default, i.e., the variables which are strong indicators of default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marL="402336" lvl="1" indent="0">
              <a:buNone/>
            </a:pPr>
            <a:r>
              <a:rPr lang="en-US" dirty="0"/>
              <a:t>We have used below technologies for analysis</a:t>
            </a:r>
          </a:p>
          <a:p>
            <a:pPr lvl="1"/>
            <a:r>
              <a:rPr lang="en-US" b="1" dirty="0"/>
              <a:t>Python</a:t>
            </a:r>
            <a:r>
              <a:rPr lang="en-US" dirty="0"/>
              <a:t> – Open-source language best suited for handling data. Python provides rich libraries like matplotlib &amp; seaborn for visualization and many other libraries for statistical analysis and data manipulation</a:t>
            </a:r>
          </a:p>
          <a:p>
            <a:pPr lvl="1"/>
            <a:r>
              <a:rPr lang="en-US" b="1" dirty="0" err="1"/>
              <a:t>Jupyter</a:t>
            </a:r>
            <a:r>
              <a:rPr lang="en-US" b="1" dirty="0"/>
              <a:t> Notebooks</a:t>
            </a:r>
            <a:r>
              <a:rPr lang="en-US" dirty="0"/>
              <a:t> – An open-source web application to create and share documents that contain live code (e.g. Python), equations, visualizations, and narrative text.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 Understanding – As-IS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266473" cy="3597470"/>
          </a:xfrm>
        </p:spPr>
        <p:txBody>
          <a:bodyPr/>
          <a:lstStyle/>
          <a:p>
            <a:r>
              <a:rPr lang="en-US" dirty="0"/>
              <a:t>After analyzing the raw data, below are the initial 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39717 records with 111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Enough columns to derive the useful metrics and perform loan default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But also, more than 50 columns which had no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Many attributes which are not required for this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Some missing values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 Cleansing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266473" cy="3597470"/>
          </a:xfrm>
        </p:spPr>
        <p:txBody>
          <a:bodyPr/>
          <a:lstStyle/>
          <a:p>
            <a:r>
              <a:rPr lang="en-US" dirty="0"/>
              <a:t>We used below techniques to cleanse the data and make it suitable for analysis 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Fill in some columns with missing values i.e. imputation (using mean, median, mode techniques)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Converted columns from String to Day/Month/Year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columns where ‘all’ values are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Dropping columns which are not relevant for this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Converting few column values from String to Integer/Float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7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Analysis on Data -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Univariate Analysis (i.e. using one variable/field/column/attribute at a time)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Observation 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9503C4-3552-B317-25C8-4C71A3F0B4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266889" cy="3597470"/>
          </a:xfrm>
        </p:spPr>
        <p:txBody>
          <a:bodyPr/>
          <a:lstStyle/>
          <a:p>
            <a:r>
              <a:rPr lang="en-US" dirty="0"/>
              <a:t>Many defaulters are from B and C grades and specifically, borrowers from 5th subgrade of B are higher in %.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100B24-0D11-3243-D464-A9315868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80" y="1968758"/>
            <a:ext cx="6809106" cy="41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Observation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9503C4-3552-B317-25C8-4C71A3F0B4F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266889" cy="3597470"/>
          </a:xfrm>
        </p:spPr>
        <p:txBody>
          <a:bodyPr/>
          <a:lstStyle/>
          <a:p>
            <a:r>
              <a:rPr lang="en-US" dirty="0"/>
              <a:t>Loan Defaulters have ‘Home Ownership’ mostly as ‘</a:t>
            </a:r>
            <a:r>
              <a:rPr lang="en-US" b="1" dirty="0"/>
              <a:t>Rent</a:t>
            </a:r>
            <a:r>
              <a:rPr lang="en-US" dirty="0"/>
              <a:t>’ or ‘</a:t>
            </a:r>
            <a:r>
              <a:rPr lang="en-US" b="1" dirty="0"/>
              <a:t>Mortgage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DCF19-B752-08F0-CDF8-452BADB4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31" y="2110344"/>
            <a:ext cx="5403048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78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569bf4a9-87bd-4dbf-a36c-1db5158e5def}" enabled="1" method="Privileged" siteId="{ea80952e-a476-42d4-aaf4-5457852b0f7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{325D8C88-E1FE-43B2-AA9A-190A197ECD44}tf78853419_win32</Template>
  <TotalTime>378</TotalTime>
  <Words>646</Words>
  <Application>Microsoft Office PowerPoint</Application>
  <PresentationFormat>Widescreen</PresentationFormat>
  <Paragraphs>86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freight-text-pro</vt:lpstr>
      <vt:lpstr>Custom</vt:lpstr>
      <vt:lpstr>Lending Club Case Study</vt:lpstr>
      <vt:lpstr>Agenda</vt:lpstr>
      <vt:lpstr>Problem Statement</vt:lpstr>
      <vt:lpstr>Technologies Used</vt:lpstr>
      <vt:lpstr>Data Understanding – As-IS</vt:lpstr>
      <vt:lpstr>Data Cleansing Activities</vt:lpstr>
      <vt:lpstr>Analysis on Data - I</vt:lpstr>
      <vt:lpstr>Observation 1</vt:lpstr>
      <vt:lpstr>Observation 2</vt:lpstr>
      <vt:lpstr>Observation 3</vt:lpstr>
      <vt:lpstr>Observation 4</vt:lpstr>
      <vt:lpstr>Observation 5</vt:lpstr>
      <vt:lpstr>Analysis on Data - II</vt:lpstr>
      <vt:lpstr>Observation 6</vt:lpstr>
      <vt:lpstr>Observation 7</vt:lpstr>
      <vt:lpstr>Observation 8</vt:lpstr>
      <vt:lpstr>Observation 9</vt:lpstr>
      <vt:lpstr>Observation 10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Sayyed, Ejaz</dc:creator>
  <cp:lastModifiedBy>Sayyed, Ejaz</cp:lastModifiedBy>
  <cp:revision>2</cp:revision>
  <dcterms:created xsi:type="dcterms:W3CDTF">2024-03-05T15:23:13Z</dcterms:created>
  <dcterms:modified xsi:type="dcterms:W3CDTF">2024-03-05T21:42:18Z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