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>
      <p:cViewPr>
        <p:scale>
          <a:sx n="107" d="100"/>
          <a:sy n="107" d="100"/>
        </p:scale>
        <p:origin x="7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EB7AE-B36B-6746-B33E-75DF15FAA1C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EA539-BFE5-154F-922B-5E9A5040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9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EA539-BFE5-154F-922B-5E9A50404B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2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59EE-D535-0046-8845-0705ACCF8E8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7EF3-47D7-2C4E-B930-74043D41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59EE-D535-0046-8845-0705ACCF8E8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7EF3-47D7-2C4E-B930-74043D41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8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59EE-D535-0046-8845-0705ACCF8E8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7EF3-47D7-2C4E-B930-74043D41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5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59EE-D535-0046-8845-0705ACCF8E8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7EF3-47D7-2C4E-B930-74043D41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59EE-D535-0046-8845-0705ACCF8E8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7EF3-47D7-2C4E-B930-74043D41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0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59EE-D535-0046-8845-0705ACCF8E8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7EF3-47D7-2C4E-B930-74043D41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5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59EE-D535-0046-8845-0705ACCF8E8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7EF3-47D7-2C4E-B930-74043D41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1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59EE-D535-0046-8845-0705ACCF8E8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7EF3-47D7-2C4E-B930-74043D41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4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59EE-D535-0046-8845-0705ACCF8E8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7EF3-47D7-2C4E-B930-74043D41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4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59EE-D535-0046-8845-0705ACCF8E8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7EF3-47D7-2C4E-B930-74043D41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1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59EE-D535-0046-8845-0705ACCF8E8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7EF3-47D7-2C4E-B930-74043D41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2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3F659EE-D535-0046-8845-0705ACCF8E8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08A7EF3-47D7-2C4E-B930-74043D41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3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0030-0500-DEE5-E1CB-761A28E42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3132"/>
            <a:ext cx="9144000" cy="752475"/>
          </a:xfrm>
        </p:spPr>
        <p:txBody>
          <a:bodyPr>
            <a:noAutofit/>
          </a:bodyPr>
          <a:lstStyle/>
          <a:p>
            <a:r>
              <a:rPr lang="en-US" sz="5200" dirty="0">
                <a:latin typeface="Garamond" panose="02020404030301010803" pitchFamily="18" charset="0"/>
              </a:rPr>
              <a:t>The faint young Sun problem </a:t>
            </a:r>
            <a:r>
              <a:rPr lang="en-US" sz="2400" dirty="0">
                <a:latin typeface="Garamond" panose="02020404030301010803" pitchFamily="18" charset="0"/>
              </a:rPr>
              <a:t>(2012)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81F9F-89C6-5F83-7B95-ED3296A96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26987"/>
            <a:ext cx="9144000" cy="16557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Georg </a:t>
            </a:r>
            <a:r>
              <a:rPr lang="en-US" dirty="0" err="1">
                <a:latin typeface="Garamond" panose="02020404030301010803" pitchFamily="18" charset="0"/>
              </a:rPr>
              <a:t>Feulner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A person wearing glasses and a blue shirt&#10;&#10;Description automatically generated">
            <a:extLst>
              <a:ext uri="{FF2B5EF4-FFF2-40B4-BE49-F238E27FC236}">
                <a16:creationId xmlns:a16="http://schemas.microsoft.com/office/drawing/2014/main" id="{324512BD-590C-B7A4-854D-8DCFF4823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98" y="2420263"/>
            <a:ext cx="2311400" cy="231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874E73-6EEF-AFDF-8F33-12C29B0597B6}"/>
              </a:ext>
            </a:extLst>
          </p:cNvPr>
          <p:cNvSpPr txBox="1"/>
          <p:nvPr/>
        </p:nvSpPr>
        <p:spPr>
          <a:xfrm>
            <a:off x="4517230" y="1555607"/>
            <a:ext cx="31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Rev. </a:t>
            </a:r>
            <a:r>
              <a:rPr lang="en-US" dirty="0" err="1">
                <a:latin typeface="Garamond" panose="02020404030301010803" pitchFamily="18" charset="0"/>
              </a:rPr>
              <a:t>Geophys</a:t>
            </a:r>
            <a:r>
              <a:rPr lang="en-US" dirty="0">
                <a:latin typeface="Garamond" panose="02020404030301010803" pitchFamily="18" charset="0"/>
              </a:rPr>
              <a:t>., 50</a:t>
            </a:r>
          </a:p>
        </p:txBody>
      </p:sp>
    </p:spTree>
    <p:extLst>
      <p:ext uri="{BB962C8B-B14F-4D97-AF65-F5344CB8AC3E}">
        <p14:creationId xmlns:p14="http://schemas.microsoft.com/office/powerpoint/2010/main" val="197464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426FD-0540-582D-A12D-B5B52B4A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BD5A-19C4-5D61-BBB1-9E47AB50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3154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34348FC-6803-1C5C-CA61-8B8A76032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9695" y="764319"/>
            <a:ext cx="6831363" cy="512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B997A1-3340-E66C-237F-45B00F504681}"/>
              </a:ext>
            </a:extLst>
          </p:cNvPr>
          <p:cNvSpPr txBox="1"/>
          <p:nvPr/>
        </p:nvSpPr>
        <p:spPr>
          <a:xfrm>
            <a:off x="7488752" y="1641752"/>
            <a:ext cx="3966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Q: How has the Sun’s radiation 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spectrum evolved over time…?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B9CC-91DE-F7AF-FF80-7ABF196C7459}"/>
              </a:ext>
            </a:extLst>
          </p:cNvPr>
          <p:cNvSpPr txBox="1"/>
          <p:nvPr/>
        </p:nvSpPr>
        <p:spPr>
          <a:xfrm>
            <a:off x="7488752" y="2868005"/>
            <a:ext cx="4016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à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  <a:sym typeface="Wingdings" pitchFamily="2" charset="2"/>
              </a:rPr>
              <a:t>When the Sun was younger,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  <a:sym typeface="Wingdings" pitchFamily="2" charset="2"/>
              </a:rPr>
              <a:t>did it emit a different spectrum?</a:t>
            </a:r>
            <a:endParaRPr lang="en-US" sz="2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32E91-36D2-D5DD-FD4E-C1861371732F}"/>
              </a:ext>
            </a:extLst>
          </p:cNvPr>
          <p:cNvSpPr txBox="1"/>
          <p:nvPr/>
        </p:nvSpPr>
        <p:spPr>
          <a:xfrm>
            <a:off x="7488752" y="4064435"/>
            <a:ext cx="41146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Important since “things”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reflect/absorb different amounts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of light depending on incoming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wavelength…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91E4A-D693-E5BA-78A7-E640318F3135}"/>
              </a:ext>
            </a:extLst>
          </p:cNvPr>
          <p:cNvSpPr txBox="1"/>
          <p:nvPr/>
        </p:nvSpPr>
        <p:spPr>
          <a:xfrm>
            <a:off x="7488752" y="6105342"/>
            <a:ext cx="4043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Garamond" panose="02020404030301010803" pitchFamily="18" charset="0"/>
              </a:rPr>
              <a:t>**BOLOMETRIC** luminosity…</a:t>
            </a:r>
          </a:p>
        </p:txBody>
      </p:sp>
    </p:spTree>
    <p:extLst>
      <p:ext uri="{BB962C8B-B14F-4D97-AF65-F5344CB8AC3E}">
        <p14:creationId xmlns:p14="http://schemas.microsoft.com/office/powerpoint/2010/main" val="155287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1980223-3ED2-EB78-5FC3-FDA4424D0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03840"/>
            <a:ext cx="6889887" cy="23425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6FCA49-CA63-9743-71D3-7394A4D6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0" y="3514181"/>
            <a:ext cx="6840547" cy="2257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3BC9A0-CB82-A213-0CB0-5AF2A3D186B7}"/>
              </a:ext>
            </a:extLst>
          </p:cNvPr>
          <p:cNvSpPr txBox="1"/>
          <p:nvPr/>
        </p:nvSpPr>
        <p:spPr>
          <a:xfrm>
            <a:off x="1274100" y="253911"/>
            <a:ext cx="4391025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Garamond" panose="02020404030301010803" pitchFamily="18" charset="0"/>
              </a:rPr>
              <a:t>Wavelength-dependent albedo…</a:t>
            </a:r>
          </a:p>
        </p:txBody>
      </p:sp>
      <p:pic>
        <p:nvPicPr>
          <p:cNvPr id="16" name="Picture 2" descr="undefined">
            <a:extLst>
              <a:ext uri="{FF2B5EF4-FFF2-40B4-BE49-F238E27FC236}">
                <a16:creationId xmlns:a16="http://schemas.microsoft.com/office/drawing/2014/main" id="{FB944E77-FCC0-6039-704D-8E5178AE6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7994" y="1291688"/>
            <a:ext cx="4945898" cy="370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597F92-45A1-EDD6-C746-E3443E6DD739}"/>
              </a:ext>
            </a:extLst>
          </p:cNvPr>
          <p:cNvSpPr txBox="1"/>
          <p:nvPr/>
        </p:nvSpPr>
        <p:spPr>
          <a:xfrm>
            <a:off x="7629907" y="5002710"/>
            <a:ext cx="4383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https://</a:t>
            </a:r>
            <a:r>
              <a:rPr lang="en-US" sz="1600" i="1" dirty="0" err="1">
                <a:solidFill>
                  <a:schemeClr val="bg1"/>
                </a:solidFill>
              </a:rPr>
              <a:t>en.wikipedia.org</a:t>
            </a:r>
            <a:r>
              <a:rPr lang="en-US" sz="1600" i="1" dirty="0">
                <a:solidFill>
                  <a:schemeClr val="bg1"/>
                </a:solidFill>
              </a:rPr>
              <a:t>/wiki/</a:t>
            </a:r>
            <a:r>
              <a:rPr lang="en-US" sz="1600" i="1" dirty="0" err="1">
                <a:solidFill>
                  <a:schemeClr val="bg1"/>
                </a:solidFill>
              </a:rPr>
              <a:t>Solar_irradiance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777DEE-C50D-FF0B-A301-F200DBBE8023}"/>
              </a:ext>
            </a:extLst>
          </p:cNvPr>
          <p:cNvSpPr txBox="1"/>
          <p:nvPr/>
        </p:nvSpPr>
        <p:spPr>
          <a:xfrm>
            <a:off x="-32285" y="5816175"/>
            <a:ext cx="712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0" i="0" dirty="0" err="1">
                <a:solidFill>
                  <a:srgbClr val="181817"/>
                </a:solidFill>
                <a:effectLst/>
                <a:latin typeface="Garamond" panose="02020404030301010803" pitchFamily="18" charset="0"/>
              </a:rPr>
              <a:t>Bolsenga</a:t>
            </a:r>
            <a:r>
              <a:rPr lang="en-CA" sz="1600" b="0" i="0" dirty="0">
                <a:solidFill>
                  <a:srgbClr val="181817"/>
                </a:solidFill>
                <a:effectLst/>
                <a:latin typeface="Garamond" panose="02020404030301010803" pitchFamily="18" charset="0"/>
              </a:rPr>
              <a:t> SJ. Spectral </a:t>
            </a:r>
            <a:r>
              <a:rPr lang="en-CA" sz="1600" b="0" i="0" dirty="0" err="1">
                <a:solidFill>
                  <a:srgbClr val="181817"/>
                </a:solidFill>
                <a:effectLst/>
                <a:latin typeface="Garamond" panose="02020404030301010803" pitchFamily="18" charset="0"/>
              </a:rPr>
              <a:t>Reflectances</a:t>
            </a:r>
            <a:r>
              <a:rPr lang="en-CA" sz="1600" b="0" i="0" dirty="0">
                <a:solidFill>
                  <a:srgbClr val="181817"/>
                </a:solidFill>
                <a:effectLst/>
                <a:latin typeface="Garamond" panose="02020404030301010803" pitchFamily="18" charset="0"/>
              </a:rPr>
              <a:t> of Snow and Fresh-Water Ice from 340 Through </a:t>
            </a:r>
          </a:p>
          <a:p>
            <a:r>
              <a:rPr lang="en-CA" sz="1600" b="0" i="0" dirty="0">
                <a:solidFill>
                  <a:srgbClr val="181817"/>
                </a:solidFill>
                <a:effectLst/>
                <a:latin typeface="Garamond" panose="02020404030301010803" pitchFamily="18" charset="0"/>
              </a:rPr>
              <a:t>1 100 nm.  </a:t>
            </a:r>
            <a:r>
              <a:rPr lang="en-CA" sz="1600" b="0" i="1" dirty="0">
                <a:solidFill>
                  <a:srgbClr val="181817"/>
                </a:solidFill>
                <a:effectLst/>
                <a:latin typeface="Garamond" panose="02020404030301010803" pitchFamily="18" charset="0"/>
              </a:rPr>
              <a:t>Journal of Glaciology</a:t>
            </a:r>
            <a:r>
              <a:rPr lang="en-CA" sz="1600" b="0" i="0" dirty="0">
                <a:solidFill>
                  <a:srgbClr val="181817"/>
                </a:solidFill>
                <a:effectLst/>
                <a:latin typeface="Garamond" panose="02020404030301010803" pitchFamily="18" charset="0"/>
              </a:rPr>
              <a:t>. 1983;29(102):296-305. doi:10.3189/S0022143000008352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1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1869</TotalTime>
  <Words>112</Words>
  <Application>Microsoft Macintosh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Garamond</vt:lpstr>
      <vt:lpstr>Wingdings</vt:lpstr>
      <vt:lpstr>Office Theme</vt:lpstr>
      <vt:lpstr>The faint young Sun problem (2012)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Billings</dc:creator>
  <cp:lastModifiedBy>Ethan Billings</cp:lastModifiedBy>
  <cp:revision>22</cp:revision>
  <dcterms:created xsi:type="dcterms:W3CDTF">2024-09-22T00:03:11Z</dcterms:created>
  <dcterms:modified xsi:type="dcterms:W3CDTF">2024-09-25T23:48:47Z</dcterms:modified>
</cp:coreProperties>
</file>