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Great Vibes"/>
      <p:regular r:id="rId25"/>
    </p:embeddedFont>
    <p:embeddedFont>
      <p:font typeface="Source Code Pro"/>
      <p:regular r:id="rId26"/>
      <p:bold r:id="rId27"/>
      <p:italic r:id="rId28"/>
      <p:boldItalic r:id="rId29"/>
    </p:embeddedFont>
    <p:embeddedFont>
      <p:font typeface="Oswald"/>
      <p:regular r:id="rId30"/>
      <p:bold r:id="rId31"/>
    </p:embeddedFont>
    <p:embeddedFont>
      <p:font typeface="Comforta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BE13FD1-C4D8-4912-AE8B-7153D4E5339B}">
  <a:tblStyle styleId="{4BE13FD1-C4D8-4912-AE8B-7153D4E5339B}"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SourceCodePro-regular.fntdata"/><Relationship Id="rId25" Type="http://schemas.openxmlformats.org/officeDocument/2006/relationships/font" Target="fonts/GreatVibes-regular.fntdata"/><Relationship Id="rId28" Type="http://schemas.openxmlformats.org/officeDocument/2006/relationships/font" Target="fonts/SourceCodePro-italic.fntdata"/><Relationship Id="rId27" Type="http://schemas.openxmlformats.org/officeDocument/2006/relationships/font" Target="fonts/SourceCodePr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SourceCodePr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5.xml"/><Relationship Id="rId33" Type="http://schemas.openxmlformats.org/officeDocument/2006/relationships/font" Target="fonts/Comfortaa-bold.fntdata"/><Relationship Id="rId10" Type="http://schemas.openxmlformats.org/officeDocument/2006/relationships/slide" Target="slides/slide4.xml"/><Relationship Id="rId32" Type="http://schemas.openxmlformats.org/officeDocument/2006/relationships/font" Target="fonts/Comfortaa-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3ee9db87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3ee9db87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1dcded10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1dcded10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1c6e1a43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1c6e1a43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1c6e1a43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1c6e1a43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1c6e1a43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1c6e1a43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1dcded10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1dcded10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1dcded10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1dcded10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1941d5e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1941d5e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7728bf58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7728bf58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1c6e1a43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1c6e1a43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1dcded10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1dcded10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7728bf5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7728bf5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1c6e1a43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1c6e1a43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3ee9db87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3ee9db87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0cc556f61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0cc556f61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3dbccef54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3dbccef54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1c6e1a43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1c6e1a43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Computer Science</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Mr. Eddie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Vector Images</a:t>
            </a:r>
            <a:endParaRPr>
              <a:solidFill>
                <a:schemeClr val="dk1"/>
              </a:solidFill>
            </a:endParaRPr>
          </a:p>
        </p:txBody>
      </p:sp>
      <p:sp>
        <p:nvSpPr>
          <p:cNvPr id="119" name="Google Shape;119;p22"/>
          <p:cNvSpPr txBox="1"/>
          <p:nvPr>
            <p:ph idx="1" type="body"/>
          </p:nvPr>
        </p:nvSpPr>
        <p:spPr>
          <a:xfrm>
            <a:off x="311700" y="1468825"/>
            <a:ext cx="8316600" cy="367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800"/>
              <a:t>Vector images</a:t>
            </a:r>
            <a:r>
              <a:rPr lang="en" sz="1800"/>
              <a:t> are far more flexible. They are constructed using proportional formulas rather than pixels. EPS, AI and PDF are perfect for creating graphics that require frequent resizing. Your logo and brand graphics should have been created as a vector, and you should always have a master file on hand. The real beauty of vectors lies in their ability to be sized as small as a postage stamp, or large enough to fit on an 18-wheeler!</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Raster Images</a:t>
            </a:r>
            <a:endParaRPr>
              <a:solidFill>
                <a:schemeClr val="dk1"/>
              </a:solidFill>
            </a:endParaRPr>
          </a:p>
        </p:txBody>
      </p:sp>
      <p:sp>
        <p:nvSpPr>
          <p:cNvPr id="125" name="Google Shape;125;p23"/>
          <p:cNvSpPr txBox="1"/>
          <p:nvPr>
            <p:ph idx="1" type="body"/>
          </p:nvPr>
        </p:nvSpPr>
        <p:spPr>
          <a:xfrm>
            <a:off x="311700" y="1468825"/>
            <a:ext cx="8225400" cy="367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t>Raster images</a:t>
            </a:r>
            <a:r>
              <a:rPr lang="en" sz="1800"/>
              <a:t> are constructed by a series of pixels, or individual blocks, to form an image. JPEG, GIF, and PNG are all raster image extensions. Every photo you find online or in print is a raster image. Pixels have a defined proportion based on their resolution (high or low), and when the pixels are stretched to fill space they were not originally intended to fit, they become distorted, resulting in blurry or unclear images.</a:t>
            </a:r>
            <a:endParaRPr sz="1800"/>
          </a:p>
          <a:p>
            <a:pPr indent="0" lvl="0" marL="0" rtl="0" algn="l">
              <a:lnSpc>
                <a:spcPct val="100000"/>
              </a:lnSpc>
              <a:spcBef>
                <a:spcPts val="1000"/>
              </a:spcBef>
              <a:spcAft>
                <a:spcPts val="0"/>
              </a:spcAft>
              <a:buNone/>
            </a:pPr>
            <a:r>
              <a:rPr lang="en" sz="1800"/>
              <a:t>In order to retain pixel quality, you cannot resize raster images without compromising their resolution.</a:t>
            </a:r>
            <a:endParaRPr sz="1800"/>
          </a:p>
          <a:p>
            <a:pPr indent="0" lvl="0" marL="0" rtl="0" algn="l">
              <a:lnSpc>
                <a:spcPct val="100000"/>
              </a:lnSpc>
              <a:spcBef>
                <a:spcPts val="1000"/>
              </a:spcBef>
              <a:spcAft>
                <a:spcPts val="0"/>
              </a:spcAft>
              <a:buNone/>
            </a:pPr>
            <a:r>
              <a:t/>
            </a:r>
            <a:endParaRPr sz="1800"/>
          </a:p>
          <a:p>
            <a:pPr indent="0" lvl="0" marL="0" rtl="0" algn="l">
              <a:lnSpc>
                <a:spcPct val="100000"/>
              </a:lnSpc>
              <a:spcBef>
                <a:spcPts val="1000"/>
              </a:spcBef>
              <a:spcAft>
                <a:spcPts val="0"/>
              </a:spcAft>
              <a:buNone/>
            </a:pPr>
            <a:r>
              <a:t/>
            </a:r>
            <a:endParaRPr sz="1800"/>
          </a:p>
          <a:p>
            <a:pPr indent="0" lvl="0" marL="0" rtl="0" algn="l">
              <a:spcBef>
                <a:spcPts val="1000"/>
              </a:spcBef>
              <a:spcAft>
                <a:spcPts val="160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24"/>
          <p:cNvPicPr preferRelativeResize="0"/>
          <p:nvPr/>
        </p:nvPicPr>
        <p:blipFill>
          <a:blip r:embed="rId3">
            <a:alphaModFix/>
          </a:blip>
          <a:stretch>
            <a:fillRect/>
          </a:stretch>
        </p:blipFill>
        <p:spPr>
          <a:xfrm>
            <a:off x="962025" y="1136650"/>
            <a:ext cx="1085850" cy="1400175"/>
          </a:xfrm>
          <a:prstGeom prst="rect">
            <a:avLst/>
          </a:prstGeom>
          <a:noFill/>
          <a:ln>
            <a:noFill/>
          </a:ln>
        </p:spPr>
      </p:pic>
      <p:pic>
        <p:nvPicPr>
          <p:cNvPr id="131" name="Google Shape;131;p24"/>
          <p:cNvPicPr preferRelativeResize="0"/>
          <p:nvPr/>
        </p:nvPicPr>
        <p:blipFill>
          <a:blip r:embed="rId4">
            <a:alphaModFix/>
          </a:blip>
          <a:stretch>
            <a:fillRect/>
          </a:stretch>
        </p:blipFill>
        <p:spPr>
          <a:xfrm>
            <a:off x="962025" y="2635250"/>
            <a:ext cx="1085850" cy="1371600"/>
          </a:xfrm>
          <a:prstGeom prst="rect">
            <a:avLst/>
          </a:prstGeom>
          <a:noFill/>
          <a:ln>
            <a:noFill/>
          </a:ln>
        </p:spPr>
      </p:pic>
      <p:graphicFrame>
        <p:nvGraphicFramePr>
          <p:cNvPr id="132" name="Google Shape;132;p24"/>
          <p:cNvGraphicFramePr/>
          <p:nvPr/>
        </p:nvGraphicFramePr>
        <p:xfrm>
          <a:off x="962025" y="1136650"/>
          <a:ext cx="3000000" cy="3000000"/>
        </p:xfrm>
        <a:graphic>
          <a:graphicData uri="http://schemas.openxmlformats.org/drawingml/2006/table">
            <a:tbl>
              <a:tblPr>
                <a:noFill/>
                <a:tableStyleId>{4BE13FD1-C4D8-4912-AE8B-7153D4E5339B}</a:tableStyleId>
              </a:tblPr>
              <a:tblGrid>
                <a:gridCol w="1219200"/>
                <a:gridCol w="6000750"/>
              </a:tblGrid>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b="1" lang="en" sz="1100"/>
                        <a:t>JPEG (or JPG) - Joint Photographic Experts Group</a:t>
                      </a:r>
                      <a:endParaRPr b="1" sz="1100"/>
                    </a:p>
                    <a:p>
                      <a:pPr indent="-298450" lvl="0" marL="457200" rtl="0" algn="l">
                        <a:spcBef>
                          <a:spcPts val="0"/>
                        </a:spcBef>
                        <a:spcAft>
                          <a:spcPts val="0"/>
                        </a:spcAft>
                        <a:buSzPts val="1100"/>
                        <a:buChar char="-"/>
                      </a:pPr>
                      <a:r>
                        <a:rPr lang="en" sz="1100"/>
                        <a:t>JPEGs might be the most common file type you run across on the web, and more than likely the kind of image that is in your company's MS Word version of its letterhead. JPEGs are known for their "lossy" compression, meaning that the quality of the image decreases as the file size decreases.</a:t>
                      </a:r>
                      <a:endParaRPr sz="1100"/>
                    </a:p>
                    <a:p>
                      <a:pPr indent="-298450" lvl="0" marL="457200" rtl="0" algn="l">
                        <a:spcBef>
                          <a:spcPts val="0"/>
                        </a:spcBef>
                        <a:spcAft>
                          <a:spcPts val="0"/>
                        </a:spcAft>
                        <a:buSzPts val="1100"/>
                        <a:buChar char="-"/>
                      </a:pPr>
                      <a:r>
                        <a:rPr lang="en" sz="1100"/>
                        <a:t>You can use JPEGs for projects on the web, in Microsoft Office documents, or for projects that require printing at a high resolution. Paying attention to the resolution and file size with JPEGs is essential in order to produce a nice looking project.</a:t>
                      </a:r>
                      <a:endParaRPr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b="1" lang="en" sz="1100"/>
                        <a:t>PNG - Portable Network Graphics</a:t>
                      </a:r>
                      <a:endParaRPr b="1" sz="1100"/>
                    </a:p>
                    <a:p>
                      <a:pPr indent="-298450" lvl="0" marL="457200" rtl="0" algn="l">
                        <a:spcBef>
                          <a:spcPts val="0"/>
                        </a:spcBef>
                        <a:spcAft>
                          <a:spcPts val="0"/>
                        </a:spcAft>
                        <a:buSzPts val="1100"/>
                        <a:buChar char="-"/>
                      </a:pPr>
                      <a:r>
                        <a:rPr lang="en" sz="1100"/>
                        <a:t>PNGs are amazing for interactive documents such as web pages, but are not suitable for print. While PNGs are "lossless," meaning you can edit them and not lose quality, they are still low resolution.</a:t>
                      </a:r>
                      <a:endParaRPr sz="1100"/>
                    </a:p>
                    <a:p>
                      <a:pPr indent="-298450" lvl="0" marL="457200" rtl="0" algn="l">
                        <a:spcBef>
                          <a:spcPts val="0"/>
                        </a:spcBef>
                        <a:spcAft>
                          <a:spcPts val="0"/>
                        </a:spcAft>
                        <a:buSzPts val="1100"/>
                        <a:buChar char="-"/>
                      </a:pPr>
                      <a:r>
                        <a:rPr lang="en" sz="1100"/>
                        <a:t>The reason PNGs are used in most web projects is that you can save your image with more colors on a transparent background. This makes for a much sharper, web-quality image.</a:t>
                      </a:r>
                      <a:endParaRPr sz="1100"/>
                    </a:p>
                  </a:txBody>
                  <a:tcPr marT="63500" marB="63500" marR="63500" marL="6350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25"/>
          <p:cNvPicPr preferRelativeResize="0"/>
          <p:nvPr/>
        </p:nvPicPr>
        <p:blipFill>
          <a:blip r:embed="rId3">
            <a:alphaModFix/>
          </a:blip>
          <a:stretch>
            <a:fillRect/>
          </a:stretch>
        </p:blipFill>
        <p:spPr>
          <a:xfrm>
            <a:off x="1027850" y="508000"/>
            <a:ext cx="1085850" cy="1400175"/>
          </a:xfrm>
          <a:prstGeom prst="rect">
            <a:avLst/>
          </a:prstGeom>
          <a:noFill/>
          <a:ln>
            <a:noFill/>
          </a:ln>
        </p:spPr>
      </p:pic>
      <p:pic>
        <p:nvPicPr>
          <p:cNvPr id="138" name="Google Shape;138;p25"/>
          <p:cNvPicPr preferRelativeResize="0"/>
          <p:nvPr/>
        </p:nvPicPr>
        <p:blipFill>
          <a:blip r:embed="rId4">
            <a:alphaModFix/>
          </a:blip>
          <a:stretch>
            <a:fillRect/>
          </a:stretch>
        </p:blipFill>
        <p:spPr>
          <a:xfrm>
            <a:off x="1027850" y="2000250"/>
            <a:ext cx="1085850" cy="1143000"/>
          </a:xfrm>
          <a:prstGeom prst="rect">
            <a:avLst/>
          </a:prstGeom>
          <a:noFill/>
          <a:ln>
            <a:noFill/>
          </a:ln>
        </p:spPr>
      </p:pic>
      <p:pic>
        <p:nvPicPr>
          <p:cNvPr id="139" name="Google Shape;139;p25"/>
          <p:cNvPicPr preferRelativeResize="0"/>
          <p:nvPr/>
        </p:nvPicPr>
        <p:blipFill>
          <a:blip r:embed="rId5">
            <a:alphaModFix/>
          </a:blip>
          <a:stretch>
            <a:fillRect/>
          </a:stretch>
        </p:blipFill>
        <p:spPr>
          <a:xfrm>
            <a:off x="1027850" y="3498050"/>
            <a:ext cx="1085850" cy="1114425"/>
          </a:xfrm>
          <a:prstGeom prst="rect">
            <a:avLst/>
          </a:prstGeom>
          <a:noFill/>
          <a:ln>
            <a:noFill/>
          </a:ln>
        </p:spPr>
      </p:pic>
      <p:graphicFrame>
        <p:nvGraphicFramePr>
          <p:cNvPr id="140" name="Google Shape;140;p25"/>
          <p:cNvGraphicFramePr/>
          <p:nvPr/>
        </p:nvGraphicFramePr>
        <p:xfrm>
          <a:off x="962025" y="409575"/>
          <a:ext cx="3000000" cy="3000000"/>
        </p:xfrm>
        <a:graphic>
          <a:graphicData uri="http://schemas.openxmlformats.org/drawingml/2006/table">
            <a:tbl>
              <a:tblPr>
                <a:noFill/>
                <a:tableStyleId>{4BE13FD1-C4D8-4912-AE8B-7153D4E5339B}</a:tableStyleId>
              </a:tblPr>
              <a:tblGrid>
                <a:gridCol w="1219200"/>
                <a:gridCol w="6000750"/>
              </a:tblGrid>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b="1" lang="en" sz="1100"/>
                        <a:t>GIF - Graphics Interchange Format</a:t>
                      </a:r>
                      <a:endParaRPr b="1" sz="1100"/>
                    </a:p>
                    <a:p>
                      <a:pPr indent="-298450" lvl="0" marL="457200" rtl="0" algn="l">
                        <a:spcBef>
                          <a:spcPts val="0"/>
                        </a:spcBef>
                        <a:spcAft>
                          <a:spcPts val="0"/>
                        </a:spcAft>
                        <a:buSzPts val="1100"/>
                        <a:buChar char="-"/>
                      </a:pPr>
                      <a:r>
                        <a:rPr lang="en" sz="1100"/>
                        <a:t>GIFs are most common in their animated form, which are all the rage on Tumblr pages and in banner ads. It seems like every other day we have a new Grumpy Cat or Honey Boo Boo animated GIF. In their more basic form, GIFs are formed from up to 256 colors in the RGB colorspace. Due to the limited number of colors, the file size is drastically reduced.</a:t>
                      </a:r>
                      <a:endParaRPr sz="1100"/>
                    </a:p>
                    <a:p>
                      <a:pPr indent="-298450" lvl="0" marL="457200" rtl="0" algn="l">
                        <a:spcBef>
                          <a:spcPts val="0"/>
                        </a:spcBef>
                        <a:spcAft>
                          <a:spcPts val="0"/>
                        </a:spcAft>
                        <a:buSzPts val="1100"/>
                        <a:buChar char="-"/>
                      </a:pPr>
                      <a:r>
                        <a:rPr lang="en" sz="1100"/>
                        <a:t>This is a common file type for web projects where an image needs to load very quickly, as opposed to one that needs to retain a higher level of quality.</a:t>
                      </a:r>
                      <a:endParaRPr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b="1" lang="en" sz="1100"/>
                        <a:t>PDF - Portable Document Format</a:t>
                      </a:r>
                      <a:endParaRPr b="1" sz="1100"/>
                    </a:p>
                    <a:p>
                      <a:pPr indent="-298450" lvl="0" marL="457200" rtl="0" algn="l">
                        <a:spcBef>
                          <a:spcPts val="0"/>
                        </a:spcBef>
                        <a:spcAft>
                          <a:spcPts val="0"/>
                        </a:spcAft>
                        <a:buSzPts val="1100"/>
                        <a:buChar char="-"/>
                      </a:pPr>
                      <a:r>
                        <a:rPr lang="en" sz="1100"/>
                        <a:t>PDFs were invented by Adobe with the goal of capturing and reviewing rich information from any application, on any computer, with anyone, anywhere. I'd say they've been pretty successful so far.</a:t>
                      </a:r>
                      <a:endParaRPr sz="1100"/>
                    </a:p>
                    <a:p>
                      <a:pPr indent="-298450" lvl="0" marL="457200" rtl="0" algn="l">
                        <a:spcBef>
                          <a:spcPts val="0"/>
                        </a:spcBef>
                        <a:spcAft>
                          <a:spcPts val="0"/>
                        </a:spcAft>
                        <a:buSzPts val="1100"/>
                        <a:buChar char="-"/>
                      </a:pPr>
                      <a:r>
                        <a:rPr lang="en" sz="1100"/>
                        <a:t>If a designer saves your vector logo in PDF format, you can view it without any design editing software (as long as you have downloaded the free Acrobat Reader software), and they have the ability to use this file to make further manipulations. This is by far the best universal tool for sharing graphics.</a:t>
                      </a:r>
                      <a:endParaRPr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b="1" lang="en" sz="1100"/>
                        <a:t>PSD - Photoshop Document</a:t>
                      </a:r>
                      <a:endParaRPr b="1" sz="1100"/>
                    </a:p>
                    <a:p>
                      <a:pPr indent="-298450" lvl="0" marL="457200" rtl="0" algn="l">
                        <a:spcBef>
                          <a:spcPts val="0"/>
                        </a:spcBef>
                        <a:spcAft>
                          <a:spcPts val="0"/>
                        </a:spcAft>
                        <a:buSzPts val="1100"/>
                        <a:buChar char="-"/>
                      </a:pPr>
                      <a:r>
                        <a:rPr lang="en" sz="1100"/>
                        <a:t>PSDs are files that are created and saved in Adobe Photoshop, the most popular graphics editing software ever. This type of file contains "layers" that make modifying the image much easier to handle. This is also the program that generates the raster file types mentioned above.</a:t>
                      </a:r>
                      <a:endParaRPr sz="1100"/>
                    </a:p>
                    <a:p>
                      <a:pPr indent="-298450" lvl="0" marL="457200" rtl="0" algn="l">
                        <a:spcBef>
                          <a:spcPts val="0"/>
                        </a:spcBef>
                        <a:spcAft>
                          <a:spcPts val="0"/>
                        </a:spcAft>
                        <a:buSzPts val="1100"/>
                        <a:buChar char="-"/>
                      </a:pPr>
                      <a:r>
                        <a:rPr lang="en" sz="1100"/>
                        <a:t>The largest disadvantage to PSDs is that Photoshop works with raster images as opposed to vector images.</a:t>
                      </a:r>
                      <a:endParaRPr sz="1100"/>
                    </a:p>
                  </a:txBody>
                  <a:tcPr marT="63500" marB="63500" marR="63500" marL="635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Live Demo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 Time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Exit Ticket</a:t>
            </a:r>
            <a:endParaRPr/>
          </a:p>
        </p:txBody>
      </p:sp>
      <p:sp>
        <p:nvSpPr>
          <p:cNvPr id="156" name="Google Shape;156;p28"/>
          <p:cNvSpPr txBox="1"/>
          <p:nvPr>
            <p:ph idx="4294967295" type="subTitle"/>
          </p:nvPr>
        </p:nvSpPr>
        <p:spPr>
          <a:xfrm>
            <a:off x="430800" y="3531500"/>
            <a:ext cx="8282400" cy="1260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3000"/>
              <a:t>Submit the link to your Website via Google Classroom</a:t>
            </a:r>
            <a:endParaRPr b="1"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Addio</a:t>
            </a:r>
            <a:endParaRPr/>
          </a:p>
        </p:txBody>
      </p:sp>
      <p:sp>
        <p:nvSpPr>
          <p:cNvPr id="162" name="Google Shape;162;p29"/>
          <p:cNvSpPr txBox="1"/>
          <p:nvPr>
            <p:ph idx="4294967295" type="subTitle"/>
          </p:nvPr>
        </p:nvSpPr>
        <p:spPr>
          <a:xfrm>
            <a:off x="3003300" y="2865900"/>
            <a:ext cx="3137400" cy="54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3F3F3"/>
                </a:solidFill>
              </a:rPr>
              <a:t>[</a:t>
            </a:r>
            <a:r>
              <a:rPr lang="en">
                <a:solidFill>
                  <a:srgbClr val="F3F3F3"/>
                </a:solidFill>
              </a:rPr>
              <a:t>Good-Bye in Italian]</a:t>
            </a:r>
            <a:endParaRPr>
              <a:solidFill>
                <a:srgbClr val="F3F3F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0"/>
          <p:cNvSpPr/>
          <p:nvPr/>
        </p:nvSpPr>
        <p:spPr>
          <a:xfrm>
            <a:off x="516600" y="1856525"/>
            <a:ext cx="2130600" cy="267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0"/>
          <p:cNvSpPr/>
          <p:nvPr/>
        </p:nvSpPr>
        <p:spPr>
          <a:xfrm>
            <a:off x="3345300" y="1856525"/>
            <a:ext cx="2276700" cy="27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0"/>
          <p:cNvSpPr/>
          <p:nvPr/>
        </p:nvSpPr>
        <p:spPr>
          <a:xfrm>
            <a:off x="6282300" y="1856525"/>
            <a:ext cx="2345100" cy="267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0"/>
          <p:cNvSpPr txBox="1"/>
          <p:nvPr/>
        </p:nvSpPr>
        <p:spPr>
          <a:xfrm>
            <a:off x="836950" y="973925"/>
            <a:ext cx="1080300" cy="5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Home</a:t>
            </a:r>
            <a:endParaRPr>
              <a:latin typeface="Source Code Pro"/>
              <a:ea typeface="Source Code Pro"/>
              <a:cs typeface="Source Code Pro"/>
              <a:sym typeface="Source Code Pro"/>
            </a:endParaRPr>
          </a:p>
        </p:txBody>
      </p:sp>
      <p:sp>
        <p:nvSpPr>
          <p:cNvPr id="171" name="Google Shape;171;p30"/>
          <p:cNvSpPr txBox="1"/>
          <p:nvPr/>
        </p:nvSpPr>
        <p:spPr>
          <a:xfrm>
            <a:off x="3943500" y="973925"/>
            <a:ext cx="1080300" cy="5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About Me</a:t>
            </a:r>
            <a:endParaRPr>
              <a:latin typeface="Source Code Pro"/>
              <a:ea typeface="Source Code Pro"/>
              <a:cs typeface="Source Code Pro"/>
              <a:sym typeface="Source Code Pro"/>
            </a:endParaRPr>
          </a:p>
        </p:txBody>
      </p:sp>
      <p:sp>
        <p:nvSpPr>
          <p:cNvPr id="172" name="Google Shape;172;p30"/>
          <p:cNvSpPr txBox="1"/>
          <p:nvPr/>
        </p:nvSpPr>
        <p:spPr>
          <a:xfrm>
            <a:off x="7050050" y="973925"/>
            <a:ext cx="1080300" cy="5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Resume</a:t>
            </a:r>
            <a:endParaRPr>
              <a:latin typeface="Source Code Pro"/>
              <a:ea typeface="Source Code Pro"/>
              <a:cs typeface="Source Code Pro"/>
              <a:sym typeface="Source Code Pro"/>
            </a:endParaRPr>
          </a:p>
        </p:txBody>
      </p:sp>
      <p:sp>
        <p:nvSpPr>
          <p:cNvPr id="173" name="Google Shape;173;p30"/>
          <p:cNvSpPr txBox="1"/>
          <p:nvPr/>
        </p:nvSpPr>
        <p:spPr>
          <a:xfrm>
            <a:off x="813150" y="0"/>
            <a:ext cx="7341000" cy="85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FF0000"/>
                </a:solidFill>
                <a:latin typeface="Great Vibes"/>
                <a:ea typeface="Great Vibes"/>
                <a:cs typeface="Great Vibes"/>
                <a:sym typeface="Great Vibes"/>
              </a:rPr>
              <a:t>Edwin</a:t>
            </a:r>
            <a:endParaRPr b="1" sz="6000">
              <a:solidFill>
                <a:srgbClr val="FF0000"/>
              </a:solidFill>
              <a:latin typeface="Great Vibes"/>
              <a:ea typeface="Great Vibes"/>
              <a:cs typeface="Great Vibes"/>
              <a:sym typeface="Great Vibe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 Now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1377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 Now</a:t>
            </a:r>
            <a:endParaRPr/>
          </a:p>
        </p:txBody>
      </p:sp>
      <p:sp>
        <p:nvSpPr>
          <p:cNvPr id="74" name="Google Shape;74;p15"/>
          <p:cNvSpPr txBox="1"/>
          <p:nvPr/>
        </p:nvSpPr>
        <p:spPr>
          <a:xfrm>
            <a:off x="311700" y="904825"/>
            <a:ext cx="4833000" cy="5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Source Code Pro"/>
                <a:ea typeface="Source Code Pro"/>
                <a:cs typeface="Source Code Pro"/>
                <a:sym typeface="Source Code Pro"/>
              </a:rPr>
              <a:t>Answer the posted questions in</a:t>
            </a:r>
            <a:endParaRPr b="1">
              <a:solidFill>
                <a:schemeClr val="dk1"/>
              </a:solidFill>
              <a:latin typeface="Source Code Pro"/>
              <a:ea typeface="Source Code Pro"/>
              <a:cs typeface="Source Code Pro"/>
              <a:sym typeface="Source Code Pro"/>
            </a:endParaRPr>
          </a:p>
        </p:txBody>
      </p:sp>
      <p:pic>
        <p:nvPicPr>
          <p:cNvPr id="75" name="Google Shape;75;p15"/>
          <p:cNvPicPr preferRelativeResize="0"/>
          <p:nvPr/>
        </p:nvPicPr>
        <p:blipFill>
          <a:blip r:embed="rId3">
            <a:alphaModFix/>
          </a:blip>
          <a:stretch>
            <a:fillRect/>
          </a:stretch>
        </p:blipFill>
        <p:spPr>
          <a:xfrm>
            <a:off x="3888625" y="244200"/>
            <a:ext cx="1662201" cy="872649"/>
          </a:xfrm>
          <a:prstGeom prst="rect">
            <a:avLst/>
          </a:prstGeom>
          <a:noFill/>
          <a:ln>
            <a:noFill/>
          </a:ln>
        </p:spPr>
      </p:pic>
      <p:sp>
        <p:nvSpPr>
          <p:cNvPr id="76" name="Google Shape;76;p15"/>
          <p:cNvSpPr txBox="1"/>
          <p:nvPr/>
        </p:nvSpPr>
        <p:spPr>
          <a:xfrm>
            <a:off x="707400" y="1871750"/>
            <a:ext cx="7729200" cy="2312700"/>
          </a:xfrm>
          <a:prstGeom prst="rect">
            <a:avLst/>
          </a:prstGeom>
          <a:noFill/>
          <a:ln>
            <a:noFill/>
          </a:ln>
        </p:spPr>
        <p:txBody>
          <a:bodyPr anchorCtr="0" anchor="t" bIns="91425" lIns="91425" spcFirstLastPara="1" rIns="91425" wrap="square" tIns="91425">
            <a:noAutofit/>
          </a:bodyPr>
          <a:lstStyle/>
          <a:p>
            <a:pPr indent="-387350" lvl="0" marL="457200" rtl="0" algn="l">
              <a:lnSpc>
                <a:spcPct val="115000"/>
              </a:lnSpc>
              <a:spcBef>
                <a:spcPts val="0"/>
              </a:spcBef>
              <a:spcAft>
                <a:spcPts val="0"/>
              </a:spcAft>
              <a:buSzPts val="2500"/>
              <a:buFont typeface="Comfortaa"/>
              <a:buChar char="●"/>
            </a:pPr>
            <a:r>
              <a:rPr lang="en" sz="2500">
                <a:latin typeface="Comfortaa"/>
                <a:ea typeface="Comfortaa"/>
                <a:cs typeface="Comfortaa"/>
                <a:sym typeface="Comfortaa"/>
              </a:rPr>
              <a:t>What are some differences and/or similarities between the images?</a:t>
            </a:r>
            <a:endParaRPr sz="2500">
              <a:latin typeface="Comfortaa"/>
              <a:ea typeface="Comfortaa"/>
              <a:cs typeface="Comfortaa"/>
              <a:sym typeface="Comfortaa"/>
            </a:endParaRPr>
          </a:p>
          <a:p>
            <a:pPr indent="0" lvl="0" marL="0" rtl="0" algn="l">
              <a:lnSpc>
                <a:spcPct val="115000"/>
              </a:lnSpc>
              <a:spcBef>
                <a:spcPts val="0"/>
              </a:spcBef>
              <a:spcAft>
                <a:spcPts val="0"/>
              </a:spcAft>
              <a:buNone/>
            </a:pPr>
            <a:r>
              <a:t/>
            </a:r>
            <a:endParaRPr sz="2500">
              <a:latin typeface="Comfortaa"/>
              <a:ea typeface="Comfortaa"/>
              <a:cs typeface="Comfortaa"/>
              <a:sym typeface="Comfortaa"/>
            </a:endParaRPr>
          </a:p>
          <a:p>
            <a:pPr indent="-387350" lvl="0" marL="457200" rtl="0" algn="l">
              <a:lnSpc>
                <a:spcPct val="115000"/>
              </a:lnSpc>
              <a:spcBef>
                <a:spcPts val="0"/>
              </a:spcBef>
              <a:spcAft>
                <a:spcPts val="0"/>
              </a:spcAft>
              <a:buSzPts val="2500"/>
              <a:buFont typeface="Comfortaa"/>
              <a:buChar char="●"/>
            </a:pPr>
            <a:r>
              <a:rPr lang="en" sz="2500">
                <a:latin typeface="Comfortaa"/>
                <a:ea typeface="Comfortaa"/>
                <a:cs typeface="Comfortaa"/>
                <a:sym typeface="Comfortaa"/>
              </a:rPr>
              <a:t>Which image do you prefer, and why? (2-3 Sentences)</a:t>
            </a:r>
            <a:endParaRPr sz="2500">
              <a:latin typeface="Comfortaa"/>
              <a:ea typeface="Comfortaa"/>
              <a:cs typeface="Comfortaa"/>
              <a:sym typeface="Comfortaa"/>
            </a:endParaRPr>
          </a:p>
          <a:p>
            <a:pPr indent="0" lvl="0" marL="0" rtl="0" algn="l">
              <a:lnSpc>
                <a:spcPct val="115000"/>
              </a:lnSpc>
              <a:spcBef>
                <a:spcPts val="0"/>
              </a:spcBef>
              <a:spcAft>
                <a:spcPts val="0"/>
              </a:spcAft>
              <a:buNone/>
            </a:pPr>
            <a:r>
              <a:t/>
            </a:r>
            <a:endParaRPr sz="2500">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293363" y="783813"/>
            <a:ext cx="8557275" cy="3575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Agenda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542950"/>
            <a:ext cx="3999900" cy="61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u="sng"/>
              <a:t>Agenda</a:t>
            </a:r>
            <a:endParaRPr u="sng"/>
          </a:p>
        </p:txBody>
      </p:sp>
      <p:sp>
        <p:nvSpPr>
          <p:cNvPr id="92" name="Google Shape;92;p18"/>
          <p:cNvSpPr txBox="1"/>
          <p:nvPr>
            <p:ph idx="1" type="body"/>
          </p:nvPr>
        </p:nvSpPr>
        <p:spPr>
          <a:xfrm>
            <a:off x="311700" y="1269600"/>
            <a:ext cx="60795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n" sz="1800">
                <a:solidFill>
                  <a:schemeClr val="dk1"/>
                </a:solidFill>
              </a:rPr>
              <a:t>Ciao</a:t>
            </a:r>
            <a:endParaRPr b="1"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Do Now</a:t>
            </a:r>
            <a:endParaRPr b="1" sz="1800">
              <a:solidFill>
                <a:schemeClr val="dk1"/>
              </a:solidFill>
            </a:endParaRPr>
          </a:p>
          <a:p>
            <a:pPr indent="-342900" lvl="1" marL="914400" rtl="0" algn="l">
              <a:spcBef>
                <a:spcPts val="0"/>
              </a:spcBef>
              <a:spcAft>
                <a:spcPts val="0"/>
              </a:spcAft>
              <a:buClr>
                <a:schemeClr val="dk1"/>
              </a:buClr>
              <a:buSzPts val="1800"/>
              <a:buChar char="❏"/>
            </a:pPr>
            <a:r>
              <a:rPr b="1" lang="en" sz="1800">
                <a:solidFill>
                  <a:schemeClr val="dk1"/>
                </a:solidFill>
              </a:rPr>
              <a:t>Google Classroom</a:t>
            </a:r>
            <a:endParaRPr b="1" sz="1800">
              <a:solidFill>
                <a:schemeClr val="dk1"/>
              </a:solidFill>
            </a:endParaRPr>
          </a:p>
          <a:p>
            <a:pPr indent="-342900" lvl="0" marL="457200" marR="0" rtl="0" algn="l">
              <a:lnSpc>
                <a:spcPct val="115000"/>
              </a:lnSpc>
              <a:spcBef>
                <a:spcPts val="0"/>
              </a:spcBef>
              <a:spcAft>
                <a:spcPts val="0"/>
              </a:spcAft>
              <a:buClr>
                <a:schemeClr val="dk1"/>
              </a:buClr>
              <a:buSzPts val="1800"/>
              <a:buFont typeface="Source Code Pro"/>
              <a:buChar char="❏"/>
            </a:pPr>
            <a:r>
              <a:rPr b="1" lang="en" sz="1800">
                <a:solidFill>
                  <a:schemeClr val="dk1"/>
                </a:solidFill>
              </a:rPr>
              <a:t>Objectives</a:t>
            </a:r>
            <a:endParaRPr b="1" sz="1800">
              <a:solidFill>
                <a:schemeClr val="dk1"/>
              </a:solidFill>
            </a:endParaRPr>
          </a:p>
          <a:p>
            <a:pPr indent="-342900" lvl="0" marL="457200" marR="0" rtl="0" algn="l">
              <a:lnSpc>
                <a:spcPct val="115000"/>
              </a:lnSpc>
              <a:spcBef>
                <a:spcPts val="0"/>
              </a:spcBef>
              <a:spcAft>
                <a:spcPts val="0"/>
              </a:spcAft>
              <a:buClr>
                <a:schemeClr val="dk1"/>
              </a:buClr>
              <a:buSzPts val="1800"/>
              <a:buFont typeface="Source Code Pro"/>
              <a:buChar char="❏"/>
            </a:pPr>
            <a:r>
              <a:rPr b="1" lang="en" sz="1800">
                <a:solidFill>
                  <a:schemeClr val="dk1"/>
                </a:solidFill>
              </a:rPr>
              <a:t>Intro to CSS</a:t>
            </a:r>
            <a:endParaRPr b="1" sz="1800">
              <a:solidFill>
                <a:schemeClr val="dk1"/>
              </a:solidFill>
            </a:endParaRPr>
          </a:p>
          <a:p>
            <a:pPr indent="-342900" lvl="0" marL="457200" marR="0" rtl="0" algn="l">
              <a:lnSpc>
                <a:spcPct val="115000"/>
              </a:lnSpc>
              <a:spcBef>
                <a:spcPts val="0"/>
              </a:spcBef>
              <a:spcAft>
                <a:spcPts val="0"/>
              </a:spcAft>
              <a:buClr>
                <a:schemeClr val="dk1"/>
              </a:buClr>
              <a:buSzPts val="1800"/>
              <a:buChar char="❏"/>
            </a:pPr>
            <a:r>
              <a:rPr b="1" lang="en" sz="1800">
                <a:solidFill>
                  <a:schemeClr val="dk1"/>
                </a:solidFill>
              </a:rPr>
              <a:t>Demo</a:t>
            </a:r>
            <a:endParaRPr b="1" sz="1800">
              <a:solidFill>
                <a:schemeClr val="dk1"/>
              </a:solidFill>
            </a:endParaRPr>
          </a:p>
          <a:p>
            <a:pPr indent="-342900" lvl="0" marL="457200" marR="0" rtl="0" algn="l">
              <a:lnSpc>
                <a:spcPct val="115000"/>
              </a:lnSpc>
              <a:spcBef>
                <a:spcPts val="0"/>
              </a:spcBef>
              <a:spcAft>
                <a:spcPts val="0"/>
              </a:spcAft>
              <a:buClr>
                <a:schemeClr val="dk1"/>
              </a:buClr>
              <a:buSzPts val="1800"/>
              <a:buChar char="❏"/>
            </a:pPr>
            <a:r>
              <a:rPr b="1" lang="en" sz="1800">
                <a:solidFill>
                  <a:schemeClr val="dk1"/>
                </a:solidFill>
              </a:rPr>
              <a:t>Activity</a:t>
            </a:r>
            <a:endParaRPr b="1"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Exit Ticket</a:t>
            </a:r>
            <a:endParaRPr b="1"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Addio</a:t>
            </a:r>
            <a:endParaRPr b="1" sz="1800">
              <a:solidFill>
                <a:schemeClr val="dk1"/>
              </a:solidFill>
            </a:endParaRPr>
          </a:p>
        </p:txBody>
      </p:sp>
      <p:pic>
        <p:nvPicPr>
          <p:cNvPr id="93" name="Google Shape;93;p18"/>
          <p:cNvPicPr preferRelativeResize="0"/>
          <p:nvPr/>
        </p:nvPicPr>
        <p:blipFill>
          <a:blip r:embed="rId3">
            <a:alphaModFix/>
          </a:blip>
          <a:stretch>
            <a:fillRect/>
          </a:stretch>
        </p:blipFill>
        <p:spPr>
          <a:xfrm>
            <a:off x="2117150" y="439725"/>
            <a:ext cx="1017267" cy="1269600"/>
          </a:xfrm>
          <a:prstGeom prst="rect">
            <a:avLst/>
          </a:prstGeom>
          <a:noFill/>
          <a:ln>
            <a:noFill/>
          </a:ln>
        </p:spPr>
      </p:pic>
      <p:pic>
        <p:nvPicPr>
          <p:cNvPr id="94" name="Google Shape;94;p18"/>
          <p:cNvPicPr preferRelativeResize="0"/>
          <p:nvPr/>
        </p:nvPicPr>
        <p:blipFill>
          <a:blip r:embed="rId4">
            <a:alphaModFix/>
          </a:blip>
          <a:stretch>
            <a:fillRect/>
          </a:stretch>
        </p:blipFill>
        <p:spPr>
          <a:xfrm>
            <a:off x="5814306" y="616675"/>
            <a:ext cx="1390025" cy="1399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Unit 1</a:t>
            </a:r>
            <a:endParaRPr/>
          </a:p>
        </p:txBody>
      </p:sp>
      <p:sp>
        <p:nvSpPr>
          <p:cNvPr id="100" name="Google Shape;100;p19"/>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My First Website - Portfolio Check-In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143825" y="487175"/>
            <a:ext cx="4260300" cy="61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u="sng"/>
              <a:t>Objectives</a:t>
            </a:r>
            <a:endParaRPr u="sng"/>
          </a:p>
        </p:txBody>
      </p:sp>
      <p:sp>
        <p:nvSpPr>
          <p:cNvPr id="106" name="Google Shape;106;p20"/>
          <p:cNvSpPr txBox="1"/>
          <p:nvPr>
            <p:ph idx="1" type="body"/>
          </p:nvPr>
        </p:nvSpPr>
        <p:spPr>
          <a:xfrm>
            <a:off x="143825" y="1213825"/>
            <a:ext cx="4665000" cy="3873900"/>
          </a:xfrm>
          <a:prstGeom prst="rect">
            <a:avLst/>
          </a:prstGeom>
        </p:spPr>
        <p:txBody>
          <a:bodyPr anchorCtr="0" anchor="t" bIns="91425" lIns="91425" spcFirstLastPara="1" rIns="91425" wrap="square" tIns="91425">
            <a:noAutofit/>
          </a:bodyPr>
          <a:lstStyle/>
          <a:p>
            <a:pPr indent="-342900" lvl="0" marL="457200" marR="266700" rtl="0" algn="l">
              <a:lnSpc>
                <a:spcPct val="75000"/>
              </a:lnSpc>
              <a:spcBef>
                <a:spcPts val="0"/>
              </a:spcBef>
              <a:spcAft>
                <a:spcPts val="0"/>
              </a:spcAft>
              <a:buSzPts val="1800"/>
              <a:buChar char="●"/>
            </a:pPr>
            <a:r>
              <a:rPr lang="en" sz="1800"/>
              <a:t>Images &amp; styling with CSS</a:t>
            </a:r>
            <a:endParaRPr sz="1800"/>
          </a:p>
          <a:p>
            <a:pPr indent="-342900" lvl="0" marL="457200" marR="266700" rtl="0" algn="l">
              <a:lnSpc>
                <a:spcPct val="75000"/>
              </a:lnSpc>
              <a:spcBef>
                <a:spcPts val="0"/>
              </a:spcBef>
              <a:spcAft>
                <a:spcPts val="0"/>
              </a:spcAft>
              <a:buSzPts val="1800"/>
              <a:buChar char="●"/>
            </a:pPr>
            <a:r>
              <a:rPr lang="en" sz="1800"/>
              <a:t>Web Lab</a:t>
            </a:r>
            <a:endParaRPr sz="1800"/>
          </a:p>
          <a:p>
            <a:pPr indent="-342900" lvl="0" marL="457200" marR="266700" rtl="0" algn="l">
              <a:lnSpc>
                <a:spcPct val="75000"/>
              </a:lnSpc>
              <a:spcBef>
                <a:spcPts val="0"/>
              </a:spcBef>
              <a:spcAft>
                <a:spcPts val="0"/>
              </a:spcAft>
              <a:buSzPts val="1800"/>
              <a:buChar char="●"/>
            </a:pPr>
            <a:r>
              <a:rPr lang="en" sz="1800"/>
              <a:t>Feedback</a:t>
            </a:r>
            <a:endParaRPr sz="1800"/>
          </a:p>
          <a:p>
            <a:pPr indent="-342900" lvl="0" marL="457200" marR="266700" rtl="0" algn="l">
              <a:lnSpc>
                <a:spcPct val="75000"/>
              </a:lnSpc>
              <a:spcBef>
                <a:spcPts val="0"/>
              </a:spcBef>
              <a:spcAft>
                <a:spcPts val="0"/>
              </a:spcAft>
              <a:buSzPts val="1800"/>
              <a:buChar char="●"/>
            </a:pPr>
            <a:r>
              <a:rPr lang="en" sz="1800"/>
              <a:t>Portfolio Submission</a:t>
            </a:r>
            <a:endParaRPr sz="1800"/>
          </a:p>
          <a:p>
            <a:pPr indent="0" lvl="0" marL="457200" marR="266700" rtl="0" algn="l">
              <a:lnSpc>
                <a:spcPct val="75000"/>
              </a:lnSpc>
              <a:spcBef>
                <a:spcPts val="0"/>
              </a:spcBef>
              <a:spcAft>
                <a:spcPts val="0"/>
              </a:spcAft>
              <a:buNone/>
            </a:pPr>
            <a:r>
              <a:t/>
            </a:r>
            <a:endParaRPr sz="1800"/>
          </a:p>
        </p:txBody>
      </p:sp>
      <p:pic>
        <p:nvPicPr>
          <p:cNvPr id="107" name="Google Shape;107;p20"/>
          <p:cNvPicPr preferRelativeResize="0"/>
          <p:nvPr/>
        </p:nvPicPr>
        <p:blipFill>
          <a:blip r:embed="rId3">
            <a:alphaModFix/>
          </a:blip>
          <a:stretch>
            <a:fillRect/>
          </a:stretch>
        </p:blipFill>
        <p:spPr>
          <a:xfrm>
            <a:off x="5440500" y="1100375"/>
            <a:ext cx="3402050" cy="3402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Types of Image files</a:t>
            </a:r>
            <a:endParaRPr/>
          </a:p>
        </p:txBody>
      </p:sp>
      <p:pic>
        <p:nvPicPr>
          <p:cNvPr id="113" name="Google Shape;113;p21"/>
          <p:cNvPicPr preferRelativeResize="0"/>
          <p:nvPr/>
        </p:nvPicPr>
        <p:blipFill>
          <a:blip r:embed="rId3">
            <a:alphaModFix/>
          </a:blip>
          <a:stretch>
            <a:fillRect/>
          </a:stretch>
        </p:blipFill>
        <p:spPr>
          <a:xfrm>
            <a:off x="1254050" y="1167100"/>
            <a:ext cx="6635910" cy="373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