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Tables Part. 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500" y="-65786"/>
            <a:ext cx="3281075" cy="52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11700" y="1528450"/>
            <a:ext cx="463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Organize the following data using Google Sheets </a:t>
            </a:r>
            <a:endParaRPr b="1" i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U2.L2 - Videos &amp; Tables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simple data table that includes &lt;</a:t>
            </a:r>
            <a:r>
              <a:rPr b="1" lang="en" sz="1800">
                <a:solidFill>
                  <a:schemeClr val="dk1"/>
                </a:solidFill>
              </a:rPr>
              <a:t>table</a:t>
            </a:r>
            <a:r>
              <a:rPr lang="en" sz="1800"/>
              <a:t>&gt; &lt;</a:t>
            </a:r>
            <a:r>
              <a:rPr b="1" lang="en" sz="1800">
                <a:solidFill>
                  <a:schemeClr val="dk1"/>
                </a:solidFill>
              </a:rPr>
              <a:t>caption</a:t>
            </a:r>
            <a:r>
              <a:rPr lang="en" sz="1800"/>
              <a:t>&gt;, &lt;</a:t>
            </a:r>
            <a:r>
              <a:rPr b="1" lang="en" sz="1800">
                <a:solidFill>
                  <a:schemeClr val="dk1"/>
                </a:solidFill>
              </a:rPr>
              <a:t>thead</a:t>
            </a:r>
            <a:r>
              <a:rPr lang="en" sz="1800"/>
              <a:t>&gt;, &lt;</a:t>
            </a:r>
            <a:r>
              <a:rPr b="1" lang="en" sz="1800">
                <a:solidFill>
                  <a:schemeClr val="dk1"/>
                </a:solidFill>
              </a:rPr>
              <a:t>tbody</a:t>
            </a:r>
            <a:r>
              <a:rPr lang="en" sz="1800"/>
              <a:t>&gt;, &lt;</a:t>
            </a:r>
            <a:r>
              <a:rPr b="1" lang="en" sz="1800">
                <a:solidFill>
                  <a:schemeClr val="dk1"/>
                </a:solidFill>
              </a:rPr>
              <a:t>tr</a:t>
            </a:r>
            <a:r>
              <a:rPr lang="en" sz="1800"/>
              <a:t>&gt;, &lt;</a:t>
            </a:r>
            <a:r>
              <a:rPr b="1" lang="en" sz="1800">
                <a:solidFill>
                  <a:schemeClr val="dk1"/>
                </a:solidFill>
              </a:rPr>
              <a:t>th</a:t>
            </a:r>
            <a:r>
              <a:rPr lang="en" sz="1800"/>
              <a:t>&gt; and &lt;</a:t>
            </a:r>
            <a:r>
              <a:rPr b="1" lang="en" sz="1800">
                <a:solidFill>
                  <a:schemeClr val="dk1"/>
                </a:solidFill>
              </a:rPr>
              <a:t>td</a:t>
            </a:r>
            <a:r>
              <a:rPr lang="en" sz="1800"/>
              <a:t>&gt; elements as well as scope attributes.</a:t>
            </a:r>
            <a:endParaRPr sz="18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