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2" r:id="rId7"/>
    <p:sldId id="263"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6"/>
    <p:restoredTop sz="94681"/>
  </p:normalViewPr>
  <p:slideViewPr>
    <p:cSldViewPr snapToGrid="0" snapToObjects="1">
      <p:cViewPr varScale="1">
        <p:scale>
          <a:sx n="114" d="100"/>
          <a:sy n="114"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'Pets' Value Counts</c:v>
                </c:pt>
              </c:strCache>
            </c:strRef>
          </c:tx>
          <c:spPr>
            <a:solidFill>
              <a:schemeClr val="accent1"/>
            </a:solidFill>
            <a:ln>
              <a:noFill/>
            </a:ln>
            <a:effectLst/>
          </c:spPr>
          <c:invertIfNegative val="0"/>
          <c:cat>
            <c:strRef>
              <c:f>Sheet1!$A$2:$A$16</c:f>
              <c:strCache>
                <c:ptCount val="15"/>
                <c:pt idx="0">
                  <c:v>Likes dogs &amp; likes cats</c:v>
                </c:pt>
                <c:pt idx="1">
                  <c:v>Likes dogs</c:v>
                </c:pt>
                <c:pt idx="2">
                  <c:v>Likes dogs &amp; has cats</c:v>
                </c:pt>
                <c:pt idx="3">
                  <c:v>Has dogs</c:v>
                </c:pt>
                <c:pt idx="4">
                  <c:v>Has dogs &amp; likes cats</c:v>
                </c:pt>
                <c:pt idx="5">
                  <c:v>Likes dogs &amp; dislikes cats</c:v>
                </c:pt>
                <c:pt idx="6">
                  <c:v>Has dogs &amp; has cats</c:v>
                </c:pt>
                <c:pt idx="7">
                  <c:v>Has cats</c:v>
                </c:pt>
                <c:pt idx="8">
                  <c:v>Likes cats</c:v>
                </c:pt>
                <c:pt idx="9">
                  <c:v>Has dogs &amp; dislikes cats</c:v>
                </c:pt>
                <c:pt idx="10">
                  <c:v>Dislikes dogs &amp; likes cats</c:v>
                </c:pt>
                <c:pt idx="11">
                  <c:v>Dislikes dogs &amp; dislikes cats</c:v>
                </c:pt>
                <c:pt idx="12">
                  <c:v>Dislikes cats</c:v>
                </c:pt>
                <c:pt idx="13">
                  <c:v>Dislikes dogs &amp; has cats</c:v>
                </c:pt>
                <c:pt idx="14">
                  <c:v>Dislikes dogs</c:v>
                </c:pt>
              </c:strCache>
            </c:strRef>
          </c:cat>
          <c:val>
            <c:numRef>
              <c:f>Sheet1!$B$2:$B$16</c:f>
              <c:numCache>
                <c:formatCode>General</c:formatCode>
                <c:ptCount val="15"/>
                <c:pt idx="0">
                  <c:v>14814</c:v>
                </c:pt>
                <c:pt idx="1">
                  <c:v>7224</c:v>
                </c:pt>
                <c:pt idx="2">
                  <c:v>4313</c:v>
                </c:pt>
                <c:pt idx="3">
                  <c:v>4134</c:v>
                </c:pt>
                <c:pt idx="4">
                  <c:v>2333</c:v>
                </c:pt>
                <c:pt idx="5">
                  <c:v>2029</c:v>
                </c:pt>
                <c:pt idx="6">
                  <c:v>1474</c:v>
                </c:pt>
                <c:pt idx="7">
                  <c:v>1406</c:v>
                </c:pt>
                <c:pt idx="8">
                  <c:v>1063</c:v>
                </c:pt>
                <c:pt idx="9">
                  <c:v>552</c:v>
                </c:pt>
                <c:pt idx="10">
                  <c:v>240</c:v>
                </c:pt>
                <c:pt idx="11">
                  <c:v>196</c:v>
                </c:pt>
                <c:pt idx="12">
                  <c:v>122</c:v>
                </c:pt>
                <c:pt idx="13">
                  <c:v>81</c:v>
                </c:pt>
                <c:pt idx="14">
                  <c:v>44</c:v>
                </c:pt>
              </c:numCache>
            </c:numRef>
          </c:val>
          <c:extLst>
            <c:ext xmlns:c16="http://schemas.microsoft.com/office/drawing/2014/chart" uri="{C3380CC4-5D6E-409C-BE32-E72D297353CC}">
              <c16:uniqueId val="{00000000-82C9-7E49-983A-378820E5BFBA}"/>
            </c:ext>
          </c:extLst>
        </c:ser>
        <c:dLbls>
          <c:showLegendKey val="0"/>
          <c:showVal val="0"/>
          <c:showCatName val="0"/>
          <c:showSerName val="0"/>
          <c:showPercent val="0"/>
          <c:showBubbleSize val="0"/>
        </c:dLbls>
        <c:gapWidth val="219"/>
        <c:overlap val="-27"/>
        <c:axId val="741685168"/>
        <c:axId val="742500960"/>
      </c:barChart>
      <c:catAx>
        <c:axId val="74168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500960"/>
        <c:crosses val="autoZero"/>
        <c:auto val="1"/>
        <c:lblAlgn val="ctr"/>
        <c:lblOffset val="100"/>
        <c:noMultiLvlLbl val="0"/>
      </c:catAx>
      <c:valAx>
        <c:axId val="742500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1685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Column1</c:v>
                </c:pt>
              </c:strCache>
            </c:strRef>
          </c:tx>
          <c:spPr>
            <a:solidFill>
              <a:schemeClr val="accent1"/>
            </a:solidFill>
            <a:ln>
              <a:noFill/>
            </a:ln>
            <a:effectLst/>
          </c:spPr>
          <c:invertIfNegative val="0"/>
          <c:dLbls>
            <c:dLbl>
              <c:idx val="8"/>
              <c:tx>
                <c:rich>
                  <a:bodyPr/>
                  <a:lstStyle/>
                  <a:p>
                    <a:r>
                      <a:rPr lang="en-US"/>
                      <a:t>(</a:t>
                    </a:r>
                    <a:fld id="{945DBA5E-C882-B343-87B5-005FADD55DFE}"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2EF-0440-929F-BDA4FE07D335}"/>
                </c:ext>
              </c:extLst>
            </c:dLbl>
            <c:dLbl>
              <c:idx val="10"/>
              <c:tx>
                <c:rich>
                  <a:bodyPr/>
                  <a:lstStyle/>
                  <a:p>
                    <a:r>
                      <a:rPr lang="en-US"/>
                      <a:t>(</a:t>
                    </a:r>
                    <a:fld id="{918CF379-C786-274F-BF52-18A8EDCE7995}"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02EF-0440-929F-BDA4FE07D335}"/>
                </c:ext>
              </c:extLst>
            </c:dLbl>
            <c:dLbl>
              <c:idx val="11"/>
              <c:tx>
                <c:rich>
                  <a:bodyPr/>
                  <a:lstStyle/>
                  <a:p>
                    <a:r>
                      <a:rPr lang="en-US"/>
                      <a:t>(</a:t>
                    </a:r>
                    <a:fld id="{B3F4643C-4B04-3D4D-A8E6-0D3DE5C2CF53}"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2EF-0440-929F-BDA4FE07D335}"/>
                </c:ext>
              </c:extLst>
            </c:dLbl>
            <c:dLbl>
              <c:idx val="15"/>
              <c:tx>
                <c:rich>
                  <a:bodyPr/>
                  <a:lstStyle/>
                  <a:p>
                    <a:r>
                      <a:rPr lang="en-US"/>
                      <a:t>(</a:t>
                    </a:r>
                    <a:fld id="{64E463B1-0576-D14B-A4CE-84609FAF60A5}"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02EF-0440-929F-BDA4FE07D335}"/>
                </c:ext>
              </c:extLst>
            </c:dLbl>
            <c:dLbl>
              <c:idx val="17"/>
              <c:tx>
                <c:rich>
                  <a:bodyPr/>
                  <a:lstStyle/>
                  <a:p>
                    <a:r>
                      <a:rPr lang="en-US"/>
                      <a:t>(</a:t>
                    </a:r>
                    <a:fld id="{6B61E874-1429-F645-99AC-B55AC9A3F17C}"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02EF-0440-929F-BDA4FE07D335}"/>
                </c:ext>
              </c:extLst>
            </c:dLbl>
            <c:dLbl>
              <c:idx val="18"/>
              <c:tx>
                <c:rich>
                  <a:bodyPr/>
                  <a:lstStyle/>
                  <a:p>
                    <a:r>
                      <a:rPr lang="en-US"/>
                      <a:t>(</a:t>
                    </a:r>
                    <a:fld id="{F8D30780-1D12-584E-B35C-C15034DE4A64}"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02EF-0440-929F-BDA4FE07D335}"/>
                </c:ext>
              </c:extLst>
            </c:dLbl>
            <c:dLbl>
              <c:idx val="20"/>
              <c:tx>
                <c:rich>
                  <a:bodyPr/>
                  <a:lstStyle/>
                  <a:p>
                    <a:r>
                      <a:rPr lang="en-US"/>
                      <a:t>(</a:t>
                    </a:r>
                    <a:fld id="{5B19CF96-B7E1-B443-B1BE-20CD7230E06A}"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02EF-0440-929F-BDA4FE07D335}"/>
                </c:ext>
              </c:extLst>
            </c:dLbl>
            <c:dLbl>
              <c:idx val="27"/>
              <c:tx>
                <c:rich>
                  <a:bodyPr/>
                  <a:lstStyle/>
                  <a:p>
                    <a:r>
                      <a:rPr lang="en-US"/>
                      <a:t>(</a:t>
                    </a:r>
                    <a:fld id="{CC7F70C4-DD21-A24E-9449-7A4DE26E1D02}"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02EF-0440-929F-BDA4FE07D335}"/>
                </c:ext>
              </c:extLst>
            </c:dLbl>
            <c:numFmt formatCode="#,##0.00_);\(#,##0.00\)" sourceLinked="0"/>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Sheet1!$A$2:$A$31</c:f>
              <c:strCache>
                <c:ptCount val="30"/>
                <c:pt idx="0">
                  <c:v>Likes Cats / Has Cats</c:v>
                </c:pt>
                <c:pt idx="1">
                  <c:v>Has Dogs / Essay 'dog' Count </c:v>
                </c:pt>
                <c:pt idx="2">
                  <c:v>Essay 'work' Count / Essay Length</c:v>
                </c:pt>
                <c:pt idx="3">
                  <c:v>Drugs / Smokes</c:v>
                </c:pt>
                <c:pt idx="4">
                  <c:v>Essay '!' Count / Essay Length</c:v>
                </c:pt>
                <c:pt idx="5">
                  <c:v>Has Cats / Essay 'cat' Count </c:v>
                </c:pt>
                <c:pt idx="6">
                  <c:v>Age / Ed Level</c:v>
                </c:pt>
                <c:pt idx="7">
                  <c:v>Drinks / Drugs</c:v>
                </c:pt>
                <c:pt idx="8">
                  <c:v>Ed Level / Smokes</c:v>
                </c:pt>
                <c:pt idx="9">
                  <c:v>Essay 'fun' Count / Essay Length</c:v>
                </c:pt>
                <c:pt idx="10">
                  <c:v>Likes Dogs / Has Cats</c:v>
                </c:pt>
                <c:pt idx="11">
                  <c:v>Likes Cats / Has Dogs</c:v>
                </c:pt>
                <c:pt idx="12">
                  <c:v>Essay 'cat' Count  / Essay Length</c:v>
                </c:pt>
                <c:pt idx="13">
                  <c:v>Essay '!' Count / Essay 'fun' Count </c:v>
                </c:pt>
                <c:pt idx="14">
                  <c:v>Gender / Has Cats</c:v>
                </c:pt>
                <c:pt idx="15">
                  <c:v>Ed Level / Drugs</c:v>
                </c:pt>
                <c:pt idx="16">
                  <c:v>Likes Dogs / Has Dogs</c:v>
                </c:pt>
                <c:pt idx="17">
                  <c:v>Age / Drugs</c:v>
                </c:pt>
                <c:pt idx="18">
                  <c:v>Likes Cats / Likes Dogs</c:v>
                </c:pt>
                <c:pt idx="19">
                  <c:v>Essay 'fun' Count  / Essay 'work' Count </c:v>
                </c:pt>
                <c:pt idx="20">
                  <c:v>Age / Smokes</c:v>
                </c:pt>
                <c:pt idx="21">
                  <c:v>Likes Cats / Essay Length</c:v>
                </c:pt>
                <c:pt idx="22">
                  <c:v>Drinks / Smokes</c:v>
                </c:pt>
                <c:pt idx="23">
                  <c:v>Likes Cats / Essay 'cat' Count </c:v>
                </c:pt>
                <c:pt idx="24">
                  <c:v>Essay 'dog' Count / Essay Length</c:v>
                </c:pt>
                <c:pt idx="25">
                  <c:v>Drugs / Likes Cats</c:v>
                </c:pt>
                <c:pt idx="26">
                  <c:v>Essay '!' Count  / Essay 'work' Count </c:v>
                </c:pt>
                <c:pt idx="27">
                  <c:v>Age / Drinks</c:v>
                </c:pt>
                <c:pt idx="28">
                  <c:v>Age / Has Cats</c:v>
                </c:pt>
                <c:pt idx="29">
                  <c:v>Likes Dogs / Essay 'cat' Count </c:v>
                </c:pt>
              </c:strCache>
            </c:strRef>
          </c:cat>
          <c:val>
            <c:numRef>
              <c:f>Sheet1!$B$2:$B$31</c:f>
              <c:numCache>
                <c:formatCode>General</c:formatCode>
                <c:ptCount val="30"/>
                <c:pt idx="0">
                  <c:v>0.34887699999999999</c:v>
                </c:pt>
                <c:pt idx="1">
                  <c:v>0.33832200000000001</c:v>
                </c:pt>
                <c:pt idx="2">
                  <c:v>0.31524000000000002</c:v>
                </c:pt>
                <c:pt idx="3">
                  <c:v>0.313276</c:v>
                </c:pt>
                <c:pt idx="4">
                  <c:v>0.30195499999999997</c:v>
                </c:pt>
                <c:pt idx="5">
                  <c:v>0.28997899999999999</c:v>
                </c:pt>
                <c:pt idx="6">
                  <c:v>0.23807700000000001</c:v>
                </c:pt>
                <c:pt idx="7">
                  <c:v>0.22189200000000001</c:v>
                </c:pt>
                <c:pt idx="8">
                  <c:v>0.219224</c:v>
                </c:pt>
                <c:pt idx="9">
                  <c:v>0.21601699999999999</c:v>
                </c:pt>
                <c:pt idx="10">
                  <c:v>0.20577500000000001</c:v>
                </c:pt>
                <c:pt idx="11">
                  <c:v>0.189688</c:v>
                </c:pt>
                <c:pt idx="12">
                  <c:v>0.165686</c:v>
                </c:pt>
                <c:pt idx="13">
                  <c:v>0.16098999999999999</c:v>
                </c:pt>
                <c:pt idx="14">
                  <c:v>0.15745799999999999</c:v>
                </c:pt>
                <c:pt idx="15">
                  <c:v>0.15420400000000001</c:v>
                </c:pt>
                <c:pt idx="16">
                  <c:v>0.153276</c:v>
                </c:pt>
                <c:pt idx="17">
                  <c:v>0.14791799999999999</c:v>
                </c:pt>
                <c:pt idx="18">
                  <c:v>0.14060800000000001</c:v>
                </c:pt>
                <c:pt idx="19">
                  <c:v>0.13911000000000001</c:v>
                </c:pt>
                <c:pt idx="20">
                  <c:v>0.13828699999999999</c:v>
                </c:pt>
                <c:pt idx="21">
                  <c:v>0.134432</c:v>
                </c:pt>
                <c:pt idx="22">
                  <c:v>0.133049</c:v>
                </c:pt>
                <c:pt idx="23">
                  <c:v>0.13220000000000001</c:v>
                </c:pt>
                <c:pt idx="24">
                  <c:v>0.120939</c:v>
                </c:pt>
                <c:pt idx="25">
                  <c:v>0.120924</c:v>
                </c:pt>
                <c:pt idx="26">
                  <c:v>0.119307</c:v>
                </c:pt>
                <c:pt idx="27">
                  <c:v>0.119034</c:v>
                </c:pt>
                <c:pt idx="28">
                  <c:v>0.10322000000000001</c:v>
                </c:pt>
                <c:pt idx="29">
                  <c:v>0.10097</c:v>
                </c:pt>
              </c:numCache>
            </c:numRef>
          </c:val>
          <c:extLst>
            <c:ext xmlns:c16="http://schemas.microsoft.com/office/drawing/2014/chart" uri="{C3380CC4-5D6E-409C-BE32-E72D297353CC}">
              <c16:uniqueId val="{00000000-02EF-0440-929F-BDA4FE07D335}"/>
            </c:ext>
          </c:extLst>
        </c:ser>
        <c:dLbls>
          <c:showLegendKey val="0"/>
          <c:showVal val="0"/>
          <c:showCatName val="0"/>
          <c:showSerName val="0"/>
          <c:showPercent val="0"/>
          <c:showBubbleSize val="0"/>
        </c:dLbls>
        <c:gapWidth val="150"/>
        <c:overlap val="100"/>
        <c:axId val="802451072"/>
        <c:axId val="802416208"/>
      </c:barChart>
      <c:catAx>
        <c:axId val="80245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2416208"/>
        <c:crosses val="autoZero"/>
        <c:auto val="1"/>
        <c:lblAlgn val="ctr"/>
        <c:lblOffset val="100"/>
        <c:noMultiLvlLbl val="0"/>
      </c:catAx>
      <c:valAx>
        <c:axId val="8024162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02451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
        <p:nvSpPr>
          <p:cNvPr id="9" name="Text Placeholder 8">
            <a:extLst>
              <a:ext uri="{FF2B5EF4-FFF2-40B4-BE49-F238E27FC236}">
                <a16:creationId xmlns:a16="http://schemas.microsoft.com/office/drawing/2014/main" id="{9B4290DA-9EC4-0643-A6D6-3372C6F9A87A}"/>
              </a:ext>
            </a:extLst>
          </p:cNvPr>
          <p:cNvSpPr>
            <a:spLocks noGrp="1"/>
          </p:cNvSpPr>
          <p:nvPr>
            <p:ph type="body" sz="quarter" idx="13"/>
          </p:nvPr>
        </p:nvSpPr>
        <p:spPr>
          <a:xfrm>
            <a:off x="252919" y="143052"/>
            <a:ext cx="5546725" cy="368300"/>
          </a:xfrm>
        </p:spPr>
        <p:txBody>
          <a:bodyPr/>
          <a:lstStyle>
            <a:lvl1pPr marL="0" indent="0">
              <a:buNone/>
              <a:defRPr b="0" cap="none" spc="0">
                <a:ln w="0"/>
                <a:solidFill>
                  <a:schemeClr val="accent1"/>
                </a:solidFill>
                <a:effectLst>
                  <a:outerShdw blurRad="38100" dist="25400" dir="5400000" algn="ctr" rotWithShape="0">
                    <a:srgbClr val="6E747A">
                      <a:alpha val="43000"/>
                    </a:srgbClr>
                  </a:outerShdw>
                </a:effectLst>
              </a:defRPr>
            </a:lvl1pPr>
            <a:lvl2pPr marL="502920" indent="0">
              <a:buNone/>
              <a:defRPr b="0" cap="none" spc="0">
                <a:ln w="0"/>
                <a:solidFill>
                  <a:schemeClr val="tx1"/>
                </a:solidFill>
                <a:effectLst>
                  <a:outerShdw blurRad="38100" dist="19050" dir="2700000" algn="tl" rotWithShape="0">
                    <a:schemeClr val="dk1">
                      <a:alpha val="40000"/>
                    </a:schemeClr>
                  </a:outerShdw>
                </a:effectLst>
              </a:defRPr>
            </a:lvl2pPr>
            <a:lvl3pPr marL="960120" indent="0">
              <a:buNone/>
              <a:defRPr b="0" cap="none" spc="0">
                <a:ln w="0"/>
                <a:solidFill>
                  <a:schemeClr val="tx1"/>
                </a:solidFill>
                <a:effectLst>
                  <a:outerShdw blurRad="38100" dist="19050" dir="2700000" algn="tl" rotWithShape="0">
                    <a:schemeClr val="dk1">
                      <a:alpha val="40000"/>
                    </a:schemeClr>
                  </a:outerShdw>
                </a:effectLst>
              </a:defRPr>
            </a:lvl3pPr>
            <a:lvl4pPr marL="1417320" indent="0">
              <a:buNone/>
              <a:defRPr b="0" cap="none" spc="0">
                <a:ln w="0"/>
                <a:solidFill>
                  <a:schemeClr val="tx1"/>
                </a:solidFill>
                <a:effectLst>
                  <a:outerShdw blurRad="38100" dist="19050" dir="2700000" algn="tl" rotWithShape="0">
                    <a:schemeClr val="dk1">
                      <a:alpha val="40000"/>
                    </a:schemeClr>
                  </a:outerShdw>
                </a:effectLst>
              </a:defRPr>
            </a:lvl4pPr>
            <a:lvl5pPr marL="1874520" indent="0">
              <a:buNone/>
              <a:defRPr b="0" cap="none" spc="0">
                <a:ln w="0"/>
                <a:solidFill>
                  <a:schemeClr val="tx1"/>
                </a:solidFill>
                <a:effectLst>
                  <a:outerShdw blurRad="38100" dist="19050" dir="2700000" algn="tl" rotWithShape="0">
                    <a:schemeClr val="dk1">
                      <a:alpha val="40000"/>
                    </a:schemeClr>
                  </a:outerShdw>
                </a:effectLst>
              </a:defRPr>
            </a:lvl5pPr>
          </a:lstStyle>
          <a:p>
            <a:pPr lvl="0"/>
            <a:r>
              <a:rPr lang="en-US" dirty="0"/>
              <a:t>Edit Master text styles</a:t>
            </a:r>
          </a:p>
        </p:txBody>
      </p:sp>
      <p:sp>
        <p:nvSpPr>
          <p:cNvPr id="13" name="Title 1">
            <a:extLst>
              <a:ext uri="{FF2B5EF4-FFF2-40B4-BE49-F238E27FC236}">
                <a16:creationId xmlns:a16="http://schemas.microsoft.com/office/drawing/2014/main" id="{4FC5D3CF-D2DC-BC46-A53E-2204DCC31AE7}"/>
              </a:ext>
            </a:extLst>
          </p:cNvPr>
          <p:cNvSpPr>
            <a:spLocks noGrp="1"/>
          </p:cNvSpPr>
          <p:nvPr>
            <p:ph type="title"/>
          </p:nvPr>
        </p:nvSpPr>
        <p:spPr>
          <a:xfrm>
            <a:off x="256032" y="1143000"/>
            <a:ext cx="2834640" cy="1479172"/>
          </a:xfrm>
        </p:spPr>
        <p:txBody>
          <a:bodyPr anchor="b">
            <a:normAutofit/>
          </a:bodyPr>
          <a:lstStyle>
            <a:lvl1pPr>
              <a:defRPr sz="3200" b="0" baseline="0"/>
            </a:lvl1pPr>
          </a:lstStyle>
          <a:p>
            <a:r>
              <a:rPr lang="en-US" dirty="0"/>
              <a:t>Click to edit Master title style</a:t>
            </a:r>
          </a:p>
        </p:txBody>
      </p:sp>
      <p:sp>
        <p:nvSpPr>
          <p:cNvPr id="14" name="Text Placeholder 3">
            <a:extLst>
              <a:ext uri="{FF2B5EF4-FFF2-40B4-BE49-F238E27FC236}">
                <a16:creationId xmlns:a16="http://schemas.microsoft.com/office/drawing/2014/main" id="{C9916D8F-2FAA-9C41-BE78-F7610532FF0E}"/>
              </a:ext>
            </a:extLst>
          </p:cNvPr>
          <p:cNvSpPr>
            <a:spLocks noGrp="1"/>
          </p:cNvSpPr>
          <p:nvPr>
            <p:ph type="body" sz="half" idx="14"/>
          </p:nvPr>
        </p:nvSpPr>
        <p:spPr>
          <a:xfrm>
            <a:off x="256032" y="2716306"/>
            <a:ext cx="2834640" cy="309986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8" name="Straight Connector 7">
            <a:extLst>
              <a:ext uri="{FF2B5EF4-FFF2-40B4-BE49-F238E27FC236}">
                <a16:creationId xmlns:a16="http://schemas.microsoft.com/office/drawing/2014/main" id="{4AF4EAC1-1B6A-AB4D-9540-6F7D0C0D1754}"/>
              </a:ext>
            </a:extLst>
          </p:cNvPr>
          <p:cNvCxnSpPr/>
          <p:nvPr userDrawn="1"/>
        </p:nvCxnSpPr>
        <p:spPr>
          <a:xfrm>
            <a:off x="3859674" y="1865032"/>
            <a:ext cx="3474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2A3827-CFD3-DD4C-97EC-FC0D83BC1EA8}"/>
              </a:ext>
            </a:extLst>
          </p:cNvPr>
          <p:cNvCxnSpPr/>
          <p:nvPr userDrawn="1"/>
        </p:nvCxnSpPr>
        <p:spPr>
          <a:xfrm>
            <a:off x="7818463" y="1864194"/>
            <a:ext cx="34747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1479172"/>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02569" y="1449662"/>
            <a:ext cx="7682455" cy="453965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2716306"/>
            <a:ext cx="2834640" cy="309986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11" name="Straight Connector 10">
            <a:extLst>
              <a:ext uri="{FF2B5EF4-FFF2-40B4-BE49-F238E27FC236}">
                <a16:creationId xmlns:a16="http://schemas.microsoft.com/office/drawing/2014/main" id="{4F6D5B8B-4313-0443-981D-3ACE227B3CBF}"/>
              </a:ext>
            </a:extLst>
          </p:cNvPr>
          <p:cNvCxnSpPr/>
          <p:nvPr userDrawn="1"/>
        </p:nvCxnSpPr>
        <p:spPr>
          <a:xfrm>
            <a:off x="3802569" y="1340649"/>
            <a:ext cx="768245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AFD570DE-3901-FD4D-AA63-5E3821348AF9}"/>
              </a:ext>
            </a:extLst>
          </p:cNvPr>
          <p:cNvSpPr>
            <a:spLocks noGrp="1"/>
          </p:cNvSpPr>
          <p:nvPr>
            <p:ph type="body" sz="quarter" idx="13"/>
          </p:nvPr>
        </p:nvSpPr>
        <p:spPr>
          <a:xfrm>
            <a:off x="3802063" y="725411"/>
            <a:ext cx="7683500" cy="593725"/>
          </a:xfrm>
        </p:spPr>
        <p:txBody>
          <a:bodyPr anchor="b"/>
          <a:lstStyle>
            <a:lvl1pPr marL="0" indent="0">
              <a:buNone/>
              <a:defRPr b="1" i="0" baseline="0"/>
            </a:lvl1pPr>
          </a:lstStyle>
          <a:p>
            <a:pPr lvl="0"/>
            <a:r>
              <a:rPr lang="en-US" dirty="0"/>
              <a:t>Edit Master text styles</a:t>
            </a:r>
          </a:p>
        </p:txBody>
      </p:sp>
      <p:sp>
        <p:nvSpPr>
          <p:cNvPr id="12" name="Text Placeholder 8">
            <a:extLst>
              <a:ext uri="{FF2B5EF4-FFF2-40B4-BE49-F238E27FC236}">
                <a16:creationId xmlns:a16="http://schemas.microsoft.com/office/drawing/2014/main" id="{5FB61706-6104-9946-B8D9-CE84DADCF754}"/>
              </a:ext>
            </a:extLst>
          </p:cNvPr>
          <p:cNvSpPr>
            <a:spLocks noGrp="1"/>
          </p:cNvSpPr>
          <p:nvPr>
            <p:ph type="body" sz="quarter" idx="14"/>
          </p:nvPr>
        </p:nvSpPr>
        <p:spPr>
          <a:xfrm>
            <a:off x="252919" y="143052"/>
            <a:ext cx="5546725" cy="368300"/>
          </a:xfrm>
        </p:spPr>
        <p:txBody>
          <a:bodyPr/>
          <a:lstStyle>
            <a:lvl1pPr marL="0" indent="0">
              <a:buNone/>
              <a:defRPr b="0" cap="none" spc="0">
                <a:ln w="0"/>
                <a:solidFill>
                  <a:schemeClr val="accent1"/>
                </a:solidFill>
                <a:effectLst>
                  <a:outerShdw blurRad="38100" dist="25400" dir="5400000" algn="ctr" rotWithShape="0">
                    <a:srgbClr val="6E747A">
                      <a:alpha val="43000"/>
                    </a:srgbClr>
                  </a:outerShdw>
                </a:effectLst>
              </a:defRPr>
            </a:lvl1pPr>
            <a:lvl2pPr marL="502920" indent="0">
              <a:buNone/>
              <a:defRPr b="0" cap="none" spc="0">
                <a:ln w="0"/>
                <a:solidFill>
                  <a:schemeClr val="tx1"/>
                </a:solidFill>
                <a:effectLst>
                  <a:outerShdw blurRad="38100" dist="19050" dir="2700000" algn="tl" rotWithShape="0">
                    <a:schemeClr val="dk1">
                      <a:alpha val="40000"/>
                    </a:schemeClr>
                  </a:outerShdw>
                </a:effectLst>
              </a:defRPr>
            </a:lvl2pPr>
            <a:lvl3pPr marL="960120" indent="0">
              <a:buNone/>
              <a:defRPr b="0" cap="none" spc="0">
                <a:ln w="0"/>
                <a:solidFill>
                  <a:schemeClr val="tx1"/>
                </a:solidFill>
                <a:effectLst>
                  <a:outerShdw blurRad="38100" dist="19050" dir="2700000" algn="tl" rotWithShape="0">
                    <a:schemeClr val="dk1">
                      <a:alpha val="40000"/>
                    </a:schemeClr>
                  </a:outerShdw>
                </a:effectLst>
              </a:defRPr>
            </a:lvl3pPr>
            <a:lvl4pPr marL="1417320" indent="0">
              <a:buNone/>
              <a:defRPr b="0" cap="none" spc="0">
                <a:ln w="0"/>
                <a:solidFill>
                  <a:schemeClr val="tx1"/>
                </a:solidFill>
                <a:effectLst>
                  <a:outerShdw blurRad="38100" dist="19050" dir="2700000" algn="tl" rotWithShape="0">
                    <a:schemeClr val="dk1">
                      <a:alpha val="40000"/>
                    </a:schemeClr>
                  </a:outerShdw>
                </a:effectLst>
              </a:defRPr>
            </a:lvl4pPr>
            <a:lvl5pPr marL="1874520" indent="0">
              <a:buNone/>
              <a:defRPr b="0" cap="none" spc="0">
                <a:ln w="0"/>
                <a:solidFill>
                  <a:schemeClr val="tx1"/>
                </a:solidFill>
                <a:effectLst>
                  <a:outerShdw blurRad="38100" dist="19050" dir="2700000" algn="tl" rotWithShape="0">
                    <a:schemeClr val="dk1">
                      <a:alpha val="40000"/>
                    </a:schemeClr>
                  </a:outerShdw>
                </a:effectLst>
              </a:defRPr>
            </a:lvl5pPr>
          </a:lstStyle>
          <a:p>
            <a:pPr lvl="0"/>
            <a:r>
              <a:rPr lang="en-US" dirty="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11/28/18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
        <p:nvSpPr>
          <p:cNvPr id="11" name="Text Placeholder 8">
            <a:extLst>
              <a:ext uri="{FF2B5EF4-FFF2-40B4-BE49-F238E27FC236}">
                <a16:creationId xmlns:a16="http://schemas.microsoft.com/office/drawing/2014/main" id="{194DCD9A-403F-3E48-BA8A-4EA122D3D39D}"/>
              </a:ext>
            </a:extLst>
          </p:cNvPr>
          <p:cNvSpPr>
            <a:spLocks noGrp="1"/>
          </p:cNvSpPr>
          <p:nvPr>
            <p:ph type="body" sz="quarter" idx="13"/>
          </p:nvPr>
        </p:nvSpPr>
        <p:spPr>
          <a:xfrm>
            <a:off x="252919" y="143052"/>
            <a:ext cx="5546725" cy="368300"/>
          </a:xfrm>
        </p:spPr>
        <p:txBody>
          <a:bodyPr/>
          <a:lstStyle>
            <a:lvl1pPr marL="0" indent="0">
              <a:buNone/>
              <a:defRPr b="0" cap="none" spc="0">
                <a:ln w="0"/>
                <a:solidFill>
                  <a:schemeClr val="accent1"/>
                </a:solidFill>
                <a:effectLst>
                  <a:outerShdw blurRad="38100" dist="25400" dir="5400000" algn="ctr" rotWithShape="0">
                    <a:srgbClr val="6E747A">
                      <a:alpha val="43000"/>
                    </a:srgbClr>
                  </a:outerShdw>
                </a:effectLst>
              </a:defRPr>
            </a:lvl1pPr>
            <a:lvl2pPr marL="502920" indent="0">
              <a:buNone/>
              <a:defRPr b="0" cap="none" spc="0">
                <a:ln w="0"/>
                <a:solidFill>
                  <a:schemeClr val="tx1"/>
                </a:solidFill>
                <a:effectLst>
                  <a:outerShdw blurRad="38100" dist="19050" dir="2700000" algn="tl" rotWithShape="0">
                    <a:schemeClr val="dk1">
                      <a:alpha val="40000"/>
                    </a:schemeClr>
                  </a:outerShdw>
                </a:effectLst>
              </a:defRPr>
            </a:lvl2pPr>
            <a:lvl3pPr marL="960120" indent="0">
              <a:buNone/>
              <a:defRPr b="0" cap="none" spc="0">
                <a:ln w="0"/>
                <a:solidFill>
                  <a:schemeClr val="tx1"/>
                </a:solidFill>
                <a:effectLst>
                  <a:outerShdw blurRad="38100" dist="19050" dir="2700000" algn="tl" rotWithShape="0">
                    <a:schemeClr val="dk1">
                      <a:alpha val="40000"/>
                    </a:schemeClr>
                  </a:outerShdw>
                </a:effectLst>
              </a:defRPr>
            </a:lvl3pPr>
            <a:lvl4pPr marL="1417320" indent="0">
              <a:buNone/>
              <a:defRPr b="0" cap="none" spc="0">
                <a:ln w="0"/>
                <a:solidFill>
                  <a:schemeClr val="tx1"/>
                </a:solidFill>
                <a:effectLst>
                  <a:outerShdw blurRad="38100" dist="19050" dir="2700000" algn="tl" rotWithShape="0">
                    <a:schemeClr val="dk1">
                      <a:alpha val="40000"/>
                    </a:schemeClr>
                  </a:outerShdw>
                </a:effectLst>
              </a:defRPr>
            </a:lvl4pPr>
            <a:lvl5pPr marL="1874520" indent="0">
              <a:buNone/>
              <a:defRPr b="0" cap="none" spc="0">
                <a:ln w="0"/>
                <a:solidFill>
                  <a:schemeClr val="tx1"/>
                </a:solidFill>
                <a:effectLst>
                  <a:outerShdw blurRad="38100" dist="19050" dir="2700000" algn="tl" rotWithShape="0">
                    <a:schemeClr val="dk1">
                      <a:alpha val="40000"/>
                    </a:schemeClr>
                  </a:outerShdw>
                </a:effectLst>
              </a:defRPr>
            </a:lvl5pPr>
          </a:lstStyle>
          <a:p>
            <a:pPr lvl="0"/>
            <a:r>
              <a:rPr lang="en-US" dirty="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11/28/18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9442-8FD4-6E4D-8965-7D1095860673}"/>
              </a:ext>
            </a:extLst>
          </p:cNvPr>
          <p:cNvSpPr>
            <a:spLocks noGrp="1"/>
          </p:cNvSpPr>
          <p:nvPr>
            <p:ph type="ctrTitle"/>
          </p:nvPr>
        </p:nvSpPr>
        <p:spPr/>
        <p:txBody>
          <a:bodyPr/>
          <a:lstStyle/>
          <a:p>
            <a:r>
              <a:rPr lang="en-US" dirty="0"/>
              <a:t>‘Cat People’</a:t>
            </a:r>
          </a:p>
        </p:txBody>
      </p:sp>
      <p:sp>
        <p:nvSpPr>
          <p:cNvPr id="3" name="Subtitle 2">
            <a:extLst>
              <a:ext uri="{FF2B5EF4-FFF2-40B4-BE49-F238E27FC236}">
                <a16:creationId xmlns:a16="http://schemas.microsoft.com/office/drawing/2014/main" id="{26582F37-967B-6542-9827-3103A7B0CD18}"/>
              </a:ext>
            </a:extLst>
          </p:cNvPr>
          <p:cNvSpPr>
            <a:spLocks noGrp="1"/>
          </p:cNvSpPr>
          <p:nvPr>
            <p:ph type="subTitle" idx="1"/>
          </p:nvPr>
        </p:nvSpPr>
        <p:spPr/>
        <p:txBody>
          <a:bodyPr>
            <a:normAutofit lnSpcReduction="10000"/>
          </a:bodyPr>
          <a:lstStyle/>
          <a:p>
            <a:r>
              <a:rPr lang="en-US" b="1" dirty="0"/>
              <a:t>Machine Learning Fundamentals</a:t>
            </a:r>
            <a:br>
              <a:rPr lang="en-US" dirty="0"/>
            </a:br>
            <a:r>
              <a:rPr lang="en-US" dirty="0"/>
              <a:t>Emily Brown</a:t>
            </a:r>
            <a:br>
              <a:rPr lang="en-US" dirty="0"/>
            </a:br>
            <a:r>
              <a:rPr lang="en-US" dirty="0"/>
              <a:t>November 2018</a:t>
            </a:r>
          </a:p>
        </p:txBody>
      </p:sp>
    </p:spTree>
    <p:extLst>
      <p:ext uri="{BB962C8B-B14F-4D97-AF65-F5344CB8AC3E}">
        <p14:creationId xmlns:p14="http://schemas.microsoft.com/office/powerpoint/2010/main" val="386161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A99897-894A-454D-A84D-1C174548089C}"/>
              </a:ext>
            </a:extLst>
          </p:cNvPr>
          <p:cNvSpPr>
            <a:spLocks noGrp="1"/>
          </p:cNvSpPr>
          <p:nvPr>
            <p:ph type="body" idx="1"/>
          </p:nvPr>
        </p:nvSpPr>
        <p:spPr/>
        <p:txBody>
          <a:bodyPr>
            <a:normAutofit/>
          </a:bodyPr>
          <a:lstStyle/>
          <a:p>
            <a:r>
              <a:rPr lang="en-US" dirty="0"/>
              <a:t>Age predictions based upon Multiple Linear Regressor </a:t>
            </a:r>
          </a:p>
        </p:txBody>
      </p:sp>
      <p:pic>
        <p:nvPicPr>
          <p:cNvPr id="10" name="Content Placeholder 9">
            <a:extLst>
              <a:ext uri="{FF2B5EF4-FFF2-40B4-BE49-F238E27FC236}">
                <a16:creationId xmlns:a16="http://schemas.microsoft.com/office/drawing/2014/main" id="{CCD1EF68-7C9F-EC4E-9DC5-4220A5CE5B93}"/>
              </a:ext>
            </a:extLst>
          </p:cNvPr>
          <p:cNvPicPr>
            <a:picLocks noGrp="1" noChangeAspect="1"/>
          </p:cNvPicPr>
          <p:nvPr>
            <p:ph sz="half" idx="2"/>
          </p:nvPr>
        </p:nvPicPr>
        <p:blipFill>
          <a:blip r:embed="rId2"/>
          <a:stretch>
            <a:fillRect/>
          </a:stretch>
        </p:blipFill>
        <p:spPr>
          <a:xfrm>
            <a:off x="3867150" y="2062835"/>
            <a:ext cx="3475038" cy="2226063"/>
          </a:xfrm>
        </p:spPr>
      </p:pic>
      <p:sp>
        <p:nvSpPr>
          <p:cNvPr id="4" name="Text Placeholder 3">
            <a:extLst>
              <a:ext uri="{FF2B5EF4-FFF2-40B4-BE49-F238E27FC236}">
                <a16:creationId xmlns:a16="http://schemas.microsoft.com/office/drawing/2014/main" id="{257DDC95-9592-9140-933F-859DD43784D3}"/>
              </a:ext>
            </a:extLst>
          </p:cNvPr>
          <p:cNvSpPr>
            <a:spLocks noGrp="1"/>
          </p:cNvSpPr>
          <p:nvPr>
            <p:ph type="body" sz="quarter" idx="3"/>
          </p:nvPr>
        </p:nvSpPr>
        <p:spPr/>
        <p:txBody>
          <a:bodyPr>
            <a:normAutofit fontScale="92500" lnSpcReduction="10000"/>
          </a:bodyPr>
          <a:lstStyle/>
          <a:p>
            <a:r>
              <a:rPr lang="en-US" dirty="0"/>
              <a:t>Age K-Nearest Neighbors Regressor Accuracy at various values for k</a:t>
            </a:r>
          </a:p>
        </p:txBody>
      </p:sp>
      <p:pic>
        <p:nvPicPr>
          <p:cNvPr id="12" name="Content Placeholder 11">
            <a:extLst>
              <a:ext uri="{FF2B5EF4-FFF2-40B4-BE49-F238E27FC236}">
                <a16:creationId xmlns:a16="http://schemas.microsoft.com/office/drawing/2014/main" id="{8450D1D0-AF19-7B4B-B9B6-A54D47EA7800}"/>
              </a:ext>
            </a:extLst>
          </p:cNvPr>
          <p:cNvPicPr>
            <a:picLocks noGrp="1" noChangeAspect="1"/>
          </p:cNvPicPr>
          <p:nvPr>
            <p:ph sz="quarter" idx="4"/>
          </p:nvPr>
        </p:nvPicPr>
        <p:blipFill>
          <a:blip r:embed="rId3"/>
          <a:stretch>
            <a:fillRect/>
          </a:stretch>
        </p:blipFill>
        <p:spPr>
          <a:xfrm>
            <a:off x="7818438" y="2035042"/>
            <a:ext cx="3475037" cy="2253856"/>
          </a:xfrm>
        </p:spPr>
      </p:pic>
      <p:sp>
        <p:nvSpPr>
          <p:cNvPr id="6" name="Text Placeholder 5">
            <a:extLst>
              <a:ext uri="{FF2B5EF4-FFF2-40B4-BE49-F238E27FC236}">
                <a16:creationId xmlns:a16="http://schemas.microsoft.com/office/drawing/2014/main" id="{EFB93981-2A91-2845-A961-C2B833122F4A}"/>
              </a:ext>
            </a:extLst>
          </p:cNvPr>
          <p:cNvSpPr>
            <a:spLocks noGrp="1"/>
          </p:cNvSpPr>
          <p:nvPr>
            <p:ph type="body" sz="quarter" idx="13"/>
          </p:nvPr>
        </p:nvSpPr>
        <p:spPr/>
        <p:txBody>
          <a:bodyPr/>
          <a:lstStyle/>
          <a:p>
            <a:r>
              <a:rPr lang="en-US" dirty="0"/>
              <a:t>Regression Approaches</a:t>
            </a:r>
          </a:p>
        </p:txBody>
      </p:sp>
      <p:sp>
        <p:nvSpPr>
          <p:cNvPr id="7" name="Title 6">
            <a:extLst>
              <a:ext uri="{FF2B5EF4-FFF2-40B4-BE49-F238E27FC236}">
                <a16:creationId xmlns:a16="http://schemas.microsoft.com/office/drawing/2014/main" id="{FA8AC76D-0AC5-3743-ABDE-9133BEDB46E5}"/>
              </a:ext>
            </a:extLst>
          </p:cNvPr>
          <p:cNvSpPr>
            <a:spLocks noGrp="1"/>
          </p:cNvSpPr>
          <p:nvPr>
            <p:ph type="title"/>
          </p:nvPr>
        </p:nvSpPr>
        <p:spPr/>
        <p:txBody>
          <a:bodyPr>
            <a:normAutofit fontScale="90000"/>
          </a:bodyPr>
          <a:lstStyle/>
          <a:p>
            <a:r>
              <a:rPr lang="en-US" dirty="0"/>
              <a:t>Multiple Linear Regressor and K Neighbors Regressor</a:t>
            </a:r>
          </a:p>
        </p:txBody>
      </p:sp>
      <p:sp>
        <p:nvSpPr>
          <p:cNvPr id="8" name="Text Placeholder 7">
            <a:extLst>
              <a:ext uri="{FF2B5EF4-FFF2-40B4-BE49-F238E27FC236}">
                <a16:creationId xmlns:a16="http://schemas.microsoft.com/office/drawing/2014/main" id="{EA212B99-1117-7942-97C8-1BB97F026848}"/>
              </a:ext>
            </a:extLst>
          </p:cNvPr>
          <p:cNvSpPr>
            <a:spLocks noGrp="1"/>
          </p:cNvSpPr>
          <p:nvPr>
            <p:ph type="body" sz="half" idx="14"/>
          </p:nvPr>
        </p:nvSpPr>
        <p:spPr>
          <a:xfrm>
            <a:off x="256032" y="2716305"/>
            <a:ext cx="2834640" cy="3349957"/>
          </a:xfrm>
        </p:spPr>
        <p:txBody>
          <a:bodyPr>
            <a:normAutofit lnSpcReduction="10000"/>
          </a:bodyPr>
          <a:lstStyle/>
          <a:p>
            <a:r>
              <a:rPr lang="en-US" dirty="0"/>
              <a:t>For the regression portions of the analysis, I looked at the ability to predict a respondent’s age based upon their various other responses in the dataset such as income, education level, gender, their responses to the questions on drinking, drugs and smoking, whether they liked cats and dogs, and certain features of their essay responses</a:t>
            </a:r>
          </a:p>
          <a:p>
            <a:r>
              <a:rPr lang="en-US" dirty="0"/>
              <a:t>Unfortunately neither approach was particularly accurate, with the MLR model returning an R</a:t>
            </a:r>
            <a:r>
              <a:rPr lang="en-US" baseline="30000" dirty="0"/>
              <a:t>2</a:t>
            </a:r>
            <a:r>
              <a:rPr lang="en-US" dirty="0"/>
              <a:t> of 0.1 and the k Neighbors regressor indicating a max accuracy of 12%</a:t>
            </a:r>
          </a:p>
        </p:txBody>
      </p:sp>
    </p:spTree>
    <p:extLst>
      <p:ext uri="{BB962C8B-B14F-4D97-AF65-F5344CB8AC3E}">
        <p14:creationId xmlns:p14="http://schemas.microsoft.com/office/powerpoint/2010/main" val="380931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25A5-5EDF-124A-90B1-769602204184}"/>
              </a:ext>
            </a:extLst>
          </p:cNvPr>
          <p:cNvSpPr>
            <a:spLocks noGrp="1"/>
          </p:cNvSpPr>
          <p:nvPr>
            <p:ph type="title"/>
          </p:nvPr>
        </p:nvSpPr>
        <p:spPr/>
        <p:txBody>
          <a:bodyPr/>
          <a:lstStyle/>
          <a:p>
            <a:r>
              <a:rPr lang="en-US" dirty="0"/>
              <a:t>Conclusions &amp; Next Steps</a:t>
            </a:r>
          </a:p>
        </p:txBody>
      </p:sp>
      <p:sp>
        <p:nvSpPr>
          <p:cNvPr id="3" name="Content Placeholder 2">
            <a:extLst>
              <a:ext uri="{FF2B5EF4-FFF2-40B4-BE49-F238E27FC236}">
                <a16:creationId xmlns:a16="http://schemas.microsoft.com/office/drawing/2014/main" id="{5181059C-31D0-D246-8A4F-87108BFFC426}"/>
              </a:ext>
            </a:extLst>
          </p:cNvPr>
          <p:cNvSpPr>
            <a:spLocks noGrp="1"/>
          </p:cNvSpPr>
          <p:nvPr>
            <p:ph idx="1"/>
          </p:nvPr>
        </p:nvSpPr>
        <p:spPr/>
        <p:txBody>
          <a:bodyPr/>
          <a:lstStyle/>
          <a:p>
            <a:r>
              <a:rPr lang="en-US" dirty="0"/>
              <a:t>While the data showed some correlations that were surprising to me, none were exceptionally strong</a:t>
            </a:r>
          </a:p>
          <a:p>
            <a:r>
              <a:rPr lang="en-US" dirty="0"/>
              <a:t>Similarly, the classification and regression models did not generate results significantly above what would be expected based upon random analyses of the dataset</a:t>
            </a:r>
          </a:p>
          <a:p>
            <a:r>
              <a:rPr lang="en-US" dirty="0"/>
              <a:t>For further analyses, I would like to have more data regarding the actual outcomes of the respondents – who they chose to go on dates with and whether these dates successfully turned into relationships</a:t>
            </a:r>
          </a:p>
          <a:p>
            <a:r>
              <a:rPr lang="en-US" dirty="0"/>
              <a:t>This would likely provide insights into what is actually helpful information for OK Cupid to collect and what types of questions (and how they ask the questions) to ask</a:t>
            </a:r>
          </a:p>
          <a:p>
            <a:endParaRPr lang="en-US" dirty="0"/>
          </a:p>
        </p:txBody>
      </p:sp>
    </p:spTree>
    <p:extLst>
      <p:ext uri="{BB962C8B-B14F-4D97-AF65-F5344CB8AC3E}">
        <p14:creationId xmlns:p14="http://schemas.microsoft.com/office/powerpoint/2010/main" val="201650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239E-6DE0-694B-82BB-D493DABCF4E6}"/>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D764085-ADA2-3945-B15B-32FB0B48EF48}"/>
              </a:ext>
            </a:extLst>
          </p:cNvPr>
          <p:cNvSpPr>
            <a:spLocks noGrp="1"/>
          </p:cNvSpPr>
          <p:nvPr>
            <p:ph idx="1"/>
          </p:nvPr>
        </p:nvSpPr>
        <p:spPr/>
        <p:txBody>
          <a:bodyPr/>
          <a:lstStyle/>
          <a:p>
            <a:r>
              <a:rPr lang="en-US" dirty="0"/>
              <a:t>Exploration and Augmentation of the Dataset</a:t>
            </a:r>
          </a:p>
          <a:p>
            <a:r>
              <a:rPr lang="en-US" dirty="0"/>
              <a:t>Questions to Investigate</a:t>
            </a:r>
          </a:p>
          <a:p>
            <a:r>
              <a:rPr lang="en-US" dirty="0"/>
              <a:t>Classification Approaches</a:t>
            </a:r>
          </a:p>
          <a:p>
            <a:r>
              <a:rPr lang="en-US" dirty="0"/>
              <a:t>Regression Approaches</a:t>
            </a:r>
          </a:p>
          <a:p>
            <a:r>
              <a:rPr lang="en-US" dirty="0"/>
              <a:t>Conclusions &amp; Next Steps</a:t>
            </a:r>
          </a:p>
        </p:txBody>
      </p:sp>
    </p:spTree>
    <p:extLst>
      <p:ext uri="{BB962C8B-B14F-4D97-AF65-F5344CB8AC3E}">
        <p14:creationId xmlns:p14="http://schemas.microsoft.com/office/powerpoint/2010/main" val="216002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188B-B07A-E94C-8F8C-127D7DA7DDAA}"/>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9C670FC0-EE94-9D4C-A800-32F4F858F7F3}"/>
              </a:ext>
            </a:extLst>
          </p:cNvPr>
          <p:cNvSpPr>
            <a:spLocks noGrp="1"/>
          </p:cNvSpPr>
          <p:nvPr>
            <p:ph type="body" sz="half" idx="2"/>
          </p:nvPr>
        </p:nvSpPr>
        <p:spPr/>
        <p:txBody>
          <a:bodyPr/>
          <a:lstStyle/>
          <a:p>
            <a:r>
              <a:rPr lang="en-US" dirty="0"/>
              <a:t>I decided to focus on the ‘Pets’ section of the dataset, where respondents were asked to categorize their like / dislike of cats and dogs and whether they had cats and / or dogs</a:t>
            </a:r>
          </a:p>
        </p:txBody>
      </p:sp>
      <p:sp>
        <p:nvSpPr>
          <p:cNvPr id="5" name="Text Placeholder 4">
            <a:extLst>
              <a:ext uri="{FF2B5EF4-FFF2-40B4-BE49-F238E27FC236}">
                <a16:creationId xmlns:a16="http://schemas.microsoft.com/office/drawing/2014/main" id="{19B3BD38-959D-5E46-8BA7-848D90FF25FE}"/>
              </a:ext>
            </a:extLst>
          </p:cNvPr>
          <p:cNvSpPr>
            <a:spLocks noGrp="1"/>
          </p:cNvSpPr>
          <p:nvPr>
            <p:ph type="body" sz="quarter" idx="13"/>
          </p:nvPr>
        </p:nvSpPr>
        <p:spPr/>
        <p:txBody>
          <a:bodyPr/>
          <a:lstStyle/>
          <a:p>
            <a:r>
              <a:rPr lang="en-US" dirty="0"/>
              <a:t>‘Pets’</a:t>
            </a:r>
          </a:p>
        </p:txBody>
      </p:sp>
      <p:sp>
        <p:nvSpPr>
          <p:cNvPr id="6" name="Text Placeholder 5">
            <a:extLst>
              <a:ext uri="{FF2B5EF4-FFF2-40B4-BE49-F238E27FC236}">
                <a16:creationId xmlns:a16="http://schemas.microsoft.com/office/drawing/2014/main" id="{6CD7916B-F344-3D40-8481-05E8C775E1A5}"/>
              </a:ext>
            </a:extLst>
          </p:cNvPr>
          <p:cNvSpPr>
            <a:spLocks noGrp="1"/>
          </p:cNvSpPr>
          <p:nvPr>
            <p:ph type="body" sz="quarter" idx="14"/>
          </p:nvPr>
        </p:nvSpPr>
        <p:spPr/>
        <p:txBody>
          <a:bodyPr/>
          <a:lstStyle/>
          <a:p>
            <a:r>
              <a:rPr lang="en-US" dirty="0"/>
              <a:t>Exploration &amp; Augmentation of the Dataset</a:t>
            </a:r>
          </a:p>
        </p:txBody>
      </p:sp>
      <p:graphicFrame>
        <p:nvGraphicFramePr>
          <p:cNvPr id="7" name="Content Placeholder 7">
            <a:extLst>
              <a:ext uri="{FF2B5EF4-FFF2-40B4-BE49-F238E27FC236}">
                <a16:creationId xmlns:a16="http://schemas.microsoft.com/office/drawing/2014/main" id="{DBAA2597-6EDA-6C48-8C46-EE392B0CBE2C}"/>
              </a:ext>
            </a:extLst>
          </p:cNvPr>
          <p:cNvGraphicFramePr>
            <a:graphicFrameLocks/>
          </p:cNvGraphicFramePr>
          <p:nvPr>
            <p:extLst>
              <p:ext uri="{D42A27DB-BD31-4B8C-83A1-F6EECF244321}">
                <p14:modId xmlns:p14="http://schemas.microsoft.com/office/powerpoint/2010/main" val="2602038960"/>
              </p:ext>
            </p:extLst>
          </p:nvPr>
        </p:nvGraphicFramePr>
        <p:xfrm>
          <a:off x="3802064" y="1533196"/>
          <a:ext cx="7683500" cy="44215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381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4BE2-F05B-034D-8162-8A088DE0BF8B}"/>
              </a:ext>
            </a:extLst>
          </p:cNvPr>
          <p:cNvSpPr>
            <a:spLocks noGrp="1"/>
          </p:cNvSpPr>
          <p:nvPr>
            <p:ph type="title"/>
          </p:nvPr>
        </p:nvSpPr>
        <p:spPr/>
        <p:txBody>
          <a:bodyPr/>
          <a:lstStyle/>
          <a:p>
            <a:r>
              <a:rPr lang="en-US" dirty="0"/>
              <a:t>Augmentation</a:t>
            </a:r>
          </a:p>
        </p:txBody>
      </p:sp>
      <p:graphicFrame>
        <p:nvGraphicFramePr>
          <p:cNvPr id="7" name="Content Placeholder 6">
            <a:extLst>
              <a:ext uri="{FF2B5EF4-FFF2-40B4-BE49-F238E27FC236}">
                <a16:creationId xmlns:a16="http://schemas.microsoft.com/office/drawing/2014/main" id="{F31C1F04-A931-6748-B77D-87B0DA30DD11}"/>
              </a:ext>
            </a:extLst>
          </p:cNvPr>
          <p:cNvGraphicFramePr>
            <a:graphicFrameLocks noGrp="1"/>
          </p:cNvGraphicFramePr>
          <p:nvPr>
            <p:ph idx="1"/>
            <p:extLst>
              <p:ext uri="{D42A27DB-BD31-4B8C-83A1-F6EECF244321}">
                <p14:modId xmlns:p14="http://schemas.microsoft.com/office/powerpoint/2010/main" val="3732462786"/>
              </p:ext>
            </p:extLst>
          </p:nvPr>
        </p:nvGraphicFramePr>
        <p:xfrm>
          <a:off x="3802063" y="1449388"/>
          <a:ext cx="7683500" cy="4608515"/>
        </p:xfrm>
        <a:graphic>
          <a:graphicData uri="http://schemas.openxmlformats.org/drawingml/2006/table">
            <a:tbl>
              <a:tblPr firstRow="1" bandRow="1">
                <a:tableStyleId>{5C22544A-7EE6-4342-B048-85BDC9FD1C3A}</a:tableStyleId>
              </a:tblPr>
              <a:tblGrid>
                <a:gridCol w="2055812">
                  <a:extLst>
                    <a:ext uri="{9D8B030D-6E8A-4147-A177-3AD203B41FA5}">
                      <a16:colId xmlns:a16="http://schemas.microsoft.com/office/drawing/2014/main" val="2081727402"/>
                    </a:ext>
                  </a:extLst>
                </a:gridCol>
                <a:gridCol w="1406922">
                  <a:extLst>
                    <a:ext uri="{9D8B030D-6E8A-4147-A177-3AD203B41FA5}">
                      <a16:colId xmlns:a16="http://schemas.microsoft.com/office/drawing/2014/main" val="1932600074"/>
                    </a:ext>
                  </a:extLst>
                </a:gridCol>
                <a:gridCol w="1406922">
                  <a:extLst>
                    <a:ext uri="{9D8B030D-6E8A-4147-A177-3AD203B41FA5}">
                      <a16:colId xmlns:a16="http://schemas.microsoft.com/office/drawing/2014/main" val="2708130001"/>
                    </a:ext>
                  </a:extLst>
                </a:gridCol>
                <a:gridCol w="1406922">
                  <a:extLst>
                    <a:ext uri="{9D8B030D-6E8A-4147-A177-3AD203B41FA5}">
                      <a16:colId xmlns:a16="http://schemas.microsoft.com/office/drawing/2014/main" val="2788225981"/>
                    </a:ext>
                  </a:extLst>
                </a:gridCol>
                <a:gridCol w="1406922">
                  <a:extLst>
                    <a:ext uri="{9D8B030D-6E8A-4147-A177-3AD203B41FA5}">
                      <a16:colId xmlns:a16="http://schemas.microsoft.com/office/drawing/2014/main" val="873744122"/>
                    </a:ext>
                  </a:extLst>
                </a:gridCol>
              </a:tblGrid>
              <a:tr h="376205">
                <a:tc>
                  <a:txBody>
                    <a:bodyPr/>
                    <a:lstStyle/>
                    <a:p>
                      <a:endParaRPr lang="en-US" dirty="0"/>
                    </a:p>
                  </a:txBody>
                  <a:tcPr/>
                </a:tc>
                <a:tc>
                  <a:txBody>
                    <a:bodyPr/>
                    <a:lstStyle/>
                    <a:p>
                      <a:pPr algn="ctr"/>
                      <a:r>
                        <a:rPr lang="en-US" dirty="0"/>
                        <a:t>‘Likes Cats’</a:t>
                      </a:r>
                    </a:p>
                  </a:txBody>
                  <a:tcPr/>
                </a:tc>
                <a:tc>
                  <a:txBody>
                    <a:bodyPr/>
                    <a:lstStyle/>
                    <a:p>
                      <a:pPr algn="ctr"/>
                      <a:r>
                        <a:rPr lang="en-US" dirty="0"/>
                        <a:t>‘Likes Dogs’</a:t>
                      </a:r>
                    </a:p>
                  </a:txBody>
                  <a:tcPr/>
                </a:tc>
                <a:tc>
                  <a:txBody>
                    <a:bodyPr/>
                    <a:lstStyle/>
                    <a:p>
                      <a:pPr algn="ctr"/>
                      <a:r>
                        <a:rPr lang="en-US" dirty="0"/>
                        <a:t>‘Has Cats’</a:t>
                      </a:r>
                    </a:p>
                  </a:txBody>
                  <a:tcPr/>
                </a:tc>
                <a:tc>
                  <a:txBody>
                    <a:bodyPr/>
                    <a:lstStyle/>
                    <a:p>
                      <a:pPr algn="ctr"/>
                      <a:r>
                        <a:rPr lang="en-US" dirty="0"/>
                        <a:t>‘Has Dogs’</a:t>
                      </a:r>
                    </a:p>
                  </a:txBody>
                  <a:tcPr/>
                </a:tc>
                <a:extLst>
                  <a:ext uri="{0D108BD9-81ED-4DB2-BD59-A6C34878D82A}">
                    <a16:rowId xmlns:a16="http://schemas.microsoft.com/office/drawing/2014/main" val="487812536"/>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Likes dogs &amp; likes cats</a:t>
                      </a:r>
                    </a:p>
                  </a:txBody>
                  <a:tcPr marL="9525" marR="9525" marT="0" marB="0" anchor="ctr"/>
                </a:tc>
                <a:tc>
                  <a:txBody>
                    <a:bodyPr/>
                    <a:lstStyle/>
                    <a:p>
                      <a:pPr algn="ctr"/>
                      <a:r>
                        <a:rPr lang="en-US" sz="1400" kern="0" baseline="0" dirty="0"/>
                        <a:t>1</a:t>
                      </a:r>
                    </a:p>
                  </a:txBody>
                  <a:tcPr marT="0" marB="0"/>
                </a:tc>
                <a:tc>
                  <a:txBody>
                    <a:bodyPr/>
                    <a:lstStyle/>
                    <a:p>
                      <a:pPr algn="ctr"/>
                      <a:r>
                        <a:rPr lang="en-US" sz="1400" kern="0" baseline="0" dirty="0"/>
                        <a:t>1</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81216995"/>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Likes dogs</a:t>
                      </a:r>
                    </a:p>
                  </a:txBody>
                  <a:tcPr marL="9525" marR="9525" marT="0" marB="0" anchor="ctr"/>
                </a:tc>
                <a:tc>
                  <a:txBody>
                    <a:bodyPr/>
                    <a:lstStyle/>
                    <a:p>
                      <a:pPr algn="ctr"/>
                      <a:r>
                        <a:rPr lang="en-US" sz="1400" kern="0" baseline="0" dirty="0"/>
                        <a:t>0</a:t>
                      </a:r>
                    </a:p>
                  </a:txBody>
                  <a:tcPr marT="0" marB="0"/>
                </a:tc>
                <a:tc>
                  <a:txBody>
                    <a:bodyPr/>
                    <a:lstStyle/>
                    <a:p>
                      <a:pPr algn="ctr"/>
                      <a:r>
                        <a:rPr lang="en-US" sz="1400" kern="0" baseline="0" dirty="0"/>
                        <a:t>1</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2556356642"/>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Likes dogs &amp; has cats</a:t>
                      </a:r>
                    </a:p>
                  </a:txBody>
                  <a:tcPr marL="9525" marR="9525" marT="0" marB="0" anchor="ctr"/>
                </a:tc>
                <a:tc>
                  <a:txBody>
                    <a:bodyPr/>
                    <a:lstStyle/>
                    <a:p>
                      <a:pPr algn="ctr"/>
                      <a:r>
                        <a:rPr lang="en-US" sz="1400" kern="0" baseline="0" dirty="0"/>
                        <a:t>1</a:t>
                      </a:r>
                    </a:p>
                  </a:txBody>
                  <a:tcPr marT="0" marB="0"/>
                </a:tc>
                <a:tc>
                  <a:txBody>
                    <a:bodyPr/>
                    <a:lstStyle/>
                    <a:p>
                      <a:pPr algn="ctr"/>
                      <a:r>
                        <a:rPr lang="en-US" sz="1400" kern="0" baseline="0" dirty="0"/>
                        <a:t>1</a:t>
                      </a:r>
                    </a:p>
                  </a:txBody>
                  <a:tcPr marT="0" marB="0"/>
                </a:tc>
                <a:tc>
                  <a:txBody>
                    <a:bodyPr/>
                    <a:lstStyle/>
                    <a:p>
                      <a:pPr algn="ctr"/>
                      <a:r>
                        <a:rPr lang="en-US" sz="1400" kern="0" baseline="0" dirty="0"/>
                        <a:t>1</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1256687380"/>
                  </a:ext>
                </a:extLst>
              </a:tr>
              <a:tr h="282154">
                <a:tc>
                  <a:txBody>
                    <a:bodyPr/>
                    <a:lstStyle/>
                    <a:p>
                      <a:pPr algn="l" fontAlgn="b"/>
                      <a:r>
                        <a:rPr lang="en-US" sz="1400" b="0" i="0" u="none" strike="noStrike" kern="0" baseline="0">
                          <a:solidFill>
                            <a:srgbClr val="000000"/>
                          </a:solidFill>
                          <a:effectLst/>
                          <a:latin typeface="Calibri" panose="020F0502020204030204" pitchFamily="34" charset="0"/>
                        </a:rPr>
                        <a:t>Has dogs</a:t>
                      </a:r>
                    </a:p>
                  </a:txBody>
                  <a:tcPr marL="9525" marR="9525" marT="0" marB="0" anchor="ctr"/>
                </a:tc>
                <a:tc>
                  <a:txBody>
                    <a:bodyPr/>
                    <a:lstStyle/>
                    <a:p>
                      <a:pPr algn="ctr"/>
                      <a:r>
                        <a:rPr lang="en-US" sz="1400" kern="0" baseline="0" dirty="0"/>
                        <a:t>0</a:t>
                      </a:r>
                    </a:p>
                  </a:txBody>
                  <a:tcPr marT="0" marB="0"/>
                </a:tc>
                <a:tc>
                  <a:txBody>
                    <a:bodyPr/>
                    <a:lstStyle/>
                    <a:p>
                      <a:pPr algn="ctr"/>
                      <a:r>
                        <a:rPr lang="en-US" sz="1400" kern="0" baseline="0" dirty="0"/>
                        <a:t>1</a:t>
                      </a:r>
                    </a:p>
                  </a:txBody>
                  <a:tcPr marT="0" marB="0"/>
                </a:tc>
                <a:tc>
                  <a:txBody>
                    <a:bodyPr/>
                    <a:lstStyle/>
                    <a:p>
                      <a:pPr algn="ctr"/>
                      <a:r>
                        <a:rPr lang="en-US" sz="1400" kern="0" baseline="0" dirty="0"/>
                        <a:t>0</a:t>
                      </a:r>
                    </a:p>
                  </a:txBody>
                  <a:tcPr marT="0" marB="0"/>
                </a:tc>
                <a:tc>
                  <a:txBody>
                    <a:bodyPr/>
                    <a:lstStyle/>
                    <a:p>
                      <a:pPr algn="ctr"/>
                      <a:r>
                        <a:rPr lang="en-US" sz="1400" kern="0" baseline="0" dirty="0"/>
                        <a:t>1</a:t>
                      </a:r>
                    </a:p>
                  </a:txBody>
                  <a:tcPr marT="0" marB="0"/>
                </a:tc>
                <a:extLst>
                  <a:ext uri="{0D108BD9-81ED-4DB2-BD59-A6C34878D82A}">
                    <a16:rowId xmlns:a16="http://schemas.microsoft.com/office/drawing/2014/main" val="2515428809"/>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Has dogs &amp; likes cats</a:t>
                      </a:r>
                    </a:p>
                  </a:txBody>
                  <a:tcPr marL="9525" marR="9525" marT="0" marB="0" anchor="ctr"/>
                </a:tc>
                <a:tc>
                  <a:txBody>
                    <a:bodyPr/>
                    <a:lstStyle/>
                    <a:p>
                      <a:pPr algn="ctr"/>
                      <a:r>
                        <a:rPr lang="en-US" sz="1400" kern="0" baseline="0" dirty="0"/>
                        <a:t>1</a:t>
                      </a:r>
                    </a:p>
                  </a:txBody>
                  <a:tcPr marT="0" marB="0"/>
                </a:tc>
                <a:tc>
                  <a:txBody>
                    <a:bodyPr/>
                    <a:lstStyle/>
                    <a:p>
                      <a:pPr algn="ctr"/>
                      <a:r>
                        <a:rPr lang="en-US" sz="1400" kern="0" baseline="0" dirty="0"/>
                        <a:t>1</a:t>
                      </a:r>
                    </a:p>
                  </a:txBody>
                  <a:tcPr marT="0" marB="0"/>
                </a:tc>
                <a:tc>
                  <a:txBody>
                    <a:bodyPr/>
                    <a:lstStyle/>
                    <a:p>
                      <a:pPr algn="ctr"/>
                      <a:r>
                        <a:rPr lang="en-US" sz="1400" kern="0" baseline="0" dirty="0"/>
                        <a:t>0</a:t>
                      </a:r>
                    </a:p>
                  </a:txBody>
                  <a:tcPr marT="0" marB="0"/>
                </a:tc>
                <a:tc>
                  <a:txBody>
                    <a:bodyPr/>
                    <a:lstStyle/>
                    <a:p>
                      <a:pPr algn="ctr"/>
                      <a:r>
                        <a:rPr lang="en-US" sz="1400" kern="0" baseline="0" dirty="0"/>
                        <a:t>1</a:t>
                      </a:r>
                    </a:p>
                  </a:txBody>
                  <a:tcPr marT="0" marB="0"/>
                </a:tc>
                <a:extLst>
                  <a:ext uri="{0D108BD9-81ED-4DB2-BD59-A6C34878D82A}">
                    <a16:rowId xmlns:a16="http://schemas.microsoft.com/office/drawing/2014/main" val="176120214"/>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Likes dogs &amp; dislikes cats</a:t>
                      </a:r>
                    </a:p>
                  </a:txBody>
                  <a:tcPr marL="9525" marR="9525" marT="0" marB="0" anchor="ctr"/>
                </a:tc>
                <a:tc>
                  <a:txBody>
                    <a:bodyPr/>
                    <a:lstStyle/>
                    <a:p>
                      <a:pPr algn="ctr"/>
                      <a:r>
                        <a:rPr lang="en-US" sz="1400" kern="0" baseline="0" dirty="0"/>
                        <a:t>0</a:t>
                      </a:r>
                    </a:p>
                  </a:txBody>
                  <a:tcPr marT="0" marB="0"/>
                </a:tc>
                <a:tc>
                  <a:txBody>
                    <a:bodyPr/>
                    <a:lstStyle/>
                    <a:p>
                      <a:pPr algn="ctr"/>
                      <a:r>
                        <a:rPr lang="en-US" sz="1400" kern="0" baseline="0" dirty="0"/>
                        <a:t>1</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2911229714"/>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Has dogs &amp; has cats</a:t>
                      </a:r>
                    </a:p>
                  </a:txBody>
                  <a:tcPr marL="9525" marR="9525" marT="0" marB="0" anchor="ctr"/>
                </a:tc>
                <a:tc>
                  <a:txBody>
                    <a:bodyPr/>
                    <a:lstStyle/>
                    <a:p>
                      <a:pPr algn="ctr"/>
                      <a:r>
                        <a:rPr lang="en-US" sz="1400" kern="0" baseline="0" dirty="0"/>
                        <a:t>1</a:t>
                      </a:r>
                    </a:p>
                  </a:txBody>
                  <a:tcPr marT="0" marB="0"/>
                </a:tc>
                <a:tc>
                  <a:txBody>
                    <a:bodyPr/>
                    <a:lstStyle/>
                    <a:p>
                      <a:pPr algn="ctr"/>
                      <a:r>
                        <a:rPr lang="en-US" sz="1400" kern="0" baseline="0" dirty="0"/>
                        <a:t>1</a:t>
                      </a:r>
                    </a:p>
                  </a:txBody>
                  <a:tcPr marT="0" marB="0"/>
                </a:tc>
                <a:tc>
                  <a:txBody>
                    <a:bodyPr/>
                    <a:lstStyle/>
                    <a:p>
                      <a:pPr algn="ctr"/>
                      <a:r>
                        <a:rPr lang="en-US" sz="1400" kern="0" baseline="0" dirty="0"/>
                        <a:t>1</a:t>
                      </a:r>
                    </a:p>
                  </a:txBody>
                  <a:tcPr marT="0" marB="0"/>
                </a:tc>
                <a:tc>
                  <a:txBody>
                    <a:bodyPr/>
                    <a:lstStyle/>
                    <a:p>
                      <a:pPr algn="ctr"/>
                      <a:r>
                        <a:rPr lang="en-US" sz="1400" kern="0" baseline="0" dirty="0"/>
                        <a:t>1</a:t>
                      </a:r>
                    </a:p>
                  </a:txBody>
                  <a:tcPr marT="0" marB="0"/>
                </a:tc>
                <a:extLst>
                  <a:ext uri="{0D108BD9-81ED-4DB2-BD59-A6C34878D82A}">
                    <a16:rowId xmlns:a16="http://schemas.microsoft.com/office/drawing/2014/main" val="4147485516"/>
                  </a:ext>
                </a:extLst>
              </a:tr>
              <a:tr h="282154">
                <a:tc>
                  <a:txBody>
                    <a:bodyPr/>
                    <a:lstStyle/>
                    <a:p>
                      <a:pPr algn="l" fontAlgn="b"/>
                      <a:r>
                        <a:rPr lang="en-US" sz="1400" b="0" i="0" u="none" strike="noStrike" kern="0" baseline="0">
                          <a:solidFill>
                            <a:srgbClr val="000000"/>
                          </a:solidFill>
                          <a:effectLst/>
                          <a:latin typeface="Calibri" panose="020F0502020204030204" pitchFamily="34" charset="0"/>
                        </a:rPr>
                        <a:t>Has cats</a:t>
                      </a:r>
                    </a:p>
                  </a:txBody>
                  <a:tcPr marL="9525" marR="9525" marT="0" marB="0" anchor="ctr"/>
                </a:tc>
                <a:tc>
                  <a:txBody>
                    <a:bodyPr/>
                    <a:lstStyle/>
                    <a:p>
                      <a:pPr algn="ctr"/>
                      <a:r>
                        <a:rPr lang="en-US" sz="1400" kern="0" baseline="0" dirty="0"/>
                        <a:t>1</a:t>
                      </a:r>
                    </a:p>
                  </a:txBody>
                  <a:tcPr marT="0" marB="0"/>
                </a:tc>
                <a:tc>
                  <a:txBody>
                    <a:bodyPr/>
                    <a:lstStyle/>
                    <a:p>
                      <a:pPr algn="ctr"/>
                      <a:r>
                        <a:rPr lang="en-US" sz="1400" kern="0" baseline="0" dirty="0"/>
                        <a:t>0</a:t>
                      </a:r>
                    </a:p>
                  </a:txBody>
                  <a:tcPr marT="0" marB="0"/>
                </a:tc>
                <a:tc>
                  <a:txBody>
                    <a:bodyPr/>
                    <a:lstStyle/>
                    <a:p>
                      <a:pPr algn="ctr"/>
                      <a:r>
                        <a:rPr lang="en-US" sz="1400" kern="0" baseline="0" dirty="0"/>
                        <a:t>1</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372492281"/>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Likes cats</a:t>
                      </a:r>
                    </a:p>
                  </a:txBody>
                  <a:tcPr marL="9525" marR="9525" marT="0" marB="0" anchor="ctr"/>
                </a:tc>
                <a:tc>
                  <a:txBody>
                    <a:bodyPr/>
                    <a:lstStyle/>
                    <a:p>
                      <a:pPr algn="ctr"/>
                      <a:r>
                        <a:rPr lang="en-US" sz="1400" kern="0" baseline="0" dirty="0"/>
                        <a:t>1</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1099662107"/>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Has dogs &amp; dislikes cats</a:t>
                      </a:r>
                    </a:p>
                  </a:txBody>
                  <a:tcPr marL="9525" marR="9525" marT="0" marB="0" anchor="ctr"/>
                </a:tc>
                <a:tc>
                  <a:txBody>
                    <a:bodyPr/>
                    <a:lstStyle/>
                    <a:p>
                      <a:pPr algn="ctr"/>
                      <a:r>
                        <a:rPr lang="en-US" sz="1400" kern="0" baseline="0" dirty="0"/>
                        <a:t>0</a:t>
                      </a:r>
                    </a:p>
                  </a:txBody>
                  <a:tcPr marT="0" marB="0"/>
                </a:tc>
                <a:tc>
                  <a:txBody>
                    <a:bodyPr/>
                    <a:lstStyle/>
                    <a:p>
                      <a:pPr algn="ctr"/>
                      <a:r>
                        <a:rPr lang="en-US" sz="1400" kern="0" baseline="0" dirty="0"/>
                        <a:t>1</a:t>
                      </a:r>
                    </a:p>
                  </a:txBody>
                  <a:tcPr marT="0" marB="0"/>
                </a:tc>
                <a:tc>
                  <a:txBody>
                    <a:bodyPr/>
                    <a:lstStyle/>
                    <a:p>
                      <a:pPr algn="ctr"/>
                      <a:r>
                        <a:rPr lang="en-US" sz="1400" kern="0" baseline="0" dirty="0"/>
                        <a:t>0</a:t>
                      </a:r>
                    </a:p>
                  </a:txBody>
                  <a:tcPr marT="0" marB="0"/>
                </a:tc>
                <a:tc>
                  <a:txBody>
                    <a:bodyPr/>
                    <a:lstStyle/>
                    <a:p>
                      <a:pPr algn="ctr"/>
                      <a:r>
                        <a:rPr lang="en-US" sz="1400" kern="0" baseline="0" dirty="0"/>
                        <a:t>1</a:t>
                      </a:r>
                    </a:p>
                  </a:txBody>
                  <a:tcPr marT="0" marB="0"/>
                </a:tc>
                <a:extLst>
                  <a:ext uri="{0D108BD9-81ED-4DB2-BD59-A6C34878D82A}">
                    <a16:rowId xmlns:a16="http://schemas.microsoft.com/office/drawing/2014/main" val="470356543"/>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Dislikes dogs &amp; likes cats</a:t>
                      </a:r>
                    </a:p>
                  </a:txBody>
                  <a:tcPr marL="9525" marR="9525" marT="0" marB="0" anchor="ctr"/>
                </a:tc>
                <a:tc>
                  <a:txBody>
                    <a:bodyPr/>
                    <a:lstStyle/>
                    <a:p>
                      <a:pPr algn="ctr"/>
                      <a:r>
                        <a:rPr lang="en-US" sz="1400" kern="0" baseline="0" dirty="0"/>
                        <a:t>1</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1353996024"/>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Dislikes dogs &amp; dislikes cats</a:t>
                      </a:r>
                    </a:p>
                  </a:txBody>
                  <a:tcPr marL="9525" marR="9525" marT="0" marB="0" anchor="ctr"/>
                </a:tc>
                <a:tc>
                  <a:txBody>
                    <a:bodyPr/>
                    <a:lstStyle/>
                    <a:p>
                      <a:pPr algn="ctr"/>
                      <a:r>
                        <a:rPr lang="en-US" sz="1400" kern="0" baseline="0" dirty="0"/>
                        <a:t>0</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2917034088"/>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Dislikes cats</a:t>
                      </a:r>
                    </a:p>
                  </a:txBody>
                  <a:tcPr marL="9525" marR="9525" marT="0" marB="0" anchor="ctr"/>
                </a:tc>
                <a:tc>
                  <a:txBody>
                    <a:bodyPr/>
                    <a:lstStyle/>
                    <a:p>
                      <a:pPr algn="ctr"/>
                      <a:r>
                        <a:rPr lang="en-US" sz="1400" kern="0" baseline="0" dirty="0"/>
                        <a:t>0</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666382266"/>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Dislikes dogs &amp; has cats</a:t>
                      </a:r>
                    </a:p>
                  </a:txBody>
                  <a:tcPr marL="9525" marR="9525" marT="0" marB="0" anchor="ctr"/>
                </a:tc>
                <a:tc>
                  <a:txBody>
                    <a:bodyPr/>
                    <a:lstStyle/>
                    <a:p>
                      <a:pPr algn="ctr"/>
                      <a:r>
                        <a:rPr lang="en-US" sz="1400" kern="0" baseline="0" dirty="0"/>
                        <a:t>1</a:t>
                      </a:r>
                    </a:p>
                  </a:txBody>
                  <a:tcPr marT="0" marB="0"/>
                </a:tc>
                <a:tc>
                  <a:txBody>
                    <a:bodyPr/>
                    <a:lstStyle/>
                    <a:p>
                      <a:pPr algn="ctr"/>
                      <a:r>
                        <a:rPr lang="en-US" sz="1400" kern="0" baseline="0" dirty="0"/>
                        <a:t>0</a:t>
                      </a:r>
                    </a:p>
                  </a:txBody>
                  <a:tcPr marT="0" marB="0"/>
                </a:tc>
                <a:tc>
                  <a:txBody>
                    <a:bodyPr/>
                    <a:lstStyle/>
                    <a:p>
                      <a:pPr algn="ctr"/>
                      <a:r>
                        <a:rPr lang="en-US" sz="1400" kern="0" baseline="0" dirty="0"/>
                        <a:t>1</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3684340167"/>
                  </a:ext>
                </a:extLst>
              </a:tr>
              <a:tr h="282154">
                <a:tc>
                  <a:txBody>
                    <a:bodyPr/>
                    <a:lstStyle/>
                    <a:p>
                      <a:pPr algn="l" fontAlgn="b"/>
                      <a:r>
                        <a:rPr lang="en-US" sz="1400" b="0" i="0" u="none" strike="noStrike" kern="0" baseline="0" dirty="0">
                          <a:solidFill>
                            <a:srgbClr val="000000"/>
                          </a:solidFill>
                          <a:effectLst/>
                          <a:latin typeface="Calibri" panose="020F0502020204030204" pitchFamily="34" charset="0"/>
                        </a:rPr>
                        <a:t>Dislikes dogs</a:t>
                      </a:r>
                    </a:p>
                  </a:txBody>
                  <a:tcPr marL="9525" marR="9525" marT="0" marB="0" anchor="ctr"/>
                </a:tc>
                <a:tc>
                  <a:txBody>
                    <a:bodyPr/>
                    <a:lstStyle/>
                    <a:p>
                      <a:pPr algn="ctr"/>
                      <a:r>
                        <a:rPr lang="en-US" sz="1400" kern="0" baseline="0" dirty="0"/>
                        <a:t>0</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tc>
                  <a:txBody>
                    <a:bodyPr/>
                    <a:lstStyle/>
                    <a:p>
                      <a:pPr algn="ctr"/>
                      <a:r>
                        <a:rPr lang="en-US" sz="1400" kern="0" baseline="0" dirty="0"/>
                        <a:t>0</a:t>
                      </a:r>
                    </a:p>
                  </a:txBody>
                  <a:tcPr marT="0" marB="0"/>
                </a:tc>
                <a:extLst>
                  <a:ext uri="{0D108BD9-81ED-4DB2-BD59-A6C34878D82A}">
                    <a16:rowId xmlns:a16="http://schemas.microsoft.com/office/drawing/2014/main" val="3918439063"/>
                  </a:ext>
                </a:extLst>
              </a:tr>
            </a:tbl>
          </a:graphicData>
        </a:graphic>
      </p:graphicFrame>
      <p:sp>
        <p:nvSpPr>
          <p:cNvPr id="4" name="Text Placeholder 3">
            <a:extLst>
              <a:ext uri="{FF2B5EF4-FFF2-40B4-BE49-F238E27FC236}">
                <a16:creationId xmlns:a16="http://schemas.microsoft.com/office/drawing/2014/main" id="{E2DFDDFD-64DC-1D46-A7B8-192CA2D9415E}"/>
              </a:ext>
            </a:extLst>
          </p:cNvPr>
          <p:cNvSpPr>
            <a:spLocks noGrp="1"/>
          </p:cNvSpPr>
          <p:nvPr>
            <p:ph type="body" sz="half" idx="2"/>
          </p:nvPr>
        </p:nvSpPr>
        <p:spPr/>
        <p:txBody>
          <a:bodyPr>
            <a:normAutofit lnSpcReduction="10000"/>
          </a:bodyPr>
          <a:lstStyle/>
          <a:p>
            <a:r>
              <a:rPr lang="en-US" dirty="0"/>
              <a:t>I augmented the dataset based on the ’Pets’ responses – adding columns for ‘likes cats’ and ‘likes dogs’ and ‘has cats’ and ‘has dogs’</a:t>
            </a:r>
          </a:p>
          <a:p>
            <a:r>
              <a:rPr lang="en-US" dirty="0"/>
              <a:t>The data in these new columns were mapped against the responses in the ‘Pets’ section of the original dataset based upon my interpretation of their responses in a binary fashion (an important assumption in my analysis)</a:t>
            </a:r>
          </a:p>
          <a:p>
            <a:r>
              <a:rPr lang="en-US" dirty="0"/>
              <a:t>While having cats / dogs is binary, a person’s feelings towards cats &amp; dogs is not necessarily binary </a:t>
            </a:r>
          </a:p>
        </p:txBody>
      </p:sp>
      <p:sp>
        <p:nvSpPr>
          <p:cNvPr id="5" name="Text Placeholder 4">
            <a:extLst>
              <a:ext uri="{FF2B5EF4-FFF2-40B4-BE49-F238E27FC236}">
                <a16:creationId xmlns:a16="http://schemas.microsoft.com/office/drawing/2014/main" id="{7FC92AC8-7CA4-2440-86B7-9AA42059C4EF}"/>
              </a:ext>
            </a:extLst>
          </p:cNvPr>
          <p:cNvSpPr>
            <a:spLocks noGrp="1"/>
          </p:cNvSpPr>
          <p:nvPr>
            <p:ph type="body" sz="quarter" idx="13"/>
          </p:nvPr>
        </p:nvSpPr>
        <p:spPr>
          <a:xfrm>
            <a:off x="3802063" y="950836"/>
            <a:ext cx="7683500" cy="368300"/>
          </a:xfrm>
        </p:spPr>
        <p:txBody>
          <a:bodyPr/>
          <a:lstStyle/>
          <a:p>
            <a:r>
              <a:rPr lang="en-US" dirty="0"/>
              <a:t>Dataset mapping based on ‘Pets’ responses</a:t>
            </a:r>
          </a:p>
        </p:txBody>
      </p:sp>
      <p:sp>
        <p:nvSpPr>
          <p:cNvPr id="6" name="Text Placeholder 5">
            <a:extLst>
              <a:ext uri="{FF2B5EF4-FFF2-40B4-BE49-F238E27FC236}">
                <a16:creationId xmlns:a16="http://schemas.microsoft.com/office/drawing/2014/main" id="{0AEB366C-9A03-3541-AC72-ED5B7A97D733}"/>
              </a:ext>
            </a:extLst>
          </p:cNvPr>
          <p:cNvSpPr>
            <a:spLocks noGrp="1"/>
          </p:cNvSpPr>
          <p:nvPr>
            <p:ph type="body" sz="quarter" idx="14"/>
          </p:nvPr>
        </p:nvSpPr>
        <p:spPr/>
        <p:txBody>
          <a:bodyPr/>
          <a:lstStyle/>
          <a:p>
            <a:r>
              <a:rPr lang="en-US" dirty="0"/>
              <a:t>Exploration &amp; Augmentation of the Dataset (cont.)</a:t>
            </a:r>
          </a:p>
        </p:txBody>
      </p:sp>
    </p:spTree>
    <p:extLst>
      <p:ext uri="{BB962C8B-B14F-4D97-AF65-F5344CB8AC3E}">
        <p14:creationId xmlns:p14="http://schemas.microsoft.com/office/powerpoint/2010/main" val="278955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87CA-DCF3-284D-9C60-496AF926D8A1}"/>
              </a:ext>
            </a:extLst>
          </p:cNvPr>
          <p:cNvSpPr>
            <a:spLocks noGrp="1"/>
          </p:cNvSpPr>
          <p:nvPr>
            <p:ph type="title"/>
          </p:nvPr>
        </p:nvSpPr>
        <p:spPr/>
        <p:txBody>
          <a:bodyPr/>
          <a:lstStyle/>
          <a:p>
            <a:r>
              <a:rPr lang="en-US" dirty="0"/>
              <a:t>Augmentation (continued)</a:t>
            </a:r>
          </a:p>
        </p:txBody>
      </p:sp>
      <p:graphicFrame>
        <p:nvGraphicFramePr>
          <p:cNvPr id="7" name="Content Placeholder 6">
            <a:extLst>
              <a:ext uri="{FF2B5EF4-FFF2-40B4-BE49-F238E27FC236}">
                <a16:creationId xmlns:a16="http://schemas.microsoft.com/office/drawing/2014/main" id="{34B1FABB-B689-6942-958D-AAC62AAF3FBB}"/>
              </a:ext>
            </a:extLst>
          </p:cNvPr>
          <p:cNvGraphicFramePr>
            <a:graphicFrameLocks noGrp="1"/>
          </p:cNvGraphicFramePr>
          <p:nvPr>
            <p:ph idx="1"/>
            <p:extLst>
              <p:ext uri="{D42A27DB-BD31-4B8C-83A1-F6EECF244321}">
                <p14:modId xmlns:p14="http://schemas.microsoft.com/office/powerpoint/2010/main" val="141427443"/>
              </p:ext>
            </p:extLst>
          </p:nvPr>
        </p:nvGraphicFramePr>
        <p:xfrm>
          <a:off x="3802063" y="1449387"/>
          <a:ext cx="7683502" cy="4683204"/>
        </p:xfrm>
        <a:graphic>
          <a:graphicData uri="http://schemas.openxmlformats.org/drawingml/2006/table">
            <a:tbl>
              <a:tblPr firstRow="1" bandRow="1">
                <a:tableStyleId>{5C22544A-7EE6-4342-B048-85BDC9FD1C3A}</a:tableStyleId>
              </a:tblPr>
              <a:tblGrid>
                <a:gridCol w="1845702">
                  <a:extLst>
                    <a:ext uri="{9D8B030D-6E8A-4147-A177-3AD203B41FA5}">
                      <a16:colId xmlns:a16="http://schemas.microsoft.com/office/drawing/2014/main" val="3047817555"/>
                    </a:ext>
                  </a:extLst>
                </a:gridCol>
                <a:gridCol w="1319963">
                  <a:extLst>
                    <a:ext uri="{9D8B030D-6E8A-4147-A177-3AD203B41FA5}">
                      <a16:colId xmlns:a16="http://schemas.microsoft.com/office/drawing/2014/main" val="1739265730"/>
                    </a:ext>
                  </a:extLst>
                </a:gridCol>
                <a:gridCol w="4517837">
                  <a:extLst>
                    <a:ext uri="{9D8B030D-6E8A-4147-A177-3AD203B41FA5}">
                      <a16:colId xmlns:a16="http://schemas.microsoft.com/office/drawing/2014/main" val="3163781941"/>
                    </a:ext>
                  </a:extLst>
                </a:gridCol>
              </a:tblGrid>
              <a:tr h="390267">
                <a:tc>
                  <a:txBody>
                    <a:bodyPr/>
                    <a:lstStyle/>
                    <a:p>
                      <a:r>
                        <a:rPr lang="en-US" dirty="0"/>
                        <a:t>New Column</a:t>
                      </a:r>
                    </a:p>
                  </a:txBody>
                  <a:tcPr/>
                </a:tc>
                <a:tc>
                  <a:txBody>
                    <a:bodyPr/>
                    <a:lstStyle/>
                    <a:p>
                      <a:r>
                        <a:rPr lang="en-US" dirty="0"/>
                        <a:t>Based on </a:t>
                      </a:r>
                    </a:p>
                  </a:txBody>
                  <a:tcPr/>
                </a:tc>
                <a:tc>
                  <a:txBody>
                    <a:bodyPr/>
                    <a:lstStyle/>
                    <a:p>
                      <a:r>
                        <a:rPr lang="en-US" dirty="0"/>
                        <a:t>Description</a:t>
                      </a:r>
                    </a:p>
                  </a:txBody>
                  <a:tcPr/>
                </a:tc>
                <a:extLst>
                  <a:ext uri="{0D108BD9-81ED-4DB2-BD59-A6C34878D82A}">
                    <a16:rowId xmlns:a16="http://schemas.microsoft.com/office/drawing/2014/main" val="1038058132"/>
                  </a:ext>
                </a:extLst>
              </a:tr>
              <a:tr h="390267">
                <a:tc>
                  <a:txBody>
                    <a:bodyPr/>
                    <a:lstStyle/>
                    <a:p>
                      <a:r>
                        <a:rPr lang="en-US" sz="1050" baseline="0" dirty="0" err="1"/>
                        <a:t>Drinks_Code</a:t>
                      </a:r>
                      <a:endParaRPr lang="en-US" sz="1050" baseline="0" dirty="0"/>
                    </a:p>
                  </a:txBody>
                  <a:tcPr marT="0" marB="0" anchor="ctr"/>
                </a:tc>
                <a:tc>
                  <a:txBody>
                    <a:bodyPr/>
                    <a:lstStyle/>
                    <a:p>
                      <a:r>
                        <a:rPr lang="en-US" sz="1050" baseline="0" dirty="0"/>
                        <a:t>‘Drinks’ responses</a:t>
                      </a:r>
                    </a:p>
                  </a:txBody>
                  <a:tcPr marT="0" marB="0" anchor="ctr"/>
                </a:tc>
                <a:tc>
                  <a:txBody>
                    <a:bodyPr/>
                    <a:lstStyle/>
                    <a:p>
                      <a:pPr marL="171450" indent="-171450">
                        <a:buFont typeface="Arial" panose="020B0604020202020204" pitchFamily="34" charset="0"/>
                        <a:buChar char="•"/>
                      </a:pPr>
                      <a:r>
                        <a:rPr lang="en-US" sz="1050" baseline="0" dirty="0"/>
                        <a:t>Mapped based on: ‘not at all’  (0), ‘rarely’ (1), ‘socially’ (2), ‘often’ (3), ‘very often’ (4), ‘desperately’ (5)</a:t>
                      </a:r>
                    </a:p>
                  </a:txBody>
                  <a:tcPr marT="0" marB="0" anchor="ctr"/>
                </a:tc>
                <a:extLst>
                  <a:ext uri="{0D108BD9-81ED-4DB2-BD59-A6C34878D82A}">
                    <a16:rowId xmlns:a16="http://schemas.microsoft.com/office/drawing/2014/main" val="1453114296"/>
                  </a:ext>
                </a:extLst>
              </a:tr>
              <a:tr h="390267">
                <a:tc>
                  <a:txBody>
                    <a:bodyPr/>
                    <a:lstStyle/>
                    <a:p>
                      <a:r>
                        <a:rPr lang="en-US" sz="1050" baseline="0" dirty="0" err="1"/>
                        <a:t>Drugs_Code</a:t>
                      </a:r>
                      <a:endParaRPr lang="en-US" sz="1050" baseline="0" dirty="0"/>
                    </a:p>
                  </a:txBody>
                  <a:tcPr marT="0" marB="0" anchor="ctr"/>
                </a:tc>
                <a:tc>
                  <a:txBody>
                    <a:bodyPr/>
                    <a:lstStyle/>
                    <a:p>
                      <a:r>
                        <a:rPr lang="en-US" sz="1050" baseline="0" dirty="0"/>
                        <a:t>‘Drugs’ responses</a:t>
                      </a:r>
                    </a:p>
                  </a:txBody>
                  <a:tcPr marT="0" marB="0" anchor="ctr"/>
                </a:tc>
                <a:tc>
                  <a:txBody>
                    <a:bodyPr/>
                    <a:lstStyle/>
                    <a:p>
                      <a:pPr marL="171450" indent="-171450">
                        <a:buFont typeface="Arial" panose="020B0604020202020204" pitchFamily="34" charset="0"/>
                        <a:buChar char="•"/>
                      </a:pPr>
                      <a:r>
                        <a:rPr lang="en-US" sz="1050" baseline="0" dirty="0"/>
                        <a:t>Mapped based on: ‘never’ (0), ‘sometimes’ (1), ‘often’ (2)</a:t>
                      </a:r>
                    </a:p>
                  </a:txBody>
                  <a:tcPr marT="0" marB="0" anchor="ctr"/>
                </a:tc>
                <a:extLst>
                  <a:ext uri="{0D108BD9-81ED-4DB2-BD59-A6C34878D82A}">
                    <a16:rowId xmlns:a16="http://schemas.microsoft.com/office/drawing/2014/main" val="1318872311"/>
                  </a:ext>
                </a:extLst>
              </a:tr>
              <a:tr h="390267">
                <a:tc>
                  <a:txBody>
                    <a:bodyPr/>
                    <a:lstStyle/>
                    <a:p>
                      <a:r>
                        <a:rPr lang="en-US" sz="1050" baseline="0" dirty="0" err="1"/>
                        <a:t>Smokes_Code</a:t>
                      </a:r>
                      <a:endParaRPr lang="en-US" sz="1050" baseline="0" dirty="0"/>
                    </a:p>
                  </a:txBody>
                  <a:tcPr marT="0" marB="0" anchor="ctr"/>
                </a:tc>
                <a:tc>
                  <a:txBody>
                    <a:bodyPr/>
                    <a:lstStyle/>
                    <a:p>
                      <a:r>
                        <a:rPr lang="en-US" sz="1050" baseline="0" dirty="0"/>
                        <a:t>‘Smokes’ responses</a:t>
                      </a:r>
                    </a:p>
                  </a:txBody>
                  <a:tcPr marT="0" marB="0" anchor="ctr"/>
                </a:tc>
                <a:tc>
                  <a:txBody>
                    <a:bodyPr/>
                    <a:lstStyle/>
                    <a:p>
                      <a:pPr marL="171450" indent="-171450">
                        <a:buFont typeface="Arial" panose="020B0604020202020204" pitchFamily="34" charset="0"/>
                        <a:buChar char="•"/>
                      </a:pPr>
                      <a:r>
                        <a:rPr lang="en-US" sz="1050" baseline="0" dirty="0"/>
                        <a:t>Mapped based on: ‘no’ (0), ‘sometimes’ (1), ‘when drinking’ (2), ‘trying to quit’ (4), ‘yes’ (3)</a:t>
                      </a:r>
                    </a:p>
                  </a:txBody>
                  <a:tcPr marT="0" marB="0" anchor="ctr"/>
                </a:tc>
                <a:extLst>
                  <a:ext uri="{0D108BD9-81ED-4DB2-BD59-A6C34878D82A}">
                    <a16:rowId xmlns:a16="http://schemas.microsoft.com/office/drawing/2014/main" val="2329629532"/>
                  </a:ext>
                </a:extLst>
              </a:tr>
              <a:tr h="390267">
                <a:tc>
                  <a:txBody>
                    <a:bodyPr/>
                    <a:lstStyle/>
                    <a:p>
                      <a:r>
                        <a:rPr lang="en-US" sz="1050" baseline="0" dirty="0"/>
                        <a:t>Gender</a:t>
                      </a:r>
                    </a:p>
                  </a:txBody>
                  <a:tcPr marT="0" marB="0" anchor="ctr"/>
                </a:tc>
                <a:tc>
                  <a:txBody>
                    <a:bodyPr/>
                    <a:lstStyle/>
                    <a:p>
                      <a:r>
                        <a:rPr lang="en-US" sz="1050" baseline="0" dirty="0"/>
                        <a:t>‘Sex’ responses</a:t>
                      </a:r>
                    </a:p>
                  </a:txBody>
                  <a:tcPr marT="0" marB="0" anchor="ctr"/>
                </a:tc>
                <a:tc>
                  <a:txBody>
                    <a:bodyPr/>
                    <a:lstStyle/>
                    <a:p>
                      <a:pPr marL="171450" indent="-171450">
                        <a:buFont typeface="Arial" panose="020B0604020202020204" pitchFamily="34" charset="0"/>
                        <a:buChar char="•"/>
                      </a:pPr>
                      <a:r>
                        <a:rPr lang="en-US" sz="1050" baseline="0" dirty="0"/>
                        <a:t>Mapped based on ‘m’ (0) or ‘f’ (1)</a:t>
                      </a:r>
                    </a:p>
                  </a:txBody>
                  <a:tcPr marT="0" marB="0" anchor="ctr"/>
                </a:tc>
                <a:extLst>
                  <a:ext uri="{0D108BD9-81ED-4DB2-BD59-A6C34878D82A}">
                    <a16:rowId xmlns:a16="http://schemas.microsoft.com/office/drawing/2014/main" val="2141270129"/>
                  </a:ext>
                </a:extLst>
              </a:tr>
              <a:tr h="390267">
                <a:tc>
                  <a:txBody>
                    <a:bodyPr/>
                    <a:lstStyle/>
                    <a:p>
                      <a:r>
                        <a:rPr lang="en-US" sz="1050" baseline="0" dirty="0" err="1"/>
                        <a:t>Ed_Level_Code</a:t>
                      </a:r>
                      <a:endParaRPr lang="en-US" sz="1050" baseline="0" dirty="0"/>
                    </a:p>
                  </a:txBody>
                  <a:tcPr marT="0" marB="0" anchor="ctr"/>
                </a:tc>
                <a:tc>
                  <a:txBody>
                    <a:bodyPr/>
                    <a:lstStyle/>
                    <a:p>
                      <a:r>
                        <a:rPr lang="en-US" sz="1050" baseline="0" dirty="0"/>
                        <a:t>‘Education’ responses</a:t>
                      </a:r>
                    </a:p>
                  </a:txBody>
                  <a:tcPr marT="0" marB="0" anchor="ctr"/>
                </a:tc>
                <a:tc>
                  <a:txBody>
                    <a:bodyPr/>
                    <a:lstStyle/>
                    <a:p>
                      <a:pPr marL="171450" indent="-171450">
                        <a:buFont typeface="Arial" panose="020B0604020202020204" pitchFamily="34" charset="0"/>
                        <a:buChar char="•"/>
                      </a:pPr>
                      <a:r>
                        <a:rPr lang="en-US" sz="1050" baseline="0" dirty="0"/>
                        <a:t>Mapped based on various responses, from ‘dropped out of </a:t>
                      </a:r>
                      <a:r>
                        <a:rPr lang="en-US" sz="1050" baseline="0" dirty="0" err="1"/>
                        <a:t>highschool</a:t>
                      </a:r>
                      <a:r>
                        <a:rPr lang="en-US" sz="1050" baseline="0" dirty="0"/>
                        <a:t>’ (0) through ‘graduated from </a:t>
                      </a:r>
                      <a:r>
                        <a:rPr lang="en-US" sz="1050" baseline="0" dirty="0" err="1"/>
                        <a:t>ph.d</a:t>
                      </a:r>
                      <a:r>
                        <a:rPr lang="en-US" sz="1050" baseline="0" dirty="0"/>
                        <a:t> program’ (4)</a:t>
                      </a:r>
                    </a:p>
                  </a:txBody>
                  <a:tcPr marT="0" marB="0" anchor="ctr"/>
                </a:tc>
                <a:extLst>
                  <a:ext uri="{0D108BD9-81ED-4DB2-BD59-A6C34878D82A}">
                    <a16:rowId xmlns:a16="http://schemas.microsoft.com/office/drawing/2014/main" val="2307596904"/>
                  </a:ext>
                </a:extLst>
              </a:tr>
              <a:tr h="390267">
                <a:tc>
                  <a:txBody>
                    <a:bodyPr/>
                    <a:lstStyle/>
                    <a:p>
                      <a:r>
                        <a:rPr lang="en-US" sz="1050" baseline="0" dirty="0" err="1"/>
                        <a:t>Essay_Len</a:t>
                      </a:r>
                      <a:endParaRPr lang="en-US" sz="1050" baseline="0" dirty="0"/>
                    </a:p>
                  </a:txBody>
                  <a:tcPr marT="0" marB="0" anchor="ctr"/>
                </a:tc>
                <a:tc>
                  <a:txBody>
                    <a:bodyPr/>
                    <a:lstStyle/>
                    <a:p>
                      <a:r>
                        <a:rPr lang="en-US" sz="1050" baseline="0" dirty="0"/>
                        <a:t>‘Essay’ responses</a:t>
                      </a:r>
                    </a:p>
                  </a:txBody>
                  <a:tcPr marT="0" marB="0" anchor="ctr"/>
                </a:tc>
                <a:tc>
                  <a:txBody>
                    <a:bodyPr/>
                    <a:lstStyle/>
                    <a:p>
                      <a:pPr marL="171450" indent="-171450">
                        <a:buFont typeface="Arial" panose="020B0604020202020204" pitchFamily="34" charset="0"/>
                        <a:buChar char="•"/>
                      </a:pPr>
                      <a:r>
                        <a:rPr lang="en-US" sz="1050" baseline="0" dirty="0"/>
                        <a:t>Length of total essay responses</a:t>
                      </a:r>
                    </a:p>
                  </a:txBody>
                  <a:tcPr marT="0" marB="0" anchor="ctr"/>
                </a:tc>
                <a:extLst>
                  <a:ext uri="{0D108BD9-81ED-4DB2-BD59-A6C34878D82A}">
                    <a16:rowId xmlns:a16="http://schemas.microsoft.com/office/drawing/2014/main" val="4021831234"/>
                  </a:ext>
                </a:extLst>
              </a:tr>
              <a:tr h="390267">
                <a:tc>
                  <a:txBody>
                    <a:bodyPr/>
                    <a:lstStyle/>
                    <a:p>
                      <a:r>
                        <a:rPr lang="en-US" sz="1050" baseline="0" dirty="0" err="1"/>
                        <a:t>Essay_Cat_Count</a:t>
                      </a:r>
                      <a:endParaRPr lang="en-US" sz="1050" baseline="0" dirty="0"/>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a:t>‘Essay’ responses</a:t>
                      </a:r>
                    </a:p>
                  </a:txBody>
                  <a:tcPr marT="0" marB="0" anchor="ctr"/>
                </a:tc>
                <a:tc>
                  <a:txBody>
                    <a:bodyPr/>
                    <a:lstStyle/>
                    <a:p>
                      <a:pPr marL="171450" indent="-171450">
                        <a:buFont typeface="Arial" panose="020B0604020202020204" pitchFamily="34" charset="0"/>
                        <a:buChar char="•"/>
                      </a:pPr>
                      <a:r>
                        <a:rPr lang="en-US" sz="1050" baseline="0" dirty="0"/>
                        <a:t>Number of times “cat” appears in total essay responses</a:t>
                      </a:r>
                    </a:p>
                  </a:txBody>
                  <a:tcPr marT="0" marB="0" anchor="ctr"/>
                </a:tc>
                <a:extLst>
                  <a:ext uri="{0D108BD9-81ED-4DB2-BD59-A6C34878D82A}">
                    <a16:rowId xmlns:a16="http://schemas.microsoft.com/office/drawing/2014/main" val="1344664292"/>
                  </a:ext>
                </a:extLst>
              </a:tr>
              <a:tr h="390267">
                <a:tc>
                  <a:txBody>
                    <a:bodyPr/>
                    <a:lstStyle/>
                    <a:p>
                      <a:r>
                        <a:rPr lang="en-US" sz="1050" baseline="0" dirty="0" err="1"/>
                        <a:t>Essay_Dog_Count</a:t>
                      </a:r>
                      <a:endParaRPr lang="en-US" sz="1050" baseline="0" dirty="0"/>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a:t>‘Essay’ responses</a:t>
                      </a:r>
                    </a:p>
                  </a:txBody>
                  <a:tcPr marT="0" marB="0" anchor="ctr"/>
                </a:tc>
                <a:tc>
                  <a:txBody>
                    <a:bodyPr/>
                    <a:lstStyle/>
                    <a:p>
                      <a:pPr marL="171450" indent="-171450">
                        <a:buFont typeface="Arial" panose="020B0604020202020204" pitchFamily="34" charset="0"/>
                        <a:buChar char="•"/>
                      </a:pPr>
                      <a:r>
                        <a:rPr lang="en-US" sz="1050" baseline="0" dirty="0"/>
                        <a:t>Number of times “dog” appears in total essay responses</a:t>
                      </a:r>
                    </a:p>
                  </a:txBody>
                  <a:tcPr marT="0" marB="0" anchor="ctr"/>
                </a:tc>
                <a:extLst>
                  <a:ext uri="{0D108BD9-81ED-4DB2-BD59-A6C34878D82A}">
                    <a16:rowId xmlns:a16="http://schemas.microsoft.com/office/drawing/2014/main" val="574087279"/>
                  </a:ext>
                </a:extLst>
              </a:tr>
              <a:tr h="390267">
                <a:tc>
                  <a:txBody>
                    <a:bodyPr/>
                    <a:lstStyle/>
                    <a:p>
                      <a:r>
                        <a:rPr lang="en-US" sz="1050" baseline="0" dirty="0" err="1"/>
                        <a:t>Cleaned_Exclamation_Count</a:t>
                      </a:r>
                      <a:endParaRPr lang="en-US" sz="1050" baseline="0" dirty="0"/>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a:t>‘Essay’ responses</a:t>
                      </a:r>
                    </a:p>
                  </a:txBody>
                  <a:tcPr marT="0" marB="0" anchor="ctr"/>
                </a:tc>
                <a:tc>
                  <a:txBody>
                    <a:bodyPr/>
                    <a:lstStyle/>
                    <a:p>
                      <a:pPr marL="171450" indent="-171450">
                        <a:buFont typeface="Arial" panose="020B0604020202020204" pitchFamily="34" charset="0"/>
                        <a:buChar char="•"/>
                      </a:pPr>
                      <a:r>
                        <a:rPr lang="en-US" sz="1050" baseline="0" dirty="0"/>
                        <a:t>Total number of “!” in total essay responses</a:t>
                      </a:r>
                    </a:p>
                  </a:txBody>
                  <a:tcPr marT="0" marB="0" anchor="ctr"/>
                </a:tc>
                <a:extLst>
                  <a:ext uri="{0D108BD9-81ED-4DB2-BD59-A6C34878D82A}">
                    <a16:rowId xmlns:a16="http://schemas.microsoft.com/office/drawing/2014/main" val="403952012"/>
                  </a:ext>
                </a:extLst>
              </a:tr>
              <a:tr h="390267">
                <a:tc>
                  <a:txBody>
                    <a:bodyPr/>
                    <a:lstStyle/>
                    <a:p>
                      <a:r>
                        <a:rPr lang="en-US" sz="1050" baseline="0" dirty="0" err="1"/>
                        <a:t>Essay_Fun_Count</a:t>
                      </a:r>
                      <a:endParaRPr lang="en-US" sz="1050" baseline="0" dirty="0"/>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a:t>‘Essay’ responses</a:t>
                      </a:r>
                    </a:p>
                  </a:txBody>
                  <a:tcPr marT="0" marB="0" anchor="ctr"/>
                </a:tc>
                <a:tc>
                  <a:txBody>
                    <a:bodyPr/>
                    <a:lstStyle/>
                    <a:p>
                      <a:pPr marL="171450" indent="-171450">
                        <a:buFont typeface="Arial" panose="020B0604020202020204" pitchFamily="34" charset="0"/>
                        <a:buChar char="•"/>
                      </a:pPr>
                      <a:r>
                        <a:rPr lang="en-US" sz="1050" baseline="0" dirty="0"/>
                        <a:t>Number of times “fun” appears in total essay responses</a:t>
                      </a:r>
                    </a:p>
                  </a:txBody>
                  <a:tcPr marT="0" marB="0" anchor="ctr"/>
                </a:tc>
                <a:extLst>
                  <a:ext uri="{0D108BD9-81ED-4DB2-BD59-A6C34878D82A}">
                    <a16:rowId xmlns:a16="http://schemas.microsoft.com/office/drawing/2014/main" val="110502668"/>
                  </a:ext>
                </a:extLst>
              </a:tr>
              <a:tr h="390267">
                <a:tc>
                  <a:txBody>
                    <a:bodyPr/>
                    <a:lstStyle/>
                    <a:p>
                      <a:r>
                        <a:rPr lang="en-US" sz="1050" baseline="0" dirty="0" err="1"/>
                        <a:t>Essay_Work_Count</a:t>
                      </a:r>
                      <a:endParaRPr lang="en-US" sz="1050" baseline="0" dirty="0"/>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a:t>‘Essay’ responses</a:t>
                      </a:r>
                    </a:p>
                  </a:txBody>
                  <a:tcPr marT="0" marB="0" anchor="ctr"/>
                </a:tc>
                <a:tc>
                  <a:txBody>
                    <a:bodyPr/>
                    <a:lstStyle/>
                    <a:p>
                      <a:pPr marL="171450" indent="-171450">
                        <a:buFont typeface="Arial" panose="020B0604020202020204" pitchFamily="34" charset="0"/>
                        <a:buChar char="•"/>
                      </a:pPr>
                      <a:r>
                        <a:rPr lang="en-US" sz="1050" baseline="0" dirty="0"/>
                        <a:t>Number of times ”work” appears in total essay responses</a:t>
                      </a:r>
                    </a:p>
                  </a:txBody>
                  <a:tcPr marT="0" marB="0" anchor="ctr"/>
                </a:tc>
                <a:extLst>
                  <a:ext uri="{0D108BD9-81ED-4DB2-BD59-A6C34878D82A}">
                    <a16:rowId xmlns:a16="http://schemas.microsoft.com/office/drawing/2014/main" val="1675073375"/>
                  </a:ext>
                </a:extLst>
              </a:tr>
            </a:tbl>
          </a:graphicData>
        </a:graphic>
      </p:graphicFrame>
      <p:sp>
        <p:nvSpPr>
          <p:cNvPr id="4" name="Text Placeholder 3">
            <a:extLst>
              <a:ext uri="{FF2B5EF4-FFF2-40B4-BE49-F238E27FC236}">
                <a16:creationId xmlns:a16="http://schemas.microsoft.com/office/drawing/2014/main" id="{4F570C97-5883-E84B-9F5F-1385E71F02E0}"/>
              </a:ext>
            </a:extLst>
          </p:cNvPr>
          <p:cNvSpPr>
            <a:spLocks noGrp="1"/>
          </p:cNvSpPr>
          <p:nvPr>
            <p:ph type="body" sz="half" idx="2"/>
          </p:nvPr>
        </p:nvSpPr>
        <p:spPr/>
        <p:txBody>
          <a:bodyPr>
            <a:normAutofit lnSpcReduction="10000"/>
          </a:bodyPr>
          <a:lstStyle/>
          <a:p>
            <a:r>
              <a:rPr lang="en-US" dirty="0"/>
              <a:t>In addition to adding the new columns based upon the ‘Pets’ responses, I also augmented the dataset by adding numerically-based columns mapped against category-based data in the dataset, in order to perform numerical analysis on the dataset</a:t>
            </a:r>
          </a:p>
          <a:p>
            <a:r>
              <a:rPr lang="en-US" dirty="0"/>
              <a:t>I also combined the essay responses into one string per respondent and augmented the dataset with some investigations into this string (such as overall length and frequency of certain words)</a:t>
            </a:r>
          </a:p>
        </p:txBody>
      </p:sp>
      <p:sp>
        <p:nvSpPr>
          <p:cNvPr id="5" name="Text Placeholder 4">
            <a:extLst>
              <a:ext uri="{FF2B5EF4-FFF2-40B4-BE49-F238E27FC236}">
                <a16:creationId xmlns:a16="http://schemas.microsoft.com/office/drawing/2014/main" id="{994CE6D6-A52F-134E-AC49-28324E7DB871}"/>
              </a:ext>
            </a:extLst>
          </p:cNvPr>
          <p:cNvSpPr>
            <a:spLocks noGrp="1"/>
          </p:cNvSpPr>
          <p:nvPr>
            <p:ph type="body" sz="quarter" idx="13"/>
          </p:nvPr>
        </p:nvSpPr>
        <p:spPr/>
        <p:txBody>
          <a:bodyPr/>
          <a:lstStyle/>
          <a:p>
            <a:r>
              <a:rPr lang="en-US" dirty="0"/>
              <a:t>Additional new ‘mapped’ columns created in the dataset</a:t>
            </a:r>
          </a:p>
        </p:txBody>
      </p:sp>
      <p:sp>
        <p:nvSpPr>
          <p:cNvPr id="6" name="Text Placeholder 5">
            <a:extLst>
              <a:ext uri="{FF2B5EF4-FFF2-40B4-BE49-F238E27FC236}">
                <a16:creationId xmlns:a16="http://schemas.microsoft.com/office/drawing/2014/main" id="{FF709E9D-0DFE-5E44-BE7C-4B67849792F8}"/>
              </a:ext>
            </a:extLst>
          </p:cNvPr>
          <p:cNvSpPr>
            <a:spLocks noGrp="1"/>
          </p:cNvSpPr>
          <p:nvPr>
            <p:ph type="body" sz="quarter" idx="14"/>
          </p:nvPr>
        </p:nvSpPr>
        <p:spPr/>
        <p:txBody>
          <a:bodyPr/>
          <a:lstStyle/>
          <a:p>
            <a:r>
              <a:rPr lang="en-US" dirty="0"/>
              <a:t>Exploration &amp; Augmentation of the Dataset (cont.)</a:t>
            </a:r>
          </a:p>
        </p:txBody>
      </p:sp>
    </p:spTree>
    <p:extLst>
      <p:ext uri="{BB962C8B-B14F-4D97-AF65-F5344CB8AC3E}">
        <p14:creationId xmlns:p14="http://schemas.microsoft.com/office/powerpoint/2010/main" val="344266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11C0-1596-8F43-9C20-0E552E4ED083}"/>
              </a:ext>
            </a:extLst>
          </p:cNvPr>
          <p:cNvSpPr>
            <a:spLocks noGrp="1"/>
          </p:cNvSpPr>
          <p:nvPr>
            <p:ph type="title"/>
          </p:nvPr>
        </p:nvSpPr>
        <p:spPr/>
        <p:txBody>
          <a:bodyPr/>
          <a:lstStyle/>
          <a:p>
            <a:r>
              <a:rPr lang="en-US" dirty="0"/>
              <a:t>Exploration</a:t>
            </a:r>
          </a:p>
        </p:txBody>
      </p:sp>
      <p:graphicFrame>
        <p:nvGraphicFramePr>
          <p:cNvPr id="7" name="Content Placeholder 6">
            <a:extLst>
              <a:ext uri="{FF2B5EF4-FFF2-40B4-BE49-F238E27FC236}">
                <a16:creationId xmlns:a16="http://schemas.microsoft.com/office/drawing/2014/main" id="{3090B7DE-4E23-CF42-A387-64DEE9D56171}"/>
              </a:ext>
            </a:extLst>
          </p:cNvPr>
          <p:cNvGraphicFramePr>
            <a:graphicFrameLocks noGrp="1"/>
          </p:cNvGraphicFramePr>
          <p:nvPr>
            <p:ph idx="1"/>
            <p:extLst>
              <p:ext uri="{D42A27DB-BD31-4B8C-83A1-F6EECF244321}">
                <p14:modId xmlns:p14="http://schemas.microsoft.com/office/powerpoint/2010/main" val="1544687990"/>
              </p:ext>
            </p:extLst>
          </p:nvPr>
        </p:nvGraphicFramePr>
        <p:xfrm>
          <a:off x="3802063" y="1449388"/>
          <a:ext cx="7683500" cy="526556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4B5DCF51-1B57-CF4B-971D-0AC06A11E892}"/>
              </a:ext>
            </a:extLst>
          </p:cNvPr>
          <p:cNvSpPr>
            <a:spLocks noGrp="1"/>
          </p:cNvSpPr>
          <p:nvPr>
            <p:ph type="body" sz="half" idx="2"/>
          </p:nvPr>
        </p:nvSpPr>
        <p:spPr>
          <a:xfrm>
            <a:off x="256032" y="2716305"/>
            <a:ext cx="2834640" cy="3321423"/>
          </a:xfrm>
        </p:spPr>
        <p:txBody>
          <a:bodyPr>
            <a:normAutofit lnSpcReduction="10000"/>
          </a:bodyPr>
          <a:lstStyle/>
          <a:p>
            <a:r>
              <a:rPr lang="en-US" dirty="0"/>
              <a:t>After dropping responses that contained missing values (</a:t>
            </a:r>
            <a:r>
              <a:rPr lang="en-US" dirty="0" err="1"/>
              <a:t>NaN’s</a:t>
            </a:r>
            <a:r>
              <a:rPr lang="en-US" dirty="0"/>
              <a:t>), I performed a quick correlation analysis on the various numerically-categorized items in the dataset and looked for any interesting correlations (both positive and negative)</a:t>
            </a:r>
          </a:p>
          <a:p>
            <a:r>
              <a:rPr lang="en-US" dirty="0"/>
              <a:t>The graph to the right illustrates the absolute values of the correlations (&gt;= 0.10)</a:t>
            </a:r>
          </a:p>
          <a:p>
            <a:r>
              <a:rPr lang="en-US" dirty="0"/>
              <a:t>I have highlighted some correlations that were surprising to me in red boxes (although they are not particularly strong)</a:t>
            </a:r>
          </a:p>
        </p:txBody>
      </p:sp>
      <p:sp>
        <p:nvSpPr>
          <p:cNvPr id="5" name="Text Placeholder 4">
            <a:extLst>
              <a:ext uri="{FF2B5EF4-FFF2-40B4-BE49-F238E27FC236}">
                <a16:creationId xmlns:a16="http://schemas.microsoft.com/office/drawing/2014/main" id="{EE86B092-2D0D-CF4B-9946-FCE560C5FF9B}"/>
              </a:ext>
            </a:extLst>
          </p:cNvPr>
          <p:cNvSpPr>
            <a:spLocks noGrp="1"/>
          </p:cNvSpPr>
          <p:nvPr>
            <p:ph type="body" sz="quarter" idx="13"/>
          </p:nvPr>
        </p:nvSpPr>
        <p:spPr/>
        <p:txBody>
          <a:bodyPr>
            <a:normAutofit/>
          </a:bodyPr>
          <a:lstStyle/>
          <a:p>
            <a:r>
              <a:rPr lang="en-US" dirty="0"/>
              <a:t>Correlation analysis (negative correlations in “( )”) </a:t>
            </a:r>
          </a:p>
        </p:txBody>
      </p:sp>
      <p:sp>
        <p:nvSpPr>
          <p:cNvPr id="6" name="Text Placeholder 5">
            <a:extLst>
              <a:ext uri="{FF2B5EF4-FFF2-40B4-BE49-F238E27FC236}">
                <a16:creationId xmlns:a16="http://schemas.microsoft.com/office/drawing/2014/main" id="{E174750E-74A4-C04B-8823-5FEB1220B162}"/>
              </a:ext>
            </a:extLst>
          </p:cNvPr>
          <p:cNvSpPr>
            <a:spLocks noGrp="1"/>
          </p:cNvSpPr>
          <p:nvPr>
            <p:ph type="body" sz="quarter" idx="14"/>
          </p:nvPr>
        </p:nvSpPr>
        <p:spPr/>
        <p:txBody>
          <a:bodyPr/>
          <a:lstStyle/>
          <a:p>
            <a:r>
              <a:rPr lang="en-US" dirty="0"/>
              <a:t>Exploration &amp; Augmentation of the Dataset (cont.)</a:t>
            </a:r>
          </a:p>
        </p:txBody>
      </p:sp>
      <p:sp>
        <p:nvSpPr>
          <p:cNvPr id="8" name="Rectangle 7">
            <a:extLst>
              <a:ext uri="{FF2B5EF4-FFF2-40B4-BE49-F238E27FC236}">
                <a16:creationId xmlns:a16="http://schemas.microsoft.com/office/drawing/2014/main" id="{8C77FA76-01E2-1F42-AD8A-FA27DC35D2C5}"/>
              </a:ext>
            </a:extLst>
          </p:cNvPr>
          <p:cNvSpPr/>
          <p:nvPr/>
        </p:nvSpPr>
        <p:spPr>
          <a:xfrm>
            <a:off x="7395882" y="3039035"/>
            <a:ext cx="255494" cy="2595283"/>
          </a:xfrm>
          <a:prstGeom prst="rect">
            <a:avLst/>
          </a:prstGeom>
          <a:noFill/>
          <a:ln w="3175">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EDB6A3B-8E30-1148-835C-79C592AB9BB1}"/>
              </a:ext>
            </a:extLst>
          </p:cNvPr>
          <p:cNvSpPr/>
          <p:nvPr/>
        </p:nvSpPr>
        <p:spPr>
          <a:xfrm>
            <a:off x="9121581" y="3218329"/>
            <a:ext cx="255494" cy="2819400"/>
          </a:xfrm>
          <a:prstGeom prst="rect">
            <a:avLst/>
          </a:prstGeom>
          <a:noFill/>
          <a:ln w="3175">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43DEFAC6-1DF2-A04E-B5DF-03027C081B4E}"/>
              </a:ext>
            </a:extLst>
          </p:cNvPr>
          <p:cNvSpPr/>
          <p:nvPr/>
        </p:nvSpPr>
        <p:spPr>
          <a:xfrm>
            <a:off x="10107695" y="3227404"/>
            <a:ext cx="255494" cy="2595283"/>
          </a:xfrm>
          <a:prstGeom prst="rect">
            <a:avLst/>
          </a:prstGeom>
          <a:noFill/>
          <a:ln w="3175">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1611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102B-3B03-CF41-83FA-50CBCAC06954}"/>
              </a:ext>
            </a:extLst>
          </p:cNvPr>
          <p:cNvSpPr>
            <a:spLocks noGrp="1"/>
          </p:cNvSpPr>
          <p:nvPr>
            <p:ph type="title"/>
          </p:nvPr>
        </p:nvSpPr>
        <p:spPr/>
        <p:txBody>
          <a:bodyPr/>
          <a:lstStyle/>
          <a:p>
            <a:r>
              <a:rPr lang="en-US" dirty="0"/>
              <a:t>Questions to Investigate</a:t>
            </a:r>
          </a:p>
        </p:txBody>
      </p:sp>
      <p:sp>
        <p:nvSpPr>
          <p:cNvPr id="3" name="Content Placeholder 2">
            <a:extLst>
              <a:ext uri="{FF2B5EF4-FFF2-40B4-BE49-F238E27FC236}">
                <a16:creationId xmlns:a16="http://schemas.microsoft.com/office/drawing/2014/main" id="{A136D90F-FA51-FA45-8A1E-06AEC24B68F5}"/>
              </a:ext>
            </a:extLst>
          </p:cNvPr>
          <p:cNvSpPr>
            <a:spLocks noGrp="1"/>
          </p:cNvSpPr>
          <p:nvPr>
            <p:ph idx="1"/>
          </p:nvPr>
        </p:nvSpPr>
        <p:spPr/>
        <p:txBody>
          <a:bodyPr/>
          <a:lstStyle/>
          <a:p>
            <a:pPr marL="0" indent="0">
              <a:buNone/>
            </a:pPr>
            <a:r>
              <a:rPr lang="en-US" dirty="0"/>
              <a:t>Classification: </a:t>
            </a:r>
          </a:p>
          <a:p>
            <a:r>
              <a:rPr lang="en-US" dirty="0"/>
              <a:t>Can you predict whether someone likes cats or likes dogs based on the text of their essay responses?</a:t>
            </a:r>
          </a:p>
          <a:p>
            <a:r>
              <a:rPr lang="en-US" dirty="0"/>
              <a:t>Can you predict whether someone likes cats based on their responses to other questions in the dataset?</a:t>
            </a:r>
          </a:p>
          <a:p>
            <a:pPr marL="0" indent="0">
              <a:buNone/>
            </a:pPr>
            <a:r>
              <a:rPr lang="en-US" dirty="0"/>
              <a:t>Regression:</a:t>
            </a:r>
          </a:p>
          <a:p>
            <a:r>
              <a:rPr lang="en-US" dirty="0"/>
              <a:t>Predict age using responses to other questions in the dataset</a:t>
            </a:r>
          </a:p>
          <a:p>
            <a:endParaRPr lang="en-US" dirty="0"/>
          </a:p>
        </p:txBody>
      </p:sp>
    </p:spTree>
    <p:extLst>
      <p:ext uri="{BB962C8B-B14F-4D97-AF65-F5344CB8AC3E}">
        <p14:creationId xmlns:p14="http://schemas.microsoft.com/office/powerpoint/2010/main" val="43496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D530-E625-7F49-A17E-9884E9A5E76C}"/>
              </a:ext>
            </a:extLst>
          </p:cNvPr>
          <p:cNvSpPr>
            <a:spLocks noGrp="1"/>
          </p:cNvSpPr>
          <p:nvPr>
            <p:ph type="title"/>
          </p:nvPr>
        </p:nvSpPr>
        <p:spPr/>
        <p:txBody>
          <a:bodyPr/>
          <a:lstStyle/>
          <a:p>
            <a:r>
              <a:rPr lang="en-US" dirty="0"/>
              <a:t>Multinomial Naive Bayes Classifiers</a:t>
            </a:r>
          </a:p>
        </p:txBody>
      </p:sp>
      <p:graphicFrame>
        <p:nvGraphicFramePr>
          <p:cNvPr id="7" name="Content Placeholder 6">
            <a:extLst>
              <a:ext uri="{FF2B5EF4-FFF2-40B4-BE49-F238E27FC236}">
                <a16:creationId xmlns:a16="http://schemas.microsoft.com/office/drawing/2014/main" id="{E6847D64-D274-CA4E-82E4-87689DD6C893}"/>
              </a:ext>
            </a:extLst>
          </p:cNvPr>
          <p:cNvGraphicFramePr>
            <a:graphicFrameLocks noGrp="1"/>
          </p:cNvGraphicFramePr>
          <p:nvPr>
            <p:ph idx="1"/>
            <p:extLst>
              <p:ext uri="{D42A27DB-BD31-4B8C-83A1-F6EECF244321}">
                <p14:modId xmlns:p14="http://schemas.microsoft.com/office/powerpoint/2010/main" val="4291629400"/>
              </p:ext>
            </p:extLst>
          </p:nvPr>
        </p:nvGraphicFramePr>
        <p:xfrm>
          <a:off x="3802063" y="1449387"/>
          <a:ext cx="7683500" cy="4683202"/>
        </p:xfrm>
        <a:graphic>
          <a:graphicData uri="http://schemas.openxmlformats.org/drawingml/2006/table">
            <a:tbl>
              <a:tblPr firstRow="1" bandRow="1">
                <a:tableStyleId>{5C22544A-7EE6-4342-B048-85BDC9FD1C3A}</a:tableStyleId>
              </a:tblPr>
              <a:tblGrid>
                <a:gridCol w="1536700">
                  <a:extLst>
                    <a:ext uri="{9D8B030D-6E8A-4147-A177-3AD203B41FA5}">
                      <a16:colId xmlns:a16="http://schemas.microsoft.com/office/drawing/2014/main" val="3883378689"/>
                    </a:ext>
                  </a:extLst>
                </a:gridCol>
                <a:gridCol w="1536700">
                  <a:extLst>
                    <a:ext uri="{9D8B030D-6E8A-4147-A177-3AD203B41FA5}">
                      <a16:colId xmlns:a16="http://schemas.microsoft.com/office/drawing/2014/main" val="4091559175"/>
                    </a:ext>
                  </a:extLst>
                </a:gridCol>
                <a:gridCol w="1536700">
                  <a:extLst>
                    <a:ext uri="{9D8B030D-6E8A-4147-A177-3AD203B41FA5}">
                      <a16:colId xmlns:a16="http://schemas.microsoft.com/office/drawing/2014/main" val="1008985252"/>
                    </a:ext>
                  </a:extLst>
                </a:gridCol>
                <a:gridCol w="1536700">
                  <a:extLst>
                    <a:ext uri="{9D8B030D-6E8A-4147-A177-3AD203B41FA5}">
                      <a16:colId xmlns:a16="http://schemas.microsoft.com/office/drawing/2014/main" val="3077190568"/>
                    </a:ext>
                  </a:extLst>
                </a:gridCol>
                <a:gridCol w="1536700">
                  <a:extLst>
                    <a:ext uri="{9D8B030D-6E8A-4147-A177-3AD203B41FA5}">
                      <a16:colId xmlns:a16="http://schemas.microsoft.com/office/drawing/2014/main" val="2522568775"/>
                    </a:ext>
                  </a:extLst>
                </a:gridCol>
              </a:tblGrid>
              <a:tr h="474166">
                <a:tc>
                  <a:txBody>
                    <a:bodyPr/>
                    <a:lstStyle/>
                    <a:p>
                      <a:endParaRPr lang="en-US" dirty="0"/>
                    </a:p>
                  </a:txBody>
                  <a:tcPr/>
                </a:tc>
                <a:tc>
                  <a:txBody>
                    <a:bodyPr/>
                    <a:lstStyle/>
                    <a:p>
                      <a:pPr algn="ctr"/>
                      <a:r>
                        <a:rPr lang="en-US" dirty="0"/>
                        <a:t>‘Likes Cats’</a:t>
                      </a:r>
                    </a:p>
                  </a:txBody>
                  <a:tcPr/>
                </a:tc>
                <a:tc>
                  <a:txBody>
                    <a:bodyPr/>
                    <a:lstStyle/>
                    <a:p>
                      <a:pPr algn="ctr"/>
                      <a:r>
                        <a:rPr lang="en-US" dirty="0"/>
                        <a:t>‘Likes Dogs’</a:t>
                      </a:r>
                    </a:p>
                  </a:txBody>
                  <a:tcPr/>
                </a:tc>
                <a:tc>
                  <a:txBody>
                    <a:bodyPr/>
                    <a:lstStyle/>
                    <a:p>
                      <a:pPr algn="ctr"/>
                      <a:r>
                        <a:rPr lang="en-US" dirty="0"/>
                        <a:t>‘Has Cats’</a:t>
                      </a:r>
                    </a:p>
                  </a:txBody>
                  <a:tcPr/>
                </a:tc>
                <a:tc>
                  <a:txBody>
                    <a:bodyPr/>
                    <a:lstStyle/>
                    <a:p>
                      <a:pPr algn="ctr"/>
                      <a:r>
                        <a:rPr lang="en-US" dirty="0"/>
                        <a:t>‘Has Dogs’</a:t>
                      </a:r>
                    </a:p>
                  </a:txBody>
                  <a:tcPr/>
                </a:tc>
                <a:extLst>
                  <a:ext uri="{0D108BD9-81ED-4DB2-BD59-A6C34878D82A}">
                    <a16:rowId xmlns:a16="http://schemas.microsoft.com/office/drawing/2014/main" val="1036483197"/>
                  </a:ext>
                </a:extLst>
              </a:tr>
              <a:tr h="1052259">
                <a:tc>
                  <a:txBody>
                    <a:bodyPr/>
                    <a:lstStyle/>
                    <a:p>
                      <a:r>
                        <a:rPr lang="en-US" dirty="0"/>
                        <a:t>Accuracy Score</a:t>
                      </a:r>
                    </a:p>
                  </a:txBody>
                  <a:tcPr anchor="ctr"/>
                </a:tc>
                <a:tc>
                  <a:txBody>
                    <a:bodyPr/>
                    <a:lstStyle/>
                    <a:p>
                      <a:pPr algn="ctr"/>
                      <a:r>
                        <a:rPr lang="en-US" dirty="0"/>
                        <a:t>0.61</a:t>
                      </a:r>
                    </a:p>
                  </a:txBody>
                  <a:tcPr anchor="ctr"/>
                </a:tc>
                <a:tc>
                  <a:txBody>
                    <a:bodyPr/>
                    <a:lstStyle/>
                    <a:p>
                      <a:pPr algn="ctr"/>
                      <a:r>
                        <a:rPr lang="en-US" dirty="0"/>
                        <a:t>0.90</a:t>
                      </a:r>
                    </a:p>
                  </a:txBody>
                  <a:tcPr anchor="ctr"/>
                </a:tc>
                <a:tc>
                  <a:txBody>
                    <a:bodyPr/>
                    <a:lstStyle/>
                    <a:p>
                      <a:pPr algn="ctr"/>
                      <a:r>
                        <a:rPr lang="en-US" dirty="0"/>
                        <a:t>0.81</a:t>
                      </a:r>
                    </a:p>
                  </a:txBody>
                  <a:tcPr anchor="ctr"/>
                </a:tc>
                <a:tc>
                  <a:txBody>
                    <a:bodyPr/>
                    <a:lstStyle/>
                    <a:p>
                      <a:pPr algn="ctr"/>
                      <a:r>
                        <a:rPr lang="en-US" dirty="0"/>
                        <a:t>0.77</a:t>
                      </a:r>
                    </a:p>
                  </a:txBody>
                  <a:tcPr anchor="ctr"/>
                </a:tc>
                <a:extLst>
                  <a:ext uri="{0D108BD9-81ED-4DB2-BD59-A6C34878D82A}">
                    <a16:rowId xmlns:a16="http://schemas.microsoft.com/office/drawing/2014/main" val="218473222"/>
                  </a:ext>
                </a:extLst>
              </a:tr>
              <a:tr h="1052259">
                <a:tc>
                  <a:txBody>
                    <a:bodyPr/>
                    <a:lstStyle/>
                    <a:p>
                      <a:r>
                        <a:rPr lang="en-US" dirty="0"/>
                        <a:t>Recall Score</a:t>
                      </a:r>
                    </a:p>
                  </a:txBody>
                  <a:tcPr anchor="ctr"/>
                </a:tc>
                <a:tc>
                  <a:txBody>
                    <a:bodyPr/>
                    <a:lstStyle/>
                    <a:p>
                      <a:pPr algn="ctr"/>
                      <a:r>
                        <a:rPr lang="en-US" dirty="0"/>
                        <a:t>0.56</a:t>
                      </a:r>
                    </a:p>
                  </a:txBody>
                  <a:tcPr anchor="ctr"/>
                </a:tc>
                <a:tc>
                  <a:txBody>
                    <a:bodyPr/>
                    <a:lstStyle/>
                    <a:p>
                      <a:pPr algn="ctr"/>
                      <a:r>
                        <a:rPr lang="en-US" dirty="0"/>
                        <a:t>0.97</a:t>
                      </a:r>
                    </a:p>
                  </a:txBody>
                  <a:tcPr anchor="ctr"/>
                </a:tc>
                <a:tc>
                  <a:txBody>
                    <a:bodyPr/>
                    <a:lstStyle/>
                    <a:p>
                      <a:pPr algn="ctr"/>
                      <a:r>
                        <a:rPr lang="en-US" dirty="0"/>
                        <a:t>0.12</a:t>
                      </a:r>
                    </a:p>
                  </a:txBody>
                  <a:tcPr anchor="ctr"/>
                </a:tc>
                <a:tc>
                  <a:txBody>
                    <a:bodyPr/>
                    <a:lstStyle/>
                    <a:p>
                      <a:pPr algn="ctr"/>
                      <a:r>
                        <a:rPr lang="en-US" dirty="0"/>
                        <a:t>0.37</a:t>
                      </a:r>
                    </a:p>
                  </a:txBody>
                  <a:tcPr anchor="ctr"/>
                </a:tc>
                <a:extLst>
                  <a:ext uri="{0D108BD9-81ED-4DB2-BD59-A6C34878D82A}">
                    <a16:rowId xmlns:a16="http://schemas.microsoft.com/office/drawing/2014/main" val="769726172"/>
                  </a:ext>
                </a:extLst>
              </a:tr>
              <a:tr h="1052259">
                <a:tc>
                  <a:txBody>
                    <a:bodyPr/>
                    <a:lstStyle/>
                    <a:p>
                      <a:r>
                        <a:rPr lang="en-US" dirty="0"/>
                        <a:t>Precision Score</a:t>
                      </a:r>
                    </a:p>
                  </a:txBody>
                  <a:tcPr anchor="ctr"/>
                </a:tc>
                <a:tc>
                  <a:txBody>
                    <a:bodyPr/>
                    <a:lstStyle/>
                    <a:p>
                      <a:pPr algn="ctr"/>
                      <a:r>
                        <a:rPr lang="en-US" dirty="0"/>
                        <a:t>0.76</a:t>
                      </a:r>
                    </a:p>
                  </a:txBody>
                  <a:tcPr anchor="ctr"/>
                </a:tc>
                <a:tc>
                  <a:txBody>
                    <a:bodyPr/>
                    <a:lstStyle/>
                    <a:p>
                      <a:pPr algn="ctr"/>
                      <a:r>
                        <a:rPr lang="en-US" dirty="0"/>
                        <a:t>0.93</a:t>
                      </a:r>
                    </a:p>
                  </a:txBody>
                  <a:tcPr anchor="ctr"/>
                </a:tc>
                <a:tc>
                  <a:txBody>
                    <a:bodyPr/>
                    <a:lstStyle/>
                    <a:p>
                      <a:pPr algn="ctr"/>
                      <a:r>
                        <a:rPr lang="en-US" dirty="0"/>
                        <a:t>0.37</a:t>
                      </a:r>
                    </a:p>
                  </a:txBody>
                  <a:tcPr anchor="ctr"/>
                </a:tc>
                <a:tc>
                  <a:txBody>
                    <a:bodyPr/>
                    <a:lstStyle/>
                    <a:p>
                      <a:pPr algn="ctr"/>
                      <a:r>
                        <a:rPr lang="en-US" dirty="0"/>
                        <a:t>0.46</a:t>
                      </a:r>
                    </a:p>
                  </a:txBody>
                  <a:tcPr anchor="ctr"/>
                </a:tc>
                <a:extLst>
                  <a:ext uri="{0D108BD9-81ED-4DB2-BD59-A6C34878D82A}">
                    <a16:rowId xmlns:a16="http://schemas.microsoft.com/office/drawing/2014/main" val="3965465252"/>
                  </a:ext>
                </a:extLst>
              </a:tr>
              <a:tr h="1052259">
                <a:tc>
                  <a:txBody>
                    <a:bodyPr/>
                    <a:lstStyle/>
                    <a:p>
                      <a:r>
                        <a:rPr lang="en-US" dirty="0"/>
                        <a:t>F1 Score</a:t>
                      </a:r>
                    </a:p>
                  </a:txBody>
                  <a:tcPr anchor="ctr"/>
                </a:tc>
                <a:tc>
                  <a:txBody>
                    <a:bodyPr/>
                    <a:lstStyle/>
                    <a:p>
                      <a:pPr algn="ctr"/>
                      <a:r>
                        <a:rPr lang="en-US" dirty="0"/>
                        <a:t>0.65</a:t>
                      </a:r>
                    </a:p>
                  </a:txBody>
                  <a:tcPr anchor="ctr"/>
                </a:tc>
                <a:tc>
                  <a:txBody>
                    <a:bodyPr/>
                    <a:lstStyle/>
                    <a:p>
                      <a:pPr algn="ctr"/>
                      <a:r>
                        <a:rPr lang="en-US" dirty="0"/>
                        <a:t>0.95</a:t>
                      </a:r>
                    </a:p>
                  </a:txBody>
                  <a:tcPr anchor="ctr"/>
                </a:tc>
                <a:tc>
                  <a:txBody>
                    <a:bodyPr/>
                    <a:lstStyle/>
                    <a:p>
                      <a:pPr algn="ctr"/>
                      <a:r>
                        <a:rPr lang="en-US" dirty="0"/>
                        <a:t>0.18</a:t>
                      </a:r>
                    </a:p>
                  </a:txBody>
                  <a:tcPr anchor="ctr"/>
                </a:tc>
                <a:tc>
                  <a:txBody>
                    <a:bodyPr/>
                    <a:lstStyle/>
                    <a:p>
                      <a:pPr algn="ctr"/>
                      <a:r>
                        <a:rPr lang="en-US" dirty="0"/>
                        <a:t>0.41</a:t>
                      </a:r>
                    </a:p>
                  </a:txBody>
                  <a:tcPr anchor="ctr"/>
                </a:tc>
                <a:extLst>
                  <a:ext uri="{0D108BD9-81ED-4DB2-BD59-A6C34878D82A}">
                    <a16:rowId xmlns:a16="http://schemas.microsoft.com/office/drawing/2014/main" val="924571688"/>
                  </a:ext>
                </a:extLst>
              </a:tr>
            </a:tbl>
          </a:graphicData>
        </a:graphic>
      </p:graphicFrame>
      <p:sp>
        <p:nvSpPr>
          <p:cNvPr id="4" name="Text Placeholder 3">
            <a:extLst>
              <a:ext uri="{FF2B5EF4-FFF2-40B4-BE49-F238E27FC236}">
                <a16:creationId xmlns:a16="http://schemas.microsoft.com/office/drawing/2014/main" id="{13913B48-3BEE-924C-96FE-29B649FBA63A}"/>
              </a:ext>
            </a:extLst>
          </p:cNvPr>
          <p:cNvSpPr>
            <a:spLocks noGrp="1"/>
          </p:cNvSpPr>
          <p:nvPr>
            <p:ph type="body" sz="half" idx="2"/>
          </p:nvPr>
        </p:nvSpPr>
        <p:spPr>
          <a:xfrm>
            <a:off x="256032" y="2716305"/>
            <a:ext cx="2834640" cy="3294201"/>
          </a:xfrm>
        </p:spPr>
        <p:txBody>
          <a:bodyPr>
            <a:normAutofit fontScale="92500" lnSpcReduction="10000"/>
          </a:bodyPr>
          <a:lstStyle/>
          <a:p>
            <a:r>
              <a:rPr lang="en-US" dirty="0"/>
              <a:t>I first looked at whether it was possible to predict whether a respondent liked cats / dogs, or had cats and / dogs, based on the text of their essay responses  using Multinomial Naïve Bayes Classifiers</a:t>
            </a:r>
          </a:p>
          <a:p>
            <a:r>
              <a:rPr lang="en-US" dirty="0"/>
              <a:t>Overall, the classification scores were the highest for ‘Likes Dogs’  - likely reflecting that most respondents in the dataset (92%) indicated they liked dogs</a:t>
            </a:r>
          </a:p>
          <a:p>
            <a:r>
              <a:rPr lang="en-US" dirty="0"/>
              <a:t>The recall scores for ‘Has Cats’ and ’Has Dogs’ were low, meaning the percentage of relevant items the classifier was able to successfully find were relatively low</a:t>
            </a:r>
          </a:p>
        </p:txBody>
      </p:sp>
      <p:sp>
        <p:nvSpPr>
          <p:cNvPr id="5" name="Text Placeholder 4">
            <a:extLst>
              <a:ext uri="{FF2B5EF4-FFF2-40B4-BE49-F238E27FC236}">
                <a16:creationId xmlns:a16="http://schemas.microsoft.com/office/drawing/2014/main" id="{5F0909F2-39CA-9541-82C1-79025D9670B5}"/>
              </a:ext>
            </a:extLst>
          </p:cNvPr>
          <p:cNvSpPr>
            <a:spLocks noGrp="1"/>
          </p:cNvSpPr>
          <p:nvPr>
            <p:ph type="body" sz="quarter" idx="13"/>
          </p:nvPr>
        </p:nvSpPr>
        <p:spPr/>
        <p:txBody>
          <a:bodyPr>
            <a:normAutofit/>
          </a:bodyPr>
          <a:lstStyle/>
          <a:p>
            <a:r>
              <a:rPr lang="en-US" dirty="0"/>
              <a:t>Metrics for Multinomial NB Classifiers based on Essay responses</a:t>
            </a:r>
          </a:p>
        </p:txBody>
      </p:sp>
      <p:sp>
        <p:nvSpPr>
          <p:cNvPr id="6" name="Text Placeholder 5">
            <a:extLst>
              <a:ext uri="{FF2B5EF4-FFF2-40B4-BE49-F238E27FC236}">
                <a16:creationId xmlns:a16="http://schemas.microsoft.com/office/drawing/2014/main" id="{E3374E38-F5FE-8B4C-A2C6-7BB00FF50983}"/>
              </a:ext>
            </a:extLst>
          </p:cNvPr>
          <p:cNvSpPr>
            <a:spLocks noGrp="1"/>
          </p:cNvSpPr>
          <p:nvPr>
            <p:ph type="body" sz="quarter" idx="14"/>
          </p:nvPr>
        </p:nvSpPr>
        <p:spPr/>
        <p:txBody>
          <a:bodyPr/>
          <a:lstStyle/>
          <a:p>
            <a:r>
              <a:rPr lang="en-US" dirty="0"/>
              <a:t>Classification Approaches</a:t>
            </a:r>
          </a:p>
        </p:txBody>
      </p:sp>
    </p:spTree>
    <p:extLst>
      <p:ext uri="{BB962C8B-B14F-4D97-AF65-F5344CB8AC3E}">
        <p14:creationId xmlns:p14="http://schemas.microsoft.com/office/powerpoint/2010/main" val="203866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EBF7-A291-A747-9F3F-8D78F4A7219B}"/>
              </a:ext>
            </a:extLst>
          </p:cNvPr>
          <p:cNvSpPr>
            <a:spLocks noGrp="1"/>
          </p:cNvSpPr>
          <p:nvPr>
            <p:ph type="title"/>
          </p:nvPr>
        </p:nvSpPr>
        <p:spPr/>
        <p:txBody>
          <a:bodyPr/>
          <a:lstStyle/>
          <a:p>
            <a:r>
              <a:rPr lang="en-US" dirty="0"/>
              <a:t>K-Nearest Neighbors Classifier</a:t>
            </a:r>
          </a:p>
        </p:txBody>
      </p:sp>
      <p:pic>
        <p:nvPicPr>
          <p:cNvPr id="8" name="Content Placeholder 7">
            <a:extLst>
              <a:ext uri="{FF2B5EF4-FFF2-40B4-BE49-F238E27FC236}">
                <a16:creationId xmlns:a16="http://schemas.microsoft.com/office/drawing/2014/main" id="{4F08317F-F643-CA49-BE0A-5CCF90C40758}"/>
              </a:ext>
            </a:extLst>
          </p:cNvPr>
          <p:cNvPicPr>
            <a:picLocks noGrp="1" noChangeAspect="1"/>
          </p:cNvPicPr>
          <p:nvPr>
            <p:ph idx="1"/>
          </p:nvPr>
        </p:nvPicPr>
        <p:blipFill>
          <a:blip r:embed="rId2"/>
          <a:stretch>
            <a:fillRect/>
          </a:stretch>
        </p:blipFill>
        <p:spPr>
          <a:xfrm>
            <a:off x="5055407" y="1718758"/>
            <a:ext cx="5449045" cy="3533466"/>
          </a:xfrm>
        </p:spPr>
      </p:pic>
      <p:sp>
        <p:nvSpPr>
          <p:cNvPr id="4" name="Text Placeholder 3">
            <a:extLst>
              <a:ext uri="{FF2B5EF4-FFF2-40B4-BE49-F238E27FC236}">
                <a16:creationId xmlns:a16="http://schemas.microsoft.com/office/drawing/2014/main" id="{E0D8DC53-EEEE-2747-8528-CC0CB54DD3DE}"/>
              </a:ext>
            </a:extLst>
          </p:cNvPr>
          <p:cNvSpPr>
            <a:spLocks noGrp="1"/>
          </p:cNvSpPr>
          <p:nvPr>
            <p:ph type="body" sz="half" idx="2"/>
          </p:nvPr>
        </p:nvSpPr>
        <p:spPr>
          <a:xfrm>
            <a:off x="232401" y="2685898"/>
            <a:ext cx="2834640" cy="3533465"/>
          </a:xfrm>
        </p:spPr>
        <p:txBody>
          <a:bodyPr>
            <a:normAutofit fontScale="92500"/>
          </a:bodyPr>
          <a:lstStyle/>
          <a:p>
            <a:r>
              <a:rPr lang="en-US" dirty="0"/>
              <a:t>I also investigated whether it was possible to predict if someone likes cats based upon their responses to other items in the dataset, including: age, income, education level, gender, their responses to the questions on drinking, drugs and smoking, and the length of their essay responses</a:t>
            </a:r>
          </a:p>
          <a:p>
            <a:r>
              <a:rPr lang="en-US" dirty="0"/>
              <a:t>The accuracy score peaks at k = 170 (65%) and then starts to decline with higher levels of k</a:t>
            </a:r>
          </a:p>
          <a:p>
            <a:r>
              <a:rPr lang="en-US" dirty="0"/>
              <a:t>This classification approach had similar results to the Naïve Bayes approach I performed first (which had an accuracy score of 61% and F1 score of 65%)</a:t>
            </a:r>
          </a:p>
        </p:txBody>
      </p:sp>
      <p:sp>
        <p:nvSpPr>
          <p:cNvPr id="5" name="Text Placeholder 4">
            <a:extLst>
              <a:ext uri="{FF2B5EF4-FFF2-40B4-BE49-F238E27FC236}">
                <a16:creationId xmlns:a16="http://schemas.microsoft.com/office/drawing/2014/main" id="{395EA6CC-F845-BE47-B3F0-CEE87B955B3D}"/>
              </a:ext>
            </a:extLst>
          </p:cNvPr>
          <p:cNvSpPr>
            <a:spLocks noGrp="1"/>
          </p:cNvSpPr>
          <p:nvPr>
            <p:ph type="body" sz="quarter" idx="13"/>
          </p:nvPr>
        </p:nvSpPr>
        <p:spPr/>
        <p:txBody>
          <a:bodyPr/>
          <a:lstStyle/>
          <a:p>
            <a:r>
              <a:rPr lang="en-US" dirty="0"/>
              <a:t>‘Likes Cats’ Classifier Accuracy</a:t>
            </a:r>
          </a:p>
        </p:txBody>
      </p:sp>
      <p:sp>
        <p:nvSpPr>
          <p:cNvPr id="6" name="Text Placeholder 5">
            <a:extLst>
              <a:ext uri="{FF2B5EF4-FFF2-40B4-BE49-F238E27FC236}">
                <a16:creationId xmlns:a16="http://schemas.microsoft.com/office/drawing/2014/main" id="{C665364E-E266-1849-9F88-94F98541FD8F}"/>
              </a:ext>
            </a:extLst>
          </p:cNvPr>
          <p:cNvSpPr>
            <a:spLocks noGrp="1"/>
          </p:cNvSpPr>
          <p:nvPr>
            <p:ph type="body" sz="quarter" idx="14"/>
          </p:nvPr>
        </p:nvSpPr>
        <p:spPr/>
        <p:txBody>
          <a:bodyPr/>
          <a:lstStyle/>
          <a:p>
            <a:r>
              <a:rPr lang="en-US" dirty="0"/>
              <a:t>Classification Approaches (continued)</a:t>
            </a:r>
          </a:p>
        </p:txBody>
      </p:sp>
    </p:spTree>
    <p:extLst>
      <p:ext uri="{BB962C8B-B14F-4D97-AF65-F5344CB8AC3E}">
        <p14:creationId xmlns:p14="http://schemas.microsoft.com/office/powerpoint/2010/main" val="289260663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886</TotalTime>
  <Words>1377</Words>
  <Application>Microsoft Macintosh PowerPoint</Application>
  <PresentationFormat>Widescreen</PresentationFormat>
  <Paragraphs>206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 2</vt:lpstr>
      <vt:lpstr>Frame</vt:lpstr>
      <vt:lpstr>‘Cat People’</vt:lpstr>
      <vt:lpstr>Table of Contents</vt:lpstr>
      <vt:lpstr>Focus</vt:lpstr>
      <vt:lpstr>Augmentation</vt:lpstr>
      <vt:lpstr>Augmentation (continued)</vt:lpstr>
      <vt:lpstr>Exploration</vt:lpstr>
      <vt:lpstr>Questions to Investigate</vt:lpstr>
      <vt:lpstr>Multinomial Naive Bayes Classifiers</vt:lpstr>
      <vt:lpstr>K-Nearest Neighbors Classifier</vt:lpstr>
      <vt:lpstr>Multiple Linear Regressor and K Neighbors Regressor</vt:lpstr>
      <vt:lpstr>Conclusions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People’</dc:title>
  <dc:creator>Emily Brown</dc:creator>
  <cp:lastModifiedBy>Emily Brown</cp:lastModifiedBy>
  <cp:revision>53</cp:revision>
  <dcterms:created xsi:type="dcterms:W3CDTF">2018-11-26T14:16:49Z</dcterms:created>
  <dcterms:modified xsi:type="dcterms:W3CDTF">2018-11-28T17:57:36Z</dcterms:modified>
</cp:coreProperties>
</file>