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ocuments\GitHub\MD\Timing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Serial (Threads = 4 or 8)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Plot!$C$2:$C$4</c:f>
              <c:numCache>
                <c:formatCode>General</c:formatCode>
                <c:ptCount val="3"/>
                <c:pt idx="0">
                  <c:v>27.013999999999999</c:v>
                </c:pt>
                <c:pt idx="1">
                  <c:v>6.7450000000000001</c:v>
                </c:pt>
                <c:pt idx="2">
                  <c:v>0.29575099999999999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BE-4A0C-8C32-A2659B83850B}"/>
            </c:ext>
          </c:extLst>
        </c:ser>
        <c:ser>
          <c:idx val="7"/>
          <c:order val="1"/>
          <c:tx>
            <c:v>Threads.@threads with 4 threads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Plot!$J$2:$J$4</c:f>
              <c:numCache>
                <c:formatCode>General</c:formatCode>
                <c:ptCount val="3"/>
                <c:pt idx="0">
                  <c:v>8.8469999999999995</c:v>
                </c:pt>
                <c:pt idx="1">
                  <c:v>2.3250000000000002</c:v>
                </c:pt>
                <c:pt idx="2">
                  <c:v>8.9510999999999993E-2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BE-4A0C-8C32-A2659B83850B}"/>
            </c:ext>
          </c:extLst>
        </c:ser>
        <c:ser>
          <c:idx val="8"/>
          <c:order val="2"/>
          <c:tx>
            <c:v>Threads.@threads with 8 threads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>
                  <a:alpha val="96000"/>
                </a:srgbClr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Plot!$A$5:$A$7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Plot!$J$5:$J$7</c:f>
              <c:numCache>
                <c:formatCode>General</c:formatCode>
                <c:ptCount val="3"/>
                <c:pt idx="0">
                  <c:v>6.5010000000000003</c:v>
                </c:pt>
                <c:pt idx="1">
                  <c:v>1.766</c:v>
                </c:pt>
                <c:pt idx="2">
                  <c:v>7.2836999999999999E-2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5BE-4A0C-8C32-A2659B83850B}"/>
            </c:ext>
          </c:extLst>
        </c:ser>
        <c:ser>
          <c:idx val="1"/>
          <c:order val="3"/>
          <c:tx>
            <c:v>SharedArray @parallel 1 worker (Threads = 4 or 8)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Plot!$D$2:$D$4</c:f>
              <c:numCache>
                <c:formatCode>General</c:formatCode>
                <c:ptCount val="3"/>
                <c:pt idx="0">
                  <c:v>76.813999999999993</c:v>
                </c:pt>
                <c:pt idx="1">
                  <c:v>19.282</c:v>
                </c:pt>
                <c:pt idx="2">
                  <c:v>0.86397000000000002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5BE-4A0C-8C32-A2659B83850B}"/>
            </c:ext>
          </c:extLst>
        </c:ser>
        <c:ser>
          <c:idx val="2"/>
          <c:order val="4"/>
          <c:tx>
            <c:v>SharedArray @parallel 3 workers (Threads = 4 or 8)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Plot!$E$2:$E$4</c:f>
              <c:numCache>
                <c:formatCode>General</c:formatCode>
                <c:ptCount val="3"/>
                <c:pt idx="0">
                  <c:v>30.558</c:v>
                </c:pt>
                <c:pt idx="1">
                  <c:v>9.42</c:v>
                </c:pt>
                <c:pt idx="2">
                  <c:v>2.78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5BE-4A0C-8C32-A2659B83850B}"/>
            </c:ext>
          </c:extLst>
        </c:ser>
        <c:ser>
          <c:idx val="3"/>
          <c:order val="5"/>
          <c:tx>
            <c:v>SharedArray @parallel 9 workers (Threads = 4 or 8)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Plot!$F$2:$F$4</c:f>
              <c:numCache>
                <c:formatCode>General</c:formatCode>
                <c:ptCount val="3"/>
                <c:pt idx="0">
                  <c:v>31.841999999999999</c:v>
                </c:pt>
                <c:pt idx="1">
                  <c:v>13.662000000000001</c:v>
                </c:pt>
                <c:pt idx="2">
                  <c:v>8.3949999999999996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5BE-4A0C-8C32-A2659B83850B}"/>
            </c:ext>
          </c:extLst>
        </c:ser>
        <c:ser>
          <c:idx val="4"/>
          <c:order val="6"/>
          <c:tx>
            <c:v>SharedArray chunks 1 worker (Threads = 4 or 8)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Plot!$G$2:$G$4</c:f>
              <c:numCache>
                <c:formatCode>General</c:formatCode>
                <c:ptCount val="3"/>
                <c:pt idx="0">
                  <c:v>429.88900000000001</c:v>
                </c:pt>
                <c:pt idx="1">
                  <c:v>101.982</c:v>
                </c:pt>
                <c:pt idx="2">
                  <c:v>3.9780000000000002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5BE-4A0C-8C32-A2659B83850B}"/>
            </c:ext>
          </c:extLst>
        </c:ser>
        <c:ser>
          <c:idx val="5"/>
          <c:order val="7"/>
          <c:tx>
            <c:v>SharedArray chunks 3 workers (Threads = 4 or 8)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Plot!$A$2:$A$4</c:f>
              <c:numCache>
                <c:formatCode>General</c:formatCode>
                <c:ptCount val="3"/>
                <c:pt idx="0">
                  <c:v>1000</c:v>
                </c:pt>
                <c:pt idx="1">
                  <c:v>500</c:v>
                </c:pt>
                <c:pt idx="2">
                  <c:v>100</c:v>
                </c:pt>
              </c:numCache>
            </c:numRef>
          </c:xVal>
          <c:yVal>
            <c:numRef>
              <c:f>Plot!$H$2:$H$4</c:f>
              <c:numCache>
                <c:formatCode>General</c:formatCode>
                <c:ptCount val="3"/>
                <c:pt idx="0">
                  <c:v>578.18799999999999</c:v>
                </c:pt>
                <c:pt idx="1">
                  <c:v>138.86600000000001</c:v>
                </c:pt>
                <c:pt idx="2">
                  <c:v>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5BE-4A0C-8C32-A2659B83850B}"/>
            </c:ext>
          </c:extLst>
        </c:ser>
        <c:ser>
          <c:idx val="6"/>
          <c:order val="8"/>
          <c:tx>
            <c:v>SharedArray chunks 9 workers (Threads = 4 or 8)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Plot!$A$4</c:f>
              <c:numCache>
                <c:formatCode>General</c:formatCode>
                <c:ptCount val="1"/>
                <c:pt idx="0">
                  <c:v>100</c:v>
                </c:pt>
              </c:numCache>
            </c:numRef>
          </c:xVal>
          <c:yVal>
            <c:numRef>
              <c:f>Plot!$I$4</c:f>
              <c:numCache>
                <c:formatCode>General</c:formatCode>
                <c:ptCount val="1"/>
                <c:pt idx="0">
                  <c:v>19.7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5BE-4A0C-8C32-A2659B838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792752"/>
        <c:axId val="215797016"/>
      </c:scatterChart>
      <c:valAx>
        <c:axId val="21579275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 of particles in simulation</a:t>
                </a:r>
              </a:p>
            </c:rich>
          </c:tx>
          <c:layout>
            <c:manualLayout>
              <c:xMode val="edge"/>
              <c:yMode val="edge"/>
              <c:x val="0.25052461093986617"/>
              <c:y val="0.9486035875609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797016"/>
        <c:crosses val="autoZero"/>
        <c:crossBetween val="midCat"/>
      </c:valAx>
      <c:valAx>
        <c:axId val="215797016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Time</a:t>
                </a:r>
                <a:r>
                  <a:rPr lang="en-US" sz="1400" b="1" baseline="0"/>
                  <a:t> in seconds</a:t>
                </a:r>
                <a:endParaRPr lang="en-US" sz="1400" b="1"/>
              </a:p>
            </c:rich>
          </c:tx>
          <c:layout>
            <c:manualLayout>
              <c:xMode val="edge"/>
              <c:yMode val="edge"/>
              <c:x val="0"/>
              <c:y val="0.33370230484448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792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140957372541864"/>
          <c:y val="0.28768126137692696"/>
          <c:w val="0.33859034035377888"/>
          <c:h val="0.41401344752224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E293-4A49-46D9-9DE6-7542E680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C5F85-C6B5-4774-8CB7-318FEFF3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C3C8-7B3C-4934-9421-E6B20C45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A083-C972-4275-9427-E77FF16E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5FFF-149F-4702-A7DD-BAEAADDF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708C-4975-4AF4-BDC6-8ECBA754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B855A-4ADC-476B-A4EA-6D57104F5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05CA-E7D1-4825-93A8-1EA29686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3FAE-1561-4D47-8E75-B5B31757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DC13-FF1A-4039-BCE7-1E1735F9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813CD-9665-4550-82B1-0FCC3E7E6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3A2D-9E3A-4A56-8622-08C0A968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8A10-42AD-48FF-A34E-ACB69F8C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A494-180D-4B4C-96E9-A8811C8F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13B2-FB5C-45C7-AB16-154BF91A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BDF4-BBEB-45E6-869E-EE76436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0A99-98D6-4287-8078-E3E90ED2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DAAA-9FE7-40C3-B4D7-319024B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6236-AC46-423B-BBF4-9D889430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6876-132C-43AB-8416-8D309582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B9EE-E042-463C-9146-1717664B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944A-0EC8-49F1-8F4C-A26A2414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25CA-585D-4C29-9A1E-C1495F83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9042-4F87-40CE-9AEB-E2D74C0D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4712-5B38-4F07-8232-5954B9DE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6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9A26-A03D-44A2-9AD8-FCF068A4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485B-94AA-4F97-8DE7-B9315A36B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9332-92AC-41C9-BEF2-E71B1E6C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F99A-225F-4644-AF10-972F52BB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20F7-BFF4-41DC-BE6E-D460EF3F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9E47E-419D-424E-9DD3-F0D5E659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64F-BD4A-42A8-90C3-95AE99F8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4014D-0BDA-4F41-8CF2-06DEEE5C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8092C-5463-462B-88BB-ADAC8539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4A21D-81DF-428D-AC82-949354C6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ED7A-CCCE-4E1B-849B-54CD3DF3B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01988-0F06-4E72-9DCE-937668B4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C0145-FB87-485A-8F61-03F5EE40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56B6E-CA47-4F52-8DE7-2C69B4C1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CC6B-4078-415B-9796-3EE5BE40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5AB72-B9C7-4230-A18A-50E8D364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AE333-F942-46C1-8E17-AD36A7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6713-BA35-406D-BD52-18F48315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F3FD7-75CB-4013-9D53-700C54D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EAEE2-DA99-454E-ADD3-43B96683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774B3-F1F9-4C54-A9B9-7B439B72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6E8A-522A-44F6-B90E-BFD867E3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FF5B-C48D-4525-B1F8-7CECA043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FBBB-E6C1-4909-B459-2585551D3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A96F1-04E6-4395-875D-660B49F5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CBBB2-B55D-4FB9-8235-44380DBA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C169-B9EC-4FA4-BB8B-397507C3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E979-B4DB-4DF0-A11D-B8B44DC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478E3-0910-46E6-95A6-832044B01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32800-25CB-496E-AA68-CE9D1343A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1229-C711-40BD-9604-674C1EE0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2BE3E-5B01-4049-B412-8512C4B4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5F16-2B2B-42CF-BBF7-D30D1A37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D4144-43FD-4C2A-8E1A-04CDB14E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CCE8-BD0D-481D-B9AE-2703517F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6CA9-6F72-4B34-B21A-B7C5E9349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2D89-F57B-4449-8882-B1812CFF2C3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08E4-7E8B-4682-A09A-152E165C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89D32-C501-41FC-A495-22DC3217E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13D6-90B1-4D61-95B7-BEF69279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EC2F-C7BE-4146-849A-310944291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Molecular Dynamics Simulations in Julia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190D-1AFD-4001-9779-7B7E7B47E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Crabb</a:t>
            </a:r>
          </a:p>
        </p:txBody>
      </p:sp>
    </p:spTree>
    <p:extLst>
      <p:ext uri="{BB962C8B-B14F-4D97-AF65-F5344CB8AC3E}">
        <p14:creationId xmlns:p14="http://schemas.microsoft.com/office/powerpoint/2010/main" val="751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0245-6C56-4B50-A710-D61D6A40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molecular dynamics?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96520-90CB-4691-865F-3EB5A36A6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104"/>
                <a:ext cx="10515600" cy="5078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Type of N-body simulation</a:t>
                </a:r>
              </a:p>
              <a:p>
                <a:r>
                  <a:rPr lang="en-US" dirty="0"/>
                  <a:t>Model motion of particles</a:t>
                </a:r>
              </a:p>
              <a:p>
                <a:pPr lvl="1"/>
                <a:r>
                  <a:rPr lang="en-US" dirty="0"/>
                  <a:t>Typically atoms or molecules</a:t>
                </a:r>
              </a:p>
              <a:p>
                <a:r>
                  <a:rPr lang="en-US" dirty="0"/>
                  <a:t>Is deterministic</a:t>
                </a:r>
              </a:p>
              <a:p>
                <a:r>
                  <a:rPr lang="en-US" dirty="0"/>
                  <a:t>Numerically solve Newton’s equations of motion: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Velocity </a:t>
                </a:r>
                <a:r>
                  <a:rPr lang="en-US" dirty="0" err="1"/>
                  <a:t>Verlet</a:t>
                </a:r>
                <a:r>
                  <a:rPr lang="en-US" dirty="0"/>
                  <a:t> algorithm: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96520-90CB-4691-865F-3EB5A36A6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104"/>
                <a:ext cx="10515600" cy="5078026"/>
              </a:xfrm>
              <a:blipFill>
                <a:blip r:embed="rId2"/>
                <a:stretch>
                  <a:fillRect l="-1043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10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C173-2924-4049-B5C9-FD1D4638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features of my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12A8-B41A-4453-9551-1CF379F1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save output to file and restart from file</a:t>
            </a:r>
          </a:p>
          <a:p>
            <a:r>
              <a:rPr lang="en-US" dirty="0"/>
              <a:t>Can display as interactive plot to show evolution over time</a:t>
            </a:r>
          </a:p>
          <a:p>
            <a:r>
              <a:rPr lang="en-US" dirty="0"/>
              <a:t>User has a lot of flexibility to set parameters</a:t>
            </a:r>
          </a:p>
          <a:p>
            <a:r>
              <a:rPr lang="en-US" dirty="0"/>
              <a:t>Forces currently very simple but could be modified</a:t>
            </a:r>
          </a:p>
          <a:p>
            <a:r>
              <a:rPr lang="en-US" dirty="0"/>
              <a:t>System can be finite or infinite</a:t>
            </a:r>
          </a:p>
          <a:p>
            <a:r>
              <a:rPr lang="en-US" dirty="0"/>
              <a:t>Can be periodic or nonperiodic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Let’s look at a simulation before discussing parallelism</a:t>
            </a:r>
          </a:p>
        </p:txBody>
      </p:sp>
    </p:spTree>
    <p:extLst>
      <p:ext uri="{BB962C8B-B14F-4D97-AF65-F5344CB8AC3E}">
        <p14:creationId xmlns:p14="http://schemas.microsoft.com/office/powerpoint/2010/main" val="28492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95A2-26DB-4DB4-A418-A507F135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325563"/>
          </a:xfrm>
        </p:spPr>
        <p:txBody>
          <a:bodyPr/>
          <a:lstStyle/>
          <a:p>
            <a:r>
              <a:rPr lang="en-US" dirty="0"/>
              <a:t>Parallel implementations: </a:t>
            </a:r>
            <a:r>
              <a:rPr lang="en-US" dirty="0" err="1"/>
              <a:t>Threads.@threads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BC6-FF79-43D2-AD41-BEF3736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79392"/>
            <a:ext cx="3209925" cy="5126407"/>
          </a:xfrm>
        </p:spPr>
        <p:txBody>
          <a:bodyPr/>
          <a:lstStyle/>
          <a:p>
            <a:r>
              <a:rPr lang="en-US" dirty="0" err="1"/>
              <a:t>Threads.@threads</a:t>
            </a:r>
            <a:r>
              <a:rPr lang="en-US" dirty="0"/>
              <a:t> macro to parallelize loops for Velocity </a:t>
            </a:r>
            <a:r>
              <a:rPr lang="en-US" dirty="0" err="1"/>
              <a:t>Verlet</a:t>
            </a:r>
            <a:r>
              <a:rPr lang="en-US" dirty="0"/>
              <a:t> algorithm and for updating forces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50A7D-FFCB-416B-BB93-5609D1E2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512517"/>
            <a:ext cx="8622029" cy="51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7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95A2-26DB-4DB4-A418-A507F135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893"/>
            <a:ext cx="12017378" cy="1325563"/>
          </a:xfrm>
        </p:spPr>
        <p:txBody>
          <a:bodyPr/>
          <a:lstStyle/>
          <a:p>
            <a:r>
              <a:rPr lang="en-US" dirty="0"/>
              <a:t>Parallel implementations: </a:t>
            </a:r>
            <a:r>
              <a:rPr lang="en-US" dirty="0" err="1"/>
              <a:t>SharedArrays</a:t>
            </a:r>
            <a:r>
              <a:rPr lang="en-US" dirty="0"/>
              <a:t> w/ @parallel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BC6-FF79-43D2-AD41-BEF3736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79392"/>
            <a:ext cx="3200400" cy="5164481"/>
          </a:xfrm>
        </p:spPr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SharedArray</a:t>
            </a:r>
            <a:r>
              <a:rPr lang="en-US" dirty="0"/>
              <a:t> data type for positions, velocities, accelerations, and forces</a:t>
            </a:r>
          </a:p>
          <a:p>
            <a:pPr lvl="1"/>
            <a:r>
              <a:rPr lang="en-US" dirty="0"/>
              <a:t>Each process/worker can access all of the array</a:t>
            </a:r>
          </a:p>
          <a:p>
            <a:r>
              <a:rPr lang="en-US" dirty="0"/>
              <a:t>Divide work using @sync @parallel macros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C6768-1869-4A1D-8460-7A1E2626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479393"/>
            <a:ext cx="8721728" cy="51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03D7CB-D01C-408D-AD24-D4047161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9" y="2459115"/>
            <a:ext cx="7436629" cy="43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4995A2-26DB-4DB4-A418-A507F135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894"/>
            <a:ext cx="12017378" cy="943132"/>
          </a:xfrm>
        </p:spPr>
        <p:txBody>
          <a:bodyPr/>
          <a:lstStyle/>
          <a:p>
            <a:r>
              <a:rPr lang="en-US" dirty="0"/>
              <a:t>Parallel implementations: </a:t>
            </a:r>
            <a:r>
              <a:rPr lang="en-US" dirty="0" err="1"/>
              <a:t>SharedArrays</a:t>
            </a:r>
            <a:r>
              <a:rPr lang="en-US" dirty="0"/>
              <a:t> w/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7BC6-FF79-43D2-AD41-BEF37362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2" y="1050767"/>
            <a:ext cx="2892428" cy="5788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</a:t>
            </a:r>
            <a:r>
              <a:rPr lang="en-US" dirty="0" err="1"/>
              <a:t>SharedArray</a:t>
            </a:r>
            <a:r>
              <a:rPr lang="en-US" dirty="0"/>
              <a:t> data type for positions, velocities, accelerations, and forces</a:t>
            </a:r>
          </a:p>
          <a:p>
            <a:pPr lvl="1"/>
            <a:r>
              <a:rPr lang="en-US" dirty="0"/>
              <a:t>Each process/worker can access all of the array</a:t>
            </a:r>
          </a:p>
          <a:p>
            <a:r>
              <a:rPr lang="en-US" dirty="0"/>
              <a:t>Divide work by splitting arrays into chunks with manual indexing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5B32C-B9ED-4690-88E7-D3327DF3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805123"/>
            <a:ext cx="8389953" cy="157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BD28C-00AF-4B6A-A292-A5409EB23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43" y="5308847"/>
            <a:ext cx="5010385" cy="14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72B3-9647-44FC-9C6F-45737413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809625"/>
          </a:xfrm>
        </p:spPr>
        <p:txBody>
          <a:bodyPr/>
          <a:lstStyle/>
          <a:p>
            <a:r>
              <a:rPr lang="en-US" dirty="0"/>
              <a:t>Timing using @benchmark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416758-808E-42E9-B74F-7E40D3737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865662"/>
              </p:ext>
            </p:extLst>
          </p:nvPr>
        </p:nvGraphicFramePr>
        <p:xfrm>
          <a:off x="390617" y="990600"/>
          <a:ext cx="11638625" cy="5458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371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9EC7-555B-45FA-9511-77DEBC4F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9F21-2A0C-4822-A8F8-923FA644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2387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Threads.@threads</a:t>
            </a:r>
            <a:r>
              <a:rPr lang="en-US" dirty="0"/>
              <a:t> is the best</a:t>
            </a:r>
          </a:p>
          <a:p>
            <a:pPr lvl="1"/>
            <a:r>
              <a:rPr lang="en-US" dirty="0"/>
              <a:t>Ran on CPU with 4 physical cores but with Intel hyperthreading</a:t>
            </a:r>
          </a:p>
          <a:p>
            <a:pPr lvl="1"/>
            <a:r>
              <a:rPr lang="en-US" dirty="0"/>
              <a:t>For 4 threads: About 3x speedup for all three particle numbers</a:t>
            </a:r>
          </a:p>
          <a:p>
            <a:pPr lvl="1"/>
            <a:r>
              <a:rPr lang="en-US" dirty="0"/>
              <a:t>For 8 threads: About 4x speedup for all three particle numbers</a:t>
            </a:r>
          </a:p>
          <a:p>
            <a:r>
              <a:rPr lang="en-US" dirty="0"/>
              <a:t>Neither of the </a:t>
            </a:r>
            <a:r>
              <a:rPr lang="en-US" dirty="0" err="1"/>
              <a:t>SharedArray</a:t>
            </a:r>
            <a:r>
              <a:rPr lang="en-US" dirty="0"/>
              <a:t> implementations is better than the serial version</a:t>
            </a:r>
          </a:p>
          <a:p>
            <a:pPr lvl="1"/>
            <a:r>
              <a:rPr lang="en-US" dirty="0"/>
              <a:t>Seems like a common problem (just from Googling it) but for various reasons</a:t>
            </a:r>
          </a:p>
          <a:p>
            <a:pPr lvl="1"/>
            <a:r>
              <a:rPr lang="en-US" dirty="0"/>
              <a:t>@parallel does see some speed up when 3 or 9 workers are used versus when 1 process is used</a:t>
            </a:r>
          </a:p>
          <a:p>
            <a:pPr lvl="2"/>
            <a:r>
              <a:rPr lang="en-US" dirty="0"/>
              <a:t>Fastest is 3 workers – makes sense b/c 9 workers is more than the number of threads</a:t>
            </a:r>
          </a:p>
          <a:p>
            <a:pPr lvl="3"/>
            <a:r>
              <a:rPr lang="en-US" dirty="0"/>
              <a:t>Fairly close to serial speed</a:t>
            </a:r>
          </a:p>
          <a:p>
            <a:pPr lvl="2"/>
            <a:r>
              <a:rPr lang="en-US" dirty="0"/>
              <a:t>Oddly, don’t see any change when number of threads are changed from 4 to 8</a:t>
            </a:r>
          </a:p>
          <a:p>
            <a:r>
              <a:rPr lang="en-US" dirty="0"/>
              <a:t>Would need to further experiment with number of threads and workers to find optimal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Molecular Dynamics Simulations in Julia</vt:lpstr>
      <vt:lpstr>What is molecular dynamics?</vt:lpstr>
      <vt:lpstr>Some features of my implementation</vt:lpstr>
      <vt:lpstr>Parallel implementations: Threads.@threads</vt:lpstr>
      <vt:lpstr>Parallel implementations: SharedArrays w/ @parallel</vt:lpstr>
      <vt:lpstr>Parallel implementations: SharedArrays w/ chunks</vt:lpstr>
      <vt:lpstr>Timing using @benchmark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 Simulations in Julia</dc:title>
  <dc:creator>Emily Crabb</dc:creator>
  <cp:lastModifiedBy>Emily Crabb</cp:lastModifiedBy>
  <cp:revision>37</cp:revision>
  <dcterms:created xsi:type="dcterms:W3CDTF">2017-12-11T22:35:53Z</dcterms:created>
  <dcterms:modified xsi:type="dcterms:W3CDTF">2017-12-11T23:57:02Z</dcterms:modified>
</cp:coreProperties>
</file>