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5" r:id="rId7"/>
    <p:sldId id="256" r:id="rId8"/>
    <p:sldId id="25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uzzo" userId="a8f15f16-1465-41c4-b6e8-a50396164a03" providerId="ADAL" clId="{97D176E3-BF01-4508-BCF2-90E061E4E973}"/>
    <pc:docChg chg="modSld">
      <pc:chgData name="Matthew Guzzo" userId="a8f15f16-1465-41c4-b6e8-a50396164a03" providerId="ADAL" clId="{97D176E3-BF01-4508-BCF2-90E061E4E973}" dt="2020-01-15T18:56:47.243" v="0" actId="1076"/>
      <pc:docMkLst>
        <pc:docMk/>
      </pc:docMkLst>
      <pc:sldChg chg="modSp">
        <pc:chgData name="Matthew Guzzo" userId="a8f15f16-1465-41c4-b6e8-a50396164a03" providerId="ADAL" clId="{97D176E3-BF01-4508-BCF2-90E061E4E973}" dt="2020-01-15T18:56:47.243" v="0" actId="1076"/>
        <pc:sldMkLst>
          <pc:docMk/>
          <pc:sldMk cId="1404248706" sldId="264"/>
        </pc:sldMkLst>
        <pc:picChg chg="mod">
          <ac:chgData name="Matthew Guzzo" userId="a8f15f16-1465-41c4-b6e8-a50396164a03" providerId="ADAL" clId="{97D176E3-BF01-4508-BCF2-90E061E4E973}" dt="2020-01-15T18:56:47.243" v="0" actId="1076"/>
          <ac:picMkLst>
            <pc:docMk/>
            <pc:sldMk cId="1404248706" sldId="264"/>
            <ac:picMk id="13" creationId="{A1AFBB69-3BFD-4632-805E-71C89089E5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0E94-9DE9-466F-9B78-102C5551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9FDED-757B-4B93-93CE-5D3BC053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61E2-32C6-43E3-8B22-818E14AE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6032-6BE1-48F8-BE1C-C468A49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2DA5-88AE-4773-97AC-233BE47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10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E3EC-4624-4717-8574-F570114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ADCF3-ED37-4050-920A-B796E637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4BBD-4302-40AF-BCA6-DCD774E3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92D7-8A71-487C-9AE5-0237717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55C2-037A-4C7C-93FD-509AF4B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71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98ECA-4D93-44C7-8D08-D24394EC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F6066-9B09-4707-A090-820CFA7E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0617-2AF6-4FCB-AA45-663C8ABB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8B85-373D-4ADD-8A7C-76B9D5AE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07DF-025D-4C82-BD2C-AB151B87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0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8DE3-5429-487B-A1D7-371C75D2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00C0-87C4-4178-A120-C0E88D67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2CAF-316F-43AD-A6BF-7ADD90E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B9B2-FF10-402E-A313-901DD176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24A6-A856-49DC-BBA9-00404DF0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31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B615-8BDA-46EB-BB5A-D0371345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39D7-F223-41CD-A10F-66BD1E66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CE39-AD69-4759-B41E-AAE3D76A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5402-DA72-40E3-854D-0267A236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1E14-D1C3-4E1C-92FE-66CA4D3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3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739F-938D-426E-B347-7EF9CC1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E32A-4283-49B1-A4A5-DED51D0A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ACF3-CABE-4DF7-A552-B5EAB3F1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C6AA-F699-4F85-B28D-339C6AEE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696C-7234-419D-BDEC-7C73ADC5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9D018-0D85-4E13-B52D-52C51900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9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9AD-DF44-47DB-BFFA-8E90614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D9A8-C345-445F-A9D7-0CC4F9CC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D36A-CBE0-4B2F-9943-F0AC2F3D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04D60-039F-4921-BF4A-7C3BECC2F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4C1EF-4EEF-4641-AEB4-789965EA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7A37F-FF26-4596-8F5B-8DDD4A44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58CA5-3D3B-41BD-A497-1A0EFD80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C3F9A-ACB9-4BB3-8082-8E2FABD9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9754-D4AC-4271-9EB9-ACE317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4E206-6CF7-4808-B91E-6E61D3C3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4FBC-0167-4AAB-BF64-21F44819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E461-47BA-43DB-859D-6E2A7F8F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58220-462F-4EA1-A303-A3F23B1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5EC9-744B-49B9-8C80-0F81CB6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8A69D-C9D1-4B39-8C80-4A9E2E5D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2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0C4E-A09E-42EE-B045-4361D856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CDBF-C844-48EE-8208-536E1DCB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A395-947A-4FFF-8F46-852EA670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6EA0-8C7D-47A1-8B07-08542B99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78FB-833E-4E53-9CD3-754482E2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1CD22-9966-4DE3-AC24-8CF2A597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03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410-71E8-4855-9909-823C138D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4BFB-EE47-41FA-B634-D4716F194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4DF2-700D-43A2-AC15-FDCB7E587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D378-21A6-4D38-AA0A-665D28DB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62EE-3826-4DF7-895A-B4BD2D5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1700-2627-43E6-9DAC-5A231D75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2D06D-7853-4F27-9531-C4A7207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0A0DE-41D7-43B3-9604-A1C5825B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B206-11B8-47F6-BE55-3809E9D64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14D5-2B7E-4025-8C4C-645C7A82E954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4880-4799-48DB-BCB3-B88095942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771C-5DA1-4CBA-B17F-BA2D61D48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2A8E-FFBB-469F-8329-143B5BE5C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885-D95B-4F9E-AB6B-FC59AF90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of site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3615E-1AD0-4F5C-9529-A57F2333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82" y="1690688"/>
            <a:ext cx="6744284" cy="49381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5790DD-0AFD-4B45-85C3-CC5D2ADB38CF}"/>
              </a:ext>
            </a:extLst>
          </p:cNvPr>
          <p:cNvSpPr/>
          <p:nvPr/>
        </p:nvSpPr>
        <p:spPr>
          <a:xfrm>
            <a:off x="4090416" y="2383536"/>
            <a:ext cx="8229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F06DF-C875-40B5-9633-630336B4697C}"/>
              </a:ext>
            </a:extLst>
          </p:cNvPr>
          <p:cNvSpPr/>
          <p:nvPr/>
        </p:nvSpPr>
        <p:spPr>
          <a:xfrm>
            <a:off x="6541008" y="4852416"/>
            <a:ext cx="8229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AEE43B-477A-42D7-86B6-14A46D1D63B0}"/>
              </a:ext>
            </a:extLst>
          </p:cNvPr>
          <p:cNvCxnSpPr>
            <a:cxnSpLocks/>
          </p:cNvCxnSpPr>
          <p:nvPr/>
        </p:nvCxnSpPr>
        <p:spPr>
          <a:xfrm flipH="1" flipV="1">
            <a:off x="4913376" y="2505457"/>
            <a:ext cx="3950208" cy="9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DBC204-18FB-4A8B-AA2D-89516F11228D}"/>
              </a:ext>
            </a:extLst>
          </p:cNvPr>
          <p:cNvCxnSpPr>
            <a:cxnSpLocks/>
          </p:cNvCxnSpPr>
          <p:nvPr/>
        </p:nvCxnSpPr>
        <p:spPr>
          <a:xfrm flipH="1">
            <a:off x="7371118" y="3486912"/>
            <a:ext cx="1492466" cy="1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803D1C-0BC6-49B6-8F22-DC4D7D4E7965}"/>
              </a:ext>
            </a:extLst>
          </p:cNvPr>
          <p:cNvSpPr txBox="1"/>
          <p:nvPr/>
        </p:nvSpPr>
        <p:spPr>
          <a:xfrm>
            <a:off x="8870734" y="3054406"/>
            <a:ext cx="318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Local (250 m radial buffer) % agriculture negatively correlated to stream buffer width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8455D-F03D-4991-8F4F-DD85BEB29A23}"/>
              </a:ext>
            </a:extLst>
          </p:cNvPr>
          <p:cNvSpPr/>
          <p:nvPr/>
        </p:nvSpPr>
        <p:spPr>
          <a:xfrm>
            <a:off x="3925824" y="4328160"/>
            <a:ext cx="822960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8BB41-B940-47B9-BD3F-E2CD4CA6F9F8}"/>
              </a:ext>
            </a:extLst>
          </p:cNvPr>
          <p:cNvCxnSpPr>
            <a:cxnSpLocks/>
          </p:cNvCxnSpPr>
          <p:nvPr/>
        </p:nvCxnSpPr>
        <p:spPr>
          <a:xfrm>
            <a:off x="2785872" y="4254735"/>
            <a:ext cx="1132802" cy="1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D89A79-F739-4790-A25B-803D0EDBF6DD}"/>
              </a:ext>
            </a:extLst>
          </p:cNvPr>
          <p:cNvSpPr txBox="1"/>
          <p:nvPr/>
        </p:nvSpPr>
        <p:spPr>
          <a:xfrm>
            <a:off x="270332" y="3774007"/>
            <a:ext cx="291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% watershed in entire watershed orthogonal to local % agriculture</a:t>
            </a:r>
          </a:p>
        </p:txBody>
      </p:sp>
    </p:spTree>
    <p:extLst>
      <p:ext uri="{BB962C8B-B14F-4D97-AF65-F5344CB8AC3E}">
        <p14:creationId xmlns:p14="http://schemas.microsoft.com/office/powerpoint/2010/main" val="129407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885-D95B-4F9E-AB6B-FC59AF90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of site attributes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3615E-1AD0-4F5C-9529-A57F2333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82" y="1690688"/>
            <a:ext cx="6744284" cy="49381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5790DD-0AFD-4B45-85C3-CC5D2ADB38CF}"/>
              </a:ext>
            </a:extLst>
          </p:cNvPr>
          <p:cNvSpPr/>
          <p:nvPr/>
        </p:nvSpPr>
        <p:spPr>
          <a:xfrm>
            <a:off x="4090416" y="2383536"/>
            <a:ext cx="8229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F06DF-C875-40B5-9633-630336B4697C}"/>
              </a:ext>
            </a:extLst>
          </p:cNvPr>
          <p:cNvSpPr/>
          <p:nvPr/>
        </p:nvSpPr>
        <p:spPr>
          <a:xfrm>
            <a:off x="6541008" y="4852416"/>
            <a:ext cx="8229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AEE43B-477A-42D7-86B6-14A46D1D63B0}"/>
              </a:ext>
            </a:extLst>
          </p:cNvPr>
          <p:cNvCxnSpPr>
            <a:cxnSpLocks/>
          </p:cNvCxnSpPr>
          <p:nvPr/>
        </p:nvCxnSpPr>
        <p:spPr>
          <a:xfrm flipH="1" flipV="1">
            <a:off x="4913376" y="2505457"/>
            <a:ext cx="3950208" cy="9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DBC204-18FB-4A8B-AA2D-89516F11228D}"/>
              </a:ext>
            </a:extLst>
          </p:cNvPr>
          <p:cNvCxnSpPr>
            <a:cxnSpLocks/>
          </p:cNvCxnSpPr>
          <p:nvPr/>
        </p:nvCxnSpPr>
        <p:spPr>
          <a:xfrm flipH="1">
            <a:off x="7371118" y="3486912"/>
            <a:ext cx="1492466" cy="1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803D1C-0BC6-49B6-8F22-DC4D7D4E7965}"/>
              </a:ext>
            </a:extLst>
          </p:cNvPr>
          <p:cNvSpPr txBox="1"/>
          <p:nvPr/>
        </p:nvSpPr>
        <p:spPr>
          <a:xfrm>
            <a:off x="8870734" y="3054406"/>
            <a:ext cx="318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Local (250 m radial buffer) % agriculture negatively correlated to stream buffer width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8455D-F03D-4991-8F4F-DD85BEB29A23}"/>
              </a:ext>
            </a:extLst>
          </p:cNvPr>
          <p:cNvSpPr/>
          <p:nvPr/>
        </p:nvSpPr>
        <p:spPr>
          <a:xfrm>
            <a:off x="3925824" y="4328160"/>
            <a:ext cx="822960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8BB41-B940-47B9-BD3F-E2CD4CA6F9F8}"/>
              </a:ext>
            </a:extLst>
          </p:cNvPr>
          <p:cNvCxnSpPr>
            <a:cxnSpLocks/>
          </p:cNvCxnSpPr>
          <p:nvPr/>
        </p:nvCxnSpPr>
        <p:spPr>
          <a:xfrm>
            <a:off x="2785872" y="4254735"/>
            <a:ext cx="1132802" cy="1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D89A79-F739-4790-A25B-803D0EDBF6DD}"/>
              </a:ext>
            </a:extLst>
          </p:cNvPr>
          <p:cNvSpPr txBox="1"/>
          <p:nvPr/>
        </p:nvSpPr>
        <p:spPr>
          <a:xfrm>
            <a:off x="270332" y="3774007"/>
            <a:ext cx="291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% watershed in entire watershed orthogonal to local % agriculture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A103D-E7D4-4A54-B18F-61BEA76BDB63}"/>
              </a:ext>
            </a:extLst>
          </p:cNvPr>
          <p:cNvSpPr txBox="1"/>
          <p:nvPr/>
        </p:nvSpPr>
        <p:spPr>
          <a:xfrm>
            <a:off x="1055662" y="2627376"/>
            <a:ext cx="105156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How does local vs. watershed level agriculture influence trophic ecology of stream-dwelling fishes?</a:t>
            </a:r>
          </a:p>
        </p:txBody>
      </p:sp>
    </p:spTree>
    <p:extLst>
      <p:ext uri="{BB962C8B-B14F-4D97-AF65-F5344CB8AC3E}">
        <p14:creationId xmlns:p14="http://schemas.microsoft.com/office/powerpoint/2010/main" val="35820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75C-0180-40B7-B779-9CE059A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Slide about the terrestrial energy hypothesis based on local % ag/buffer width – to add from stuff from Marie or Emily</a:t>
            </a:r>
          </a:p>
        </p:txBody>
      </p:sp>
    </p:spTree>
    <p:extLst>
      <p:ext uri="{BB962C8B-B14F-4D97-AF65-F5344CB8AC3E}">
        <p14:creationId xmlns:p14="http://schemas.microsoft.com/office/powerpoint/2010/main" val="28954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Stable hydrogen isotope (</a:t>
            </a:r>
            <a:r>
              <a:rPr lang="el-GR" dirty="0"/>
              <a:t>δ</a:t>
            </a:r>
            <a:r>
              <a:rPr lang="el-GR" baseline="30000" dirty="0"/>
              <a:t>2</a:t>
            </a:r>
            <a:r>
              <a:rPr lang="en-CA" dirty="0"/>
              <a:t>H) to estimate % terrestrial vs. aquatic derived energy.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ACF45-2F8E-4C46-8FA6-42A3FC624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987550"/>
            <a:ext cx="6477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uterium isotope">
            <a:extLst>
              <a:ext uri="{FF2B5EF4-FFF2-40B4-BE49-F238E27FC236}">
                <a16:creationId xmlns:a16="http://schemas.microsoft.com/office/drawing/2014/main" id="{29F2C643-C1E7-49D5-8A1C-91CE855D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9" y="2325624"/>
            <a:ext cx="2035967" cy="14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Stable nitrogen isotope (</a:t>
            </a:r>
            <a:r>
              <a:rPr lang="el-GR" dirty="0"/>
              <a:t>δ</a:t>
            </a:r>
            <a:r>
              <a:rPr lang="en-CA" baseline="30000" dirty="0"/>
              <a:t>15</a:t>
            </a:r>
            <a:r>
              <a:rPr lang="en-CA" dirty="0"/>
              <a:t>N) to estimate trophic position.</a:t>
            </a:r>
          </a:p>
        </p:txBody>
      </p:sp>
      <p:pic>
        <p:nvPicPr>
          <p:cNvPr id="3074" name="Picture 2" descr="Image result for trophic position isotopes">
            <a:extLst>
              <a:ext uri="{FF2B5EF4-FFF2-40B4-BE49-F238E27FC236}">
                <a16:creationId xmlns:a16="http://schemas.microsoft.com/office/drawing/2014/main" id="{6D71C69A-4915-4EFD-B658-AD468A9A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34" y="2334768"/>
            <a:ext cx="5580732" cy="37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ble nitrogen isotopes">
            <a:extLst>
              <a:ext uri="{FF2B5EF4-FFF2-40B4-BE49-F238E27FC236}">
                <a16:creationId xmlns:a16="http://schemas.microsoft.com/office/drawing/2014/main" id="{02A7BA43-F4B4-4CB6-AE41-35869003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2011680"/>
            <a:ext cx="231648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65125"/>
            <a:ext cx="8244840" cy="1325563"/>
          </a:xfrm>
        </p:spPr>
        <p:txBody>
          <a:bodyPr/>
          <a:lstStyle/>
          <a:p>
            <a:r>
              <a:rPr lang="en-CA" dirty="0"/>
              <a:t>% terrestrial energy use of creek chub</a:t>
            </a:r>
          </a:p>
        </p:txBody>
      </p:sp>
      <p:pic>
        <p:nvPicPr>
          <p:cNvPr id="6146" name="Picture 2" descr="Image result for creek chub">
            <a:extLst>
              <a:ext uri="{FF2B5EF4-FFF2-40B4-BE49-F238E27FC236}">
                <a16:creationId xmlns:a16="http://schemas.microsoft.com/office/drawing/2014/main" id="{94E32697-7FAA-4847-8F8E-30909BFA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36" y="231000"/>
            <a:ext cx="2188463" cy="145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88DB14-D3E0-4B01-9FA1-383C1A04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0" y="2028273"/>
            <a:ext cx="4618120" cy="39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CBBCF-5E8C-4E0B-B7D3-33DAD4533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32" y="2028273"/>
            <a:ext cx="4618120" cy="3947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39832-F14D-4D12-8526-9DFFF6632FA2}"/>
              </a:ext>
            </a:extLst>
          </p:cNvPr>
          <p:cNvSpPr txBox="1"/>
          <p:nvPr/>
        </p:nvSpPr>
        <p:spPr>
          <a:xfrm>
            <a:off x="1641148" y="2513338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&lt; 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7AE26-E53B-4E71-9EE5-C61A120F0B68}"/>
              </a:ext>
            </a:extLst>
          </p:cNvPr>
          <p:cNvSpPr txBox="1"/>
          <p:nvPr/>
        </p:nvSpPr>
        <p:spPr>
          <a:xfrm>
            <a:off x="6670348" y="2513338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&lt; 0.001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B902E-DB56-40BF-913E-7376993A5F49}"/>
              </a:ext>
            </a:extLst>
          </p:cNvPr>
          <p:cNvSpPr txBox="1"/>
          <p:nvPr/>
        </p:nvSpPr>
        <p:spPr>
          <a:xfrm>
            <a:off x="1409500" y="6094305"/>
            <a:ext cx="904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regression indicated watershed level did not predict % terrestrial energy use, but fish length and local % agriculture did</a:t>
            </a:r>
          </a:p>
        </p:txBody>
      </p:sp>
    </p:spTree>
    <p:extLst>
      <p:ext uri="{BB962C8B-B14F-4D97-AF65-F5344CB8AC3E}">
        <p14:creationId xmlns:p14="http://schemas.microsoft.com/office/powerpoint/2010/main" val="15035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65125"/>
            <a:ext cx="8244840" cy="1325563"/>
          </a:xfrm>
        </p:spPr>
        <p:txBody>
          <a:bodyPr/>
          <a:lstStyle/>
          <a:p>
            <a:r>
              <a:rPr lang="en-CA" dirty="0"/>
              <a:t>trophic position of creek chub</a:t>
            </a:r>
          </a:p>
        </p:txBody>
      </p:sp>
      <p:pic>
        <p:nvPicPr>
          <p:cNvPr id="6146" name="Picture 2" descr="Image result for creek chub">
            <a:extLst>
              <a:ext uri="{FF2B5EF4-FFF2-40B4-BE49-F238E27FC236}">
                <a16:creationId xmlns:a16="http://schemas.microsoft.com/office/drawing/2014/main" id="{94E32697-7FAA-4847-8F8E-30909BFA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36" y="231000"/>
            <a:ext cx="2188463" cy="145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B902E-DB56-40BF-913E-7376993A5F49}"/>
              </a:ext>
            </a:extLst>
          </p:cNvPr>
          <p:cNvSpPr txBox="1"/>
          <p:nvPr/>
        </p:nvSpPr>
        <p:spPr>
          <a:xfrm>
            <a:off x="1409500" y="6094305"/>
            <a:ext cx="904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regression indicated that watershed level and fish length did not predict trophic position, but local % agriculture did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87963-14DD-41FE-AA1F-B4046C40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20" y="1922713"/>
            <a:ext cx="4618120" cy="3947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39832-F14D-4D12-8526-9DFFF6632FA2}"/>
              </a:ext>
            </a:extLst>
          </p:cNvPr>
          <p:cNvSpPr txBox="1"/>
          <p:nvPr/>
        </p:nvSpPr>
        <p:spPr>
          <a:xfrm>
            <a:off x="3939540" y="2287786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9411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65125"/>
            <a:ext cx="8244840" cy="1325563"/>
          </a:xfrm>
        </p:spPr>
        <p:txBody>
          <a:bodyPr/>
          <a:lstStyle/>
          <a:p>
            <a:r>
              <a:rPr lang="en-CA" dirty="0"/>
              <a:t>trophic position of creek chub</a:t>
            </a:r>
          </a:p>
        </p:txBody>
      </p:sp>
      <p:pic>
        <p:nvPicPr>
          <p:cNvPr id="6146" name="Picture 2" descr="Image result for creek chub">
            <a:extLst>
              <a:ext uri="{FF2B5EF4-FFF2-40B4-BE49-F238E27FC236}">
                <a16:creationId xmlns:a16="http://schemas.microsoft.com/office/drawing/2014/main" id="{94E32697-7FAA-4847-8F8E-30909BFA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36" y="231000"/>
            <a:ext cx="2188463" cy="145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B902E-DB56-40BF-913E-7376993A5F49}"/>
              </a:ext>
            </a:extLst>
          </p:cNvPr>
          <p:cNvSpPr txBox="1"/>
          <p:nvPr/>
        </p:nvSpPr>
        <p:spPr>
          <a:xfrm>
            <a:off x="1409500" y="6094305"/>
            <a:ext cx="904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regression indicated that watershed level and fish length did not predict trophic position, but local % agriculture did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87963-14DD-41FE-AA1F-B4046C40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20" y="1922713"/>
            <a:ext cx="4618120" cy="3947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39832-F14D-4D12-8526-9DFFF6632FA2}"/>
              </a:ext>
            </a:extLst>
          </p:cNvPr>
          <p:cNvSpPr txBox="1"/>
          <p:nvPr/>
        </p:nvSpPr>
        <p:spPr>
          <a:xfrm>
            <a:off x="3939540" y="2287786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173454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AFBB69-3BFD-4632-805E-71C89089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53" y="2653553"/>
            <a:ext cx="3719843" cy="3179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E6BE5-7D2B-4436-83FD-69FDD399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68" y="2269636"/>
            <a:ext cx="4618120" cy="39475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14E9FB-C2B4-4051-8685-F9D8469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65125"/>
            <a:ext cx="8244840" cy="1325563"/>
          </a:xfrm>
        </p:spPr>
        <p:txBody>
          <a:bodyPr/>
          <a:lstStyle/>
          <a:p>
            <a:r>
              <a:rPr lang="en-CA" dirty="0"/>
              <a:t>mean length and abundance of creek chub</a:t>
            </a:r>
          </a:p>
        </p:txBody>
      </p:sp>
      <p:pic>
        <p:nvPicPr>
          <p:cNvPr id="6146" name="Picture 2" descr="Image result for creek chub">
            <a:extLst>
              <a:ext uri="{FF2B5EF4-FFF2-40B4-BE49-F238E27FC236}">
                <a16:creationId xmlns:a16="http://schemas.microsoft.com/office/drawing/2014/main" id="{94E32697-7FAA-4847-8F8E-30909BFA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36" y="231000"/>
            <a:ext cx="2188463" cy="145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39832-F14D-4D12-8526-9DFFF6632FA2}"/>
              </a:ext>
            </a:extLst>
          </p:cNvPr>
          <p:cNvSpPr txBox="1"/>
          <p:nvPr/>
        </p:nvSpPr>
        <p:spPr>
          <a:xfrm>
            <a:off x="7205472" y="2924294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= 0.13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98880-E6B0-4AFF-A9BD-02E0748FAAA1}"/>
              </a:ext>
            </a:extLst>
          </p:cNvPr>
          <p:cNvSpPr txBox="1"/>
          <p:nvPr/>
        </p:nvSpPr>
        <p:spPr>
          <a:xfrm>
            <a:off x="1957197" y="2924294"/>
            <a:ext cx="10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 = 0.83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ECD44-2195-4D68-8468-9F57A647CE25}"/>
              </a:ext>
            </a:extLst>
          </p:cNvPr>
          <p:cNvSpPr txBox="1"/>
          <p:nvPr/>
        </p:nvSpPr>
        <p:spPr>
          <a:xfrm>
            <a:off x="1409500" y="6094305"/>
            <a:ext cx="904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Linear regression indicated creek chub mean size was not predicted by local % ag, but abundance marginally was (not that watershed % ag did not predict either) </a:t>
            </a:r>
          </a:p>
        </p:txBody>
      </p:sp>
    </p:spTree>
    <p:extLst>
      <p:ext uri="{BB962C8B-B14F-4D97-AF65-F5344CB8AC3E}">
        <p14:creationId xmlns:p14="http://schemas.microsoft.com/office/powerpoint/2010/main" val="140424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A34EB74238A428D00C84E7765AF82" ma:contentTypeVersion="8" ma:contentTypeDescription="Create a new document." ma:contentTypeScope="" ma:versionID="52793f1fc9f63362b494bb02f2a76bcc">
  <xsd:schema xmlns:xsd="http://www.w3.org/2001/XMLSchema" xmlns:xs="http://www.w3.org/2001/XMLSchema" xmlns:p="http://schemas.microsoft.com/office/2006/metadata/properties" xmlns:ns3="b782b3b4-ee8e-4ee3-b357-f9a644d85ed5" targetNamespace="http://schemas.microsoft.com/office/2006/metadata/properties" ma:root="true" ma:fieldsID="542f603c8d9adcabcc51c7c0efb7f877" ns3:_="">
    <xsd:import namespace="b782b3b4-ee8e-4ee3-b357-f9a644d85e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2b3b4-ee8e-4ee3-b357-f9a644d85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624314-898D-43DD-980F-2F3535AD69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A48F40-A2CE-4D7D-B56A-02CB1109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7F9E6-7C27-4B04-84CD-4E9602AC6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82b3b4-ee8e-4ee3-b357-f9a644d85e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PCA of site attributes</vt:lpstr>
      <vt:lpstr>PCA of site attributes</vt:lpstr>
      <vt:lpstr>Slide about the terrestrial energy hypothesis based on local % ag/buffer width – to add from stuff from Marie or Emily</vt:lpstr>
      <vt:lpstr>Stable hydrogen isotope (δ2H) to estimate % terrestrial vs. aquatic derived energy.</vt:lpstr>
      <vt:lpstr>Stable nitrogen isotope (δ15N) to estimate trophic position.</vt:lpstr>
      <vt:lpstr>% terrestrial energy use of creek chub</vt:lpstr>
      <vt:lpstr>trophic position of creek chub</vt:lpstr>
      <vt:lpstr>trophic position of creek chub</vt:lpstr>
      <vt:lpstr>mean length and abundance of creek chub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hydrogen isotope (δ2H) to estimate % terrestrial vs. aquatic derived energy.</dc:title>
  <dc:creator>Matthew Guzzo</dc:creator>
  <cp:lastModifiedBy>Matthew Guzzo</cp:lastModifiedBy>
  <cp:revision>5</cp:revision>
  <dcterms:created xsi:type="dcterms:W3CDTF">2020-01-13T18:06:27Z</dcterms:created>
  <dcterms:modified xsi:type="dcterms:W3CDTF">2020-01-15T18:56:57Z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0x010100769A34EB74238A428D00C84E7765AF82</vt:lpwstr>
  </property>
</Properties>
</file>