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8"/>
  </p:notesMasterIdLst>
  <p:handoutMasterIdLst>
    <p:handoutMasterId r:id="rId69"/>
  </p:handoutMasterIdLst>
  <p:sldIdLst>
    <p:sldId id="260" r:id="rId2"/>
    <p:sldId id="320" r:id="rId3"/>
    <p:sldId id="321" r:id="rId4"/>
    <p:sldId id="322" r:id="rId5"/>
    <p:sldId id="323" r:id="rId6"/>
    <p:sldId id="266" r:id="rId7"/>
    <p:sldId id="396" r:id="rId8"/>
    <p:sldId id="324" r:id="rId9"/>
    <p:sldId id="325" r:id="rId10"/>
    <p:sldId id="392" r:id="rId11"/>
    <p:sldId id="393" r:id="rId12"/>
    <p:sldId id="394" r:id="rId13"/>
    <p:sldId id="342" r:id="rId14"/>
    <p:sldId id="403" r:id="rId15"/>
    <p:sldId id="402" r:id="rId16"/>
    <p:sldId id="395" r:id="rId17"/>
    <p:sldId id="401" r:id="rId18"/>
    <p:sldId id="397" r:id="rId19"/>
    <p:sldId id="404" r:id="rId20"/>
    <p:sldId id="337" r:id="rId21"/>
    <p:sldId id="338" r:id="rId22"/>
    <p:sldId id="328" r:id="rId23"/>
    <p:sldId id="329" r:id="rId24"/>
    <p:sldId id="334" r:id="rId25"/>
    <p:sldId id="333" r:id="rId26"/>
    <p:sldId id="340" r:id="rId27"/>
    <p:sldId id="341" r:id="rId28"/>
    <p:sldId id="339" r:id="rId29"/>
    <p:sldId id="326" r:id="rId30"/>
    <p:sldId id="398" r:id="rId31"/>
    <p:sldId id="327" r:id="rId32"/>
    <p:sldId id="381" r:id="rId33"/>
    <p:sldId id="382" r:id="rId34"/>
    <p:sldId id="383" r:id="rId35"/>
    <p:sldId id="384" r:id="rId36"/>
    <p:sldId id="385" r:id="rId37"/>
    <p:sldId id="386" r:id="rId38"/>
    <p:sldId id="380" r:id="rId39"/>
    <p:sldId id="346" r:id="rId40"/>
    <p:sldId id="348" r:id="rId41"/>
    <p:sldId id="347" r:id="rId42"/>
    <p:sldId id="351" r:id="rId43"/>
    <p:sldId id="352" r:id="rId44"/>
    <p:sldId id="353" r:id="rId45"/>
    <p:sldId id="356" r:id="rId46"/>
    <p:sldId id="357" r:id="rId47"/>
    <p:sldId id="359" r:id="rId48"/>
    <p:sldId id="360" r:id="rId49"/>
    <p:sldId id="363" r:id="rId50"/>
    <p:sldId id="365" r:id="rId51"/>
    <p:sldId id="366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99" r:id="rId65"/>
    <p:sldId id="400" r:id="rId66"/>
    <p:sldId id="270" r:id="rId6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D1E214D-9638-4CC5-A990-F49C1CC7D9CC}">
          <p14:sldIdLst>
            <p14:sldId id="260"/>
            <p14:sldId id="320"/>
            <p14:sldId id="321"/>
            <p14:sldId id="322"/>
            <p14:sldId id="323"/>
            <p14:sldId id="266"/>
            <p14:sldId id="396"/>
            <p14:sldId id="324"/>
            <p14:sldId id="325"/>
            <p14:sldId id="392"/>
            <p14:sldId id="393"/>
            <p14:sldId id="394"/>
            <p14:sldId id="342"/>
            <p14:sldId id="403"/>
            <p14:sldId id="402"/>
            <p14:sldId id="395"/>
            <p14:sldId id="401"/>
            <p14:sldId id="397"/>
            <p14:sldId id="404"/>
            <p14:sldId id="337"/>
            <p14:sldId id="338"/>
            <p14:sldId id="328"/>
            <p14:sldId id="329"/>
            <p14:sldId id="334"/>
            <p14:sldId id="333"/>
            <p14:sldId id="340"/>
            <p14:sldId id="341"/>
            <p14:sldId id="339"/>
            <p14:sldId id="326"/>
            <p14:sldId id="398"/>
            <p14:sldId id="327"/>
            <p14:sldId id="381"/>
            <p14:sldId id="382"/>
            <p14:sldId id="383"/>
            <p14:sldId id="384"/>
            <p14:sldId id="385"/>
            <p14:sldId id="386"/>
            <p14:sldId id="380"/>
            <p14:sldId id="346"/>
            <p14:sldId id="348"/>
            <p14:sldId id="347"/>
            <p14:sldId id="351"/>
            <p14:sldId id="352"/>
            <p14:sldId id="353"/>
            <p14:sldId id="356"/>
            <p14:sldId id="357"/>
            <p14:sldId id="359"/>
            <p14:sldId id="360"/>
            <p14:sldId id="363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  <p14:section name="Sección sin título" id="{70E0AFF2-04EC-4DFB-92EC-57D5A06CFF7B}">
          <p14:sldIdLst>
            <p14:sldId id="376"/>
            <p14:sldId id="377"/>
            <p14:sldId id="378"/>
            <p14:sldId id="379"/>
            <p14:sldId id="399"/>
            <p14:sldId id="400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on Jose Meseguer Ibarra" initials="RJMI" lastIdx="0" clrIdx="0">
    <p:extLst>
      <p:ext uri="{19B8F6BF-5375-455C-9EA6-DF929625EA0E}">
        <p15:presenceInfo xmlns:p15="http://schemas.microsoft.com/office/powerpoint/2012/main" userId="S-1-5-21-2915997116-4131603029-1789207793-250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61657-EF51-4B18-97A8-42325719C182}" v="8" dt="2019-03-29T08:55:41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434" autoAdjust="0"/>
  </p:normalViewPr>
  <p:slideViewPr>
    <p:cSldViewPr>
      <p:cViewPr>
        <p:scale>
          <a:sx n="125" d="100"/>
          <a:sy n="125" d="100"/>
        </p:scale>
        <p:origin x="-204" y="-17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quet Sarabia, Yuma" userId="7e278256-fe01-430a-b1cd-65b10a8c6787" providerId="ADAL" clId="{7FF4E91A-9664-4642-AD86-431BA1718967}"/>
  </pc:docChgLst>
  <pc:docChgLst>
    <pc:chgData name="Bosquet Sarabia, Yuma" userId="7e278256-fe01-430a-b1cd-65b10a8c6787" providerId="ADAL" clId="{5D661657-EF51-4B18-97A8-42325719C182}"/>
    <pc:docChg chg="custSel modMainMaster">
      <pc:chgData name="Bosquet Sarabia, Yuma" userId="7e278256-fe01-430a-b1cd-65b10a8c6787" providerId="ADAL" clId="{5D661657-EF51-4B18-97A8-42325719C182}" dt="2019-03-29T08:55:41.634" v="7" actId="1076"/>
      <pc:docMkLst>
        <pc:docMk/>
      </pc:docMkLst>
      <pc:sldMasterChg chg="addSp delSp modSp">
        <pc:chgData name="Bosquet Sarabia, Yuma" userId="7e278256-fe01-430a-b1cd-65b10a8c6787" providerId="ADAL" clId="{5D661657-EF51-4B18-97A8-42325719C182}" dt="2019-03-29T08:55:41.634" v="7" actId="1076"/>
        <pc:sldMasterMkLst>
          <pc:docMk/>
          <pc:sldMasterMk cId="671785979" sldId="2147483648"/>
        </pc:sldMasterMkLst>
        <pc:picChg chg="add mod">
          <ac:chgData name="Bosquet Sarabia, Yuma" userId="7e278256-fe01-430a-b1cd-65b10a8c6787" providerId="ADAL" clId="{5D661657-EF51-4B18-97A8-42325719C182}" dt="2019-03-29T08:55:38.714" v="6" actId="1076"/>
          <ac:picMkLst>
            <pc:docMk/>
            <pc:sldMasterMk cId="671785979" sldId="2147483648"/>
            <ac:picMk id="3" creationId="{36562A8C-BE1E-4EA9-9DDC-98C8893444C3}"/>
          </ac:picMkLst>
        </pc:picChg>
        <pc:picChg chg="del mod">
          <ac:chgData name="Bosquet Sarabia, Yuma" userId="7e278256-fe01-430a-b1cd-65b10a8c6787" providerId="ADAL" clId="{5D661657-EF51-4B18-97A8-42325719C182}" dt="2019-03-29T08:55:22.886" v="3" actId="478"/>
          <ac:picMkLst>
            <pc:docMk/>
            <pc:sldMasterMk cId="671785979" sldId="2147483648"/>
            <ac:picMk id="8" creationId="{DAB5C79B-B946-4FD9-9C4D-08FB8EAFFB8B}"/>
          </ac:picMkLst>
        </pc:picChg>
        <pc:picChg chg="mod">
          <ac:chgData name="Bosquet Sarabia, Yuma" userId="7e278256-fe01-430a-b1cd-65b10a8c6787" providerId="ADAL" clId="{5D661657-EF51-4B18-97A8-42325719C182}" dt="2019-03-29T08:55:17.209" v="0" actId="1076"/>
          <ac:picMkLst>
            <pc:docMk/>
            <pc:sldMasterMk cId="671785979" sldId="2147483648"/>
            <ac:picMk id="10" creationId="{8AAE3280-93F3-4071-BDF0-E40A72EB2C05}"/>
          </ac:picMkLst>
        </pc:picChg>
        <pc:picChg chg="mod">
          <ac:chgData name="Bosquet Sarabia, Yuma" userId="7e278256-fe01-430a-b1cd-65b10a8c6787" providerId="ADAL" clId="{5D661657-EF51-4B18-97A8-42325719C182}" dt="2019-03-29T08:55:41.634" v="7" actId="1076"/>
          <ac:picMkLst>
            <pc:docMk/>
            <pc:sldMasterMk cId="671785979" sldId="2147483648"/>
            <ac:picMk id="12" creationId="{D5D7ECF6-49A2-4970-8C92-6B4A996CFB2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C25E-D0CC-44CD-A3E4-C2FE0C179D8A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02A1-4B6A-4E1F-A27C-C12DAE9B56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48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A655D-DCE1-4271-83A0-0687E26A96D9}" type="datetimeFigureOut">
              <a:rPr lang="es-ES" smtClean="0"/>
              <a:t>05/04/2021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38F31-5F00-4904-856F-77C3FE3912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94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2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6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0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1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2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24" y="15503"/>
            <a:ext cx="691096" cy="6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715200" cy="113813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7030A0"/>
                </a:solidFill>
                <a:sym typeface="Wingdings" panose="05000000000000000000" pitchFamily="2" charset="2"/>
              </a:defRPr>
            </a:lvl1pPr>
          </a:lstStyle>
          <a:p>
            <a:r>
              <a:rPr lang="es-ES" smtClean="0"/>
              <a:t>Haga </a:t>
            </a:r>
            <a:r>
              <a:rPr lang="es-ES" dirty="0"/>
              <a:t>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724" y="15503"/>
            <a:ext cx="691096" cy="6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2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77" y="116632"/>
            <a:ext cx="1104423" cy="980728"/>
          </a:xfrm>
          <a:prstGeom prst="rect">
            <a:avLst/>
          </a:prstGeom>
        </p:spPr>
      </p:pic>
      <p:sp>
        <p:nvSpPr>
          <p:cNvPr id="12" name="Marcador de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536518" y="877637"/>
            <a:ext cx="1465284" cy="4216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505050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505050"/>
                </a:solidFill>
              </a:defRPr>
            </a:lvl2pPr>
            <a:lvl3pPr marL="914400" indent="0">
              <a:buFontTx/>
              <a:buNone/>
              <a:defRPr sz="1600">
                <a:solidFill>
                  <a:srgbClr val="505050"/>
                </a:solidFill>
              </a:defRPr>
            </a:lvl3pPr>
            <a:lvl4pPr marL="1371600" indent="0">
              <a:buFontTx/>
              <a:buNone/>
              <a:defRPr sz="1600">
                <a:solidFill>
                  <a:srgbClr val="505050"/>
                </a:solidFill>
              </a:defRPr>
            </a:lvl4pPr>
            <a:lvl5pPr marL="1828800" indent="0">
              <a:buFontTx/>
              <a:buNone/>
              <a:defRPr sz="1600">
                <a:solidFill>
                  <a:srgbClr val="505050"/>
                </a:solidFill>
              </a:defRPr>
            </a:lvl5pPr>
          </a:lstStyle>
          <a:p>
            <a:pPr lvl="0"/>
            <a:r>
              <a:rPr lang="es-ES" b="1" smtClean="0"/>
              <a:t>HTML5</a:t>
            </a:r>
            <a:endParaRPr lang="es-ES" dirty="0" smtClean="0"/>
          </a:p>
        </p:txBody>
      </p:sp>
      <p:sp>
        <p:nvSpPr>
          <p:cNvPr id="13" name="Marcador de texto 25"/>
          <p:cNvSpPr>
            <a:spLocks noGrp="1"/>
          </p:cNvSpPr>
          <p:nvPr>
            <p:ph type="body" sz="quarter" idx="14"/>
          </p:nvPr>
        </p:nvSpPr>
        <p:spPr>
          <a:xfrm>
            <a:off x="2202966" y="914267"/>
            <a:ext cx="4370931" cy="34834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505050"/>
                </a:solidFill>
              </a:defRPr>
            </a:lvl1pPr>
            <a:lvl2pPr marL="457200" indent="0">
              <a:buFontTx/>
              <a:buNone/>
              <a:defRPr sz="1400">
                <a:solidFill>
                  <a:srgbClr val="50505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50505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50505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505050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0"/>
            <a:endParaRPr lang="es-ES" dirty="0" smtClean="0"/>
          </a:p>
          <a:p>
            <a:pPr lvl="0"/>
            <a:endParaRPr lang="es-ES" dirty="0" smtClean="0"/>
          </a:p>
        </p:txBody>
      </p:sp>
      <p:sp>
        <p:nvSpPr>
          <p:cNvPr id="14" name="Marcador de texto 27"/>
          <p:cNvSpPr>
            <a:spLocks noGrp="1"/>
          </p:cNvSpPr>
          <p:nvPr>
            <p:ph type="body" sz="quarter" idx="15" hasCustomPrompt="1"/>
          </p:nvPr>
        </p:nvSpPr>
        <p:spPr>
          <a:xfrm>
            <a:off x="433069" y="2311400"/>
            <a:ext cx="8324069" cy="4489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rgbClr val="6785C1"/>
                </a:solidFill>
              </a:defRPr>
            </a:lvl1pPr>
            <a:lvl2pPr marL="457200" indent="0">
              <a:buNone/>
              <a:defRPr sz="1400">
                <a:solidFill>
                  <a:srgbClr val="505050"/>
                </a:solidFill>
              </a:defRPr>
            </a:lvl2pPr>
            <a:lvl3pPr marL="914400" indent="0">
              <a:buNone/>
              <a:defRPr sz="1400">
                <a:solidFill>
                  <a:srgbClr val="505050"/>
                </a:solidFill>
              </a:defRPr>
            </a:lvl3pPr>
            <a:lvl4pPr marL="1371600" indent="0">
              <a:buNone/>
              <a:defRPr sz="1400">
                <a:solidFill>
                  <a:srgbClr val="505050"/>
                </a:solidFill>
              </a:defRPr>
            </a:lvl4pPr>
            <a:lvl5pPr marL="1828800" indent="0">
              <a:buNone/>
              <a:defRPr sz="1400">
                <a:solidFill>
                  <a:srgbClr val="505050"/>
                </a:solidFill>
              </a:defRPr>
            </a:lvl5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14, azul)</a:t>
            </a:r>
          </a:p>
        </p:txBody>
      </p:sp>
      <p:sp>
        <p:nvSpPr>
          <p:cNvPr id="15" name="Marcador de texto 29"/>
          <p:cNvSpPr>
            <a:spLocks noGrp="1"/>
          </p:cNvSpPr>
          <p:nvPr>
            <p:ph type="body" sz="quarter" idx="16" hasCustomPrompt="1"/>
          </p:nvPr>
        </p:nvSpPr>
        <p:spPr>
          <a:xfrm>
            <a:off x="433070" y="1783428"/>
            <a:ext cx="8324068" cy="373379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800" b="1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>
                <a:solidFill>
                  <a:srgbClr val="6785C1"/>
                </a:solidFill>
              </a:defRPr>
            </a:lvl2pPr>
            <a:lvl3pPr marL="914400" indent="0">
              <a:buFontTx/>
              <a:buNone/>
              <a:defRPr>
                <a:solidFill>
                  <a:srgbClr val="6785C1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785C1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785C1"/>
                </a:solidFill>
              </a:defRPr>
            </a:lvl5pPr>
          </a:lstStyle>
          <a:p>
            <a:pPr lvl="0"/>
            <a:r>
              <a:rPr lang="es-ES" dirty="0" smtClean="0"/>
              <a:t>Título (Arial 18 bol verde)</a:t>
            </a:r>
            <a:endParaRPr lang="es-ES" dirty="0"/>
          </a:p>
        </p:txBody>
      </p:sp>
      <p:sp>
        <p:nvSpPr>
          <p:cNvPr id="16" name="Marcador de texto 38"/>
          <p:cNvSpPr>
            <a:spLocks noGrp="1"/>
          </p:cNvSpPr>
          <p:nvPr>
            <p:ph type="body" sz="quarter" idx="19" hasCustomPrompt="1"/>
          </p:nvPr>
        </p:nvSpPr>
        <p:spPr>
          <a:xfrm>
            <a:off x="433068" y="2914932"/>
            <a:ext cx="8324070" cy="308142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200" baseline="0">
                <a:solidFill>
                  <a:srgbClr val="505050"/>
                </a:solidFill>
              </a:defRPr>
            </a:lvl1pPr>
            <a:lvl2pPr>
              <a:defRPr sz="900">
                <a:solidFill>
                  <a:srgbClr val="505050"/>
                </a:solidFill>
              </a:defRPr>
            </a:lvl2pPr>
            <a:lvl3pPr>
              <a:defRPr sz="900">
                <a:solidFill>
                  <a:srgbClr val="505050"/>
                </a:solidFill>
              </a:defRPr>
            </a:lvl3pPr>
            <a:lvl4pPr>
              <a:defRPr sz="900">
                <a:solidFill>
                  <a:srgbClr val="505050"/>
                </a:solidFill>
              </a:defRPr>
            </a:lvl4pPr>
            <a:lvl5pPr>
              <a:defRPr sz="900">
                <a:solidFill>
                  <a:srgbClr val="505050"/>
                </a:solidFill>
              </a:defRPr>
            </a:lvl5pPr>
          </a:lstStyle>
          <a:p>
            <a:pPr lvl="0"/>
            <a:r>
              <a:rPr lang="es-ES" dirty="0" smtClean="0"/>
              <a:t>Cuerpo texto (</a:t>
            </a:r>
            <a:r>
              <a:rPr lang="es-ES" dirty="0" err="1" smtClean="0"/>
              <a:t>arial</a:t>
            </a:r>
            <a:r>
              <a:rPr lang="es-ES" dirty="0" smtClean="0"/>
              <a:t> 12, gris)</a:t>
            </a:r>
          </a:p>
        </p:txBody>
      </p:sp>
      <p:cxnSp>
        <p:nvCxnSpPr>
          <p:cNvPr id="17" name="Conector recto 16"/>
          <p:cNvCxnSpPr/>
          <p:nvPr userDrawn="1"/>
        </p:nvCxnSpPr>
        <p:spPr>
          <a:xfrm flipH="1">
            <a:off x="360491" y="688798"/>
            <a:ext cx="12353" cy="738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 userDrawn="1"/>
        </p:nvCxnSpPr>
        <p:spPr>
          <a:xfrm>
            <a:off x="2099776" y="826444"/>
            <a:ext cx="0" cy="523991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39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5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7AD3B3-B9A3-4F2E-9B57-CED2952A7AFD}" type="datetimeFigureOut">
              <a:rPr lang="es-ES" smtClean="0">
                <a:solidFill>
                  <a:prstClr val="black"/>
                </a:solidFill>
              </a:rPr>
              <a:pPr/>
              <a:t>05/04/2021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16369-F26A-464E-AB9A-49CD35321445}" type="slidenum">
              <a:rPr lang="es-ES" smtClean="0">
                <a:solidFill>
                  <a:prstClr val="black"/>
                </a:solidFill>
              </a:rPr>
              <a:pPr/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AAE3280-93F3-4071-BDF0-E40A72EB2C0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949280"/>
            <a:ext cx="3069332" cy="46250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5D7ECF6-49A2-4970-8C92-6B4A996CFB2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34" y="5891067"/>
            <a:ext cx="2307096" cy="57892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6562A8C-BE1E-4EA9-9DDC-98C8893444C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514553"/>
            <a:ext cx="869454" cy="8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4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lab.com/becaeoi/marzo2021.g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lab.com/becaeoi/marzo2021.git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SO_639-1_code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HTTP/Basics_of_HTTP/MIME_types/Lista_completa_de_tipos_MIME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.asp" TargetMode="External"/><Relationship Id="rId2" Type="http://schemas.openxmlformats.org/officeDocument/2006/relationships/hyperlink" Target="https://www.w3schools.com/cssref/pr_class_floa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aniuse.com/#search=html5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developer.mozilla.org/en-US/docs/Web/HTML/Element/vide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developer.mozilla.org/en-US/docs/Web/HTML/Element/audio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obotstxt.org/" TargetMode="External"/><Relationship Id="rId3" Type="http://schemas.openxmlformats.org/officeDocument/2006/relationships/hyperlink" Target="https://www.w3c.es/" TargetMode="External"/><Relationship Id="rId7" Type="http://schemas.openxmlformats.org/officeDocument/2006/relationships/hyperlink" Target="http://atom.io/" TargetMode="External"/><Relationship Id="rId2" Type="http://schemas.openxmlformats.org/officeDocument/2006/relationships/hyperlink" Target="https://developer.mozilla.org/es/docs/HTML/HTML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ebdevfoundations.net/color" TargetMode="External"/><Relationship Id="rId5" Type="http://schemas.openxmlformats.org/officeDocument/2006/relationships/hyperlink" Target="https://www.mozilla.org/es-ES/firefox/developer/" TargetMode="External"/><Relationship Id="rId4" Type="http://schemas.openxmlformats.org/officeDocument/2006/relationships/hyperlink" Target="https://developers.google.com/web/" TargetMode="External"/><Relationship Id="rId9" Type="http://schemas.openxmlformats.org/officeDocument/2006/relationships/hyperlink" Target="https://www.ietf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?csw=1" TargetMode="External"/><Relationship Id="rId2" Type="http://schemas.openxmlformats.org/officeDocument/2006/relationships/hyperlink" Target="https://www.w3.org/WAI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pPr algn="ctr"/>
            <a:r>
              <a:rPr lang="es-ES" noProof="0" dirty="0" smtClean="0"/>
              <a:t>HTML5</a:t>
            </a:r>
            <a:endParaRPr lang="es-ES" noProof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712865"/>
            <a:ext cx="6400800" cy="550912"/>
          </a:xfrm>
        </p:spPr>
        <p:txBody>
          <a:bodyPr/>
          <a:lstStyle/>
          <a:p>
            <a:r>
              <a:rPr lang="es-ES" sz="1200" b="1" smtClean="0"/>
              <a:t>HTML</a:t>
            </a:r>
            <a:r>
              <a:rPr lang="es-ES" sz="1200" smtClean="0"/>
              <a:t> + CSS + JAVASCRIPT</a:t>
            </a:r>
            <a:endParaRPr lang="es-ES" sz="1200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41" y="2780928"/>
            <a:ext cx="1731318" cy="15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Visual Studio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Configuración de </a:t>
            </a:r>
            <a:r>
              <a:rPr lang="es-ES" dirty="0" err="1" smtClean="0"/>
              <a:t>Snippets</a:t>
            </a:r>
            <a:endParaRPr lang="es-E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El uso de </a:t>
            </a:r>
            <a:r>
              <a:rPr lang="es-ES" dirty="0" err="1" smtClean="0"/>
              <a:t>Snippets</a:t>
            </a:r>
            <a:r>
              <a:rPr lang="es-ES" dirty="0" smtClean="0"/>
              <a:t> nos facilita el trabajo del día a día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Para configurar pulsar CTRL + MAYÚSCULAS + P , </a:t>
            </a:r>
            <a:r>
              <a:rPr lang="es-ES" dirty="0" smtClean="0"/>
              <a:t>y tecleamos el texto de lo que estemos buscando</a:t>
            </a:r>
            <a:endParaRPr lang="es-E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pPr marL="342900" indent="-342900">
              <a:buFontTx/>
              <a:buAutoNum type="arabicParenR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AutoNum type="arabicParenR"/>
            </a:pPr>
            <a:endParaRPr lang="es-ES" dirty="0" smtClean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048"/>
            <a:ext cx="3744417" cy="20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Visual Studio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26047" y="2512861"/>
            <a:ext cx="8324070" cy="308142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Tecleamos “</a:t>
            </a:r>
            <a:r>
              <a:rPr lang="es-ES" dirty="0" err="1" smtClean="0"/>
              <a:t>snippet</a:t>
            </a:r>
            <a:r>
              <a:rPr lang="es-ES" dirty="0" smtClean="0"/>
              <a:t>” y nos aparecerá la opción para configurarlos (Lo configuraremos de manera </a:t>
            </a:r>
            <a:r>
              <a:rPr lang="es-ES" dirty="0" smtClean="0"/>
              <a:t>Global, podemos poner el nombre que queramos al fichero de configuración)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pPr marL="342900" indent="-342900">
              <a:buFontTx/>
              <a:buAutoNum type="arabicParenR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AutoNum type="arabicParenR"/>
            </a:pPr>
            <a:endParaRPr lang="es-ES" dirty="0" smtClean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02262"/>
            <a:ext cx="4788024" cy="25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Visual Studio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26047" y="2512861"/>
            <a:ext cx="8324070" cy="308142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mtClean="0"/>
              <a:t>Ejemplo configuración de Snippet</a:t>
            </a: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mtClean="0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marL="342900" indent="-342900">
              <a:buAutoNum type="arabicParenR"/>
            </a:pPr>
            <a:endParaRPr lang="es-ES" smtClean="0"/>
          </a:p>
          <a:p>
            <a:pPr marL="342900" indent="-342900">
              <a:buAutoNum type="arabicParenR"/>
            </a:pPr>
            <a:endParaRPr lang="es-ES"/>
          </a:p>
          <a:p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774442"/>
            <a:ext cx="394811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Git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819396"/>
            <a:ext cx="8324070" cy="3081421"/>
          </a:xfrm>
        </p:spPr>
        <p:txBody>
          <a:bodyPr/>
          <a:lstStyle/>
          <a:p>
            <a:r>
              <a:rPr lang="es-ES" b="1" dirty="0" smtClean="0"/>
              <a:t>1) </a:t>
            </a:r>
            <a:r>
              <a:rPr lang="es-ES" dirty="0" smtClean="0"/>
              <a:t>Crear una carpeta en </a:t>
            </a:r>
            <a:r>
              <a:rPr lang="es-ES" b="1" dirty="0" smtClean="0"/>
              <a:t>C: </a:t>
            </a:r>
            <a:r>
              <a:rPr lang="es-ES" dirty="0" smtClean="0"/>
              <a:t>llamada </a:t>
            </a:r>
            <a:r>
              <a:rPr lang="es-ES" b="1" dirty="0"/>
              <a:t>C:\BECAEOI-MARZO-2021\</a:t>
            </a:r>
            <a:r>
              <a:rPr lang="es-ES" dirty="0"/>
              <a:t> </a:t>
            </a:r>
            <a:r>
              <a:rPr lang="es-ES" dirty="0" smtClean="0"/>
              <a:t>y clonar el siguiente repositorio GIT dentro de una carpeta llamada </a:t>
            </a:r>
            <a:r>
              <a:rPr lang="es-ES" dirty="0" err="1" smtClean="0"/>
              <a:t>Git</a:t>
            </a:r>
            <a:r>
              <a:rPr lang="es-ES" dirty="0" smtClean="0"/>
              <a:t>:</a:t>
            </a:r>
          </a:p>
          <a:p>
            <a:pPr marL="228600" indent="-228600">
              <a:buFont typeface="+mj-lt"/>
              <a:buAutoNum type="arabicParenR"/>
            </a:pPr>
            <a:endParaRPr lang="es-ES" dirty="0"/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gitlab.com/becaeoi/marzo2021.git</a:t>
            </a:r>
            <a:endParaRPr lang="es-ES" dirty="0" smtClean="0"/>
          </a:p>
          <a:p>
            <a:endParaRPr lang="es-ES" b="1" dirty="0" smtClean="0"/>
          </a:p>
          <a:p>
            <a:pPr marL="228600" indent="-228600">
              <a:buFont typeface="+mj-lt"/>
              <a:buAutoNum type="arabicPeriod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FontTx/>
              <a:buAutoNum type="arabicParenR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AutoNum type="arabicParenR"/>
            </a:pPr>
            <a:endParaRPr lang="es-ES" dirty="0" smtClean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8" y="3573016"/>
            <a:ext cx="3858510" cy="2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Git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819396"/>
            <a:ext cx="8324070" cy="3081421"/>
          </a:xfrm>
        </p:spPr>
        <p:txBody>
          <a:bodyPr/>
          <a:lstStyle/>
          <a:p>
            <a:r>
              <a:rPr lang="es-ES" b="1" dirty="0" smtClean="0"/>
              <a:t>1) </a:t>
            </a:r>
            <a:r>
              <a:rPr lang="es-ES" dirty="0" smtClean="0"/>
              <a:t>Crear una carpeta en </a:t>
            </a:r>
            <a:r>
              <a:rPr lang="es-ES" b="1" dirty="0" smtClean="0"/>
              <a:t>C: </a:t>
            </a:r>
            <a:r>
              <a:rPr lang="es-ES" dirty="0" smtClean="0"/>
              <a:t>llamada </a:t>
            </a:r>
            <a:r>
              <a:rPr lang="es-ES" b="1" dirty="0"/>
              <a:t>C:\BECAEOI-MARZO-2021\</a:t>
            </a:r>
            <a:r>
              <a:rPr lang="es-ES" dirty="0"/>
              <a:t> </a:t>
            </a:r>
            <a:r>
              <a:rPr lang="es-ES" dirty="0" smtClean="0"/>
              <a:t>y clonar el siguiente repositorio GIT  dentro de una carpeta llamada </a:t>
            </a:r>
            <a:r>
              <a:rPr lang="es-ES" b="1" dirty="0" err="1" smtClean="0"/>
              <a:t>Git</a:t>
            </a:r>
            <a:r>
              <a:rPr lang="es-ES" dirty="0" smtClean="0"/>
              <a:t>:</a:t>
            </a:r>
          </a:p>
          <a:p>
            <a:pPr marL="228600" indent="-228600">
              <a:buFont typeface="+mj-lt"/>
              <a:buAutoNum type="arabicParenR"/>
            </a:pPr>
            <a:endParaRPr lang="es-ES" dirty="0"/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gitlab.com/becaeoi/marzo2021.git</a:t>
            </a:r>
            <a:r>
              <a:rPr lang="es-ES" dirty="0" smtClean="0"/>
              <a:t> (</a:t>
            </a:r>
            <a:r>
              <a:rPr lang="es-ES" dirty="0" err="1" smtClean="0"/>
              <a:t>becaeoi</a:t>
            </a:r>
            <a:r>
              <a:rPr lang="es-ES" dirty="0" smtClean="0"/>
              <a:t> / pass@1Beca)</a:t>
            </a:r>
            <a:endParaRPr lang="es-ES" dirty="0" smtClean="0"/>
          </a:p>
          <a:p>
            <a:endParaRPr lang="es-ES" b="1" dirty="0" smtClean="0"/>
          </a:p>
          <a:p>
            <a:pPr marL="228600" indent="-228600">
              <a:buFont typeface="+mj-lt"/>
              <a:buAutoNum type="arabicPeriod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FontTx/>
              <a:buAutoNum type="arabicParenR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AutoNum type="arabicParenR"/>
            </a:pPr>
            <a:endParaRPr lang="es-ES" dirty="0" smtClean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8" y="3861048"/>
            <a:ext cx="3406260" cy="191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Git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819396"/>
            <a:ext cx="8324070" cy="3081421"/>
          </a:xfrm>
        </p:spPr>
        <p:txBody>
          <a:bodyPr/>
          <a:lstStyle/>
          <a:p>
            <a:r>
              <a:rPr lang="es-ES" b="1" dirty="0" smtClean="0"/>
              <a:t>2) </a:t>
            </a:r>
            <a:r>
              <a:rPr lang="es-ES" dirty="0" smtClean="0"/>
              <a:t>Una vez clonado lo añadimos al </a:t>
            </a:r>
            <a:r>
              <a:rPr lang="es-ES" dirty="0" err="1" smtClean="0"/>
              <a:t>WorkSpace</a:t>
            </a:r>
            <a:r>
              <a:rPr lang="es-ES" dirty="0" smtClean="0"/>
              <a:t> para que sea más cómodo trabajar con él y revisamos las instrucciones del archivo </a:t>
            </a:r>
            <a:r>
              <a:rPr lang="es-ES" b="1" dirty="0" smtClean="0"/>
              <a:t>README.md</a:t>
            </a:r>
            <a:r>
              <a:rPr lang="es-ES" dirty="0" smtClean="0"/>
              <a:t> que ha descargado del repositorio remoto</a:t>
            </a:r>
            <a:endParaRPr lang="es-ES" b="1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b="1" dirty="0"/>
              <a:t>3</a:t>
            </a:r>
            <a:r>
              <a:rPr lang="es-ES" b="1" dirty="0" smtClean="0"/>
              <a:t>) Todos los ejercicios y ejemplos , a partir de este momento los guardaremos en la rama con nuestras iniciales. Recordar al final del día subir todos los cambios al repositorio (</a:t>
            </a:r>
            <a:r>
              <a:rPr lang="es-ES" b="1" dirty="0" err="1" smtClean="0"/>
              <a:t>commit</a:t>
            </a:r>
            <a:r>
              <a:rPr lang="es-ES" b="1" dirty="0" smtClean="0"/>
              <a:t> y </a:t>
            </a:r>
            <a:r>
              <a:rPr lang="es-ES" b="1" dirty="0" err="1" smtClean="0"/>
              <a:t>push</a:t>
            </a:r>
            <a:r>
              <a:rPr lang="es-ES" b="1" dirty="0" smtClean="0"/>
              <a:t>, pero antes hacer </a:t>
            </a:r>
            <a:r>
              <a:rPr lang="es-ES" b="1" dirty="0" err="1" smtClean="0"/>
              <a:t>pull</a:t>
            </a:r>
            <a:r>
              <a:rPr lang="es-ES" b="1" dirty="0" smtClean="0"/>
              <a:t> vemos como hacerlo desde </a:t>
            </a:r>
            <a:r>
              <a:rPr lang="es-ES" b="1" dirty="0" err="1" smtClean="0"/>
              <a:t>VisualStudio</a:t>
            </a:r>
            <a:r>
              <a:rPr lang="es-ES" b="1" dirty="0" smtClean="0"/>
              <a:t>)</a:t>
            </a:r>
            <a:endParaRPr lang="es-ES" b="1" dirty="0"/>
          </a:p>
          <a:p>
            <a:endParaRPr lang="es-ES" dirty="0" smtClean="0"/>
          </a:p>
          <a:p>
            <a:endParaRPr lang="es-ES" dirty="0" smtClean="0"/>
          </a:p>
          <a:p>
            <a:pPr marL="228600" indent="-228600">
              <a:buFont typeface="+mj-lt"/>
              <a:buAutoNum type="arabicParenR"/>
            </a:pPr>
            <a:endParaRPr lang="es-ES" dirty="0" smtClean="0"/>
          </a:p>
          <a:p>
            <a:pPr marL="228600" indent="-228600">
              <a:buFont typeface="+mj-lt"/>
              <a:buAutoNum type="arabicPeriod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FontTx/>
              <a:buAutoNum type="arabicParenR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AutoNum type="arabicParenR"/>
            </a:pPr>
            <a:endParaRPr lang="es-ES" dirty="0" smtClean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1" y="3284984"/>
            <a:ext cx="3230832" cy="18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Acceso a MDN (Mozilla Developer Network)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819396"/>
            <a:ext cx="8324070" cy="3081421"/>
          </a:xfrm>
        </p:spPr>
        <p:txBody>
          <a:bodyPr/>
          <a:lstStyle/>
          <a:p>
            <a:r>
              <a:rPr lang="es-ES" sz="1600" b="1" smtClean="0"/>
              <a:t>¡¡ MUY IMPORTANTE Y VÁLIDO PARA TODA LA PARTE FRONT !!</a:t>
            </a:r>
          </a:p>
          <a:p>
            <a:endParaRPr lang="es-ES" sz="1600" b="1"/>
          </a:p>
          <a:p>
            <a:endParaRPr lang="es-ES" sz="1600" b="1" smtClean="0"/>
          </a:p>
          <a:p>
            <a:r>
              <a:rPr lang="es-ES" sz="1600" b="1" smtClean="0"/>
              <a:t>Podemos buscar fácilmente información sobre cualquiera de los componentes que vamos a ver en la parte de HTML5, CSS y JAVASCRIPT.</a:t>
            </a:r>
          </a:p>
          <a:p>
            <a:endParaRPr lang="es-ES" sz="1600" b="1"/>
          </a:p>
          <a:p>
            <a:r>
              <a:rPr lang="es-ES" sz="1600" b="1" smtClean="0"/>
              <a:t>Por ejemplo : Si quiero buscar información sobre el elemento </a:t>
            </a:r>
            <a:r>
              <a:rPr lang="es-ES" sz="1600" smtClean="0"/>
              <a:t>&lt;select&gt;</a:t>
            </a:r>
            <a:r>
              <a:rPr lang="es-ES" sz="1600" b="1" smtClean="0"/>
              <a:t> pondría esto en mi buscador Web : </a:t>
            </a:r>
            <a:r>
              <a:rPr lang="es-ES" sz="1600" b="1" smtClean="0">
                <a:solidFill>
                  <a:schemeClr val="tx2"/>
                </a:solidFill>
              </a:rPr>
              <a:t>mdn select </a:t>
            </a:r>
            <a:r>
              <a:rPr lang="es-ES" sz="1600" b="1" smtClean="0">
                <a:solidFill>
                  <a:schemeClr val="tx1"/>
                </a:solidFill>
              </a:rPr>
              <a:t>y el primer enlace que aparezca contendrá información sobre el elemento buscado</a:t>
            </a:r>
          </a:p>
          <a:p>
            <a:r>
              <a:rPr lang="es-ES">
                <a:hlinkClick r:id="rId2"/>
              </a:rPr>
              <a:t>https://</a:t>
            </a:r>
            <a:r>
              <a:rPr lang="es-ES" smtClean="0">
                <a:hlinkClick r:id="rId2"/>
              </a:rPr>
              <a:t>developer.mozilla.org/en-US/docs/Web/HTML/Element/select</a:t>
            </a:r>
            <a:endParaRPr lang="es-ES" smtClean="0"/>
          </a:p>
          <a:p>
            <a:endParaRPr lang="es-ES" smtClean="0"/>
          </a:p>
          <a:p>
            <a:pPr marL="228600" indent="-228600">
              <a:buFont typeface="+mj-lt"/>
              <a:buAutoNum type="arabicParenR"/>
            </a:pPr>
            <a:endParaRPr lang="es-ES" smtClean="0"/>
          </a:p>
          <a:p>
            <a:pPr marL="228600" indent="-228600">
              <a:buFont typeface="+mj-lt"/>
              <a:buAutoNum type="arabicPeriod"/>
            </a:pPr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marL="342900" indent="-342900">
              <a:buAutoNum type="arabicParenR"/>
            </a:pPr>
            <a:endParaRPr lang="es-ES" smtClean="0"/>
          </a:p>
          <a:p>
            <a:pPr marL="342900" indent="-342900">
              <a:buAutoNum type="arabicParenR"/>
            </a:pP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3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Estructura básica de documento Html5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smtClean="0"/>
              <a:t>Documento Html5 básico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Estructura básica</a:t>
            </a:r>
            <a:endParaRPr lang="es-ES" dirty="0"/>
          </a:p>
          <a:p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819396"/>
            <a:ext cx="8324070" cy="3081421"/>
          </a:xfrm>
        </p:spPr>
        <p:txBody>
          <a:bodyPr/>
          <a:lstStyle/>
          <a:p>
            <a:endParaRPr lang="es-ES" dirty="0" smtClean="0"/>
          </a:p>
          <a:p>
            <a:pPr marL="228600" indent="-228600">
              <a:buFont typeface="+mj-lt"/>
              <a:buAutoNum type="arabicParenR"/>
            </a:pPr>
            <a:endParaRPr lang="es-ES" dirty="0" smtClean="0"/>
          </a:p>
          <a:p>
            <a:pPr marL="228600" indent="-228600">
              <a:buFont typeface="+mj-lt"/>
              <a:buAutoNum type="arabicPeriod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FontTx/>
              <a:buAutoNum type="arabicParenR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AutoNum type="arabicParenR"/>
            </a:pPr>
            <a:endParaRPr lang="es-ES" dirty="0" smtClean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8" y="2933027"/>
            <a:ext cx="3398932" cy="15760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284984"/>
            <a:ext cx="3913677" cy="16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Identificar los elementos HTML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Elementos HTML</a:t>
            </a:r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>
          <a:xfrm>
            <a:off x="433068" y="2833044"/>
            <a:ext cx="8324070" cy="308142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etiqueta de inicio y de cierre con el nombre del elemento y entre ellas el contenido (texto u otros elementos anidados)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3269492"/>
            <a:ext cx="734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E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ES" sz="12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52" y="3356992"/>
            <a:ext cx="5400037" cy="2088232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2001802" y="3501008"/>
            <a:ext cx="473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749697" y="3315658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Etiqueta de inicio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051720" y="5373216"/>
            <a:ext cx="470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771250" y="5188550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Etiqueta de cierre</a:t>
            </a:r>
            <a:endParaRPr lang="es-ES" dirty="0"/>
          </a:p>
        </p:txBody>
      </p:sp>
      <p:sp>
        <p:nvSpPr>
          <p:cNvPr id="25" name="Rectángulo 24"/>
          <p:cNvSpPr/>
          <p:nvPr/>
        </p:nvSpPr>
        <p:spPr>
          <a:xfrm>
            <a:off x="1269160" y="3684990"/>
            <a:ext cx="3950912" cy="15035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Conector recto de flecha 26"/>
          <p:cNvCxnSpPr>
            <a:stCxn id="25" idx="3"/>
          </p:cNvCxnSpPr>
          <p:nvPr/>
        </p:nvCxnSpPr>
        <p:spPr>
          <a:xfrm>
            <a:off x="5220072" y="4436770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732240" y="4252104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6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Identificar los elementos HTML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Elementos HTML</a:t>
            </a:r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>
          <a:xfrm>
            <a:off x="433068" y="2833044"/>
            <a:ext cx="8324070" cy="308142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Los elementos HTML pueden contener atributos, los más importantes con :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id, </a:t>
            </a: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3575670" cy="247021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Rectángulo 9"/>
          <p:cNvSpPr/>
          <p:nvPr/>
        </p:nvSpPr>
        <p:spPr>
          <a:xfrm>
            <a:off x="1475656" y="4509120"/>
            <a:ext cx="172819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5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433069" y="2093034"/>
            <a:ext cx="8324069" cy="448939"/>
          </a:xfrm>
        </p:spPr>
        <p:txBody>
          <a:bodyPr/>
          <a:lstStyle/>
          <a:p>
            <a:r>
              <a:rPr lang="es-ES" smtClean="0"/>
              <a:t>Evolución Histórica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>
          <a:xfrm>
            <a:off x="433070" y="1565062"/>
            <a:ext cx="8324068" cy="373379"/>
          </a:xfrm>
        </p:spPr>
        <p:txBody>
          <a:bodyPr/>
          <a:lstStyle/>
          <a:p>
            <a:r>
              <a:rPr lang="es-ES" smtClean="0"/>
              <a:t>¿Cuándo y cómo comenzó todo?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9"/>
          </p:nvPr>
        </p:nvSpPr>
        <p:spPr>
          <a:xfrm>
            <a:off x="433068" y="2422628"/>
            <a:ext cx="8324070" cy="3355359"/>
          </a:xfrm>
        </p:spPr>
        <p:txBody>
          <a:bodyPr/>
          <a:lstStyle/>
          <a:p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646396" y="2696566"/>
            <a:ext cx="7484070" cy="2232248"/>
            <a:chOff x="333575" y="1556792"/>
            <a:chExt cx="8194103" cy="3888432"/>
          </a:xfrm>
        </p:grpSpPr>
        <p:sp>
          <p:nvSpPr>
            <p:cNvPr id="8" name="CuadroTexto 7"/>
            <p:cNvSpPr txBox="1"/>
            <p:nvPr/>
          </p:nvSpPr>
          <p:spPr>
            <a:xfrm>
              <a:off x="4788024" y="3501008"/>
              <a:ext cx="37396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buNone/>
              </a:pPr>
              <a:endParaRPr lang="es-ES" sz="1600" b="0" baseline="0" smtClean="0"/>
            </a:p>
            <a:p>
              <a:pPr marL="0" indent="0" algn="just">
                <a:buNone/>
              </a:pPr>
              <a:r>
                <a:rPr lang="es-ES" sz="1600" b="1" smtClean="0"/>
                <a:t>1991</a:t>
              </a:r>
              <a:r>
                <a:rPr lang="es-ES" sz="1600" b="1" baseline="0" smtClean="0"/>
                <a:t>   </a:t>
              </a:r>
              <a:r>
                <a:rPr lang="es-ES" sz="1600" b="0" baseline="0" smtClean="0"/>
                <a:t>– </a:t>
              </a:r>
              <a:r>
                <a:rPr lang="es-ES" sz="1600" b="0" i="1" baseline="0" smtClean="0"/>
                <a:t>“HTML </a:t>
              </a:r>
              <a:r>
                <a:rPr lang="es-ES" sz="1600" b="0" i="1" baseline="0" err="1" smtClean="0"/>
                <a:t>Tags</a:t>
              </a:r>
              <a:r>
                <a:rPr lang="es-ES" sz="1600" b="0" i="1" baseline="0" smtClean="0"/>
                <a:t>”</a:t>
              </a:r>
              <a:r>
                <a:rPr lang="es-ES" sz="1600" b="0" i="0" baseline="0" smtClean="0"/>
                <a:t>, primer documento que describe 18 elementos iniciales y simples para construir un documento HTML</a:t>
              </a:r>
              <a:endParaRPr lang="es-ES" sz="1600" b="1" i="1"/>
            </a:p>
          </p:txBody>
        </p:sp>
        <p:cxnSp>
          <p:nvCxnSpPr>
            <p:cNvPr id="9" name="Conector recto 8"/>
            <p:cNvCxnSpPr/>
            <p:nvPr/>
          </p:nvCxnSpPr>
          <p:spPr>
            <a:xfrm>
              <a:off x="4427984" y="1556792"/>
              <a:ext cx="0" cy="38884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o 9"/>
            <p:cNvGrpSpPr/>
            <p:nvPr/>
          </p:nvGrpSpPr>
          <p:grpSpPr>
            <a:xfrm>
              <a:off x="333575" y="1772816"/>
              <a:ext cx="3962722" cy="3293209"/>
              <a:chOff x="333575" y="1772816"/>
              <a:chExt cx="3962722" cy="3293209"/>
            </a:xfrm>
          </p:grpSpPr>
          <p:sp>
            <p:nvSpPr>
              <p:cNvPr id="12" name="CuadroTexto 11"/>
              <p:cNvSpPr txBox="1"/>
              <p:nvPr/>
            </p:nvSpPr>
            <p:spPr>
              <a:xfrm>
                <a:off x="568971" y="1772816"/>
                <a:ext cx="3727326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>
                  <a:buFont typeface="Wingdings" panose="05000000000000000000" pitchFamily="2" charset="2"/>
                  <a:buNone/>
                </a:pPr>
                <a:r>
                  <a:rPr lang="es-ES" sz="1600" b="1" baseline="0" smtClean="0"/>
                  <a:t>1989 </a:t>
                </a:r>
                <a:r>
                  <a:rPr lang="es-ES" sz="1600" baseline="0" smtClean="0"/>
                  <a:t>– Tim </a:t>
                </a:r>
                <a:r>
                  <a:rPr lang="es-ES" sz="1600" baseline="0" err="1" smtClean="0"/>
                  <a:t>Berners</a:t>
                </a:r>
                <a:r>
                  <a:rPr lang="es-ES" sz="1600" baseline="0" smtClean="0"/>
                  <a:t> Lee (CERN), propone sistema para compartir documentos entre investigadores.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"/>
                </a:pPr>
                <a:endParaRPr lang="es-ES" sz="1600" b="0" baseline="0" smtClean="0"/>
              </a:p>
              <a:p>
                <a:pPr marL="0" lvl="0" indent="0" algn="just">
                  <a:buFont typeface="Wingdings" panose="05000000000000000000" pitchFamily="2" charset="2"/>
                  <a:buNone/>
                </a:pPr>
                <a:r>
                  <a:rPr lang="es-ES" sz="1600" b="0" err="1" smtClean="0"/>
                  <a:t>Berners</a:t>
                </a:r>
                <a:r>
                  <a:rPr lang="es-ES" sz="1600" b="0" smtClean="0"/>
                  <a:t> Lee propone un sistema</a:t>
                </a:r>
                <a:r>
                  <a:rPr lang="es-ES" sz="1600" b="0" baseline="0" smtClean="0"/>
                  <a:t> </a:t>
                </a:r>
                <a:r>
                  <a:rPr lang="es-ES" sz="1600" b="0" smtClean="0"/>
                  <a:t>de hipertexto (texto que contiene enlaces a otros textos)</a:t>
                </a:r>
                <a:r>
                  <a:rPr lang="es-ES" sz="1600" b="0" baseline="0" smtClean="0"/>
                  <a:t> basado en Internet.</a:t>
                </a:r>
              </a:p>
              <a:p>
                <a:pPr marL="0" indent="0" algn="just">
                  <a:buNone/>
                </a:pPr>
                <a:endParaRPr lang="es-ES" sz="1600" b="0" baseline="0" smtClean="0"/>
              </a:p>
              <a:p>
                <a:pPr marL="0" indent="0" algn="just">
                  <a:buNone/>
                </a:pPr>
                <a:endParaRPr lang="es-ES" sz="1600" b="0" i="0" baseline="0" smtClean="0"/>
              </a:p>
              <a:p>
                <a:pPr marL="0" indent="0" algn="just">
                  <a:buNone/>
                </a:pPr>
                <a:endParaRPr lang="es-ES" sz="1600" b="0" i="0" baseline="0" smtClean="0"/>
              </a:p>
              <a:p>
                <a:pPr marL="0" indent="0" algn="just">
                  <a:buNone/>
                </a:pPr>
                <a:endParaRPr lang="es-ES" sz="1600" b="0" i="0" baseline="0" smtClean="0"/>
              </a:p>
              <a:p>
                <a:pPr marL="0" indent="0" algn="just">
                  <a:buNone/>
                </a:pPr>
                <a:endParaRPr lang="es-ES" sz="1600" b="0" i="0" baseline="0" smtClean="0"/>
              </a:p>
              <a:p>
                <a:pPr marL="0" indent="0" algn="just">
                  <a:buNone/>
                </a:pPr>
                <a:endParaRPr lang="es-ES" sz="1600" b="1" i="1"/>
              </a:p>
            </p:txBody>
          </p:sp>
          <p:sp>
            <p:nvSpPr>
              <p:cNvPr id="13" name="Flecha derecha 12"/>
              <p:cNvSpPr/>
              <p:nvPr/>
            </p:nvSpPr>
            <p:spPr>
              <a:xfrm>
                <a:off x="333575" y="1871529"/>
                <a:ext cx="216024" cy="1584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1" name="Flecha derecha 10"/>
            <p:cNvSpPr/>
            <p:nvPr/>
          </p:nvSpPr>
          <p:spPr>
            <a:xfrm>
              <a:off x="4559672" y="3861048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648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Trabajar con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Atributo </a:t>
            </a:r>
            <a:r>
              <a:rPr lang="es-ES" b="1" smtClean="0"/>
              <a:t>id</a:t>
            </a:r>
            <a:endParaRPr lang="es-ES" b="1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Identificador y clase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b="1" u="sng" dirty="0" smtClean="0"/>
              <a:t>Id</a:t>
            </a:r>
            <a:endParaRPr lang="es-ES" b="1" u="sng" dirty="0"/>
          </a:p>
          <a:p>
            <a:r>
              <a:rPr lang="es-ES" dirty="0" smtClean="0"/>
              <a:t>&lt;</a:t>
            </a:r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b="1" dirty="0"/>
              <a:t>id=“id1</a:t>
            </a:r>
            <a:r>
              <a:rPr lang="es-ES" b="1" dirty="0" smtClean="0"/>
              <a:t>”</a:t>
            </a:r>
            <a:r>
              <a:rPr lang="es-ES" dirty="0" smtClean="0"/>
              <a:t>&gt;.....&lt;/</a:t>
            </a:r>
            <a:r>
              <a:rPr lang="es-ES" dirty="0" err="1" smtClean="0"/>
              <a:t>section</a:t>
            </a:r>
            <a:r>
              <a:rPr lang="es-ES" dirty="0" smtClean="0"/>
              <a:t>&gt; </a:t>
            </a:r>
            <a:r>
              <a:rPr lang="es-ES" dirty="0"/>
              <a:t>: identificador del elemento, que debe ser único para todo </a:t>
            </a:r>
          </a:p>
          <a:p>
            <a:r>
              <a:rPr lang="es-ES" dirty="0"/>
              <a:t>el documento. Se suele usar para localizar el elemento y cambiar estilos, texto, ... sobre</a:t>
            </a:r>
          </a:p>
          <a:p>
            <a:r>
              <a:rPr lang="es-ES" dirty="0"/>
              <a:t>el mismo.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i="1" dirty="0"/>
              <a:t>Ejemplo</a:t>
            </a:r>
            <a:r>
              <a:rPr lang="es-ES" dirty="0"/>
              <a:t> </a:t>
            </a:r>
            <a:r>
              <a:rPr lang="es-ES" i="1" dirty="0"/>
              <a:t>: Enlace a un elemento dentro del mismo documento</a:t>
            </a:r>
          </a:p>
          <a:p>
            <a:endParaRPr lang="es-ES" dirty="0" smtClean="0"/>
          </a:p>
          <a:p>
            <a:r>
              <a:rPr lang="es-ES" dirty="0" smtClean="0"/>
              <a:t>En el HTML :</a:t>
            </a:r>
          </a:p>
          <a:p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b="1" dirty="0" smtClean="0"/>
              <a:t>id</a:t>
            </a:r>
            <a:r>
              <a:rPr lang="es-ES" b="1" dirty="0"/>
              <a:t>=“id1</a:t>
            </a:r>
            <a:r>
              <a:rPr lang="es-ES" b="1" dirty="0" smtClean="0"/>
              <a:t>”</a:t>
            </a:r>
            <a:r>
              <a:rPr lang="es-ES" dirty="0" smtClean="0"/>
              <a:t>&gt;.....&lt;/</a:t>
            </a:r>
            <a:r>
              <a:rPr lang="es-ES" dirty="0" err="1" smtClean="0"/>
              <a:t>section</a:t>
            </a:r>
            <a:r>
              <a:rPr lang="es-ES" dirty="0" smtClean="0"/>
              <a:t>&gt;</a:t>
            </a:r>
            <a:endParaRPr lang="es-ES" dirty="0"/>
          </a:p>
          <a:p>
            <a:r>
              <a:rPr lang="es-ES" dirty="0"/>
              <a:t>&lt;a </a:t>
            </a:r>
            <a:r>
              <a:rPr lang="es-ES" b="1" dirty="0" err="1"/>
              <a:t>href</a:t>
            </a:r>
            <a:r>
              <a:rPr lang="es-ES" b="1" dirty="0"/>
              <a:t>=“#id1”&gt;</a:t>
            </a:r>
            <a:r>
              <a:rPr lang="es-ES" dirty="0"/>
              <a:t>Posicionarnos en id1&lt;/a&gt;</a:t>
            </a:r>
          </a:p>
          <a:p>
            <a:endParaRPr lang="es-ES" dirty="0" smtClean="0"/>
          </a:p>
          <a:p>
            <a:r>
              <a:rPr lang="es-ES" dirty="0" smtClean="0"/>
              <a:t>En el CSS :</a:t>
            </a:r>
          </a:p>
          <a:p>
            <a:r>
              <a:rPr lang="es-ES" dirty="0" smtClean="0"/>
              <a:t>#id{ </a:t>
            </a:r>
            <a:r>
              <a:rPr lang="es-ES" dirty="0" err="1" smtClean="0"/>
              <a:t>color:red</a:t>
            </a:r>
            <a:r>
              <a:rPr lang="es-ES" dirty="0" smtClean="0"/>
              <a:t>; }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5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Trabajar con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Atributo </a:t>
            </a:r>
            <a:r>
              <a:rPr lang="es-ES" b="1" smtClean="0"/>
              <a:t>class</a:t>
            </a:r>
            <a:endParaRPr lang="es-ES" b="1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Atributos Identificador y clase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b="1" u="sng" dirty="0" err="1" smtClean="0"/>
              <a:t>class</a:t>
            </a:r>
            <a:endParaRPr lang="es-ES" b="1" u="sng" dirty="0"/>
          </a:p>
          <a:p>
            <a:r>
              <a:rPr lang="es-ES" dirty="0" smtClean="0"/>
              <a:t>&lt;</a:t>
            </a:r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b="1" dirty="0" err="1" smtClean="0"/>
              <a:t>class</a:t>
            </a:r>
            <a:r>
              <a:rPr lang="es-ES" b="1" dirty="0" smtClean="0"/>
              <a:t>=“id1”</a:t>
            </a:r>
            <a:r>
              <a:rPr lang="es-ES" dirty="0" smtClean="0"/>
              <a:t>&gt;....&lt;/</a:t>
            </a:r>
            <a:r>
              <a:rPr lang="es-ES" dirty="0" err="1" smtClean="0"/>
              <a:t>section</a:t>
            </a:r>
            <a:r>
              <a:rPr lang="es-ES" dirty="0" smtClean="0"/>
              <a:t>&gt; </a:t>
            </a:r>
            <a:r>
              <a:rPr lang="es-ES" dirty="0"/>
              <a:t>: hace referencia a una clase CSS de la cual se aplicarán</a:t>
            </a:r>
          </a:p>
          <a:p>
            <a:r>
              <a:rPr lang="es-ES" dirty="0"/>
              <a:t>los estilos a ese elemento.</a:t>
            </a:r>
          </a:p>
          <a:p>
            <a:endParaRPr lang="es-ES" i="1" dirty="0"/>
          </a:p>
          <a:p>
            <a:r>
              <a:rPr lang="es-ES" i="1" dirty="0"/>
              <a:t>Ejemplo : aplicar estilo </a:t>
            </a:r>
            <a:r>
              <a:rPr lang="es-ES" i="1" dirty="0" err="1"/>
              <a:t>colorRojo</a:t>
            </a:r>
            <a:endParaRPr lang="es-ES" i="1" dirty="0"/>
          </a:p>
          <a:p>
            <a:endParaRPr lang="es-ES" i="1" dirty="0" smtClean="0"/>
          </a:p>
          <a:p>
            <a:r>
              <a:rPr lang="es-ES" i="1" dirty="0" smtClean="0"/>
              <a:t>En el HTML :</a:t>
            </a:r>
            <a:endParaRPr lang="es-ES" i="1" dirty="0"/>
          </a:p>
          <a:p>
            <a:r>
              <a:rPr lang="es-ES" i="1" dirty="0" smtClean="0"/>
              <a:t>&lt;</a:t>
            </a:r>
            <a:r>
              <a:rPr lang="es-ES" i="1" dirty="0" err="1" smtClean="0"/>
              <a:t>section</a:t>
            </a:r>
            <a:r>
              <a:rPr lang="es-ES" i="1" dirty="0" smtClean="0"/>
              <a:t> </a:t>
            </a:r>
            <a:r>
              <a:rPr lang="es-ES" b="1" i="1" dirty="0" err="1"/>
              <a:t>class</a:t>
            </a:r>
            <a:r>
              <a:rPr lang="es-ES" b="1" i="1" dirty="0"/>
              <a:t>=“</a:t>
            </a:r>
            <a:r>
              <a:rPr lang="es-ES" b="1" i="1" dirty="0" err="1"/>
              <a:t>colorRojo</a:t>
            </a:r>
            <a:r>
              <a:rPr lang="es-ES" b="1" i="1" dirty="0" smtClean="0"/>
              <a:t>”</a:t>
            </a:r>
            <a:r>
              <a:rPr lang="es-ES" i="1" dirty="0" smtClean="0"/>
              <a:t>&gt;...&lt;/</a:t>
            </a:r>
            <a:r>
              <a:rPr lang="es-ES" i="1" dirty="0" err="1" smtClean="0"/>
              <a:t>section</a:t>
            </a:r>
            <a:r>
              <a:rPr lang="es-ES" i="1" dirty="0" smtClean="0"/>
              <a:t>&gt;   </a:t>
            </a:r>
          </a:p>
          <a:p>
            <a:r>
              <a:rPr lang="es-ES" i="1" dirty="0" smtClean="0"/>
              <a:t>           </a:t>
            </a:r>
          </a:p>
          <a:p>
            <a:r>
              <a:rPr lang="es-ES" i="1" dirty="0" smtClean="0"/>
              <a:t>En el CSS : </a:t>
            </a:r>
            <a:endParaRPr lang="es-ES" i="1" dirty="0"/>
          </a:p>
          <a:p>
            <a:r>
              <a:rPr lang="es-ES" b="1" i="1" dirty="0"/>
              <a:t> .</a:t>
            </a:r>
            <a:r>
              <a:rPr lang="es-ES" b="1" i="1" dirty="0" err="1"/>
              <a:t>colorRojo</a:t>
            </a:r>
            <a:r>
              <a:rPr lang="es-ES" b="1" i="1" dirty="0"/>
              <a:t> { </a:t>
            </a:r>
            <a:r>
              <a:rPr lang="es-ES" b="1" i="1" dirty="0" err="1"/>
              <a:t>color:red</a:t>
            </a:r>
            <a:r>
              <a:rPr lang="es-ES" b="1" i="1" dirty="0"/>
              <a:t>; }</a:t>
            </a:r>
            <a:endParaRPr lang="es-ES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54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Elementos HTML5</a:t>
            </a:r>
          </a:p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/>
              <a:t>doctype, html</a:t>
            </a:r>
          </a:p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dirty="0" smtClean="0"/>
              <a:t>Principales elementos HTML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b="1" dirty="0"/>
              <a:t>&lt;!DOCTYPE </a:t>
            </a:r>
            <a:r>
              <a:rPr lang="es-ES" b="1" dirty="0" err="1"/>
              <a:t>html</a:t>
            </a:r>
            <a:r>
              <a:rPr lang="es-ES" b="1" dirty="0"/>
              <a:t>&gt;</a:t>
            </a:r>
          </a:p>
          <a:p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colocal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 </a:t>
            </a:r>
            <a:r>
              <a:rPr lang="en-US" dirty="0" err="1"/>
              <a:t>inicio</a:t>
            </a:r>
            <a:r>
              <a:rPr lang="en-US" dirty="0"/>
              <a:t> del </a:t>
            </a:r>
            <a:r>
              <a:rPr lang="en-US" dirty="0" err="1" smtClean="0"/>
              <a:t>documento</a:t>
            </a:r>
            <a:r>
              <a:rPr lang="en-US" dirty="0" smtClean="0"/>
              <a:t>. Un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smtClean="0"/>
              <a:t>leer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documento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plano</a:t>
            </a:r>
            <a:r>
              <a:rPr lang="en-US" dirty="0"/>
              <a:t> y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indicarle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leyendo</a:t>
            </a:r>
            <a:r>
              <a:rPr lang="en-US" dirty="0"/>
              <a:t> para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sepa</a:t>
            </a:r>
            <a:r>
              <a:rPr lang="en-US" dirty="0"/>
              <a:t> </a:t>
            </a:r>
            <a:r>
              <a:rPr lang="en-US" dirty="0" err="1"/>
              <a:t>procesarlo</a:t>
            </a:r>
            <a:r>
              <a:rPr lang="en-US" dirty="0"/>
              <a:t> y </a:t>
            </a:r>
            <a:r>
              <a:rPr lang="en-US" dirty="0" err="1"/>
              <a:t>mostrarlo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etiqueta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al </a:t>
            </a:r>
            <a:r>
              <a:rPr lang="en-US" dirty="0" err="1"/>
              <a:t>inicio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 HTML y le </a:t>
            </a:r>
            <a:r>
              <a:rPr lang="en-US" dirty="0" err="1"/>
              <a:t>indica</a:t>
            </a:r>
            <a:r>
              <a:rPr lang="en-US" dirty="0"/>
              <a:t> al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a </a:t>
            </a:r>
            <a:r>
              <a:rPr lang="en-US" dirty="0" err="1"/>
              <a:t>continuación</a:t>
            </a:r>
            <a:r>
              <a:rPr lang="en-US" dirty="0"/>
              <a:t> lo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HTML5. A la </a:t>
            </a:r>
            <a:r>
              <a:rPr lang="en-US" dirty="0" err="1"/>
              <a:t>hora</a:t>
            </a:r>
            <a:r>
              <a:rPr lang="en-US" dirty="0"/>
              <a:t> de </a:t>
            </a:r>
            <a:r>
              <a:rPr lang="en-US" dirty="0" err="1"/>
              <a:t>procesar</a:t>
            </a:r>
            <a:r>
              <a:rPr lang="en-US" dirty="0"/>
              <a:t> el </a:t>
            </a:r>
            <a:r>
              <a:rPr lang="en-US" dirty="0" err="1"/>
              <a:t>documento</a:t>
            </a:r>
            <a:r>
              <a:rPr lang="en-US" dirty="0"/>
              <a:t>  </a:t>
            </a:r>
            <a:r>
              <a:rPr lang="en-US" dirty="0" err="1"/>
              <a:t>analizará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usadas</a:t>
            </a:r>
            <a:r>
              <a:rPr lang="en-US" dirty="0"/>
              <a:t> para definer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 smtClean="0"/>
              <a:t>correctas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&lt;html </a:t>
            </a:r>
            <a:r>
              <a:rPr lang="en-US" b="1" dirty="0" err="1"/>
              <a:t>lang</a:t>
            </a:r>
            <a:r>
              <a:rPr lang="en-US" b="1" dirty="0"/>
              <a:t>=“</a:t>
            </a:r>
            <a:r>
              <a:rPr lang="en-US" b="1" dirty="0" err="1"/>
              <a:t>es</a:t>
            </a:r>
            <a:r>
              <a:rPr lang="en-US" b="1" dirty="0"/>
              <a:t> | en …” </a:t>
            </a:r>
            <a:r>
              <a:rPr lang="en-US" b="1" dirty="0" err="1"/>
              <a:t>dir</a:t>
            </a:r>
            <a:r>
              <a:rPr lang="en-US" b="1" dirty="0"/>
              <a:t>=“</a:t>
            </a:r>
            <a:r>
              <a:rPr lang="en-US" b="1" dirty="0" err="1"/>
              <a:t>ltr</a:t>
            </a:r>
            <a:r>
              <a:rPr lang="en-US" b="1" dirty="0"/>
              <a:t> | </a:t>
            </a:r>
            <a:r>
              <a:rPr lang="en-US" b="1" dirty="0" err="1"/>
              <a:t>rtl</a:t>
            </a:r>
            <a:r>
              <a:rPr lang="en-US" b="1" dirty="0"/>
              <a:t>”&gt;</a:t>
            </a:r>
          </a:p>
          <a:p>
            <a:r>
              <a:rPr lang="en-US" dirty="0" err="1" smtClean="0"/>
              <a:t>Elemento</a:t>
            </a:r>
            <a:r>
              <a:rPr lang="en-US" dirty="0" smtClean="0"/>
              <a:t> padre </a:t>
            </a:r>
            <a:r>
              <a:rPr lang="en-US" dirty="0"/>
              <a:t>del </a:t>
            </a:r>
            <a:r>
              <a:rPr lang="en-US" dirty="0" err="1"/>
              <a:t>documento</a:t>
            </a:r>
            <a:r>
              <a:rPr lang="en-US" dirty="0"/>
              <a:t> HTML.</a:t>
            </a:r>
          </a:p>
          <a:p>
            <a:r>
              <a:rPr lang="en-US" dirty="0"/>
              <a:t>El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b="1" dirty="0" err="1"/>
              <a:t>lang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el </a:t>
            </a:r>
            <a:r>
              <a:rPr lang="en-US" dirty="0" err="1"/>
              <a:t>idioma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 (Los </a:t>
            </a:r>
            <a:r>
              <a:rPr lang="en-US" dirty="0" err="1"/>
              <a:t>motores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r>
              <a:rPr lang="en-US" dirty="0"/>
              <a:t> y </a:t>
            </a:r>
            <a:r>
              <a:rPr lang="en-US" dirty="0" err="1"/>
              <a:t>lectores</a:t>
            </a:r>
            <a:r>
              <a:rPr lang="en-US" dirty="0"/>
              <a:t> de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acceder</a:t>
            </a:r>
            <a:r>
              <a:rPr lang="en-US" dirty="0"/>
              <a:t> 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) y el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b="1" dirty="0" err="1"/>
              <a:t>dir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la </a:t>
            </a:r>
            <a:r>
              <a:rPr lang="en-US" dirty="0" err="1"/>
              <a:t>dirección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van a </a:t>
            </a:r>
            <a:r>
              <a:rPr lang="en-US" dirty="0" err="1"/>
              <a:t>seguir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visualización</a:t>
            </a:r>
            <a:r>
              <a:rPr lang="en-US" dirty="0"/>
              <a:t> (</a:t>
            </a:r>
            <a:r>
              <a:rPr lang="en-US" dirty="0" err="1"/>
              <a:t>ltr</a:t>
            </a:r>
            <a:r>
              <a:rPr lang="en-US" dirty="0"/>
              <a:t> -&gt; left to right) </a:t>
            </a:r>
          </a:p>
          <a:p>
            <a:endParaRPr lang="en-US" dirty="0"/>
          </a:p>
          <a:p>
            <a:r>
              <a:rPr lang="en-CA" u="sng" dirty="0">
                <a:hlinkClick r:id="rId2"/>
              </a:rPr>
              <a:t>https://en.wikipedia.org/wiki/List_of_ISO_639-1_codes</a:t>
            </a:r>
            <a:r>
              <a:rPr lang="en-CA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Elementos HTML5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head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Principales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b="1" dirty="0"/>
              <a:t>&lt;head&gt;</a:t>
            </a:r>
          </a:p>
          <a:p>
            <a:r>
              <a:rPr lang="es-ES" dirty="0"/>
              <a:t>Incluye la información necesaria para representar la página: título, codificación de caracteres y los </a:t>
            </a:r>
            <a:r>
              <a:rPr lang="es-ES" dirty="0" smtClean="0"/>
              <a:t>archivos </a:t>
            </a:r>
            <a:r>
              <a:rPr lang="es-ES" dirty="0"/>
              <a:t>externos usados por el documento (</a:t>
            </a:r>
            <a:r>
              <a:rPr lang="es-ES" dirty="0" err="1"/>
              <a:t>CSS,Js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dirty="0"/>
              <a:t>	</a:t>
            </a:r>
            <a:r>
              <a:rPr lang="es-ES" b="1" dirty="0"/>
              <a:t>&lt;</a:t>
            </a:r>
            <a:r>
              <a:rPr lang="es-ES" b="1" dirty="0" err="1"/>
              <a:t>title</a:t>
            </a:r>
            <a:r>
              <a:rPr lang="es-ES" b="1" dirty="0"/>
              <a:t>&gt; </a:t>
            </a:r>
          </a:p>
          <a:p>
            <a:r>
              <a:rPr lang="es-ES" b="1" dirty="0"/>
              <a:t>	</a:t>
            </a:r>
            <a:r>
              <a:rPr lang="es-ES" dirty="0"/>
              <a:t>Título de la página</a:t>
            </a:r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b="1" dirty="0"/>
              <a:t>&lt;meta </a:t>
            </a:r>
            <a:r>
              <a:rPr lang="es-ES" b="1" dirty="0" err="1"/>
              <a:t>charset</a:t>
            </a:r>
            <a:r>
              <a:rPr lang="es-ES" b="1" dirty="0"/>
              <a:t>=“utf8”&gt;</a:t>
            </a:r>
          </a:p>
          <a:p>
            <a:r>
              <a:rPr lang="es-ES" b="1" dirty="0"/>
              <a:t>	</a:t>
            </a:r>
            <a:r>
              <a:rPr lang="es-ES" dirty="0"/>
              <a:t>Codificación de caracteres de la página</a:t>
            </a:r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b="1" dirty="0"/>
              <a:t>&lt;link </a:t>
            </a:r>
            <a:r>
              <a:rPr lang="es-ES" b="1" dirty="0" err="1"/>
              <a:t>href</a:t>
            </a:r>
            <a:r>
              <a:rPr lang="es-ES" b="1" dirty="0" smtClean="0"/>
              <a:t>=“</a:t>
            </a:r>
            <a:r>
              <a:rPr lang="es-ES" b="1" dirty="0" err="1" smtClean="0"/>
              <a:t>css</a:t>
            </a:r>
            <a:r>
              <a:rPr lang="es-ES" b="1" dirty="0" smtClean="0"/>
              <a:t>/style.css”&gt; </a:t>
            </a:r>
            <a:r>
              <a:rPr lang="es-ES" b="1" dirty="0"/>
              <a:t>, &lt;</a:t>
            </a:r>
            <a:r>
              <a:rPr lang="es-ES" b="1" dirty="0" err="1"/>
              <a:t>style</a:t>
            </a:r>
            <a:r>
              <a:rPr lang="es-ES" b="1" dirty="0"/>
              <a:t>&gt;...&lt;/</a:t>
            </a:r>
            <a:r>
              <a:rPr lang="es-ES" b="1" dirty="0" err="1"/>
              <a:t>style</a:t>
            </a:r>
            <a:r>
              <a:rPr lang="es-ES" b="1" dirty="0"/>
              <a:t>&gt;</a:t>
            </a:r>
          </a:p>
          <a:p>
            <a:r>
              <a:rPr lang="es-ES" b="1" dirty="0"/>
              <a:t>	</a:t>
            </a:r>
            <a:r>
              <a:rPr lang="es-ES" dirty="0"/>
              <a:t>Estilo CSS necesario para </a:t>
            </a:r>
            <a:r>
              <a:rPr lang="es-ES" dirty="0" err="1"/>
              <a:t>renderizar</a:t>
            </a:r>
            <a:r>
              <a:rPr lang="es-ES" dirty="0"/>
              <a:t> la página. </a:t>
            </a:r>
          </a:p>
          <a:p>
            <a:r>
              <a:rPr lang="es-ES" dirty="0"/>
              <a:t>	</a:t>
            </a:r>
            <a:r>
              <a:rPr lang="es-ES" b="1" dirty="0"/>
              <a:t>link s</a:t>
            </a:r>
            <a:r>
              <a:rPr lang="es-ES" dirty="0"/>
              <a:t>e puede usar para establecer la relación la página con otros medios </a:t>
            </a:r>
            <a:r>
              <a:rPr lang="es-ES" dirty="0" smtClean="0"/>
              <a:t>(Lectores del código de la página)</a:t>
            </a:r>
            <a:endParaRPr lang="es-ES" dirty="0"/>
          </a:p>
          <a:p>
            <a:r>
              <a:rPr lang="es-ES" dirty="0"/>
              <a:t>	(Impresora, pantalla, ...), es decir, cómo </a:t>
            </a:r>
            <a:r>
              <a:rPr lang="es-ES" dirty="0" smtClean="0"/>
              <a:t>tratar </a:t>
            </a:r>
            <a:r>
              <a:rPr lang="es-ES" dirty="0"/>
              <a:t>la página al usar </a:t>
            </a:r>
            <a:r>
              <a:rPr lang="es-ES" dirty="0" smtClean="0"/>
              <a:t>enviarla a estos </a:t>
            </a:r>
            <a:r>
              <a:rPr lang="es-ES" dirty="0"/>
              <a:t>medios.</a:t>
            </a:r>
          </a:p>
          <a:p>
            <a:endParaRPr lang="es-ES" dirty="0" smtClean="0"/>
          </a:p>
          <a:p>
            <a:r>
              <a:rPr lang="es-ES" dirty="0"/>
              <a:t>	</a:t>
            </a:r>
            <a:r>
              <a:rPr lang="es-ES" b="1" dirty="0"/>
              <a:t>&lt;script </a:t>
            </a:r>
            <a:r>
              <a:rPr lang="es-ES" b="1" dirty="0" err="1"/>
              <a:t>src</a:t>
            </a:r>
            <a:r>
              <a:rPr lang="es-ES" b="1" dirty="0" smtClean="0"/>
              <a:t>=“</a:t>
            </a:r>
            <a:r>
              <a:rPr lang="es-ES" b="1" dirty="0" err="1" smtClean="0"/>
              <a:t>js</a:t>
            </a:r>
            <a:r>
              <a:rPr lang="es-ES" b="1" dirty="0" smtClean="0"/>
              <a:t>/javascript.js”&gt;</a:t>
            </a:r>
            <a:endParaRPr lang="es-ES" b="1" dirty="0"/>
          </a:p>
          <a:p>
            <a:r>
              <a:rPr lang="es-ES" b="1" dirty="0"/>
              <a:t>	</a:t>
            </a:r>
            <a:r>
              <a:rPr lang="es-ES" dirty="0"/>
              <a:t>Código </a:t>
            </a:r>
            <a:r>
              <a:rPr lang="es-ES" dirty="0" err="1"/>
              <a:t>Javascript</a:t>
            </a:r>
            <a:r>
              <a:rPr lang="es-ES" dirty="0"/>
              <a:t> necesario para </a:t>
            </a:r>
            <a:r>
              <a:rPr lang="es-ES" dirty="0" smtClean="0"/>
              <a:t>darle lógica a la </a:t>
            </a:r>
            <a:r>
              <a:rPr lang="es-ES" dirty="0"/>
              <a:t>página</a:t>
            </a:r>
            <a:r>
              <a:rPr lang="es-ES" b="1" dirty="0"/>
              <a:t>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43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Elementos HTML5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link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Más sobre link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b="1" dirty="0"/>
              <a:t>&lt;link </a:t>
            </a:r>
            <a:r>
              <a:rPr lang="es-ES" b="1" dirty="0" err="1"/>
              <a:t>rel</a:t>
            </a:r>
            <a:r>
              <a:rPr lang="es-ES" b="1" dirty="0"/>
              <a:t>="</a:t>
            </a:r>
            <a:r>
              <a:rPr lang="es-ES" b="1" dirty="0" err="1"/>
              <a:t>icon</a:t>
            </a:r>
            <a:r>
              <a:rPr lang="es-ES" b="1" dirty="0"/>
              <a:t>" </a:t>
            </a:r>
            <a:r>
              <a:rPr lang="es-ES" b="1" dirty="0" err="1"/>
              <a:t>href</a:t>
            </a:r>
            <a:r>
              <a:rPr lang="es-ES" b="1" dirty="0"/>
              <a:t>="</a:t>
            </a:r>
            <a:r>
              <a:rPr lang="es-ES" b="1" dirty="0" err="1"/>
              <a:t>images</a:t>
            </a:r>
            <a:r>
              <a:rPr lang="es-ES" b="1" dirty="0"/>
              <a:t>/logoHTML5.png" </a:t>
            </a:r>
            <a:r>
              <a:rPr lang="es-ES" b="1" dirty="0" err="1"/>
              <a:t>type</a:t>
            </a:r>
            <a:r>
              <a:rPr lang="es-ES" b="1" dirty="0"/>
              <a:t>="</a:t>
            </a:r>
            <a:r>
              <a:rPr lang="es-ES" b="1" dirty="0" err="1"/>
              <a:t>image</a:t>
            </a:r>
            <a:r>
              <a:rPr lang="es-ES" b="1" dirty="0"/>
              <a:t>/</a:t>
            </a:r>
            <a:r>
              <a:rPr lang="es-ES" b="1" dirty="0" err="1"/>
              <a:t>png</a:t>
            </a:r>
            <a:r>
              <a:rPr lang="es-ES" b="1" dirty="0"/>
              <a:t>" </a:t>
            </a:r>
            <a:r>
              <a:rPr lang="es-ES" b="1" dirty="0" err="1"/>
              <a:t>sizes</a:t>
            </a:r>
            <a:r>
              <a:rPr lang="es-ES" b="1" dirty="0"/>
              <a:t>="16x16"&gt;</a:t>
            </a:r>
          </a:p>
          <a:p>
            <a:r>
              <a:rPr lang="es-ES" dirty="0"/>
              <a:t>Con esto estamos definiendo el icono que va a parecer en la pestaña del navegado junto al</a:t>
            </a:r>
          </a:p>
          <a:p>
            <a:r>
              <a:rPr lang="es-ES" dirty="0"/>
              <a:t>Título de la página.</a:t>
            </a:r>
          </a:p>
          <a:p>
            <a:endParaRPr lang="es-ES" dirty="0"/>
          </a:p>
          <a:p>
            <a:r>
              <a:rPr lang="es-ES" dirty="0"/>
              <a:t>El valor del atributo </a:t>
            </a:r>
            <a:r>
              <a:rPr lang="es-ES" b="1" dirty="0" err="1"/>
              <a:t>type</a:t>
            </a:r>
            <a:r>
              <a:rPr lang="es-ES" dirty="0"/>
              <a:t> tiene que ser un valor </a:t>
            </a:r>
            <a:r>
              <a:rPr lang="es-ES" b="1" dirty="0"/>
              <a:t>mime</a:t>
            </a:r>
            <a:r>
              <a:rPr lang="es-ES" dirty="0"/>
              <a:t> válido y este indica el formato</a:t>
            </a:r>
          </a:p>
          <a:p>
            <a:r>
              <a:rPr lang="es-ES" dirty="0"/>
              <a:t>del contenido definido en </a:t>
            </a:r>
            <a:r>
              <a:rPr lang="es-ES" b="1" dirty="0" err="1"/>
              <a:t>href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>
                <a:hlinkClick r:id="rId2"/>
              </a:rPr>
              <a:t>https://developer.mozilla.org/es/docs/Web/HTTP/Basics_of_HTTP/MIME_types/Lista_completa_de_tipos_MIME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93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Elementos HTML5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/>
              <a:t>b</a:t>
            </a:r>
            <a:r>
              <a:rPr lang="es-ES" smtClean="0"/>
              <a:t>ase, meta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Más sobre head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b="1" dirty="0"/>
              <a:t>&lt;base </a:t>
            </a:r>
            <a:r>
              <a:rPr lang="es-ES" b="1" dirty="0" err="1"/>
              <a:t>href</a:t>
            </a:r>
            <a:r>
              <a:rPr lang="es-ES" b="1" dirty="0"/>
              <a:t>=“Dirección URL” target=“_</a:t>
            </a:r>
            <a:r>
              <a:rPr lang="es-ES" b="1" dirty="0" err="1"/>
              <a:t>blank</a:t>
            </a:r>
            <a:r>
              <a:rPr lang="es-ES" b="1" dirty="0"/>
              <a:t> | _</a:t>
            </a:r>
            <a:r>
              <a:rPr lang="es-ES" b="1" dirty="0" err="1"/>
              <a:t>parent</a:t>
            </a:r>
            <a:r>
              <a:rPr lang="es-ES" b="1" dirty="0"/>
              <a:t> | _</a:t>
            </a:r>
            <a:r>
              <a:rPr lang="es-ES" b="1" dirty="0" err="1"/>
              <a:t>self</a:t>
            </a:r>
            <a:r>
              <a:rPr lang="es-ES" b="1" dirty="0"/>
              <a:t> | _top | </a:t>
            </a:r>
            <a:r>
              <a:rPr lang="es-ES" b="1" dirty="0" err="1"/>
              <a:t>nombreFrame</a:t>
            </a:r>
            <a:r>
              <a:rPr lang="es-ES" b="1" dirty="0"/>
              <a:t>” &gt;</a:t>
            </a:r>
          </a:p>
          <a:p>
            <a:endParaRPr lang="es-ES" dirty="0"/>
          </a:p>
          <a:p>
            <a:r>
              <a:rPr lang="es-ES" dirty="0"/>
              <a:t>Define donde se deben abrir todos los enlaces definidos en la página</a:t>
            </a:r>
          </a:p>
          <a:p>
            <a:endParaRPr lang="es-ES" b="1" dirty="0"/>
          </a:p>
          <a:p>
            <a:r>
              <a:rPr lang="es-ES" b="1" dirty="0"/>
              <a:t>&lt;meta </a:t>
            </a:r>
            <a:r>
              <a:rPr lang="es-ES" b="1" dirty="0" err="1"/>
              <a:t>charset</a:t>
            </a:r>
            <a:r>
              <a:rPr lang="es-ES" b="1" dirty="0"/>
              <a:t>=“UTF-8”&gt;</a:t>
            </a:r>
          </a:p>
          <a:p>
            <a:r>
              <a:rPr lang="es-ES" b="1" dirty="0"/>
              <a:t>&lt;meta </a:t>
            </a:r>
            <a:r>
              <a:rPr lang="es-ES" b="1" dirty="0" err="1"/>
              <a:t>name</a:t>
            </a:r>
            <a:r>
              <a:rPr lang="es-ES" b="1" dirty="0"/>
              <a:t>=“</a:t>
            </a:r>
            <a:r>
              <a:rPr lang="es-ES" b="1" dirty="0" err="1"/>
              <a:t>description</a:t>
            </a:r>
            <a:r>
              <a:rPr lang="es-ES" b="1" dirty="0"/>
              <a:t>” </a:t>
            </a:r>
            <a:r>
              <a:rPr lang="es-ES" b="1" dirty="0" err="1"/>
              <a:t>content</a:t>
            </a:r>
            <a:r>
              <a:rPr lang="es-ES" b="1" dirty="0"/>
              <a:t>=“Curso </a:t>
            </a:r>
            <a:r>
              <a:rPr lang="es-ES" b="1" dirty="0" smtClean="0"/>
              <a:t>HTML5 </a:t>
            </a:r>
            <a:r>
              <a:rPr lang="es-ES" b="1" dirty="0"/>
              <a:t>EOI”&gt;</a:t>
            </a:r>
          </a:p>
          <a:p>
            <a:r>
              <a:rPr lang="es-ES" b="1" dirty="0"/>
              <a:t>&lt;meta </a:t>
            </a:r>
            <a:r>
              <a:rPr lang="es-ES" b="1" dirty="0" err="1"/>
              <a:t>name</a:t>
            </a:r>
            <a:r>
              <a:rPr lang="es-ES" b="1" dirty="0"/>
              <a:t>=“</a:t>
            </a:r>
            <a:r>
              <a:rPr lang="es-ES" b="1" dirty="0" err="1"/>
              <a:t>author</a:t>
            </a:r>
            <a:r>
              <a:rPr lang="es-ES" b="1" dirty="0"/>
              <a:t>” </a:t>
            </a:r>
            <a:r>
              <a:rPr lang="es-ES" b="1" dirty="0" err="1"/>
              <a:t>content</a:t>
            </a:r>
            <a:r>
              <a:rPr lang="es-ES" b="1" dirty="0"/>
              <a:t>=“Mi nombre”&gt;</a:t>
            </a:r>
          </a:p>
          <a:p>
            <a:r>
              <a:rPr lang="es-ES" b="1" dirty="0"/>
              <a:t>&lt;meta </a:t>
            </a:r>
            <a:r>
              <a:rPr lang="es-ES" b="1" dirty="0" err="1"/>
              <a:t>name</a:t>
            </a:r>
            <a:r>
              <a:rPr lang="es-ES" b="1" dirty="0"/>
              <a:t>=“</a:t>
            </a:r>
            <a:r>
              <a:rPr lang="es-ES" b="1" dirty="0" err="1"/>
              <a:t>viewport</a:t>
            </a:r>
            <a:r>
              <a:rPr lang="es-ES" b="1" dirty="0"/>
              <a:t>” </a:t>
            </a:r>
            <a:r>
              <a:rPr lang="es-ES" b="1" dirty="0" err="1"/>
              <a:t>content</a:t>
            </a:r>
            <a:r>
              <a:rPr lang="es-ES" b="1" dirty="0"/>
              <a:t>=“</a:t>
            </a:r>
            <a:r>
              <a:rPr lang="es-ES" b="1" dirty="0" err="1"/>
              <a:t>width</a:t>
            </a:r>
            <a:r>
              <a:rPr lang="es-ES" b="1" dirty="0"/>
              <a:t>=</a:t>
            </a:r>
            <a:r>
              <a:rPr lang="es-ES" b="1" dirty="0" err="1"/>
              <a:t>device-width</a:t>
            </a:r>
            <a:r>
              <a:rPr lang="es-ES" b="1" dirty="0"/>
              <a:t>, </a:t>
            </a:r>
            <a:r>
              <a:rPr lang="es-ES" b="1" dirty="0" err="1"/>
              <a:t>initial-scale</a:t>
            </a:r>
            <a:r>
              <a:rPr lang="es-ES" b="1" dirty="0"/>
              <a:t>=1.0”&gt;</a:t>
            </a:r>
          </a:p>
          <a:p>
            <a:endParaRPr lang="es-ES" sz="1235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35" dirty="0" smtClean="0"/>
              <a:t>Representa </a:t>
            </a:r>
            <a:r>
              <a:rPr lang="es-ES" sz="1235" dirty="0"/>
              <a:t>los metadatos asociados al documento (descripción del documento, </a:t>
            </a:r>
            <a:r>
              <a:rPr lang="es-ES" sz="1235" dirty="0" smtClean="0"/>
              <a:t>co</a:t>
            </a:r>
            <a:r>
              <a:rPr lang="es-ES" dirty="0" smtClean="0"/>
              <a:t>dificación de </a:t>
            </a:r>
            <a:r>
              <a:rPr lang="es-ES" dirty="0"/>
              <a:t>caracteres </a:t>
            </a:r>
            <a:r>
              <a:rPr lang="es-ES" dirty="0" smtClean="0"/>
              <a:t>...)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Puede </a:t>
            </a:r>
            <a:r>
              <a:rPr lang="es-ES" dirty="0"/>
              <a:t>describir atributos con sus metadatos asociados. Esta etiqueta </a:t>
            </a:r>
            <a:r>
              <a:rPr lang="es-ES" dirty="0" smtClean="0"/>
              <a:t>es muy </a:t>
            </a:r>
            <a:r>
              <a:rPr lang="es-ES" dirty="0"/>
              <a:t>importante en la aplicación de SEO y de motores de búsqueda. </a:t>
            </a:r>
            <a:endParaRPr lang="es-E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smtClean="0"/>
              <a:t>Una </a:t>
            </a:r>
            <a:r>
              <a:rPr lang="es-ES" dirty="0"/>
              <a:t>de las más importantes </a:t>
            </a:r>
            <a:r>
              <a:rPr lang="es-ES" dirty="0" smtClean="0"/>
              <a:t>en </a:t>
            </a:r>
            <a:r>
              <a:rPr lang="es-ES" dirty="0"/>
              <a:t>HTML5 es la propiedad </a:t>
            </a:r>
            <a:r>
              <a:rPr lang="es-ES" b="1" dirty="0" err="1"/>
              <a:t>viewport</a:t>
            </a:r>
            <a:r>
              <a:rPr lang="es-ES" dirty="0"/>
              <a:t> que se usa para establecer el escalado de nuestra </a:t>
            </a:r>
            <a:r>
              <a:rPr lang="es-ES" dirty="0" smtClean="0"/>
              <a:t>página dependiendo </a:t>
            </a:r>
            <a:r>
              <a:rPr lang="es-ES" dirty="0"/>
              <a:t>del dispositivo donde lo estemos visualizando. Establece el ancho con el </a:t>
            </a:r>
            <a:r>
              <a:rPr lang="es-ES" dirty="0" smtClean="0"/>
              <a:t>ancho del </a:t>
            </a:r>
            <a:r>
              <a:rPr lang="es-ES" dirty="0"/>
              <a:t>dispositivo con el que se este visualizando la página y un Zoom inicial de 1 (Tamaño normal)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1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Elementos semánticos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Html5 que van dentro del elemento </a:t>
            </a:r>
            <a:r>
              <a:rPr lang="es-ES" b="1" smtClean="0"/>
              <a:t>body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dirty="0" smtClean="0"/>
              <a:t>Nos ayudan a estructurar mejor nuestro documento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/>
              <a:t>&lt;header&gt;</a:t>
            </a:r>
            <a:r>
              <a:rPr lang="es-ES" sz="1100"/>
              <a:t> : define un encabezado para el cuerpo o las secciones dentro del cuerpo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/>
              <a:t>&lt;nav&gt; </a:t>
            </a:r>
            <a:r>
              <a:rPr lang="es-ES" sz="1100"/>
              <a:t>: define una sección que contiene la ayuda a la navegación (Menú principal del sitio </a:t>
            </a:r>
            <a:r>
              <a:rPr lang="es-ES" sz="1100" smtClean="0"/>
              <a:t>Web o </a:t>
            </a:r>
            <a:r>
              <a:rPr lang="es-ES" sz="1100"/>
              <a:t>ayuda a la navegación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/>
              <a:t>&lt;main&gt; </a:t>
            </a:r>
            <a:r>
              <a:rPr lang="es-ES" sz="1100"/>
              <a:t>: define una sección que representa el contenido principal de nuestra página / documento, </a:t>
            </a:r>
            <a:r>
              <a:rPr lang="es-ES" sz="1100" smtClean="0"/>
              <a:t>el </a:t>
            </a:r>
            <a:r>
              <a:rPr lang="es-ES" sz="1100"/>
              <a:t>contenido que representa el tema principal del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/>
              <a:t>&lt;section&gt;</a:t>
            </a:r>
            <a:r>
              <a:rPr lang="es-ES" sz="1100"/>
              <a:t> : define una sección genérica. Se utiliza para organizar el contenido principal.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/>
              <a:t>&lt;aside&gt; </a:t>
            </a:r>
            <a:r>
              <a:rPr lang="es-ES" sz="1100"/>
              <a:t>: define una sección que contiene información relacionada con el contenido </a:t>
            </a:r>
            <a:r>
              <a:rPr lang="es-ES" sz="1100" smtClean="0"/>
              <a:t>principal (referencias</a:t>
            </a:r>
            <a:r>
              <a:rPr lang="es-ES" sz="1100"/>
              <a:t>, vínculos, enlaces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/>
              <a:t>&lt;article&gt;</a:t>
            </a:r>
            <a:r>
              <a:rPr lang="es-ES" sz="1100"/>
              <a:t> : define un elemento independiente del contenido (Una publicación, un artículo, </a:t>
            </a:r>
            <a:r>
              <a:rPr lang="es-ES" sz="1100" smtClean="0"/>
              <a:t>entrada de </a:t>
            </a:r>
            <a:r>
              <a:rPr lang="es-ES" sz="1100"/>
              <a:t>un blog, un comentario ...)</a:t>
            </a:r>
          </a:p>
          <a:p>
            <a:endParaRPr lang="es-ES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/>
              <a:t>&lt;footer&gt; </a:t>
            </a:r>
            <a:r>
              <a:rPr lang="es-ES" sz="1100"/>
              <a:t>: define un pie para el cuerpo o las secciones dentro del cuerpo.</a:t>
            </a: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/>
              <a:t>&lt;div&gt; </a:t>
            </a:r>
            <a:r>
              <a:rPr lang="es-ES" sz="1100"/>
              <a:t> : define una sección genérica, cuando no aplica ninguno de los siguientes</a:t>
            </a: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b="1"/>
          </a:p>
          <a:p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25999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Trabajar con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que van dentro del elemento </a:t>
            </a:r>
            <a:r>
              <a:rPr lang="es-ES" b="1" smtClean="0"/>
              <a:t>body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Estructura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/>
              <a:t>Los elementos anteriores se han creado con el fin de representar secciones específicas de </a:t>
            </a:r>
            <a:r>
              <a:rPr lang="es-ES" sz="1100" smtClean="0"/>
              <a:t>una página </a:t>
            </a:r>
            <a:r>
              <a:rPr lang="es-ES" sz="1100"/>
              <a:t>Web. Se pueden usar con flexibilidad y se pueden aplicar a diferentes tipos de siseño.</a:t>
            </a:r>
          </a:p>
          <a:p>
            <a:endParaRPr lang="es-ES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/>
              <a:t>Siguen el patrón que mostramos en la siguiente imagen</a:t>
            </a:r>
            <a:endParaRPr lang="es-E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100" b="1"/>
          </a:p>
          <a:p>
            <a:endParaRPr lang="es-ES" sz="160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3279458"/>
            <a:ext cx="2271023" cy="217408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476" y="3260189"/>
            <a:ext cx="2021764" cy="20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Trabajar con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No abusar mucho de elementos </a:t>
            </a:r>
            <a:r>
              <a:rPr lang="es-ES" b="1" smtClean="0"/>
              <a:t>div</a:t>
            </a:r>
            <a:endParaRPr lang="es-ES" b="1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Divitis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Antes de HTML5 &lt;div&gt; : se usaba (aún se sigue usando) el elemento div para crear una porción de información dentro de nuestra página, pero...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/>
              <a:t>El </a:t>
            </a:r>
            <a:r>
              <a:rPr lang="es-ES"/>
              <a:t>abuso de &lt;div&gt; es llamado divitis, no tengamos miedo, hay una vacuna para ello (HTML5</a:t>
            </a:r>
            <a:r>
              <a:rPr lang="es-ES" smtClean="0"/>
              <a:t>)</a:t>
            </a:r>
          </a:p>
          <a:p>
            <a:pPr marL="457200" lvl="1" indent="0">
              <a:buNone/>
            </a:pPr>
            <a:r>
              <a:rPr lang="es-ES"/>
              <a:t>&lt;div&gt;Esto</a:t>
            </a:r>
          </a:p>
          <a:p>
            <a:pPr marL="457200" lvl="1" indent="0">
              <a:buNone/>
            </a:pPr>
            <a:r>
              <a:rPr lang="es-ES"/>
              <a:t>     &lt;div&gt;es</a:t>
            </a:r>
          </a:p>
          <a:p>
            <a:pPr marL="457200" lvl="1" indent="0">
              <a:buNone/>
            </a:pPr>
            <a:r>
              <a:rPr lang="es-ES"/>
              <a:t>       &lt;div&gt;llamado</a:t>
            </a:r>
          </a:p>
          <a:p>
            <a:pPr marL="457200" lvl="1" indent="0">
              <a:buNone/>
            </a:pPr>
            <a:r>
              <a:rPr lang="es-ES"/>
              <a:t>          &lt;div&gt;Divitis</a:t>
            </a:r>
          </a:p>
          <a:p>
            <a:pPr marL="457200" lvl="1" indent="0">
              <a:buNone/>
            </a:pPr>
            <a:r>
              <a:rPr lang="es-ES"/>
              <a:t>          &lt;/div&gt;</a:t>
            </a:r>
          </a:p>
          <a:p>
            <a:pPr marL="457200" lvl="1" indent="0">
              <a:buNone/>
            </a:pPr>
            <a:r>
              <a:rPr lang="es-ES"/>
              <a:t>       &lt;/div&gt;</a:t>
            </a:r>
          </a:p>
          <a:p>
            <a:pPr marL="457200" lvl="1" indent="0">
              <a:buNone/>
            </a:pPr>
            <a:r>
              <a:rPr lang="es-ES"/>
              <a:t>     &lt;/div&gt;</a:t>
            </a:r>
          </a:p>
          <a:p>
            <a:pPr marL="457200" lvl="1" indent="0">
              <a:buNone/>
            </a:pPr>
            <a:r>
              <a:rPr lang="es-ES"/>
              <a:t>&lt;/div</a:t>
            </a:r>
            <a:r>
              <a:rPr lang="es-ES" smtClean="0"/>
              <a:t>&gt;</a:t>
            </a:r>
          </a:p>
          <a:p>
            <a:pPr marL="457200" lvl="1" indent="0">
              <a:buNone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Una página con muchos </a:t>
            </a:r>
            <a:r>
              <a:rPr lang="es-ES" b="1"/>
              <a:t>&lt;div&gt;</a:t>
            </a:r>
            <a:r>
              <a:rPr lang="es-ES"/>
              <a:t> tiene muy mala mantenibilidad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/>
              <a:t>Con </a:t>
            </a:r>
            <a:r>
              <a:rPr lang="es-ES"/>
              <a:t>los elementos semánticos es más fácil mantener y estructurar nuestra página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</p:txBody>
      </p:sp>
      <p:grpSp>
        <p:nvGrpSpPr>
          <p:cNvPr id="10" name="Grupo 9"/>
          <p:cNvGrpSpPr/>
          <p:nvPr/>
        </p:nvGrpSpPr>
        <p:grpSpPr>
          <a:xfrm>
            <a:off x="3203848" y="3212976"/>
            <a:ext cx="1944216" cy="1152128"/>
            <a:chOff x="5347578" y="2269595"/>
            <a:chExt cx="2587612" cy="180728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578" y="2269595"/>
              <a:ext cx="2587612" cy="1807286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1422" y="3140968"/>
              <a:ext cx="396107" cy="351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26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Proceso de carga de una Web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DOM y CCSOM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¿Qué hace el Navegador antes de mostrar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640994"/>
            <a:ext cx="8324070" cy="3355359"/>
          </a:xfrm>
        </p:spPr>
        <p:txBody>
          <a:bodyPr/>
          <a:lstStyle/>
          <a:p>
            <a:r>
              <a:rPr lang="es-ES"/>
              <a:t>Estos son los pasos que sigue nuestro navegador para realizar la carga de una página Web </a:t>
            </a:r>
          </a:p>
          <a:p>
            <a:r>
              <a:rPr lang="es-ES"/>
              <a:t>(HTML + CSS) (Estructura de árbol, padres, hermanos, hijos , ....) :</a:t>
            </a:r>
          </a:p>
          <a:p>
            <a:endParaRPr lang="es-ES"/>
          </a:p>
          <a:p>
            <a:pPr marL="342900" indent="-342900">
              <a:buFont typeface="+mj-lt"/>
              <a:buAutoNum type="arabicPeriod"/>
            </a:pPr>
            <a:r>
              <a:rPr lang="es-ES"/>
              <a:t>Se parsea / procesa las etiquetas HTML y se construye el árbol DOM a partir de las mismas</a:t>
            </a:r>
          </a:p>
          <a:p>
            <a:pPr marL="342900" indent="-342900">
              <a:buFont typeface="+mj-lt"/>
              <a:buAutoNum type="arabicPeriod"/>
            </a:pPr>
            <a:r>
              <a:rPr lang="es-ES"/>
              <a:t>Se parsea / procesa las hojas de estilos (CSS) y se construye el árbol CSSOM</a:t>
            </a:r>
          </a:p>
          <a:p>
            <a:pPr marL="342900" indent="-342900">
              <a:buFont typeface="+mj-lt"/>
              <a:buAutoNum type="arabicPeriod"/>
            </a:pPr>
            <a:r>
              <a:rPr lang="es-ES"/>
              <a:t>Se combinan el DOM y el CSSDOM en un árbol único</a:t>
            </a:r>
          </a:p>
          <a:p>
            <a:pPr marL="342900" indent="-342900">
              <a:buFont typeface="+mj-lt"/>
              <a:buAutoNum type="arabicPeriod"/>
            </a:pPr>
            <a:r>
              <a:rPr lang="es-ES"/>
              <a:t>Se visualiza cada nodo del árbol final en la pantalla</a:t>
            </a:r>
          </a:p>
          <a:p>
            <a:pPr marL="342900" indent="-342900">
              <a:buFont typeface="+mj-lt"/>
              <a:buAutoNum type="arabicPeriod"/>
            </a:pPr>
            <a:endParaRPr lang="es-ES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marL="342900" indent="-342900">
              <a:buAutoNum type="arabicParenR"/>
            </a:pPr>
            <a:endParaRPr lang="es-ES" smtClean="0"/>
          </a:p>
          <a:p>
            <a:pPr marL="342900" indent="-342900">
              <a:buAutoNum type="arabicParenR"/>
            </a:pPr>
            <a:endParaRPr lang="es-ES"/>
          </a:p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789040"/>
            <a:ext cx="3960440" cy="17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433069" y="2093034"/>
            <a:ext cx="8324069" cy="448939"/>
          </a:xfrm>
        </p:spPr>
        <p:txBody>
          <a:bodyPr/>
          <a:lstStyle/>
          <a:p>
            <a:r>
              <a:rPr lang="es-ES" smtClean="0"/>
              <a:t>Evolución Histórica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>
          <a:xfrm>
            <a:off x="433070" y="1565062"/>
            <a:ext cx="8324068" cy="373379"/>
          </a:xfrm>
        </p:spPr>
        <p:txBody>
          <a:bodyPr/>
          <a:lstStyle/>
          <a:p>
            <a:r>
              <a:rPr lang="es-ES"/>
              <a:t>¿Cuándo y cómo comenzó todo?</a:t>
            </a:r>
          </a:p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9"/>
          </p:nvPr>
        </p:nvSpPr>
        <p:spPr>
          <a:xfrm>
            <a:off x="433068" y="2422628"/>
            <a:ext cx="8324070" cy="3355359"/>
          </a:xfrm>
        </p:spPr>
        <p:txBody>
          <a:bodyPr/>
          <a:lstStyle/>
          <a:p>
            <a:endParaRPr lang="es-ES"/>
          </a:p>
        </p:txBody>
      </p:sp>
      <p:grpSp>
        <p:nvGrpSpPr>
          <p:cNvPr id="14" name="Grupo 13"/>
          <p:cNvGrpSpPr/>
          <p:nvPr/>
        </p:nvGrpSpPr>
        <p:grpSpPr>
          <a:xfrm>
            <a:off x="644959" y="2622636"/>
            <a:ext cx="7486944" cy="2512687"/>
            <a:chOff x="442758" y="1495822"/>
            <a:chExt cx="8303818" cy="3888432"/>
          </a:xfrm>
        </p:grpSpPr>
        <p:sp>
          <p:nvSpPr>
            <p:cNvPr id="15" name="CuadroTexto 14"/>
            <p:cNvSpPr txBox="1"/>
            <p:nvPr/>
          </p:nvSpPr>
          <p:spPr>
            <a:xfrm>
              <a:off x="5019250" y="3279028"/>
              <a:ext cx="37273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buNone/>
              </a:pPr>
              <a:r>
                <a:rPr lang="es-ES" sz="1600" b="1" smtClean="0"/>
                <a:t>1995</a:t>
              </a:r>
              <a:r>
                <a:rPr lang="es-ES" sz="1600" b="1" baseline="0" smtClean="0"/>
                <a:t>   </a:t>
              </a:r>
              <a:r>
                <a:rPr lang="es-ES" sz="1600" b="0" baseline="0" smtClean="0"/>
                <a:t>– Se crean numerosas etiquetas nuevas para HTML y sale la versión </a:t>
              </a:r>
            </a:p>
            <a:p>
              <a:pPr marL="0" indent="0" algn="just">
                <a:buNone/>
              </a:pPr>
              <a:r>
                <a:rPr lang="es-ES" sz="1600" b="0" baseline="0" smtClean="0"/>
                <a:t>HTML 3  (Tablas). Nace Internet Explorer. Netscape propone el uso de </a:t>
              </a:r>
              <a:r>
                <a:rPr lang="es-ES" sz="1600" b="0" baseline="0" err="1" smtClean="0"/>
                <a:t>Frames</a:t>
              </a:r>
              <a:r>
                <a:rPr lang="es-ES" sz="1600" b="0" baseline="0" smtClean="0"/>
                <a:t>. Se comienzan a usar las primeras hojas de estilos (CSS)</a:t>
              </a:r>
              <a:endParaRPr lang="es-ES" sz="1600" b="0" i="0" baseline="0" smtClean="0"/>
            </a:p>
            <a:p>
              <a:pPr marL="0" indent="0" algn="just">
                <a:buNone/>
              </a:pPr>
              <a:endParaRPr lang="es-ES" sz="1600" b="1" i="1"/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4644008" y="1495822"/>
              <a:ext cx="0" cy="38884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28650" y="1667400"/>
              <a:ext cx="38713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buNone/>
              </a:pPr>
              <a:r>
                <a:rPr lang="es-ES" sz="1600" b="1" smtClean="0"/>
                <a:t>1994</a:t>
              </a:r>
              <a:r>
                <a:rPr lang="es-ES" sz="1600" b="1" baseline="0" smtClean="0"/>
                <a:t>   </a:t>
              </a:r>
              <a:r>
                <a:rPr lang="es-ES" sz="1600" b="0" baseline="0" smtClean="0"/>
                <a:t>– </a:t>
              </a:r>
              <a:r>
                <a:rPr lang="es-ES" sz="1600" b="0" i="0" baseline="0" smtClean="0"/>
                <a:t> Primera conferencia de WWW en Ginebra, presentación de HTML+ . IETF (Internet </a:t>
              </a:r>
              <a:r>
                <a:rPr lang="es-ES" sz="1600" b="0" i="0" baseline="0" err="1" smtClean="0"/>
                <a:t>Engineering</a:t>
              </a:r>
              <a:r>
                <a:rPr lang="es-ES" sz="1600" b="0" i="0" baseline="0" smtClean="0"/>
                <a:t> </a:t>
              </a:r>
              <a:r>
                <a:rPr lang="es-ES" sz="1600" b="0" i="0" baseline="0" err="1" smtClean="0"/>
                <a:t>Task</a:t>
              </a:r>
              <a:r>
                <a:rPr lang="es-ES" sz="1600" b="0" i="0" baseline="0" smtClean="0"/>
                <a:t> </a:t>
              </a:r>
              <a:r>
                <a:rPr lang="es-ES" sz="1600" b="0" i="0" baseline="0" err="1" smtClean="0"/>
                <a:t>Force</a:t>
              </a:r>
              <a:r>
                <a:rPr lang="es-ES" sz="1600" b="0" i="0" baseline="0" smtClean="0"/>
                <a:t> forma un grupo de trabajo HTML. Se libera la versión HTML 2. Se crea Netscape. Se forma el WWW </a:t>
              </a:r>
              <a:r>
                <a:rPr lang="es-ES" sz="1600" b="0" i="0" baseline="0" err="1" smtClean="0"/>
                <a:t>Consortium</a:t>
              </a:r>
              <a:endParaRPr lang="es-ES" sz="1600" b="0" i="0" baseline="0" smtClean="0"/>
            </a:p>
            <a:p>
              <a:pPr marL="0" indent="0" algn="just">
                <a:buNone/>
              </a:pPr>
              <a:endParaRPr lang="es-ES" sz="1600" b="0" i="0" baseline="0" smtClean="0"/>
            </a:p>
          </p:txBody>
        </p:sp>
        <p:sp>
          <p:nvSpPr>
            <p:cNvPr id="18" name="Flecha derecha 17"/>
            <p:cNvSpPr/>
            <p:nvPr/>
          </p:nvSpPr>
          <p:spPr>
            <a:xfrm>
              <a:off x="442758" y="1775993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erecha 18"/>
            <p:cNvSpPr/>
            <p:nvPr/>
          </p:nvSpPr>
          <p:spPr>
            <a:xfrm>
              <a:off x="4788025" y="3379051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3504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Estructura básica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Estructura documento HTML básico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Documento HTML5 básicos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640994"/>
            <a:ext cx="8324070" cy="3355359"/>
          </a:xfrm>
        </p:spPr>
        <p:txBody>
          <a:bodyPr/>
          <a:lstStyle/>
          <a:p>
            <a:pPr marL="342900" indent="-342900">
              <a:buFontTx/>
              <a:buAutoNum type="arabicParenR"/>
            </a:pPr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marL="342900" indent="-342900">
              <a:buAutoNum type="arabicParenR"/>
            </a:pPr>
            <a:endParaRPr lang="es-ES" smtClean="0"/>
          </a:p>
          <a:p>
            <a:pPr marL="342900" indent="-342900">
              <a:buAutoNum type="arabicParenR"/>
            </a:pPr>
            <a:endParaRPr lang="es-ES"/>
          </a:p>
          <a:p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7" y="2695591"/>
            <a:ext cx="4486275" cy="2857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5004048" y="2760339"/>
            <a:ext cx="3888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1.- Tipo de documento (HTML5)</a:t>
            </a:r>
          </a:p>
          <a:p>
            <a:endParaRPr lang="es-ES" sz="1200" dirty="0" smtClean="0"/>
          </a:p>
          <a:p>
            <a:r>
              <a:rPr lang="es-ES" sz="1200" dirty="0" smtClean="0"/>
              <a:t>2.- Elemento </a:t>
            </a:r>
            <a:r>
              <a:rPr lang="es-ES" sz="1200" dirty="0" err="1" smtClean="0"/>
              <a:t>ráiz</a:t>
            </a:r>
            <a:r>
              <a:rPr lang="es-ES" sz="1200" dirty="0" smtClean="0"/>
              <a:t>/padre &lt;</a:t>
            </a:r>
            <a:r>
              <a:rPr lang="es-ES" sz="1200" dirty="0" err="1" smtClean="0"/>
              <a:t>html</a:t>
            </a:r>
            <a:r>
              <a:rPr lang="es-ES" sz="1200" dirty="0" smtClean="0"/>
              <a:t>&gt;</a:t>
            </a:r>
          </a:p>
          <a:p>
            <a:endParaRPr lang="es-ES" sz="1200" dirty="0" smtClean="0"/>
          </a:p>
          <a:p>
            <a:r>
              <a:rPr lang="es-ES" sz="1200" dirty="0" smtClean="0"/>
              <a:t>3.- </a:t>
            </a:r>
            <a:r>
              <a:rPr lang="es-ES" sz="1200" dirty="0" err="1" smtClean="0"/>
              <a:t>Metadados</a:t>
            </a:r>
            <a:r>
              <a:rPr lang="es-ES" sz="1200" dirty="0" smtClean="0"/>
              <a:t>, datos con información del documento (tipo de codificación usada, hojas de estilo CSS asociadas, aspecto de visualización por tipo de dispositivo ...)</a:t>
            </a:r>
          </a:p>
          <a:p>
            <a:endParaRPr lang="es-ES" sz="1200" dirty="0" smtClean="0"/>
          </a:p>
          <a:p>
            <a:r>
              <a:rPr lang="es-ES" sz="1200" dirty="0" smtClean="0"/>
              <a:t>6.- Cuerpo del documento. </a:t>
            </a:r>
            <a:r>
              <a:rPr lang="es-ES" sz="1200" dirty="0" err="1" smtClean="0"/>
              <a:t>Basicamente</a:t>
            </a:r>
            <a:r>
              <a:rPr lang="es-ES" sz="1200" dirty="0" smtClean="0"/>
              <a:t>, todo lo que pongamos aquí, es lo que podrá ver el usuario al cargar el documento Web en su navegador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725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Disposición de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Box Model, Flex Box , CSS Grid 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¿Cómo se ordenan los elementos en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=&gt; </a:t>
            </a:r>
            <a:r>
              <a:rPr lang="es-ES" b="1"/>
              <a:t>Box Model : </a:t>
            </a:r>
            <a:r>
              <a:rPr lang="es-ES"/>
              <a:t>atributos </a:t>
            </a:r>
            <a:r>
              <a:rPr lang="es-ES" b="1"/>
              <a:t>float</a:t>
            </a:r>
            <a:r>
              <a:rPr lang="es-ES"/>
              <a:t> y </a:t>
            </a:r>
            <a:r>
              <a:rPr lang="es-ES" b="1"/>
              <a:t>clear</a:t>
            </a:r>
            <a:endParaRPr lang="es-ES"/>
          </a:p>
          <a:p>
            <a:r>
              <a:rPr lang="es-ES">
                <a:hlinkClick r:id="rId2"/>
              </a:rPr>
              <a:t>https://www.w3schools.com/cssref/pr_class_float.asp</a:t>
            </a:r>
            <a:endParaRPr lang="es-ES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pPr marL="171450" indent="-171450">
              <a:buFontTx/>
              <a:buChar char="-"/>
            </a:pPr>
            <a:r>
              <a:rPr lang="es-ES" smtClean="0"/>
              <a:t>Cada elemento es como una caja</a:t>
            </a:r>
          </a:p>
          <a:p>
            <a:pPr marL="171450" indent="-171450">
              <a:buFontTx/>
              <a:buChar char="-"/>
            </a:pPr>
            <a:r>
              <a:rPr lang="es-ES"/>
              <a:t>Las cajas ocupan todo el ancho del navegador si no le establecemos un tamaño (ancho x alto = width x height</a:t>
            </a:r>
            <a:r>
              <a:rPr lang="es-ES" smtClean="0"/>
              <a:t>)</a:t>
            </a:r>
          </a:p>
          <a:p>
            <a:pPr marL="171450" indent="-171450">
              <a:buFontTx/>
              <a:buChar char="-"/>
            </a:pPr>
            <a:r>
              <a:rPr lang="es-ES" smtClean="0"/>
              <a:t>Los elementos se posicionan siempre a la izquierda  en una línea y siempre se produce un salto de línea al final del elemento si no le decimos lo contrario (Este comportamiento lo tienen los elementos bloque : div, article, section, nav, ....)</a:t>
            </a:r>
          </a:p>
          <a:p>
            <a:endParaRPr lang="es-ES" smtClean="0"/>
          </a:p>
          <a:p>
            <a:endParaRPr lang="es-ES" smtClean="0">
              <a:hlinkClick r:id="rId3"/>
            </a:endParaRPr>
          </a:p>
          <a:p>
            <a:endParaRPr lang="es-ES">
              <a:hlinkClick r:id="rId3"/>
            </a:endParaRPr>
          </a:p>
          <a:p>
            <a:endParaRPr lang="es-ES" smtClean="0">
              <a:hlinkClick r:id="rId3"/>
            </a:endParaRPr>
          </a:p>
          <a:p>
            <a:endParaRPr lang="es-ES">
              <a:hlinkClick r:id="rId3"/>
            </a:endParaRPr>
          </a:p>
          <a:p>
            <a:endParaRPr lang="es-ES" smtClean="0">
              <a:hlinkClick r:id="rId3"/>
            </a:endParaRPr>
          </a:p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932391"/>
            <a:ext cx="2427459" cy="11957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96" y="4151309"/>
            <a:ext cx="4033156" cy="17365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398" y="4172616"/>
            <a:ext cx="4192753" cy="1027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Disposición de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Box Model, Flex Box , CSS Grid 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¿Cómo se ordenan los elementos en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=&gt; </a:t>
            </a:r>
            <a:r>
              <a:rPr lang="es-ES" b="1"/>
              <a:t>Box Model : </a:t>
            </a:r>
            <a:r>
              <a:rPr lang="es-ES"/>
              <a:t>atributos </a:t>
            </a:r>
            <a:r>
              <a:rPr lang="es-ES" b="1"/>
              <a:t>float</a:t>
            </a:r>
            <a:r>
              <a:rPr lang="es-ES"/>
              <a:t> y </a:t>
            </a:r>
            <a:r>
              <a:rPr lang="es-ES" b="1"/>
              <a:t>clear</a:t>
            </a:r>
            <a:endParaRPr lang="es-ES"/>
          </a:p>
          <a:p>
            <a:endParaRPr lang="es-ES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r>
              <a:rPr lang="es-ES" smtClean="0"/>
              <a:t>- Estableciendo </a:t>
            </a:r>
            <a:r>
              <a:rPr lang="es-ES" b="1" smtClean="0"/>
              <a:t>ancho x alto</a:t>
            </a:r>
            <a:r>
              <a:rPr lang="es-ES" smtClean="0"/>
              <a:t> en función del view width (vw) y del view height (vh)</a:t>
            </a:r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32391"/>
            <a:ext cx="2427459" cy="119579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97" y="3482200"/>
            <a:ext cx="4408166" cy="193746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148" y="3501563"/>
            <a:ext cx="3637961" cy="891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31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Disposición de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Box Model, Flex Box , CSS Grid 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¿Cómo se ordenan los elementos en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=&gt; </a:t>
            </a:r>
            <a:r>
              <a:rPr lang="es-ES" b="1"/>
              <a:t>Box Model : </a:t>
            </a:r>
            <a:r>
              <a:rPr lang="es-ES"/>
              <a:t>atributos </a:t>
            </a:r>
            <a:r>
              <a:rPr lang="es-ES" b="1"/>
              <a:t>float</a:t>
            </a:r>
            <a:r>
              <a:rPr lang="es-ES"/>
              <a:t> y </a:t>
            </a:r>
            <a:r>
              <a:rPr lang="es-ES" b="1"/>
              <a:t>clear</a:t>
            </a:r>
            <a:endParaRPr lang="es-ES"/>
          </a:p>
          <a:p>
            <a:endParaRPr lang="es-ES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r>
              <a:rPr lang="es-ES" smtClean="0"/>
              <a:t>- Estableciendo la propiedad </a:t>
            </a:r>
            <a:r>
              <a:rPr lang="es-ES" b="1" smtClean="0"/>
              <a:t>padding</a:t>
            </a:r>
            <a:endParaRPr lang="es-ES" smtClean="0"/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32391"/>
            <a:ext cx="2427459" cy="119579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04" y="3501563"/>
            <a:ext cx="4651916" cy="216619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116" y="3502307"/>
            <a:ext cx="3830616" cy="9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Disposición de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Box Model, Flex Box , CSS Grid 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¿Cómo se ordenan los elementos en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=&gt; </a:t>
            </a:r>
            <a:r>
              <a:rPr lang="es-ES" b="1"/>
              <a:t>Box Model : </a:t>
            </a:r>
            <a:r>
              <a:rPr lang="es-ES"/>
              <a:t>atributos </a:t>
            </a:r>
            <a:r>
              <a:rPr lang="es-ES" b="1"/>
              <a:t>float</a:t>
            </a:r>
            <a:r>
              <a:rPr lang="es-ES"/>
              <a:t> y </a:t>
            </a:r>
            <a:r>
              <a:rPr lang="es-ES" b="1"/>
              <a:t>clear</a:t>
            </a:r>
            <a:endParaRPr lang="es-ES"/>
          </a:p>
          <a:p>
            <a:endParaRPr lang="es-ES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r>
              <a:rPr lang="es-ES" smtClean="0"/>
              <a:t>- Estableciendo la propiedad </a:t>
            </a:r>
            <a:r>
              <a:rPr lang="es-ES" b="1" smtClean="0"/>
              <a:t>border</a:t>
            </a:r>
            <a:endParaRPr lang="es-ES" smtClean="0"/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32391"/>
            <a:ext cx="2427459" cy="11957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24" y="3501563"/>
            <a:ext cx="4572001" cy="20907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034" y="3524935"/>
            <a:ext cx="3702454" cy="653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4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Disposición de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Box Model, Flex Box , CSS Grid 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¿Cómo se ordenan los elementos en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=&gt; </a:t>
            </a:r>
            <a:r>
              <a:rPr lang="es-ES" b="1"/>
              <a:t>Box Model : </a:t>
            </a:r>
            <a:r>
              <a:rPr lang="es-ES"/>
              <a:t>atributos </a:t>
            </a:r>
            <a:r>
              <a:rPr lang="es-ES" b="1"/>
              <a:t>float</a:t>
            </a:r>
            <a:r>
              <a:rPr lang="es-ES"/>
              <a:t> y </a:t>
            </a:r>
            <a:r>
              <a:rPr lang="es-ES" b="1"/>
              <a:t>clear</a:t>
            </a:r>
            <a:endParaRPr lang="es-ES"/>
          </a:p>
          <a:p>
            <a:endParaRPr lang="es-ES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r>
              <a:rPr lang="es-ES" smtClean="0"/>
              <a:t>- Estableciendo la propiedad </a:t>
            </a:r>
            <a:r>
              <a:rPr lang="es-ES" b="1" smtClean="0"/>
              <a:t>margin</a:t>
            </a:r>
            <a:endParaRPr lang="es-ES" smtClean="0"/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32391"/>
            <a:ext cx="2427459" cy="11957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51" y="3524935"/>
            <a:ext cx="4572001" cy="218940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035" y="3524935"/>
            <a:ext cx="3404271" cy="22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Disposición de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Box Model, Flex Box , CSS Grid 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¿Cómo se ordenan los elementos en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=&gt; </a:t>
            </a:r>
            <a:r>
              <a:rPr lang="es-ES" b="1"/>
              <a:t>Box Model : </a:t>
            </a:r>
            <a:r>
              <a:rPr lang="es-ES"/>
              <a:t>atributos </a:t>
            </a:r>
            <a:r>
              <a:rPr lang="es-ES" b="1"/>
              <a:t>float</a:t>
            </a:r>
            <a:r>
              <a:rPr lang="es-ES"/>
              <a:t> y </a:t>
            </a:r>
            <a:r>
              <a:rPr lang="es-ES" b="1"/>
              <a:t>clear</a:t>
            </a:r>
            <a:endParaRPr lang="es-ES"/>
          </a:p>
          <a:p>
            <a:endParaRPr lang="es-ES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r>
              <a:rPr lang="es-ES" smtClean="0"/>
              <a:t>- Alinear cajas una a continuación de otra en la misma línea con </a:t>
            </a:r>
            <a:r>
              <a:rPr lang="es-ES" b="1" smtClean="0"/>
              <a:t>float:left</a:t>
            </a:r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32391"/>
            <a:ext cx="2427459" cy="119579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8" y="3495282"/>
            <a:ext cx="4419154" cy="2081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974" y="3495282"/>
            <a:ext cx="4000500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4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Disposición de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Box Model, Flex Box , CSS Grid 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¿Cómo se ordenan los elementos en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=&gt; </a:t>
            </a:r>
            <a:r>
              <a:rPr lang="es-ES" b="1"/>
              <a:t>Box Model : </a:t>
            </a:r>
            <a:r>
              <a:rPr lang="es-ES"/>
              <a:t>atributos </a:t>
            </a:r>
            <a:r>
              <a:rPr lang="es-ES" b="1"/>
              <a:t>float</a:t>
            </a:r>
            <a:r>
              <a:rPr lang="es-ES"/>
              <a:t> y </a:t>
            </a:r>
            <a:r>
              <a:rPr lang="es-ES" b="1"/>
              <a:t>clear</a:t>
            </a:r>
            <a:endParaRPr lang="es-ES"/>
          </a:p>
          <a:p>
            <a:endParaRPr lang="es-ES"/>
          </a:p>
          <a:p>
            <a:endParaRPr lang="es-ES" smtClean="0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r>
              <a:rPr lang="es-ES" smtClean="0"/>
              <a:t>- Alinear cajas una a continuación de otra en la misma línea con </a:t>
            </a:r>
            <a:r>
              <a:rPr lang="es-ES" b="1" smtClean="0"/>
              <a:t>float:right</a:t>
            </a:r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>
              <a:hlinkClick r:id="rId2"/>
            </a:endParaRPr>
          </a:p>
          <a:p>
            <a:endParaRPr lang="es-ES" smtClean="0">
              <a:hlinkClick r:id="rId2"/>
            </a:endParaRPr>
          </a:p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932391"/>
            <a:ext cx="2427459" cy="11957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66" y="3534376"/>
            <a:ext cx="4417277" cy="20557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441" y="3477651"/>
            <a:ext cx="4030284" cy="1422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2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Disposición de elementos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Box Model, Flex Box , CSS Grid 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¿Cómo se ordenan los elementos en una Web?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s-ES" b="1" smtClean="0"/>
              <a:t>FlexBox </a:t>
            </a:r>
            <a:r>
              <a:rPr lang="es-ES" b="1"/>
              <a:t>(CSS3) : </a:t>
            </a:r>
            <a:r>
              <a:rPr lang="es-ES"/>
              <a:t> Permite la alineación de elementos en una dirección (filas o columnas)</a:t>
            </a:r>
          </a:p>
          <a:p>
            <a:r>
              <a:rPr lang="es-ES"/>
              <a:t>Se usan </a:t>
            </a:r>
            <a:r>
              <a:rPr lang="es-ES" b="1"/>
              <a:t>flex containers</a:t>
            </a:r>
            <a:r>
              <a:rPr lang="es-ES"/>
              <a:t> y dentro de ellos </a:t>
            </a:r>
            <a:r>
              <a:rPr lang="es-ES" b="1"/>
              <a:t>flex ítems</a:t>
            </a:r>
            <a:r>
              <a:rPr lang="es-ES"/>
              <a:t>. Los estilos se aplican de manera independiente </a:t>
            </a:r>
          </a:p>
          <a:p>
            <a:r>
              <a:rPr lang="es-ES"/>
              <a:t>sobre los contenedores y sus elementos. La disposición, comportamiento </a:t>
            </a:r>
          </a:p>
          <a:p>
            <a:r>
              <a:rPr lang="es-ES"/>
              <a:t>(crecer, encoger,apilar, envolver,justificar,alinear, ...)</a:t>
            </a:r>
          </a:p>
          <a:p>
            <a:r>
              <a:rPr lang="es-ES" smtClean="0">
                <a:hlinkClick r:id="rId2"/>
              </a:rPr>
              <a:t>https</a:t>
            </a:r>
            <a:r>
              <a:rPr lang="es-ES">
                <a:hlinkClick r:id="rId2"/>
              </a:rPr>
              <a:t>://</a:t>
            </a:r>
            <a:r>
              <a:rPr lang="es-ES" smtClean="0">
                <a:hlinkClick r:id="rId2"/>
              </a:rPr>
              <a:t>www.w3schools.com/css/css3_flexbox.asp</a:t>
            </a:r>
            <a:endParaRPr lang="es-ES" smtClean="0"/>
          </a:p>
          <a:p>
            <a:endParaRPr lang="es-ES" smtClean="0"/>
          </a:p>
          <a:p>
            <a:endParaRPr lang="es-ES"/>
          </a:p>
          <a:p>
            <a:endParaRPr lang="es-ES" smtClean="0"/>
          </a:p>
          <a:p>
            <a:endParaRPr lang="es-ES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s-ES" b="1"/>
              <a:t>CSS Grid : </a:t>
            </a:r>
            <a:r>
              <a:rPr lang="es-ES"/>
              <a:t> Permite la alineación de los elementos en varias direcciones (filas o columnas)</a:t>
            </a:r>
          </a:p>
          <a:p>
            <a:r>
              <a:rPr lang="es-ES"/>
              <a:t>Define una página como un </a:t>
            </a:r>
            <a:r>
              <a:rPr lang="es-ES" b="1"/>
              <a:t>grid </a:t>
            </a:r>
            <a:r>
              <a:rPr lang="es-ES"/>
              <a:t>con </a:t>
            </a:r>
            <a:r>
              <a:rPr lang="es-ES" b="1"/>
              <a:t>grid rows </a:t>
            </a:r>
            <a:r>
              <a:rPr lang="es-ES"/>
              <a:t> , </a:t>
            </a:r>
            <a:r>
              <a:rPr lang="es-ES" b="1"/>
              <a:t>grid columns </a:t>
            </a:r>
            <a:r>
              <a:rPr lang="es-ES"/>
              <a:t>y </a:t>
            </a:r>
            <a:r>
              <a:rPr lang="es-ES" b="1"/>
              <a:t>grid areas</a:t>
            </a:r>
          </a:p>
          <a:p>
            <a:endParaRPr lang="es-ES">
              <a:hlinkClick r:id="rId2"/>
            </a:endParaRPr>
          </a:p>
          <a:p>
            <a:r>
              <a:rPr lang="es-ES">
                <a:hlinkClick r:id="rId3"/>
              </a:rPr>
              <a:t>https://www.w3schools.com/css/css_grid.asp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8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Textos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texto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Texto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&lt;h1&gt; </a:t>
            </a:r>
            <a:r>
              <a:rPr lang="es-ES"/>
              <a:t>: Elemento que representa un título principal o de cabecera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h2&gt; , &lt;h3&gt;, &lt;h4&gt;, &lt;h5&gt;, &lt;h6&gt; : </a:t>
            </a:r>
            <a:r>
              <a:rPr lang="es-ES" smtClean="0"/>
              <a:t>subtitulos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p&gt; </a:t>
            </a:r>
            <a:r>
              <a:rPr lang="es-ES"/>
              <a:t>: representa un párrafo , por defecto todos los navegadores incluyen un margen en la parte  superior para separa un margen de otro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pre&gt; </a:t>
            </a:r>
            <a:r>
              <a:rPr lang="es-ES"/>
              <a:t>: representa un bloque de texto con formato previo (Código fuente , citas, ....)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span&gt;</a:t>
            </a:r>
            <a:r>
              <a:rPr lang="es-ES"/>
              <a:t> : elemento que puede contener un párrafo , una frase o una sola palabra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br&gt;</a:t>
            </a:r>
            <a:r>
              <a:rPr lang="es-ES"/>
              <a:t> : insertar un salto de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wbr&gt; </a:t>
            </a:r>
            <a:r>
              <a:rPr lang="es-ES"/>
              <a:t>: sugiere un salto del línea al navegador, para cortar el texto, cuando no hay suficiente espacio para mostrarlo 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em&gt; </a:t>
            </a:r>
            <a:r>
              <a:rPr lang="es-ES"/>
              <a:t>: para mostrar el texto en </a:t>
            </a:r>
            <a:r>
              <a:rPr lang="es-ES" smtClean="0"/>
              <a:t>Italica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433069" y="2093034"/>
            <a:ext cx="8324069" cy="448939"/>
          </a:xfrm>
        </p:spPr>
        <p:txBody>
          <a:bodyPr/>
          <a:lstStyle/>
          <a:p>
            <a:r>
              <a:rPr lang="es-ES" smtClean="0"/>
              <a:t>Evolución Histórica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>
          <a:xfrm>
            <a:off x="433070" y="1551414"/>
            <a:ext cx="8324068" cy="373379"/>
          </a:xfrm>
        </p:spPr>
        <p:txBody>
          <a:bodyPr/>
          <a:lstStyle/>
          <a:p>
            <a:r>
              <a:rPr lang="es-ES"/>
              <a:t>¿Cuándo y cómo comenzó todo?</a:t>
            </a:r>
          </a:p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9"/>
          </p:nvPr>
        </p:nvSpPr>
        <p:spPr>
          <a:xfrm>
            <a:off x="433068" y="2422628"/>
            <a:ext cx="8324070" cy="3355359"/>
          </a:xfrm>
        </p:spPr>
        <p:txBody>
          <a:bodyPr/>
          <a:lstStyle/>
          <a:p>
            <a:endParaRPr lang="es-ES"/>
          </a:p>
        </p:txBody>
      </p:sp>
      <p:grpSp>
        <p:nvGrpSpPr>
          <p:cNvPr id="45" name="Grupo 44"/>
          <p:cNvGrpSpPr/>
          <p:nvPr/>
        </p:nvGrpSpPr>
        <p:grpSpPr>
          <a:xfrm>
            <a:off x="536518" y="2710214"/>
            <a:ext cx="8038052" cy="3364874"/>
            <a:chOff x="140808" y="1166641"/>
            <a:chExt cx="8652820" cy="4825836"/>
          </a:xfrm>
        </p:grpSpPr>
        <p:sp>
          <p:nvSpPr>
            <p:cNvPr id="46" name="CuadroTexto 45"/>
            <p:cNvSpPr txBox="1"/>
            <p:nvPr/>
          </p:nvSpPr>
          <p:spPr>
            <a:xfrm>
              <a:off x="954782" y="1186870"/>
              <a:ext cx="3868075" cy="4369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buNone/>
              </a:pPr>
              <a:r>
                <a:rPr lang="es-ES" sz="1600" b="1" smtClean="0"/>
                <a:t>1997</a:t>
              </a:r>
              <a:r>
                <a:rPr lang="es-ES" sz="1600" b="1" baseline="0" smtClean="0"/>
                <a:t>   </a:t>
              </a:r>
              <a:r>
                <a:rPr lang="es-ES" sz="1600" b="0" baseline="0" smtClean="0"/>
                <a:t>– Versión HTML 3.2</a:t>
              </a:r>
            </a:p>
            <a:p>
              <a:pPr marL="0" indent="0" algn="just">
                <a:buNone/>
              </a:pPr>
              <a:endParaRPr lang="es-ES" sz="1600" b="0" i="0" baseline="0" smtClean="0"/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smtClean="0"/>
                <a:t>2000  </a:t>
              </a:r>
              <a:r>
                <a:rPr lang="es-ES" sz="1600" b="0" baseline="0" smtClean="0"/>
                <a:t>– XHTML 1.0, mayor estructura de los documentos.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600" b="1" smtClean="0"/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smtClean="0"/>
                <a:t>2002 a 2009  </a:t>
              </a:r>
              <a:r>
                <a:rPr lang="es-ES" sz="1600" b="0" baseline="0" smtClean="0"/>
                <a:t>– XHTML 2.0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600" b="0" baseline="0" smtClean="0"/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600" b="0" baseline="0" smtClean="0"/>
            </a:p>
            <a:p>
              <a:pPr marL="34290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lain" startAt="2008"/>
                <a:tabLst/>
                <a:defRPr/>
              </a:pPr>
              <a:r>
                <a:rPr lang="es-ES" sz="1600" b="1" baseline="0" smtClean="0"/>
                <a:t> </a:t>
              </a:r>
              <a:r>
                <a:rPr lang="es-ES" sz="1600" b="0" baseline="0" smtClean="0"/>
                <a:t>– Primera versión de HTML5. Etiquetas semánticas. (&lt;</a:t>
              </a:r>
              <a:r>
                <a:rPr lang="es-ES" sz="1600" b="0" baseline="0" err="1" smtClean="0"/>
                <a:t>nav</a:t>
              </a:r>
              <a:r>
                <a:rPr lang="es-ES" sz="1600" b="0" baseline="0" smtClean="0"/>
                <a:t>&gt;, &lt;</a:t>
              </a:r>
              <a:r>
                <a:rPr lang="es-ES" sz="1600" b="0" baseline="0" err="1" smtClean="0"/>
                <a:t>article</a:t>
              </a:r>
              <a:r>
                <a:rPr lang="es-ES" sz="1600" b="0" baseline="0" smtClean="0"/>
                <a:t>&gt;, …)</a:t>
              </a:r>
            </a:p>
            <a:p>
              <a:pPr marL="0" indent="0" algn="just">
                <a:buNone/>
              </a:pPr>
              <a:endParaRPr lang="es-ES" sz="1600" b="0" i="0" baseline="0" smtClean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5138310" y="1269422"/>
              <a:ext cx="3655318" cy="4723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buNone/>
              </a:pPr>
              <a:endParaRPr lang="es-ES" sz="1600" b="0" i="0" baseline="0" smtClean="0"/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smtClean="0"/>
                <a:t>1999</a:t>
              </a:r>
              <a:r>
                <a:rPr lang="es-ES" sz="1600" b="1" baseline="0" smtClean="0"/>
                <a:t>   </a:t>
              </a:r>
              <a:r>
                <a:rPr lang="es-ES" sz="1600" b="0" baseline="0" smtClean="0"/>
                <a:t>– Versión HTML 4.01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600" b="0" baseline="0" smtClean="0"/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smtClean="0"/>
                <a:t>2001  </a:t>
              </a:r>
              <a:r>
                <a:rPr lang="es-ES" sz="1600" b="0" baseline="0" smtClean="0"/>
                <a:t>– XHTML 1.1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600" b="0" baseline="0" smtClean="0"/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smtClean="0"/>
                <a:t>2006  </a:t>
              </a:r>
              <a:r>
                <a:rPr lang="es-ES" sz="1600" b="0" baseline="0" smtClean="0"/>
                <a:t>– Primeros pasos de HTML5 a partir de la colaboración entre WHATWG (Web </a:t>
              </a:r>
              <a:r>
                <a:rPr lang="es-ES" sz="1600" b="0" baseline="0" err="1" smtClean="0"/>
                <a:t>Hypertext</a:t>
              </a:r>
              <a:r>
                <a:rPr lang="es-ES" sz="1600" b="0" baseline="0" smtClean="0"/>
                <a:t> </a:t>
              </a:r>
              <a:r>
                <a:rPr lang="es-ES" sz="1600" b="0" baseline="0" err="1" smtClean="0"/>
                <a:t>Application</a:t>
              </a:r>
              <a:r>
                <a:rPr lang="es-ES" sz="1600" b="0" baseline="0" smtClean="0"/>
                <a:t> </a:t>
              </a:r>
              <a:r>
                <a:rPr lang="es-ES" sz="1600" b="0" baseline="0" err="1" smtClean="0"/>
                <a:t>Tech</a:t>
              </a:r>
              <a:r>
                <a:rPr lang="es-ES" sz="1600" b="0" baseline="0" smtClean="0"/>
                <a:t> </a:t>
              </a:r>
              <a:r>
                <a:rPr lang="es-ES" sz="1600" b="0" baseline="0" err="1" smtClean="0"/>
                <a:t>Working</a:t>
              </a:r>
              <a:r>
                <a:rPr lang="es-ES" sz="1600" b="0" baseline="0" smtClean="0"/>
                <a:t> </a:t>
              </a:r>
              <a:r>
                <a:rPr lang="es-ES" sz="1600" b="0" baseline="0" err="1" smtClean="0"/>
                <a:t>Group</a:t>
              </a:r>
              <a:r>
                <a:rPr lang="es-ES" sz="1600" b="0" baseline="0" smtClean="0"/>
                <a:t>) y W3C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ES" sz="1600" b="0" baseline="0" smtClean="0"/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600" b="1" smtClean="0"/>
                <a:t>2018 – </a:t>
              </a:r>
              <a:r>
                <a:rPr lang="es-ES" sz="1600" smtClean="0"/>
                <a:t>HTML 5.2</a:t>
              </a:r>
              <a:endParaRPr lang="es-ES" sz="1600" b="1" baseline="0" smtClean="0"/>
            </a:p>
            <a:p>
              <a:pPr marL="0" indent="0" algn="just">
                <a:buNone/>
              </a:pPr>
              <a:endParaRPr lang="es-ES" sz="1600" b="0" i="0" baseline="0" smtClean="0"/>
            </a:p>
            <a:p>
              <a:pPr marL="0" indent="0" algn="just">
                <a:buNone/>
              </a:pPr>
              <a:endParaRPr lang="es-ES" sz="1600" b="0" i="0" baseline="0" smtClean="0"/>
            </a:p>
          </p:txBody>
        </p:sp>
        <p:cxnSp>
          <p:nvCxnSpPr>
            <p:cNvPr id="48" name="Conector recto 47"/>
            <p:cNvCxnSpPr/>
            <p:nvPr/>
          </p:nvCxnSpPr>
          <p:spPr>
            <a:xfrm>
              <a:off x="4822858" y="1166641"/>
              <a:ext cx="0" cy="388843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echa derecha 48"/>
            <p:cNvSpPr/>
            <p:nvPr/>
          </p:nvSpPr>
          <p:spPr>
            <a:xfrm>
              <a:off x="738758" y="1269421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Flecha derecha 49"/>
            <p:cNvSpPr/>
            <p:nvPr/>
          </p:nvSpPr>
          <p:spPr>
            <a:xfrm>
              <a:off x="735718" y="2029220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Flecha derecha 50"/>
            <p:cNvSpPr/>
            <p:nvPr/>
          </p:nvSpPr>
          <p:spPr>
            <a:xfrm>
              <a:off x="747726" y="2977145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Flecha derecha 51"/>
            <p:cNvSpPr/>
            <p:nvPr/>
          </p:nvSpPr>
          <p:spPr>
            <a:xfrm>
              <a:off x="761374" y="4187872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Flecha derecha 52"/>
            <p:cNvSpPr/>
            <p:nvPr/>
          </p:nvSpPr>
          <p:spPr>
            <a:xfrm>
              <a:off x="4922285" y="1611478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Flecha derecha 53"/>
            <p:cNvSpPr/>
            <p:nvPr/>
          </p:nvSpPr>
          <p:spPr>
            <a:xfrm>
              <a:off x="4922285" y="2564904"/>
              <a:ext cx="216024" cy="1584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Flecha derecha 54"/>
            <p:cNvSpPr/>
            <p:nvPr/>
          </p:nvSpPr>
          <p:spPr>
            <a:xfrm>
              <a:off x="4907287" y="3178609"/>
              <a:ext cx="216024" cy="158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08" y="4005275"/>
              <a:ext cx="620566" cy="551062"/>
            </a:xfrm>
            <a:prstGeom prst="rect">
              <a:avLst/>
            </a:prstGeom>
          </p:spPr>
        </p:pic>
        <p:sp>
          <p:nvSpPr>
            <p:cNvPr id="57" name="Flecha derecha 56"/>
            <p:cNvSpPr/>
            <p:nvPr/>
          </p:nvSpPr>
          <p:spPr>
            <a:xfrm>
              <a:off x="4914787" y="4924427"/>
              <a:ext cx="216024" cy="158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300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Textos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texto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Texto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&lt;strong&gt;</a:t>
            </a:r>
            <a:r>
              <a:rPr lang="es-ES"/>
              <a:t> : para mostrar el texto en negrita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i&gt; </a:t>
            </a:r>
            <a:r>
              <a:rPr lang="es-ES"/>
              <a:t>: para mostrar el texto en cursiva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u&gt; </a:t>
            </a:r>
            <a:r>
              <a:rPr lang="es-ES"/>
              <a:t>: para mostrar el texto en </a:t>
            </a:r>
            <a:r>
              <a:rPr lang="es-ES" smtClean="0"/>
              <a:t>subrayado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&lt;b&gt;</a:t>
            </a:r>
            <a:r>
              <a:rPr lang="es-ES"/>
              <a:t> : para mostrar el texto en negrita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&lt;mark&gt; </a:t>
            </a:r>
            <a:r>
              <a:rPr lang="es-ES"/>
              <a:t>: remarca el texto que es relevante acorde al contexto (términos buscados 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&lt;small&gt;</a:t>
            </a:r>
            <a:r>
              <a:rPr lang="es-ES"/>
              <a:t> : para mostrar un texto en letra pequeña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&lt;cite&gt;</a:t>
            </a:r>
            <a:r>
              <a:rPr lang="es-ES"/>
              <a:t> : para mostrar una cita (Autor, avisos legales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&lt;address&gt;</a:t>
            </a:r>
            <a:r>
              <a:rPr lang="es-ES"/>
              <a:t> : para mostrar datos de </a:t>
            </a:r>
            <a:r>
              <a:rPr lang="es-ES" smtClean="0"/>
              <a:t>contacto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0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Textos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texto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Texto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&lt;time&gt;</a:t>
            </a:r>
            <a:r>
              <a:rPr lang="es-ES"/>
              <a:t>: para mostrar el tiempo en formato legible (Atributos : datetime, pubdate)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&lt;code&gt; </a:t>
            </a:r>
            <a:r>
              <a:rPr lang="es-ES"/>
              <a:t>: para mostrar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&lt;data&gt; </a:t>
            </a:r>
            <a:r>
              <a:rPr lang="es-ES"/>
              <a:t>: para incluir datos genéricos (Atributos : value)</a:t>
            </a:r>
            <a:endParaRPr lang="es-ES" b="1"/>
          </a:p>
          <a:p>
            <a:endParaRPr lang="es-E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0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Enlaces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Enlaces / vínculos (links)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Enlaces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La </a:t>
            </a:r>
            <a:r>
              <a:rPr lang="es-ES" b="1"/>
              <a:t>conexión de documentos a otros documentos a través de enlaces </a:t>
            </a:r>
            <a:r>
              <a:rPr lang="es-ES"/>
              <a:t>es lo que hace posible la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/>
              <a:t>Un </a:t>
            </a:r>
            <a:r>
              <a:rPr lang="es-ES" b="1"/>
              <a:t>vínculo</a:t>
            </a:r>
            <a:r>
              <a:rPr lang="es-ES"/>
              <a:t> es un contenido asociado con una dirección URL que indica la ubicación del </a:t>
            </a:r>
            <a:r>
              <a:rPr lang="es-ES" smtClean="0"/>
              <a:t>mismo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Se pueden realizar vínculos a direcciones de correo con </a:t>
            </a:r>
            <a:r>
              <a:rPr lang="es-ES" b="1"/>
              <a:t>mailto</a:t>
            </a:r>
            <a:r>
              <a:rPr lang="es-ES"/>
              <a:t> o a números de teléfono con </a:t>
            </a:r>
            <a:r>
              <a:rPr lang="es-ES" b="1"/>
              <a:t>tel</a:t>
            </a: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/>
              <a:t>Se </a:t>
            </a:r>
            <a:r>
              <a:rPr lang="es-ES"/>
              <a:t>pueden crear enlaces a porciones del mismo documento usando el atributo </a:t>
            </a:r>
            <a:r>
              <a:rPr lang="es-ES" b="1"/>
              <a:t>id </a:t>
            </a:r>
            <a:r>
              <a:rPr lang="es-ES"/>
              <a:t>(Se posiciona sobre</a:t>
            </a:r>
          </a:p>
          <a:p>
            <a:r>
              <a:rPr lang="es-ES"/>
              <a:t>esa porción del documento).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a </a:t>
            </a:r>
            <a:r>
              <a:rPr lang="es-ES" b="1" i="1"/>
              <a:t>href</a:t>
            </a:r>
            <a:r>
              <a:rPr lang="es-ES" b="1"/>
              <a:t>=“vinculo” </a:t>
            </a:r>
            <a:r>
              <a:rPr lang="es-ES" b="1" i="1"/>
              <a:t>target</a:t>
            </a:r>
            <a:r>
              <a:rPr lang="es-ES" b="1"/>
              <a:t>=“_self | _blank | _parent | _top” </a:t>
            </a:r>
            <a:r>
              <a:rPr lang="es-ES" b="1" i="1"/>
              <a:t>ping</a:t>
            </a:r>
            <a:r>
              <a:rPr lang="es-ES" b="1"/>
              <a:t>=“” </a:t>
            </a:r>
            <a:r>
              <a:rPr lang="es-ES" b="1" i="1"/>
              <a:t>download&gt;Texto</a:t>
            </a:r>
            <a:r>
              <a:rPr lang="es-ES" b="1"/>
              <a:t> del enlace</a:t>
            </a:r>
          </a:p>
          <a:p>
            <a:endParaRPr lang="es-ES"/>
          </a:p>
          <a:p>
            <a:r>
              <a:rPr lang="es-ES" i="1"/>
              <a:t>href</a:t>
            </a:r>
            <a:r>
              <a:rPr lang="es-ES"/>
              <a:t> = URL del recurso al que hacemos referencia</a:t>
            </a:r>
          </a:p>
          <a:p>
            <a:r>
              <a:rPr lang="es-ES" u="sng"/>
              <a:t>Enlace de un documento a otro documento</a:t>
            </a:r>
          </a:p>
          <a:p>
            <a:r>
              <a:rPr lang="en-CA" b="1"/>
              <a:t>&lt;a href="index.html"&gt;Ir a índice&lt;/a&gt;</a:t>
            </a:r>
            <a:r>
              <a:rPr lang="en-CA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Enlaces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Enlaces / vínculos (links)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Enlaces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r>
              <a:rPr lang="es-ES" i="1"/>
              <a:t>target</a:t>
            </a:r>
            <a:r>
              <a:rPr lang="es-ES"/>
              <a:t> = dónde queremos abrir el enlace (en la misma ventana o frame, en el frame padre o en uno</a:t>
            </a:r>
          </a:p>
          <a:p>
            <a:r>
              <a:rPr lang="es-ES"/>
              <a:t>nuevo y blanco</a:t>
            </a:r>
          </a:p>
          <a:p>
            <a:endParaRPr lang="en-CA" u="sng"/>
          </a:p>
          <a:p>
            <a:r>
              <a:rPr lang="en-CA" u="sng"/>
              <a:t>Enlace de un documento a otro , abriéndolo en una nueva página</a:t>
            </a:r>
          </a:p>
          <a:p>
            <a:r>
              <a:rPr lang="en-CA" b="1"/>
              <a:t>&lt;a href="index.html“ target=“_blank”&gt;Ir a índice&lt;/a&gt;</a:t>
            </a:r>
            <a:r>
              <a:rPr lang="en-CA"/>
              <a:t> </a:t>
            </a:r>
          </a:p>
          <a:p>
            <a:endParaRPr lang="en-CA"/>
          </a:p>
          <a:p>
            <a:r>
              <a:rPr lang="en-CA" u="sng"/>
              <a:t>Enlace a una parte de un documento</a:t>
            </a:r>
          </a:p>
          <a:p>
            <a:r>
              <a:rPr lang="en-CA"/>
              <a:t>&lt;article id=“parte1”&gt;Esta es la parte1&lt;/article&gt;</a:t>
            </a:r>
          </a:p>
          <a:p>
            <a:r>
              <a:rPr lang="en-CA" b="1"/>
              <a:t>&lt;a href=“#parte1”&gt;Ir a la parte1&lt;/a&gt;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3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Enlaces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Enlaces / vínculos (links)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Enlaces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i="1"/>
              <a:t>mailto </a:t>
            </a:r>
            <a:r>
              <a:rPr lang="es-ES"/>
              <a:t> y </a:t>
            </a:r>
            <a:r>
              <a:rPr lang="es-ES" i="1"/>
              <a:t>tel </a:t>
            </a:r>
            <a:r>
              <a:rPr lang="es-ES"/>
              <a:t>, los enlaces a </a:t>
            </a:r>
            <a:r>
              <a:rPr lang="es-ES" b="1"/>
              <a:t>direcciones de correo </a:t>
            </a:r>
            <a:r>
              <a:rPr lang="es-ES"/>
              <a:t>y a </a:t>
            </a:r>
            <a:r>
              <a:rPr lang="es-ES" b="1"/>
              <a:t>números de teléfono </a:t>
            </a:r>
            <a:r>
              <a:rPr lang="es-ES"/>
              <a:t>se pueden usar como buena práctica</a:t>
            </a:r>
          </a:p>
          <a:p>
            <a:r>
              <a:rPr lang="es-ES"/>
              <a:t>En el pie de nuestra página para completar la información de contacto.</a:t>
            </a:r>
          </a:p>
          <a:p>
            <a:endParaRPr lang="es-ES" u="sng"/>
          </a:p>
          <a:p>
            <a:r>
              <a:rPr lang="es-ES" u="sng"/>
              <a:t>Enlace para enviar un correo</a:t>
            </a:r>
          </a:p>
          <a:p>
            <a:r>
              <a:rPr lang="en-CA" b="1"/>
              <a:t>&lt;a href=“mailto:pepe@correo.es"&gt;Enviar correo a pepe&lt;/a&gt;</a:t>
            </a:r>
            <a:r>
              <a:rPr lang="en-CA"/>
              <a:t> </a:t>
            </a:r>
          </a:p>
          <a:p>
            <a:r>
              <a:rPr lang="en-CA" u="sng" smtClean="0"/>
              <a:t>Enlace </a:t>
            </a:r>
            <a:r>
              <a:rPr lang="en-CA" u="sng"/>
              <a:t>para llamar a un número de teléfono</a:t>
            </a:r>
          </a:p>
          <a:p>
            <a:r>
              <a:rPr lang="en-CA" b="1"/>
              <a:t>&lt;a href=“tel:666 00 11 22”&gt;Llamar a pepe&lt;/a</a:t>
            </a:r>
            <a:r>
              <a:rPr lang="en-CA" b="1" smtClean="0"/>
              <a:t>&gt;</a:t>
            </a:r>
          </a:p>
          <a:p>
            <a:endParaRPr lang="en-CA" b="1"/>
          </a:p>
          <a:p>
            <a:r>
              <a:rPr lang="es-ES" i="1"/>
              <a:t>ping</a:t>
            </a:r>
            <a:r>
              <a:rPr lang="es-ES"/>
              <a:t> = url’s separadas por coma a ejecutar en el servidor al hacer click en el enlace</a:t>
            </a:r>
          </a:p>
          <a:p>
            <a:r>
              <a:rPr lang="es-ES" i="1"/>
              <a:t>download</a:t>
            </a:r>
            <a:r>
              <a:rPr lang="es-ES"/>
              <a:t> = booleano que si esá presente indica que el documento tiene que ser descargado en lugar de</a:t>
            </a:r>
          </a:p>
          <a:p>
            <a:r>
              <a:rPr lang="es-ES" smtClean="0"/>
              <a:t>Abrirlo</a:t>
            </a:r>
          </a:p>
          <a:p>
            <a:endParaRPr lang="es-ES"/>
          </a:p>
          <a:p>
            <a:r>
              <a:rPr lang="es-ES" u="sng" smtClean="0"/>
              <a:t>Descargar </a:t>
            </a:r>
            <a:r>
              <a:rPr lang="es-ES" u="sng"/>
              <a:t>index.html en lugar de abrirlo en el navegador</a:t>
            </a:r>
          </a:p>
          <a:p>
            <a:r>
              <a:rPr lang="es-ES" b="1"/>
              <a:t>&lt;a href=“index.html” download&gt;Guardar index.html&lt;/a&gt;</a:t>
            </a:r>
          </a:p>
          <a:p>
            <a:r>
              <a:rPr lang="es-ES" u="sng" smtClean="0"/>
              <a:t>Ejecutar </a:t>
            </a:r>
            <a:r>
              <a:rPr lang="es-ES" u="sng"/>
              <a:t>operacion1.js,operacion2.js en el servidor</a:t>
            </a:r>
          </a:p>
          <a:p>
            <a:r>
              <a:rPr lang="es-ES" b="1"/>
              <a:t>&lt;a href=“index.html” ping=“operacion1.js,operacion2.js”&gt;Ir a índice&lt;/a&gt;</a:t>
            </a:r>
          </a:p>
          <a:p>
            <a:endParaRPr lang="en-CA"/>
          </a:p>
          <a:p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24273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Imágenes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Imágenes en la Web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imágenes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Las imágenes son la segunda parte más importante en la Web después del </a:t>
            </a:r>
            <a:r>
              <a:rPr lang="es-ES" smtClean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img src=“...” width=“” height=“” alt=“” srcset=“” sizes=“” crossorigin=“”&gt; : </a:t>
            </a:r>
          </a:p>
          <a:p>
            <a:r>
              <a:rPr lang="es-ES"/>
              <a:t>inserta en el documento la imagen indicada en </a:t>
            </a:r>
            <a:r>
              <a:rPr lang="es-ES" b="1" i="1"/>
              <a:t>src</a:t>
            </a:r>
          </a:p>
          <a:p>
            <a:r>
              <a:rPr lang="es-ES" i="1"/>
              <a:t>width</a:t>
            </a:r>
            <a:r>
              <a:rPr lang="es-ES" b="1"/>
              <a:t> = </a:t>
            </a:r>
            <a:r>
              <a:rPr lang="es-ES"/>
              <a:t>Ancho de la imagen</a:t>
            </a:r>
          </a:p>
          <a:p>
            <a:r>
              <a:rPr lang="es-ES" i="1"/>
              <a:t>height = </a:t>
            </a:r>
            <a:r>
              <a:rPr lang="es-ES"/>
              <a:t>Alto de la imagen</a:t>
            </a:r>
          </a:p>
          <a:p>
            <a:r>
              <a:rPr lang="es-ES" i="1"/>
              <a:t>alt = </a:t>
            </a:r>
            <a:r>
              <a:rPr lang="es-ES"/>
              <a:t>tetxo que aparece si la imagen no se puede cargar</a:t>
            </a:r>
          </a:p>
          <a:p>
            <a:r>
              <a:rPr lang="es-ES" i="1"/>
              <a:t>srcset</a:t>
            </a:r>
            <a:r>
              <a:rPr lang="es-ES"/>
              <a:t> = lista de imágenes con diferentes resoluciones</a:t>
            </a:r>
          </a:p>
          <a:p>
            <a:r>
              <a:rPr lang="es-ES" i="1"/>
              <a:t>sizes = </a:t>
            </a:r>
            <a:r>
              <a:rPr lang="es-ES"/>
              <a:t>lista de Media Queries y tamaños para imágenes</a:t>
            </a:r>
          </a:p>
          <a:p>
            <a:r>
              <a:rPr lang="es-ES" i="1"/>
              <a:t>crossorigin</a:t>
            </a:r>
            <a:r>
              <a:rPr lang="es-ES"/>
              <a:t> = establce credenciales para imágenes con </a:t>
            </a:r>
            <a:r>
              <a:rPr lang="es-ES" smtClean="0"/>
              <a:t>CORS</a:t>
            </a:r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&lt;picture&gt; : </a:t>
            </a:r>
            <a:r>
              <a:rPr lang="es-ES"/>
              <a:t>inserta el el documento la imagen indicada en </a:t>
            </a:r>
            <a:r>
              <a:rPr lang="es-ES" i="1"/>
              <a:t>source </a:t>
            </a:r>
            <a:r>
              <a:rPr lang="es-ES"/>
              <a:t>o </a:t>
            </a:r>
            <a:r>
              <a:rPr lang="es-ES" i="1"/>
              <a:t>img,</a:t>
            </a:r>
            <a:r>
              <a:rPr lang="es-ES"/>
              <a:t>se utiliza source</a:t>
            </a:r>
          </a:p>
          <a:p>
            <a:r>
              <a:rPr lang="es-ES"/>
              <a:t>para proporcionar varias imágenes para diferentes resoluciones, útil para crear sitios</a:t>
            </a:r>
          </a:p>
          <a:p>
            <a:r>
              <a:rPr lang="es-ES"/>
              <a:t>Web </a:t>
            </a:r>
            <a:r>
              <a:rPr lang="es-ES" smtClean="0"/>
              <a:t>responsivos</a:t>
            </a:r>
          </a:p>
          <a:p>
            <a:endParaRPr lang="en-CA"/>
          </a:p>
          <a:p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22" y="3140968"/>
            <a:ext cx="3562350" cy="156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66" y="5229200"/>
            <a:ext cx="2738382" cy="65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Imágenes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Imágenes en la Web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imágenes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figure&gt; : </a:t>
            </a:r>
            <a:r>
              <a:rPr lang="es-ES"/>
              <a:t>representa </a:t>
            </a:r>
            <a:r>
              <a:rPr lang="es-ES" smtClean="0"/>
              <a:t>contenido independiente del contenido de la página, normalmente es una imagen </a:t>
            </a:r>
            <a:r>
              <a:rPr lang="es-ES"/>
              <a:t>(Vídeo, ilustraciones, imágenes </a:t>
            </a:r>
            <a:r>
              <a:rPr lang="es-ES" smtClean="0"/>
              <a:t>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figcaption&gt; : </a:t>
            </a:r>
            <a:r>
              <a:rPr lang="es-ES"/>
              <a:t>este elemento presenta un título para el contenido de un elemento</a:t>
            </a:r>
          </a:p>
          <a:p>
            <a:endParaRPr lang="es-ES" i="1"/>
          </a:p>
          <a:p>
            <a:endParaRPr lang="en-CA"/>
          </a:p>
          <a:p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01008"/>
            <a:ext cx="4448218" cy="11521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21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Listas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Usando listas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listas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A veces la información la tenemos que presentar como listas de </a:t>
            </a:r>
            <a:r>
              <a:rPr lang="es-ES" smtClean="0"/>
              <a:t>elementos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&lt;ul&gt; </a:t>
            </a:r>
            <a:r>
              <a:rPr lang="es-ES"/>
              <a:t>Listas desordenadas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ol&gt; </a:t>
            </a:r>
            <a:r>
              <a:rPr lang="es-ES"/>
              <a:t>Listas ordenadas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li reversed start type=“”&gt;</a:t>
            </a:r>
            <a:r>
              <a:rPr lang="es-ES"/>
              <a:t> : elemento de una lista , tanto ordenada como desordenada</a:t>
            </a:r>
          </a:p>
          <a:p>
            <a:r>
              <a:rPr lang="es-ES" i="1"/>
              <a:t>reversed = </a:t>
            </a:r>
            <a:r>
              <a:rPr lang="es-ES"/>
              <a:t>orden inverso</a:t>
            </a:r>
          </a:p>
          <a:p>
            <a:r>
              <a:rPr lang="es-ES" i="1"/>
              <a:t>start = </a:t>
            </a:r>
            <a:r>
              <a:rPr lang="es-ES"/>
              <a:t>indica el elemento por el cual se comienza a contar en las listas ordenadas</a:t>
            </a:r>
          </a:p>
          <a:p>
            <a:r>
              <a:rPr lang="es-ES" i="1"/>
              <a:t>type = </a:t>
            </a:r>
            <a:r>
              <a:rPr lang="es-ES"/>
              <a:t>tipo de indicador de la lista (1 = números, a = letras minúsculas, A = letras mayúsculas</a:t>
            </a:r>
          </a:p>
          <a:p>
            <a:r>
              <a:rPr lang="es-ES"/>
              <a:t>i = letras romanas minúsculas, I = letras romanas mayúsculas)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dl&gt; : </a:t>
            </a:r>
            <a:r>
              <a:rPr lang="es-ES"/>
              <a:t>lista de términos y descripciones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dt&gt; : </a:t>
            </a:r>
            <a:r>
              <a:rPr lang="es-ES"/>
              <a:t>define los </a:t>
            </a:r>
            <a:r>
              <a:rPr lang="es-ES" smtClean="0"/>
              <a:t>términosv</a:t>
            </a:r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31" y="4725144"/>
            <a:ext cx="2988027" cy="1040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721145"/>
            <a:ext cx="2654821" cy="8133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2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Listas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Usando listas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listas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&lt;dd&gt; : </a:t>
            </a:r>
            <a:r>
              <a:rPr lang="es-ES"/>
              <a:t>define las </a:t>
            </a:r>
            <a:r>
              <a:rPr lang="es-ES" smtClean="0"/>
              <a:t>descripciones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&lt;blockquote&gt; : </a:t>
            </a:r>
            <a:r>
              <a:rPr lang="es-ES"/>
              <a:t>este elemento representa un bloque de texto que se cita desde otra parte</a:t>
            </a:r>
          </a:p>
          <a:p>
            <a:r>
              <a:rPr lang="es-ES"/>
              <a:t>del documento (Normalmente se usa </a:t>
            </a:r>
            <a:r>
              <a:rPr lang="es-ES" b="1"/>
              <a:t>&lt;p&gt;</a:t>
            </a:r>
            <a:r>
              <a:rPr lang="es-ES"/>
              <a:t> en lugar de este elemento)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details&gt; : </a:t>
            </a:r>
            <a:r>
              <a:rPr lang="es-ES"/>
              <a:t>crea un control que se expande cuando se hace click sobre él, el contenido </a:t>
            </a:r>
          </a:p>
          <a:p>
            <a:r>
              <a:rPr lang="es-ES"/>
              <a:t>se engloba en el elemento </a:t>
            </a:r>
            <a:r>
              <a:rPr lang="es-ES" b="1"/>
              <a:t>&lt;p&gt;</a:t>
            </a: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summary&gt; :</a:t>
            </a:r>
            <a:r>
              <a:rPr lang="es-ES"/>
              <a:t> texto desde donde se dispara </a:t>
            </a:r>
            <a:r>
              <a:rPr lang="es-ES" b="1"/>
              <a:t>&lt;details</a:t>
            </a:r>
            <a:r>
              <a:rPr lang="es-ES" b="1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Ejemplo de uso de </a:t>
            </a:r>
            <a:r>
              <a:rPr lang="es-ES" b="1"/>
              <a:t>&lt;details&gt; </a:t>
            </a:r>
            <a:r>
              <a:rPr lang="es-ES"/>
              <a:t>y </a:t>
            </a:r>
            <a:r>
              <a:rPr lang="es-ES" b="1"/>
              <a:t>&lt;summary&gt;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endParaRPr lang="en-CA"/>
          </a:p>
          <a:p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013176"/>
            <a:ext cx="5400600" cy="675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54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Tablas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Tablas de datos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Tabla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Las tablas disponen la información en filas y columnas. Las tablas son muy útiles </a:t>
            </a:r>
            <a:r>
              <a:rPr lang="es-ES" smtClean="0"/>
              <a:t>para visualizar </a:t>
            </a:r>
            <a:r>
              <a:rPr lang="es-ES"/>
              <a:t>información de reportes y resúmenes con estilos muy diversos gracias al uso de </a:t>
            </a:r>
            <a:r>
              <a:rPr lang="es-ES" smtClean="0"/>
              <a:t>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&lt;table&gt; : </a:t>
            </a:r>
            <a:r>
              <a:rPr lang="es-ES"/>
              <a:t>define una </a:t>
            </a:r>
            <a:r>
              <a:rPr lang="es-ES" smtClean="0"/>
              <a:t>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&lt;tr&gt; : </a:t>
            </a:r>
            <a:r>
              <a:rPr lang="es-ES"/>
              <a:t>define una fila de celdas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th colspan=“número” rowspan=“número”&gt; : </a:t>
            </a:r>
            <a:r>
              <a:rPr lang="es-ES"/>
              <a:t>define una celda de cabecera de tabla</a:t>
            </a:r>
            <a:endParaRPr lang="es-ES" b="1"/>
          </a:p>
          <a:p>
            <a:r>
              <a:rPr lang="es-ES" i="1"/>
              <a:t>colspan = </a:t>
            </a:r>
            <a:r>
              <a:rPr lang="es-ES"/>
              <a:t>número de columnas que abarca</a:t>
            </a:r>
          </a:p>
          <a:p>
            <a:r>
              <a:rPr lang="es-ES" i="1"/>
              <a:t>rowspan = </a:t>
            </a:r>
            <a:r>
              <a:rPr lang="es-ES"/>
              <a:t>número de filas que abarca</a:t>
            </a:r>
            <a:endParaRPr lang="es-ES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mtClean="0"/>
              <a:t>&lt;</a:t>
            </a:r>
            <a:r>
              <a:rPr lang="es-ES" b="1"/>
              <a:t>td colspan=“número” rowspan=“número”&gt; : </a:t>
            </a:r>
            <a:r>
              <a:rPr lang="es-ES"/>
              <a:t>define una celda de cuerpo de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1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>
          <a:xfrm>
            <a:off x="433069" y="2093034"/>
            <a:ext cx="8324069" cy="448939"/>
          </a:xfrm>
        </p:spPr>
        <p:txBody>
          <a:bodyPr/>
          <a:lstStyle/>
          <a:p>
            <a:r>
              <a:rPr lang="es-ES" smtClean="0"/>
              <a:t>Soporte de HTML5 en Navegadores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>
          <a:xfrm>
            <a:off x="433070" y="1551414"/>
            <a:ext cx="8324068" cy="373379"/>
          </a:xfrm>
        </p:spPr>
        <p:txBody>
          <a:bodyPr/>
          <a:lstStyle/>
          <a:p>
            <a:r>
              <a:rPr lang="es-ES" smtClean="0"/>
              <a:t>¿Soportan todos los navegadores HTML5?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9"/>
          </p:nvPr>
        </p:nvSpPr>
        <p:spPr>
          <a:xfrm>
            <a:off x="433068" y="2422628"/>
            <a:ext cx="8324070" cy="3355359"/>
          </a:xfrm>
        </p:spPr>
        <p:txBody>
          <a:bodyPr/>
          <a:lstStyle/>
          <a:p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536518" y="5113230"/>
            <a:ext cx="64837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smtClean="0">
                <a:hlinkClick r:id="rId2"/>
              </a:rPr>
              <a:t>https</a:t>
            </a:r>
            <a:r>
              <a:rPr lang="es-ES" sz="1200">
                <a:hlinkClick r:id="rId2"/>
              </a:rPr>
              <a:t>://caniuse.com/#search=html5</a:t>
            </a:r>
            <a:endParaRPr lang="es-ES" sz="120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28" y="2527968"/>
            <a:ext cx="4870626" cy="219750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593675" y="4836231"/>
            <a:ext cx="816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Nota : Los navegadores pueden leer cualquier tipo de documento de texto plano</a:t>
            </a:r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32267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Tablas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Tablas de datos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Tabla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Ejemplo de tabla básica: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27" y="2708920"/>
            <a:ext cx="77152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75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Tablas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Tablas de datos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Tabla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&lt;thead&gt; : </a:t>
            </a:r>
            <a:r>
              <a:rPr lang="es-ES"/>
              <a:t>para agrupar la cabecera de la tabla (Etiquetas de filas, columnas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&lt;tbody&gt; : </a:t>
            </a:r>
            <a:r>
              <a:rPr lang="es-ES"/>
              <a:t> para agrupar el cuerpo de la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&lt;tfoot&gt; : </a:t>
            </a:r>
            <a:r>
              <a:rPr lang="es-ES"/>
              <a:t> para agrupar el pie de la tabla.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Ejemplo de tabla con agrupación:</a:t>
            </a:r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01008"/>
            <a:ext cx="4739059" cy="22288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75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Organizar la información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El propósito principal de los formularios es permitir a cualquier usuario , poder seleccionar o </a:t>
            </a:r>
            <a:r>
              <a:rPr lang="es-ES" smtClean="0"/>
              <a:t> Insertar </a:t>
            </a:r>
            <a:r>
              <a:rPr lang="es-ES"/>
              <a:t>y modificar información y poder enviar esta a un servidor para </a:t>
            </a:r>
            <a:r>
              <a:rPr lang="es-ES" smtClean="0"/>
              <a:t>procesarla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&lt;form name=“” method=“GET | POST” action=“” target=“” enctype=“” accept-charset</a:t>
            </a:r>
            <a:r>
              <a:rPr lang="es-ES" b="1" smtClean="0"/>
              <a:t>=“”&gt;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r>
              <a:rPr lang="es-ES" i="1" u="sng"/>
              <a:t>name</a:t>
            </a:r>
            <a:r>
              <a:rPr lang="es-ES" i="1"/>
              <a:t> = </a:t>
            </a:r>
            <a:r>
              <a:rPr lang="es-ES"/>
              <a:t>nombre del formulario. Se usa para acceder al mismo y a todo los elementos que el </a:t>
            </a:r>
          </a:p>
          <a:p>
            <a:r>
              <a:rPr lang="es-ES"/>
              <a:t>contiene el formulario.</a:t>
            </a:r>
          </a:p>
          <a:p>
            <a:r>
              <a:rPr lang="es-ES" i="1" u="sng"/>
              <a:t>method</a:t>
            </a:r>
            <a:r>
              <a:rPr lang="es-ES" i="1"/>
              <a:t> = </a:t>
            </a:r>
            <a:r>
              <a:rPr lang="es-ES"/>
              <a:t>indica el método usado para enviar la información contenida en el formulario al servidor.</a:t>
            </a:r>
          </a:p>
          <a:p>
            <a:r>
              <a:rPr lang="es-ES"/>
              <a:t>GET -&gt; enviar información de manera pública dentro de la URL y limitado a 255 carácteres.</a:t>
            </a:r>
          </a:p>
          <a:p>
            <a:r>
              <a:rPr lang="es-ES"/>
              <a:t>POST -&gt; enviar información de manera privada y sin restricción de tamaño.</a:t>
            </a:r>
          </a:p>
          <a:p>
            <a:r>
              <a:rPr lang="es-ES" i="1" u="sng"/>
              <a:t>action</a:t>
            </a:r>
            <a:r>
              <a:rPr lang="es-ES" i="1"/>
              <a:t> = </a:t>
            </a:r>
            <a:r>
              <a:rPr lang="es-ES"/>
              <a:t>indica la URL del fichero en el servidor donde se va a procesar la información.</a:t>
            </a:r>
          </a:p>
          <a:p>
            <a:r>
              <a:rPr lang="es-ES" i="1" u="sng"/>
              <a:t>target</a:t>
            </a:r>
            <a:r>
              <a:rPr lang="es-ES" i="1"/>
              <a:t> = </a:t>
            </a:r>
            <a:r>
              <a:rPr lang="es-ES"/>
              <a:t>indica donde será mostrada la respuesta enviada por el servidor al procesar la petición.</a:t>
            </a:r>
          </a:p>
          <a:p>
            <a:r>
              <a:rPr lang="es-ES"/>
              <a:t>Es similar a los </a:t>
            </a:r>
            <a:r>
              <a:rPr lang="es-ES" i="1"/>
              <a:t>links</a:t>
            </a:r>
            <a:r>
              <a:rPr lang="es-ES"/>
              <a:t> (_blank, _self, _parent, _top)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5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Organizar la información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i="1" u="sng"/>
              <a:t>enctype</a:t>
            </a:r>
            <a:r>
              <a:rPr lang="es-ES" i="1"/>
              <a:t> = </a:t>
            </a:r>
            <a:r>
              <a:rPr lang="es-ES"/>
              <a:t>indica la codificación que se va a usar para enviar la información al servidor.</a:t>
            </a:r>
          </a:p>
          <a:p>
            <a:r>
              <a:rPr lang="es-ES"/>
              <a:t>application/x-www-form-urlencoded -&gt; los datos están codificados</a:t>
            </a:r>
          </a:p>
          <a:p>
            <a:r>
              <a:rPr lang="es-ES"/>
              <a:t>multipart/form-data -&gt; los datos no están codificados</a:t>
            </a:r>
          </a:p>
          <a:p>
            <a:r>
              <a:rPr lang="en-CA"/>
              <a:t>text/plain -&gt; solo los espacios están codificados</a:t>
            </a:r>
          </a:p>
          <a:p>
            <a:r>
              <a:rPr lang="en-CA" i="1" u="sng"/>
              <a:t>accept-charset</a:t>
            </a:r>
            <a:r>
              <a:rPr lang="en-CA" i="1"/>
              <a:t> = </a:t>
            </a:r>
            <a:r>
              <a:rPr lang="en-CA"/>
              <a:t>indica el tipo de codificación que se va a aplicar al formulario. EL valor por defecto</a:t>
            </a:r>
          </a:p>
          <a:p>
            <a:r>
              <a:rPr lang="en-CA"/>
              <a:t>se coge del </a:t>
            </a:r>
            <a:r>
              <a:rPr lang="es-ES" b="1"/>
              <a:t>&lt;meta charset=“utf8”&gt; </a:t>
            </a:r>
            <a:r>
              <a:rPr lang="en-CA"/>
              <a:t>definido al inicio del documento Html</a:t>
            </a:r>
          </a:p>
          <a:p>
            <a:r>
              <a:rPr lang="en-CA"/>
              <a:t>UTF-8, </a:t>
            </a:r>
            <a:r>
              <a:rPr lang="en-CA" smtClean="0"/>
              <a:t>ISO-8859-1</a:t>
            </a:r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01" y="4132031"/>
            <a:ext cx="4883076" cy="16144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&lt;input type=“text | email | search | url | tel | number | range | date | datetime-local</a:t>
            </a:r>
          </a:p>
          <a:p>
            <a:r>
              <a:rPr lang="es-ES" b="1"/>
              <a:t>| week | month | time | hidden | password | color | checkbox | radio | file | button </a:t>
            </a:r>
          </a:p>
          <a:p>
            <a:r>
              <a:rPr lang="es-ES" b="1"/>
              <a:t>| submit | reset | image” maxlength=“” minlength=“” min=“” max=“” step</a:t>
            </a:r>
            <a:r>
              <a:rPr lang="es-ES" b="1" smtClean="0"/>
              <a:t>=“”&gt;</a:t>
            </a:r>
          </a:p>
          <a:p>
            <a:endParaRPr lang="es-ES" b="1" smtClean="0"/>
          </a:p>
          <a:p>
            <a:r>
              <a:rPr lang="es-ES">
                <a:hlinkClick r:id="rId2"/>
              </a:rPr>
              <a:t>https://</a:t>
            </a:r>
            <a:r>
              <a:rPr lang="es-ES" smtClean="0">
                <a:hlinkClick r:id="rId2"/>
              </a:rPr>
              <a:t>developer.mozilla.org/en-US/docs/Web/HTML/Element/input</a:t>
            </a:r>
            <a:endParaRPr lang="es-ES" smtClean="0"/>
          </a:p>
          <a:p>
            <a:endParaRPr lang="es-ES" b="1"/>
          </a:p>
          <a:p>
            <a:r>
              <a:rPr lang="es-ES"/>
              <a:t>Define un campo para entrada de datos . </a:t>
            </a:r>
          </a:p>
          <a:p>
            <a:r>
              <a:rPr lang="es-ES" i="1" u="sng"/>
              <a:t>maxlength</a:t>
            </a:r>
            <a:r>
              <a:rPr lang="es-ES"/>
              <a:t> : máximo número de carácteres permitidos</a:t>
            </a:r>
          </a:p>
          <a:p>
            <a:r>
              <a:rPr lang="es-ES" i="1" u="sng"/>
              <a:t>minlength</a:t>
            </a:r>
            <a:r>
              <a:rPr lang="es-ES" i="1"/>
              <a:t> : </a:t>
            </a:r>
            <a:r>
              <a:rPr lang="es-ES"/>
              <a:t>mínimo número de carácteres permitidos</a:t>
            </a:r>
            <a:endParaRPr lang="es-ES" i="1"/>
          </a:p>
          <a:p>
            <a:r>
              <a:rPr lang="es-ES" i="1" u="sng"/>
              <a:t>min</a:t>
            </a:r>
            <a:r>
              <a:rPr lang="es-ES"/>
              <a:t> : valor mínimo permitido para el campo</a:t>
            </a:r>
          </a:p>
          <a:p>
            <a:r>
              <a:rPr lang="es-ES" i="1" u="sng"/>
              <a:t>max</a:t>
            </a:r>
            <a:r>
              <a:rPr lang="es-ES"/>
              <a:t> : valor máximo permitido para el campo</a:t>
            </a:r>
          </a:p>
          <a:p>
            <a:r>
              <a:rPr lang="es-ES" i="1" u="sng"/>
              <a:t>step</a:t>
            </a:r>
            <a:r>
              <a:rPr lang="es-ES"/>
              <a:t> : valor por el que el campo aumentará/decrementará </a:t>
            </a:r>
            <a:endParaRPr lang="es-ES" i="1" u="sng"/>
          </a:p>
          <a:p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1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Dependiendo del tipo declarado en el atributo </a:t>
            </a:r>
            <a:r>
              <a:rPr lang="es-ES" b="1"/>
              <a:t>type </a:t>
            </a:r>
            <a:r>
              <a:rPr lang="es-ES"/>
              <a:t>representará un tipo de dato concreto, estos</a:t>
            </a:r>
          </a:p>
          <a:p>
            <a:r>
              <a:rPr lang="es-ES"/>
              <a:t>son los tipos posibles :</a:t>
            </a:r>
          </a:p>
          <a:p>
            <a:endParaRPr lang="es-ES"/>
          </a:p>
          <a:p>
            <a:r>
              <a:rPr lang="es-ES" i="1" u="sng"/>
              <a:t>text</a:t>
            </a:r>
            <a:r>
              <a:rPr lang="es-ES" i="1"/>
              <a:t> : </a:t>
            </a:r>
            <a:r>
              <a:rPr lang="es-ES"/>
              <a:t>texto genérico</a:t>
            </a:r>
          </a:p>
          <a:p>
            <a:r>
              <a:rPr lang="es-ES" i="1" u="sng"/>
              <a:t>email</a:t>
            </a:r>
            <a:r>
              <a:rPr lang="es-ES"/>
              <a:t> : correo electrónico </a:t>
            </a:r>
          </a:p>
          <a:p>
            <a:r>
              <a:rPr lang="es-ES" i="1" u="sng"/>
              <a:t>search</a:t>
            </a:r>
            <a:r>
              <a:rPr lang="es-ES"/>
              <a:t> : texto para realizar búsquedas</a:t>
            </a:r>
          </a:p>
          <a:p>
            <a:r>
              <a:rPr lang="es-ES" i="1" u="sng"/>
              <a:t>url</a:t>
            </a:r>
            <a:r>
              <a:rPr lang="es-ES"/>
              <a:t> : para URLs</a:t>
            </a:r>
          </a:p>
          <a:p>
            <a:r>
              <a:rPr lang="es-ES" i="1" u="sng"/>
              <a:t>tel</a:t>
            </a:r>
            <a:r>
              <a:rPr lang="es-ES"/>
              <a:t> : para un número de teléfono </a:t>
            </a:r>
          </a:p>
          <a:p>
            <a:r>
              <a:rPr lang="es-ES" i="1" u="sng"/>
              <a:t>number</a:t>
            </a:r>
            <a:r>
              <a:rPr lang="es-ES"/>
              <a:t> : para un valor numérico </a:t>
            </a:r>
          </a:p>
          <a:p>
            <a:r>
              <a:rPr lang="es-ES" i="1" u="sng"/>
              <a:t>range</a:t>
            </a:r>
            <a:r>
              <a:rPr lang="es-ES"/>
              <a:t> : para un rango de números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8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i="1" u="sng"/>
              <a:t>date</a:t>
            </a:r>
            <a:r>
              <a:rPr lang="es-ES"/>
              <a:t> : para una fecha</a:t>
            </a:r>
          </a:p>
          <a:p>
            <a:r>
              <a:rPr lang="es-ES" i="1" u="sng"/>
              <a:t>datetime-local</a:t>
            </a:r>
            <a:r>
              <a:rPr lang="es-ES"/>
              <a:t> : para una fecha y una hora</a:t>
            </a:r>
          </a:p>
          <a:p>
            <a:r>
              <a:rPr lang="es-ES" i="1" u="sng"/>
              <a:t>week</a:t>
            </a:r>
            <a:r>
              <a:rPr lang="es-ES"/>
              <a:t> : para el valor numérico de una semana</a:t>
            </a:r>
            <a:endParaRPr lang="es-ES" i="1" u="sng"/>
          </a:p>
          <a:p>
            <a:r>
              <a:rPr lang="es-ES" i="1" u="sng"/>
              <a:t>month</a:t>
            </a:r>
            <a:r>
              <a:rPr lang="es-ES"/>
              <a:t> :  para el valor numérico de un mes</a:t>
            </a:r>
          </a:p>
          <a:p>
            <a:r>
              <a:rPr lang="es-ES" i="1" u="sng"/>
              <a:t>time</a:t>
            </a:r>
            <a:r>
              <a:rPr lang="es-ES"/>
              <a:t> : para una hora (horas y minutos)</a:t>
            </a:r>
          </a:p>
          <a:p>
            <a:r>
              <a:rPr lang="es-ES" i="1" u="sng"/>
              <a:t>hidden</a:t>
            </a:r>
            <a:r>
              <a:rPr lang="es-ES"/>
              <a:t> : para un campo de texto oculto</a:t>
            </a:r>
            <a:endParaRPr lang="es-ES" i="1" u="sng"/>
          </a:p>
          <a:p>
            <a:r>
              <a:rPr lang="es-ES" i="1" u="sng"/>
              <a:t>password</a:t>
            </a:r>
            <a:r>
              <a:rPr lang="es-ES"/>
              <a:t> : para una contraseña. Oculta los carácteres escritos con asteriscos o puntos</a:t>
            </a:r>
          </a:p>
          <a:p>
            <a:r>
              <a:rPr lang="es-ES" i="1" u="sng"/>
              <a:t>color</a:t>
            </a:r>
            <a:r>
              <a:rPr lang="es-ES"/>
              <a:t> : para un color</a:t>
            </a:r>
          </a:p>
          <a:p>
            <a:r>
              <a:rPr lang="es-ES" i="1" u="sng"/>
              <a:t>checkbox</a:t>
            </a:r>
            <a:r>
              <a:rPr lang="es-ES"/>
              <a:t> : para un checkbox (Activar o desactivar una opción)</a:t>
            </a:r>
          </a:p>
          <a:p>
            <a:r>
              <a:rPr lang="es-ES" i="1" u="sng"/>
              <a:t>radio</a:t>
            </a:r>
            <a:r>
              <a:rPr lang="es-ES"/>
              <a:t> : para seleccionar una opción entre varias</a:t>
            </a:r>
          </a:p>
          <a:p>
            <a:r>
              <a:rPr lang="es-ES" i="1" u="sng"/>
              <a:t>file</a:t>
            </a:r>
            <a:r>
              <a:rPr lang="es-ES"/>
              <a:t> : para seleccionar un fichero del equipo</a:t>
            </a:r>
          </a:p>
          <a:p>
            <a:r>
              <a:rPr lang="es-ES" i="1" u="sng"/>
              <a:t>button</a:t>
            </a:r>
            <a:r>
              <a:rPr lang="es-ES"/>
              <a:t> : para crear un botón</a:t>
            </a:r>
          </a:p>
          <a:p>
            <a:r>
              <a:rPr lang="es-ES" i="1" u="sng"/>
              <a:t>submit</a:t>
            </a:r>
            <a:r>
              <a:rPr lang="es-ES"/>
              <a:t> : un botón para enviar los datos del formulario</a:t>
            </a:r>
          </a:p>
          <a:p>
            <a:r>
              <a:rPr lang="es-ES" i="1" u="sng"/>
              <a:t>reset</a:t>
            </a:r>
            <a:r>
              <a:rPr lang="es-ES"/>
              <a:t> : para resetear los valores del formulario a sus valores iniciales</a:t>
            </a:r>
          </a:p>
          <a:p>
            <a:r>
              <a:rPr lang="es-ES" i="1" u="sng"/>
              <a:t>image</a:t>
            </a:r>
            <a:r>
              <a:rPr lang="es-ES"/>
              <a:t> : usa una imagen como botón submit. Requiere  el elemento </a:t>
            </a:r>
            <a:r>
              <a:rPr lang="es-ES" i="1"/>
              <a:t>input</a:t>
            </a:r>
            <a:r>
              <a:rPr lang="es-ES"/>
              <a:t> para indicar</a:t>
            </a:r>
          </a:p>
          <a:p>
            <a:r>
              <a:rPr lang="es-ES"/>
              <a:t>con </a:t>
            </a:r>
            <a:r>
              <a:rPr lang="es-ES" i="1"/>
              <a:t>src</a:t>
            </a:r>
            <a:r>
              <a:rPr lang="es-ES"/>
              <a:t> la URL de la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8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/>
              <a:t>Ejemplos : </a:t>
            </a:r>
          </a:p>
          <a:p>
            <a:r>
              <a:rPr lang="en-US"/>
              <a:t>&lt;input type="text" name=“nombre”&gt;</a:t>
            </a:r>
            <a:endParaRPr lang="es-ES"/>
          </a:p>
          <a:p>
            <a:r>
              <a:rPr lang="es-ES" i="1"/>
              <a:t>&lt;input type="image" src="buttonsubmit.png" width="100"&gt;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r>
              <a:rPr lang="es-ES" b="1"/>
              <a:t>&lt;textarea rows=“12” cols=“12”&gt;</a:t>
            </a:r>
          </a:p>
          <a:p>
            <a:r>
              <a:rPr lang="es-ES"/>
              <a:t>Área de texto con varias filas </a:t>
            </a:r>
            <a:r>
              <a:rPr lang="es-ES" i="1"/>
              <a:t>rows</a:t>
            </a:r>
            <a:r>
              <a:rPr lang="es-ES"/>
              <a:t> y columnas</a:t>
            </a:r>
            <a:r>
              <a:rPr lang="es-ES" i="1"/>
              <a:t> cols.</a:t>
            </a:r>
            <a:r>
              <a:rPr lang="es-ES"/>
              <a:t> Para introducir varias líneas de texto</a:t>
            </a:r>
          </a:p>
          <a:p>
            <a:endParaRPr lang="es-ES" i="1" u="sng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8" y="3789040"/>
            <a:ext cx="8267700" cy="1819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48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endParaRPr lang="es-ES" b="1"/>
          </a:p>
          <a:p>
            <a:r>
              <a:rPr lang="es-ES"/>
              <a:t>Crea una lista desplegable con varias opciones </a:t>
            </a:r>
            <a:r>
              <a:rPr lang="es-ES" b="1"/>
              <a:t>&lt;option value=“...”&gt;&lt;/option&gt;</a:t>
            </a:r>
          </a:p>
          <a:p>
            <a:r>
              <a:rPr lang="es-ES"/>
              <a:t>Se usa </a:t>
            </a:r>
            <a:r>
              <a:rPr lang="es-ES" b="1"/>
              <a:t>&lt;optiongroup&gt;</a:t>
            </a:r>
            <a:r>
              <a:rPr lang="es-ES"/>
              <a:t> para agrupar los valores</a:t>
            </a:r>
          </a:p>
          <a:p>
            <a:endParaRPr lang="es-ES"/>
          </a:p>
          <a:p>
            <a:r>
              <a:rPr lang="es-ES"/>
              <a:t>Ejemplo :</a:t>
            </a:r>
          </a:p>
          <a:p>
            <a:r>
              <a:rPr lang="en-US" i="1"/>
              <a:t>&lt;select name="book" id="bookslist"&gt;</a:t>
            </a:r>
          </a:p>
          <a:p>
            <a:r>
              <a:rPr lang="en-US" i="1"/>
              <a:t>      &lt;option value="1"&gt;IT&lt;/option&gt;</a:t>
            </a:r>
          </a:p>
          <a:p>
            <a:r>
              <a:rPr lang="en-US" i="1"/>
              <a:t>      &lt;option value="2"&gt;Carrie&lt;/option&gt;</a:t>
            </a:r>
          </a:p>
          <a:p>
            <a:r>
              <a:rPr lang="en-US" i="1"/>
              <a:t>      &lt;option value="3"&gt;The Shining&lt;/option&gt;</a:t>
            </a:r>
          </a:p>
          <a:p>
            <a:r>
              <a:rPr lang="en-US" i="1"/>
              <a:t>      &lt;option value="4"&gt;Misery&lt;/option&gt;</a:t>
            </a:r>
          </a:p>
          <a:p>
            <a:r>
              <a:rPr lang="en-US" i="1"/>
              <a:t>    &lt;/select&gt;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9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&lt;button type=”button | submit”&gt;</a:t>
            </a:r>
          </a:p>
          <a:p>
            <a:r>
              <a:rPr lang="es-ES"/>
              <a:t>Crea un botón. El atributo </a:t>
            </a:r>
            <a:r>
              <a:rPr lang="es-ES" i="1"/>
              <a:t>type</a:t>
            </a:r>
            <a:r>
              <a:rPr lang="es-ES" b="1" i="1"/>
              <a:t> </a:t>
            </a:r>
            <a:r>
              <a:rPr lang="es-ES"/>
              <a:t>sirve para describir el propósito del botón</a:t>
            </a:r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&lt;output&gt;</a:t>
            </a:r>
          </a:p>
          <a:p>
            <a:r>
              <a:rPr lang="es-ES"/>
              <a:t>Representa la salida generada por la acción de un formulario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&lt;meter&gt;</a:t>
            </a:r>
          </a:p>
          <a:p>
            <a:r>
              <a:rPr lang="es-ES"/>
              <a:t>Representa una medida o el valor actual de un intervalo</a:t>
            </a:r>
          </a:p>
          <a:p>
            <a:endParaRPr lang="es-ES"/>
          </a:p>
          <a:p>
            <a:r>
              <a:rPr lang="es-ES"/>
              <a:t>Ejemplo :</a:t>
            </a:r>
          </a:p>
          <a:p>
            <a:r>
              <a:rPr lang="en-US" i="1"/>
              <a:t>&lt;meter value="60" min="0" max="100" low="40" high="80" optimum="100"&gt;60&lt;/meter&gt;</a:t>
            </a:r>
            <a:endParaRPr lang="es-ES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&lt;progress&gt;</a:t>
            </a:r>
          </a:p>
          <a:p>
            <a:r>
              <a:rPr lang="es-ES"/>
              <a:t>Representa una medida de </a:t>
            </a:r>
            <a:r>
              <a:rPr lang="es-ES" smtClean="0"/>
              <a:t>progreso</a:t>
            </a:r>
          </a:p>
          <a:p>
            <a:endParaRPr lang="es-ES"/>
          </a:p>
          <a:p>
            <a:r>
              <a:rPr lang="es-ES" smtClean="0"/>
              <a:t>Ejemplo : </a:t>
            </a:r>
            <a:r>
              <a:rPr lang="en-US" i="1" smtClean="0"/>
              <a:t>&lt;</a:t>
            </a:r>
            <a:r>
              <a:rPr lang="en-US" i="1"/>
              <a:t>progress value="30" max="100"&gt;0%&lt;/progress&gt;</a:t>
            </a:r>
          </a:p>
          <a:p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8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Muchas mejoras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¿Qué nos ofrece HTML5?</a:t>
            </a:r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>
          <a:xfrm>
            <a:off x="433068" y="2833044"/>
            <a:ext cx="8324070" cy="3081421"/>
          </a:xfrm>
        </p:spPr>
        <p:txBody>
          <a:bodyPr/>
          <a:lstStyle/>
          <a:p>
            <a:r>
              <a:rPr lang="es-ES" i="1">
                <a:latin typeface="Arial" panose="020B0604020202020204" pitchFamily="34" charset="0"/>
                <a:cs typeface="Arial" panose="020B0604020202020204" pitchFamily="34" charset="0"/>
              </a:rPr>
              <a:t>Entre las mejoras más significativas podemos destacar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Etiquetas descriptivas (semánticas)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Mejora en el desarrollo de Aplicaciones Web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Mejora en el manejo de animaciones (Animaciones con CSS)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Mejora en el soporte multimedia (Vídeo, Audio, …)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Mejora en las comunicaciones (WebRtc, …)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Simplicidad en las declaraciones y creación de elementos (Nos olvidamos del atributo type en link, script y style)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Uso 100% de Javascript en los &lt;script&gt;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Interfaces de usuario mejorada , gracias a las nuevas funcionalidades de HTML5, CSS3 y Javascript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Mejora en los formularios</a:t>
            </a:r>
          </a:p>
          <a:p>
            <a:pPr marL="285750" indent="-285750">
              <a:buFontTx/>
              <a:buChar char="-"/>
            </a:pPr>
            <a:r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Selectores 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avanzados en CSS3</a:t>
            </a:r>
          </a:p>
          <a:p>
            <a:pPr marL="285750" indent="-285750">
              <a:buFontTx/>
              <a:buChar char="-"/>
            </a:pP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Nos ayuda a prevenir la divitis</a:t>
            </a:r>
          </a:p>
          <a:p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3269492"/>
            <a:ext cx="734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E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ES" sz="12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&lt;datalist&gt;</a:t>
            </a:r>
          </a:p>
          <a:p>
            <a:endParaRPr lang="es-ES" smtClean="0"/>
          </a:p>
          <a:p>
            <a:r>
              <a:rPr lang="es-ES" smtClean="0"/>
              <a:t>Crea </a:t>
            </a:r>
            <a:r>
              <a:rPr lang="es-ES"/>
              <a:t>un lista de valores disponibles para otros controles. Funciona junto con </a:t>
            </a:r>
          </a:p>
          <a:p>
            <a:r>
              <a:rPr lang="es-ES"/>
              <a:t>el elemento </a:t>
            </a:r>
            <a:r>
              <a:rPr lang="es-ES" i="1"/>
              <a:t>option</a:t>
            </a:r>
            <a:r>
              <a:rPr lang="es-ES"/>
              <a:t> para definir las opciones</a:t>
            </a:r>
          </a:p>
          <a:p>
            <a:endParaRPr lang="es-ES" b="1"/>
          </a:p>
          <a:p>
            <a:r>
              <a:rPr lang="es-ES"/>
              <a:t>Ejemplo :</a:t>
            </a:r>
          </a:p>
          <a:p>
            <a:r>
              <a:rPr lang="en-US" i="1"/>
              <a:t>&lt;datalist id=“listaTels"&gt; &lt;option value="123123123" label=“Tlf1"&gt;</a:t>
            </a:r>
          </a:p>
          <a:p>
            <a:r>
              <a:rPr lang="en-US" i="1"/>
              <a:t>    &lt;option value="456456456" label=“Tlf2"&gt;&lt;/datalist</a:t>
            </a:r>
          </a:p>
          <a:p>
            <a:r>
              <a:rPr lang="en-CA" i="1"/>
              <a:t>&lt;p&gt;&lt;label&gt;Teléfono : &lt;input type="tel" name=“telefono" </a:t>
            </a:r>
            <a:r>
              <a:rPr lang="en-CA" b="1" i="1"/>
              <a:t>list="</a:t>
            </a:r>
            <a:r>
              <a:rPr lang="en-US" b="1" i="1"/>
              <a:t>listaTels</a:t>
            </a:r>
            <a:r>
              <a:rPr lang="en-CA" b="1" i="1"/>
              <a:t>"</a:t>
            </a:r>
            <a:r>
              <a:rPr lang="en-CA" i="1"/>
              <a:t>&gt;&lt;/label&gt;&lt;/p&gt;</a:t>
            </a:r>
            <a:endParaRPr lang="es-ES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3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&lt;label&gt;</a:t>
            </a:r>
          </a:p>
          <a:p>
            <a:r>
              <a:rPr lang="es-ES"/>
              <a:t>Crea una etiqueta para identificar un elemento de formulario</a:t>
            </a:r>
          </a:p>
          <a:p>
            <a:endParaRPr lang="es-ES"/>
          </a:p>
          <a:p>
            <a:r>
              <a:rPr lang="es-ES"/>
              <a:t>Ejemplo</a:t>
            </a:r>
            <a:r>
              <a:rPr lang="es-ES" i="1"/>
              <a:t> : </a:t>
            </a:r>
          </a:p>
          <a:p>
            <a:r>
              <a:rPr lang="en-US" b="1"/>
              <a:t> </a:t>
            </a:r>
            <a:r>
              <a:rPr lang="en-US" i="1"/>
              <a:t>&lt;label for=“nombre"&gt;Nombre: &lt;/label&gt;</a:t>
            </a:r>
          </a:p>
          <a:p>
            <a:r>
              <a:rPr lang="en-US" i="1"/>
              <a:t> &lt;input type="text" name=“nombre" id=“nombre"&gt;&lt;/label&gt;</a:t>
            </a:r>
          </a:p>
          <a:p>
            <a:endParaRPr lang="en-US" i="1"/>
          </a:p>
          <a:p>
            <a:r>
              <a:rPr lang="en-US" i="1"/>
              <a:t>&lt;label&gt;Nombre: &lt;input type="text" name=“nombre"&gt;&lt;/label&gt;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/>
              <a:t>&lt;fieldset&gt;</a:t>
            </a:r>
          </a:p>
          <a:p>
            <a:r>
              <a:rPr lang="es-ES"/>
              <a:t>Agrupa los elementos de forma conjunta. El elemento puede contener un elemento </a:t>
            </a:r>
            <a:r>
              <a:rPr lang="es-ES" b="1"/>
              <a:t>&lt;legend&gt;</a:t>
            </a:r>
            <a:r>
              <a:rPr lang="es-ES"/>
              <a:t> para</a:t>
            </a:r>
          </a:p>
          <a:p>
            <a:r>
              <a:rPr lang="es-ES"/>
              <a:t>definir el título de la sección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4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Dentro de los elementos que componen los formualrios hay unos atributos comunes:</a:t>
            </a:r>
          </a:p>
          <a:p>
            <a:r>
              <a:rPr lang="es-ES" i="1" u="sng"/>
              <a:t>disabled</a:t>
            </a:r>
            <a:r>
              <a:rPr lang="es-ES"/>
              <a:t> : activa o desactiva el elemento (&lt;input disabled=“true”&gt;)</a:t>
            </a:r>
          </a:p>
          <a:p>
            <a:endParaRPr lang="es-ES" i="1" u="sng"/>
          </a:p>
          <a:p>
            <a:r>
              <a:rPr lang="es-ES" i="1" u="sng"/>
              <a:t>readonly</a:t>
            </a:r>
            <a:r>
              <a:rPr lang="es-ES"/>
              <a:t> : indica que el valor del elemento es de solo lectura (&lt;input readonly&gt;)</a:t>
            </a:r>
          </a:p>
          <a:p>
            <a:endParaRPr lang="es-ES" i="1" u="sng"/>
          </a:p>
          <a:p>
            <a:r>
              <a:rPr lang="es-ES" i="1" u="sng"/>
              <a:t>placeholder</a:t>
            </a:r>
            <a:r>
              <a:rPr lang="es-ES"/>
              <a:t> : muestra un texto en el fondo del campo como sugerencia de lo que se puede</a:t>
            </a:r>
          </a:p>
          <a:p>
            <a:r>
              <a:rPr lang="es-ES"/>
              <a:t>escribir en el mismo. (&lt;input placeholder=“Teléfono”&gt;)</a:t>
            </a:r>
          </a:p>
          <a:p>
            <a:endParaRPr lang="es-ES" i="1" u="sng"/>
          </a:p>
          <a:p>
            <a:r>
              <a:rPr lang="es-ES" i="1" u="sng"/>
              <a:t>autocomplete</a:t>
            </a:r>
            <a:r>
              <a:rPr lang="es-ES"/>
              <a:t> : activa o desactiva el autocompletado </a:t>
            </a:r>
            <a:r>
              <a:rPr lang="es-ES" i="1"/>
              <a:t>on| off</a:t>
            </a:r>
            <a:r>
              <a:rPr lang="es-ES"/>
              <a:t> (&lt;input autocomplete=“on”&gt;)</a:t>
            </a:r>
          </a:p>
          <a:p>
            <a:endParaRPr lang="es-ES" i="1" u="sng"/>
          </a:p>
          <a:p>
            <a:r>
              <a:rPr lang="es-ES" i="1" u="sng"/>
              <a:t>required</a:t>
            </a:r>
            <a:r>
              <a:rPr lang="es-ES"/>
              <a:t> : indica que este camspo es obligatorio (&lt;input required=“true”)</a:t>
            </a:r>
          </a:p>
          <a:p>
            <a:endParaRPr lang="es-ES" i="1" u="sng"/>
          </a:p>
          <a:p>
            <a:r>
              <a:rPr lang="es-ES" i="1" u="sng"/>
              <a:t>multiple</a:t>
            </a:r>
            <a:r>
              <a:rPr lang="es-ES"/>
              <a:t> : indica que se pueden introducir varios valores, aplica a </a:t>
            </a:r>
            <a:r>
              <a:rPr lang="es-ES" b="1"/>
              <a:t>&lt;input type=“email | file”&gt;</a:t>
            </a:r>
          </a:p>
          <a:p>
            <a:endParaRPr lang="es-ES" i="1" u="sng"/>
          </a:p>
          <a:p>
            <a:r>
              <a:rPr lang="es-ES" i="1" u="sng"/>
              <a:t>autofocus</a:t>
            </a:r>
            <a:r>
              <a:rPr lang="es-ES"/>
              <a:t> : indica al navegador que este elemento se seleccione nada más cargar el </a:t>
            </a:r>
            <a:r>
              <a:rPr lang="es-ES" smtClean="0"/>
              <a:t>documento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Formularios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de un formulario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Formularios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endParaRPr lang="es-ES" i="1" u="sng"/>
          </a:p>
          <a:p>
            <a:r>
              <a:rPr lang="es-ES" i="1" u="sng"/>
              <a:t>pattern</a:t>
            </a:r>
            <a:r>
              <a:rPr lang="es-ES"/>
              <a:t> : expresión regular para validar el valor introducido en el campo</a:t>
            </a:r>
          </a:p>
          <a:p>
            <a:endParaRPr lang="es-ES" i="1" u="sng"/>
          </a:p>
          <a:p>
            <a:r>
              <a:rPr lang="es-ES" i="1" u="sng"/>
              <a:t>novalidate</a:t>
            </a:r>
            <a:r>
              <a:rPr lang="es-ES"/>
              <a:t> : atributo para </a:t>
            </a:r>
            <a:r>
              <a:rPr lang="es-ES" b="1"/>
              <a:t>&lt;form novalidate&gt;</a:t>
            </a:r>
            <a:r>
              <a:rPr lang="es-ES"/>
              <a:t> que indica que el formulario no debería ser validado</a:t>
            </a:r>
          </a:p>
          <a:p>
            <a:endParaRPr lang="es-ES" i="1" u="sng"/>
          </a:p>
          <a:p>
            <a:r>
              <a:rPr lang="es-ES" i="1" u="sng"/>
              <a:t>formnovalidate</a:t>
            </a:r>
            <a:r>
              <a:rPr lang="es-ES"/>
              <a:t> : atributo para </a:t>
            </a:r>
            <a:r>
              <a:rPr lang="es-ES" b="1"/>
              <a:t>&lt;input&gt; o &lt;button&gt;</a:t>
            </a:r>
            <a:r>
              <a:rPr lang="es-ES"/>
              <a:t> que indica que el valor del elemento</a:t>
            </a:r>
          </a:p>
          <a:p>
            <a:r>
              <a:rPr lang="es-ES"/>
              <a:t>no tiene que ser validado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8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Media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multimedia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Audio y Vídeo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o</a:t>
            </a:r>
            <a:r>
              <a:rPr lang="es-ES" smtClean="0"/>
              <a:t>bject :  para embeber cualquier tipo de elemento multimedia (imagen , vídeo 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v</a:t>
            </a:r>
            <a:r>
              <a:rPr lang="es-ES" smtClean="0"/>
              <a:t>ideo :  para embeber cualquier tipo de elemento vídeo</a:t>
            </a:r>
          </a:p>
          <a:p>
            <a:r>
              <a:rPr lang="es-ES" smtClean="0">
                <a:hlinkClick r:id="rId2"/>
              </a:rPr>
              <a:t>https</a:t>
            </a:r>
            <a:r>
              <a:rPr lang="es-ES">
                <a:hlinkClick r:id="rId2"/>
              </a:rPr>
              <a:t>://developer.mozilla.org/en-US/docs/Web/HTML/Element/video</a:t>
            </a: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711581"/>
            <a:ext cx="320040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005064"/>
            <a:ext cx="3943350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10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Media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399880" y="2004323"/>
            <a:ext cx="8324069" cy="448939"/>
          </a:xfrm>
        </p:spPr>
        <p:txBody>
          <a:bodyPr/>
          <a:lstStyle/>
          <a:p>
            <a:r>
              <a:rPr lang="es-ES" smtClean="0"/>
              <a:t>Elementos multimedia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323528" y="1559012"/>
            <a:ext cx="8324068" cy="373379"/>
          </a:xfrm>
        </p:spPr>
        <p:txBody>
          <a:bodyPr/>
          <a:lstStyle/>
          <a:p>
            <a:r>
              <a:rPr lang="es-ES" smtClean="0"/>
              <a:t>Uso de Audio y Vídeo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>
          <a:xfrm>
            <a:off x="433068" y="2348880"/>
            <a:ext cx="8324070" cy="3647473"/>
          </a:xfrm>
        </p:spPr>
        <p:txBody>
          <a:bodyPr/>
          <a:lstStyle/>
          <a:p>
            <a:r>
              <a:rPr lang="es-ES" b="1" smtClean="0"/>
              <a:t>width = </a:t>
            </a:r>
            <a:r>
              <a:rPr lang="es-ES" smtClean="0"/>
              <a:t>ancho en pixeles</a:t>
            </a:r>
            <a:endParaRPr lang="es-ES"/>
          </a:p>
          <a:p>
            <a:r>
              <a:rPr lang="es-ES" b="1" smtClean="0"/>
              <a:t>height = </a:t>
            </a:r>
            <a:r>
              <a:rPr lang="es-ES" smtClean="0"/>
              <a:t>alto en pixieles</a:t>
            </a:r>
            <a:endParaRPr lang="es-ES"/>
          </a:p>
          <a:p>
            <a:r>
              <a:rPr lang="es-ES" b="1" smtClean="0"/>
              <a:t>Poster = </a:t>
            </a:r>
            <a:r>
              <a:rPr lang="es-ES" smtClean="0"/>
              <a:t>url de imagen a visualizar mientras e carga el vídeo</a:t>
            </a:r>
            <a:endParaRPr lang="es-ES"/>
          </a:p>
          <a:p>
            <a:r>
              <a:rPr lang="es-ES" b="1" smtClean="0"/>
              <a:t>controls = </a:t>
            </a:r>
            <a:r>
              <a:rPr lang="es-ES" smtClean="0"/>
              <a:t>controles para gestionar la reproducción del vídeo</a:t>
            </a:r>
            <a:r>
              <a:rPr lang="es-ES" b="1" smtClean="0"/>
              <a:t> </a:t>
            </a:r>
            <a:endParaRPr lang="es-ES" b="1"/>
          </a:p>
          <a:p>
            <a:r>
              <a:rPr lang="es-ES" b="1" smtClean="0"/>
              <a:t>autoplay = </a:t>
            </a:r>
            <a:r>
              <a:rPr lang="es-ES" smtClean="0"/>
              <a:t>hace que el vídeo se reproducza automáticamente una vez se haya descargado</a:t>
            </a:r>
            <a:r>
              <a:rPr lang="es-ES" b="1" smtClean="0"/>
              <a:t> </a:t>
            </a:r>
          </a:p>
          <a:p>
            <a:endParaRPr lang="es-ES" b="1"/>
          </a:p>
          <a:p>
            <a:pPr marL="171450" indent="-171450">
              <a:buFontTx/>
              <a:buChar char="-"/>
            </a:pPr>
            <a:r>
              <a:rPr lang="es-ES" smtClean="0"/>
              <a:t>audio</a:t>
            </a:r>
            <a:r>
              <a:rPr lang="es-ES" b="1" smtClean="0"/>
              <a:t> : </a:t>
            </a:r>
            <a:r>
              <a:rPr lang="es-ES" smtClean="0"/>
              <a:t>para embeber cualquier tipo de elemento audio</a:t>
            </a:r>
          </a:p>
          <a:p>
            <a:r>
              <a:rPr lang="es-ES">
                <a:hlinkClick r:id="rId2"/>
              </a:rPr>
              <a:t>https://developer.mozilla.org/en-US/docs/Web/HTML/Element/audio</a:t>
            </a:r>
            <a:endParaRPr lang="es-ES" smtClean="0"/>
          </a:p>
          <a:p>
            <a:pPr marL="171450" indent="-171450">
              <a:buFontTx/>
              <a:buChar char="-"/>
            </a:pPr>
            <a:endParaRPr lang="es-ES" b="1"/>
          </a:p>
          <a:p>
            <a:pPr marL="171450" indent="-171450">
              <a:buFontTx/>
              <a:buChar char="-"/>
            </a:pPr>
            <a:r>
              <a:rPr lang="es-ES" b="1" smtClean="0"/>
              <a:t> </a:t>
            </a:r>
            <a:endParaRPr lang="es-ES" b="1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8" y="4172616"/>
            <a:ext cx="372427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62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850106"/>
          </a:xfrm>
        </p:spPr>
        <p:txBody>
          <a:bodyPr/>
          <a:lstStyle/>
          <a:p>
            <a:r>
              <a:rPr lang="es-ES" smtClean="0"/>
              <a:t>Enlaces de interés</a:t>
            </a:r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57200" y="1556792"/>
            <a:ext cx="6059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hlinkClick r:id="rId2"/>
              </a:rPr>
              <a:t>https://developer.mozilla.org/es/docs/HTML/HTML5</a:t>
            </a:r>
            <a:endParaRPr lang="es-ES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>
                <a:hlinkClick r:id="rId3"/>
              </a:rPr>
              <a:t>https</a:t>
            </a:r>
            <a:r>
              <a:rPr lang="es-ES">
                <a:hlinkClick r:id="rId3"/>
              </a:rPr>
              <a:t>://www.w3c.es/</a:t>
            </a:r>
            <a:endParaRPr lang="es-ES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>
                <a:hlinkClick r:id="rId4"/>
              </a:rPr>
              <a:t>https</a:t>
            </a:r>
            <a:r>
              <a:rPr lang="es-ES">
                <a:hlinkClick r:id="rId4"/>
              </a:rPr>
              <a:t>://developers.google.com/web</a:t>
            </a:r>
            <a:r>
              <a:rPr lang="es-ES" smtClean="0">
                <a:hlinkClick r:id="rId4"/>
              </a:rPr>
              <a:t>/</a:t>
            </a: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hlinkClick r:id="rId5"/>
              </a:rPr>
              <a:t>https://www.mozilla.org/es-ES/firefox/developer/</a:t>
            </a:r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>
                <a:hlinkClick r:id="rId6"/>
              </a:rPr>
              <a:t>http</a:t>
            </a:r>
            <a:r>
              <a:rPr lang="es-ES">
                <a:hlinkClick r:id="rId6"/>
              </a:rPr>
              <a:t>://</a:t>
            </a:r>
            <a:r>
              <a:rPr lang="es-ES" smtClean="0">
                <a:hlinkClick r:id="rId6"/>
              </a:rPr>
              <a:t>webdevfoundations.net/color</a:t>
            </a: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mtClean="0">
                <a:hlinkClick r:id="rId7"/>
              </a:rPr>
              <a:t>http://atom.io</a:t>
            </a: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hlinkClick r:id="rId8"/>
              </a:rPr>
              <a:t>http://</a:t>
            </a:r>
            <a:r>
              <a:rPr lang="es-ES" smtClean="0">
                <a:hlinkClick r:id="rId8"/>
              </a:rPr>
              <a:t>www.robotstxt.org</a:t>
            </a: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hlinkClick r:id="rId9"/>
              </a:rPr>
              <a:t>https://</a:t>
            </a:r>
            <a:r>
              <a:rPr lang="es-ES" smtClean="0">
                <a:hlinkClick r:id="rId9"/>
              </a:rPr>
              <a:t>www.ietf.org</a:t>
            </a:r>
            <a:endParaRPr lang="es-ES" smtClean="0"/>
          </a:p>
          <a:p>
            <a:endParaRPr lang="es-E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mtClean="0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2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Muchas mejoras</a:t>
            </a:r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¿Qué nos ofrece HTML5?</a:t>
            </a:r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>
          <a:xfrm>
            <a:off x="433068" y="2833044"/>
            <a:ext cx="8324070" cy="3081421"/>
          </a:xfrm>
        </p:spPr>
        <p:txBody>
          <a:bodyPr/>
          <a:lstStyle/>
          <a:p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Entre las mejoras más significativas podemos destacar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Mejora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la accesibilidad (Lectores de pantalla y otros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://www.w3.org/WAI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Mejora en el rendimiento y carga</a:t>
            </a:r>
          </a:p>
          <a:p>
            <a:r>
              <a:rPr lang="es-ES" dirty="0">
                <a:hlinkClick r:id="rId3"/>
              </a:rPr>
              <a:t>https://developers.google.com/speed/?</a:t>
            </a:r>
            <a:r>
              <a:rPr lang="es-ES" dirty="0" smtClean="0">
                <a:hlinkClick r:id="rId3"/>
              </a:rPr>
              <a:t>csw=1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3269492"/>
            <a:ext cx="734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E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ES" sz="12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/>
              <a:t>Google DevTools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s-ES"/>
              <a:t>Abrirmos el navegador Google Chrome</a:t>
            </a:r>
          </a:p>
          <a:p>
            <a:pPr marL="342900" indent="-342900">
              <a:buAutoNum type="arabicParenR"/>
            </a:pPr>
            <a:r>
              <a:rPr lang="es-ES"/>
              <a:t>Pulsamos </a:t>
            </a:r>
            <a:r>
              <a:rPr lang="es-ES" smtClean="0"/>
              <a:t>F12</a:t>
            </a:r>
          </a:p>
          <a:p>
            <a:pPr marL="342900" indent="-342900">
              <a:buAutoNum type="arabicParenR"/>
            </a:pPr>
            <a:endParaRPr lang="es-ES"/>
          </a:p>
          <a:p>
            <a:pPr marL="342900" indent="-342900">
              <a:buAutoNum type="arabicParenR"/>
            </a:pPr>
            <a:endParaRPr lang="es-ES" smtClean="0"/>
          </a:p>
          <a:p>
            <a:pPr marL="342900" indent="-342900">
              <a:buAutoNum type="arabicParenR"/>
            </a:pPr>
            <a:endParaRPr lang="es-ES"/>
          </a:p>
          <a:p>
            <a:pPr marL="342900" indent="-342900">
              <a:buAutoNum type="arabicParenR"/>
            </a:pPr>
            <a:endParaRPr lang="es-ES" smtClean="0"/>
          </a:p>
          <a:p>
            <a:pPr marL="342900" indent="-342900">
              <a:buAutoNum type="arabicParenR"/>
            </a:pPr>
            <a:endParaRPr lang="es-ES"/>
          </a:p>
          <a:p>
            <a:pPr marL="342900" indent="-342900">
              <a:buAutoNum type="arabicParenR"/>
            </a:pPr>
            <a:endParaRPr lang="es-ES" smtClean="0"/>
          </a:p>
          <a:p>
            <a:pPr marL="342900" indent="-342900">
              <a:buFontTx/>
              <a:buAutoNum type="arabicParenR"/>
            </a:pPr>
            <a:r>
              <a:rPr lang="es-ES" smtClean="0"/>
              <a:t> </a:t>
            </a:r>
            <a:r>
              <a:rPr lang="es-ES"/>
              <a:t>Device ToolBar, Console, Sources y </a:t>
            </a:r>
            <a:r>
              <a:rPr lang="es-ES" smtClean="0"/>
              <a:t>Network</a:t>
            </a:r>
          </a:p>
          <a:p>
            <a:pPr marL="342900" indent="-342900">
              <a:buFontTx/>
              <a:buAutoNum type="arabicParenR"/>
            </a:pPr>
            <a:endParaRPr lang="es-ES"/>
          </a:p>
          <a:p>
            <a:endParaRPr lang="es-ES"/>
          </a:p>
          <a:p>
            <a:pPr marL="342900" indent="-342900">
              <a:buFontTx/>
              <a:buAutoNum type="arabicParenR"/>
            </a:pPr>
            <a:endParaRPr lang="es-ES" smtClean="0"/>
          </a:p>
          <a:p>
            <a:endParaRPr lang="es-ES" smtClean="0"/>
          </a:p>
          <a:p>
            <a:endParaRPr lang="es-ES" smtClean="0"/>
          </a:p>
          <a:p>
            <a:pPr marL="342900" indent="-342900">
              <a:buAutoNum type="arabicParenR"/>
            </a:pPr>
            <a:endParaRPr lang="es-ES" smtClean="0"/>
          </a:p>
          <a:p>
            <a:pPr marL="342900" indent="-342900">
              <a:buAutoNum type="arabicParenR"/>
            </a:pPr>
            <a:endParaRPr lang="es-ES"/>
          </a:p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9" y="3356992"/>
            <a:ext cx="3459418" cy="11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mtClean="0"/>
              <a:t>HTML5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mtClean="0"/>
              <a:t>Materiales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smtClean="0"/>
              <a:t>Visual Studio</a:t>
            </a:r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smtClean="0"/>
              <a:t>Herramientas necesarias</a:t>
            </a:r>
            <a:endParaRPr lang="es-ES"/>
          </a:p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28600" indent="-228600">
              <a:buFont typeface="+mj-lt"/>
              <a:buAutoNum type="arabicParenR"/>
            </a:pPr>
            <a:r>
              <a:rPr lang="es-ES" dirty="0" smtClean="0"/>
              <a:t>Visual Studio (</a:t>
            </a:r>
            <a:r>
              <a:rPr lang="es-ES" dirty="0">
                <a:hlinkClick r:id="rId2"/>
              </a:rPr>
              <a:t>https://code.visualstudio.com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)</a:t>
            </a:r>
          </a:p>
          <a:p>
            <a:pPr marL="228600" indent="-228600">
              <a:buFont typeface="+mj-lt"/>
              <a:buAutoNum type="arabicParenR"/>
            </a:pPr>
            <a:endParaRPr lang="es-ES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s-ES" dirty="0" smtClean="0"/>
              <a:t>Extensiones: </a:t>
            </a:r>
          </a:p>
          <a:p>
            <a:pPr lvl="3"/>
            <a:r>
              <a:rPr lang="es-ES" b="1" dirty="0" smtClean="0"/>
              <a:t>Can I Use </a:t>
            </a:r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pPr lvl="3"/>
            <a:r>
              <a:rPr lang="es-ES" b="1" dirty="0" smtClean="0"/>
              <a:t>Live Server</a:t>
            </a:r>
          </a:p>
          <a:p>
            <a:endParaRPr lang="es-ES" dirty="0" smtClean="0"/>
          </a:p>
          <a:p>
            <a:endParaRPr lang="es-ES" dirty="0"/>
          </a:p>
          <a:p>
            <a:pPr marL="171450" indent="-171450">
              <a:buFontTx/>
              <a:buChar char="-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FontTx/>
              <a:buAutoNum type="arabicParenR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342900" indent="-342900">
              <a:buAutoNum type="arabicParenR"/>
            </a:pPr>
            <a:endParaRPr lang="es-ES" dirty="0" smtClean="0"/>
          </a:p>
          <a:p>
            <a:pPr marL="342900" indent="-342900">
              <a:buAutoNum type="arabicParenR"/>
            </a:pPr>
            <a:endParaRPr lang="es-ES" dirty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5" y="3717032"/>
            <a:ext cx="839986" cy="20276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789040"/>
            <a:ext cx="4559034" cy="8518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644" y="4948019"/>
            <a:ext cx="4533118" cy="9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4914</Words>
  <Application>Microsoft Office PowerPoint</Application>
  <PresentationFormat>Presentación en pantalla (4:3)</PresentationFormat>
  <Paragraphs>986</Paragraphs>
  <Slides>66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66</vt:i4>
      </vt:variant>
    </vt:vector>
  </HeadingPairs>
  <TitlesOfParts>
    <vt:vector size="71" baseType="lpstr">
      <vt:lpstr>Arial</vt:lpstr>
      <vt:lpstr>Calibri</vt:lpstr>
      <vt:lpstr>Symbol</vt:lpstr>
      <vt:lpstr>Wingdings</vt:lpstr>
      <vt:lpstr>1_Tema de Office</vt:lpstr>
      <vt:lpstr>HTML5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Enlaces de interés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Martinez Carrasquilla, Gema Maria</dc:creator>
  <cp:lastModifiedBy>Eva</cp:lastModifiedBy>
  <cp:revision>823</cp:revision>
  <dcterms:created xsi:type="dcterms:W3CDTF">2017-06-15T11:09:35Z</dcterms:created>
  <dcterms:modified xsi:type="dcterms:W3CDTF">2021-04-05T21:38:09Z</dcterms:modified>
</cp:coreProperties>
</file>