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7" r:id="rId5"/>
    <p:sldId id="268" r:id="rId6"/>
    <p:sldId id="258" r:id="rId7"/>
    <p:sldId id="264" r:id="rId8"/>
    <p:sldId id="265" r:id="rId9"/>
    <p:sldId id="266" r:id="rId10"/>
    <p:sldId id="262" r:id="rId11"/>
    <p:sldId id="263" r:id="rId12"/>
    <p:sldId id="25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12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446E"/>
    <a:srgbClr val="E6E6E6"/>
    <a:srgbClr val="883E78"/>
    <a:srgbClr val="FE00FF"/>
    <a:srgbClr val="DFDEE3"/>
    <a:srgbClr val="482E53"/>
    <a:srgbClr val="BF2F58"/>
    <a:srgbClr val="D86284"/>
    <a:srgbClr val="AE4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846"/>
      </p:cViewPr>
      <p:guideLst>
        <p:guide orient="horz" pos="2001"/>
        <p:guide pos="12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6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84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2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1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8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03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0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7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2E5C-0FC1-4950-A380-1AA36468377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1621" y="1402177"/>
            <a:ext cx="5360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BF2F58"/>
                </a:solidFill>
                <a:latin typeface="Karmatic Arcade" panose="02000000000000000000" pitchFamily="2" charset="0"/>
              </a:rPr>
              <a:t>6</a:t>
            </a:r>
            <a:r>
              <a:rPr lang="ko-KR" altLang="en-US" sz="5400" dirty="0">
                <a:solidFill>
                  <a:srgbClr val="BF2F58"/>
                </a:solidFill>
                <a:latin typeface="Karmatic Arcade" panose="02000000000000000000" pitchFamily="2" charset="0"/>
              </a:rPr>
              <a:t>팀 </a:t>
            </a:r>
            <a:r>
              <a:rPr lang="en-US" altLang="ko-KR" sz="5400" dirty="0">
                <a:solidFill>
                  <a:srgbClr val="BF2F58"/>
                </a:solidFill>
                <a:latin typeface="Karmatic Arcade" panose="02000000000000000000" pitchFamily="2" charset="0"/>
              </a:rPr>
              <a:t>“Liar Game”</a:t>
            </a:r>
            <a:endParaRPr lang="en-US" altLang="ko-KR" sz="4400" dirty="0">
              <a:solidFill>
                <a:srgbClr val="D86284"/>
              </a:solidFill>
              <a:latin typeface="Karmatic Arcade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2083" y="3228945"/>
            <a:ext cx="5719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LVDC Game Over 2" panose="00000400000000000000" pitchFamily="2" charset="0"/>
              </a:rPr>
              <a:t>신성하     송지훈     </a:t>
            </a:r>
            <a:r>
              <a:rPr lang="ko-KR" altLang="en-US" sz="2800" dirty="0" err="1">
                <a:solidFill>
                  <a:schemeClr val="bg1"/>
                </a:solidFill>
                <a:latin typeface="LVDC Game Over 2" panose="00000400000000000000" pitchFamily="2" charset="0"/>
              </a:rPr>
              <a:t>유학수</a:t>
            </a:r>
            <a:r>
              <a:rPr lang="ko-KR" altLang="en-US" sz="2800" dirty="0">
                <a:solidFill>
                  <a:schemeClr val="bg1"/>
                </a:solidFill>
                <a:latin typeface="LVDC Game Over 2" panose="00000400000000000000" pitchFamily="2" charset="0"/>
              </a:rPr>
              <a:t>     </a:t>
            </a:r>
            <a:r>
              <a:rPr lang="ko-KR" altLang="en-US" sz="2800" dirty="0" err="1">
                <a:solidFill>
                  <a:schemeClr val="bg1"/>
                </a:solidFill>
                <a:latin typeface="LVDC Game Over 2" panose="00000400000000000000" pitchFamily="2" charset="0"/>
              </a:rPr>
              <a:t>박준협</a:t>
            </a:r>
            <a:endParaRPr lang="ko-KR" altLang="en-US" sz="2800" dirty="0">
              <a:solidFill>
                <a:schemeClr val="bg1"/>
              </a:solidFill>
              <a:latin typeface="LVDC Game Over 2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6161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기능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809D08-D7E2-4F62-A6FE-E0B3D19A57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9" t="46285" r="15326" b="27955"/>
          <a:stretch/>
        </p:blipFill>
        <p:spPr>
          <a:xfrm rot="1415442">
            <a:off x="221587" y="4595738"/>
            <a:ext cx="2622936" cy="147466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361891-0069-4686-AB3C-5C25706F8078}"/>
              </a:ext>
            </a:extLst>
          </p:cNvPr>
          <p:cNvSpPr/>
          <p:nvPr/>
        </p:nvSpPr>
        <p:spPr>
          <a:xfrm>
            <a:off x="473893" y="1293992"/>
            <a:ext cx="2520000" cy="324000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멀티 채팅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TCP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통신 기반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서버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–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클라이언트 멀티채팅 활용 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수업시간 배운 내용들의 복습 목표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9E6CFF-5E16-4E93-B156-30EB615C317C}"/>
              </a:ext>
            </a:extLst>
          </p:cNvPr>
          <p:cNvSpPr/>
          <p:nvPr/>
        </p:nvSpPr>
        <p:spPr>
          <a:xfrm>
            <a:off x="3312000" y="1293992"/>
            <a:ext cx="2520000" cy="324000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GUI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Layout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을 활용 및 학습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Swing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컴포넌트 다각적 활용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디자인 제작 및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UI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디자인 학습  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6E7705-0A7A-4832-AD4B-187B33DB1994}"/>
              </a:ext>
            </a:extLst>
          </p:cNvPr>
          <p:cNvSpPr/>
          <p:nvPr/>
        </p:nvSpPr>
        <p:spPr>
          <a:xfrm>
            <a:off x="6150107" y="1293992"/>
            <a:ext cx="2520000" cy="324000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랜덤 확률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서버 내에 있는  사용자를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대상으로 랜덤 확률이 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응용 및 기능 구현이 되는지 학습하고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68770-85A8-40B9-8789-1AEBF655C5D9}"/>
              </a:ext>
            </a:extLst>
          </p:cNvPr>
          <p:cNvSpPr txBox="1"/>
          <p:nvPr/>
        </p:nvSpPr>
        <p:spPr>
          <a:xfrm>
            <a:off x="1060211" y="550141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기능 </a:t>
            </a:r>
            <a:r>
              <a:rPr lang="ko-KR" altLang="en-US" sz="1200" dirty="0" err="1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예상안</a:t>
            </a:r>
            <a:endParaRPr lang="ko-KR" altLang="en-US" sz="1200" dirty="0">
              <a:solidFill>
                <a:srgbClr val="482E5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36970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일정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1F1BAB-E6FE-4A94-A909-8473D7F3B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03" b="100000" l="0" r="990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08" y="512141"/>
            <a:ext cx="5391108" cy="60207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CC1652-8455-4922-AE4C-B1BAB6AA38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78" b="97333" l="3111" r="97778">
                        <a14:foregroundMark x1="47556" y1="27556" x2="47556" y2="27556"/>
                        <a14:foregroundMark x1="28444" y1="20889" x2="28444" y2="20889"/>
                        <a14:foregroundMark x1="17333" y1="22667" x2="17333" y2="22667"/>
                        <a14:foregroundMark x1="37333" y1="22667" x2="37333" y2="22667"/>
                        <a14:foregroundMark x1="35111" y1="23111" x2="40444" y2="19556"/>
                        <a14:foregroundMark x1="46222" y1="17333" x2="59556" y2="13333"/>
                        <a14:foregroundMark x1="76444" y1="9333" x2="79556" y2="9333"/>
                        <a14:foregroundMark x1="80889" y1="27556" x2="83111" y2="37333"/>
                        <a14:foregroundMark x1="68444" y1="19111" x2="72000" y2="26667"/>
                        <a14:foregroundMark x1="75556" y1="42667" x2="76444" y2="45333"/>
                        <a14:foregroundMark x1="55556" y1="27111" x2="65778" y2="32444"/>
                        <a14:foregroundMark x1="73778" y1="36444" x2="78667" y2="39556"/>
                        <a14:foregroundMark x1="52889" y1="44444" x2="59111" y2="41778"/>
                        <a14:foregroundMark x1="47111" y1="41333" x2="50222" y2="38222"/>
                        <a14:foregroundMark x1="40889" y1="26222" x2="50222" y2="20889"/>
                        <a14:foregroundMark x1="24000" y1="32889" x2="38667" y2="38222"/>
                        <a14:foregroundMark x1="17333" y1="16889" x2="23556" y2="23111"/>
                        <a14:foregroundMark x1="17778" y1="44000" x2="31556" y2="43556"/>
                        <a14:foregroundMark x1="32889" y1="52444" x2="44889" y2="4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577" y="241297"/>
            <a:ext cx="1085319" cy="10853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C89160-4AC4-4845-A805-033F00AAAB4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667" b="96667" l="9125" r="98000">
                        <a14:foregroundMark x1="14125" y1="16167" x2="24000" y2="12000"/>
                        <a14:foregroundMark x1="21250" y1="38833" x2="21250" y2="38833"/>
                        <a14:foregroundMark x1="29000" y1="41833" x2="29000" y2="41833"/>
                        <a14:foregroundMark x1="34125" y1="53500" x2="34125" y2="53500"/>
                        <a14:foregroundMark x1="39750" y1="62167" x2="39750" y2="62167"/>
                        <a14:foregroundMark x1="50375" y1="68667" x2="50375" y2="68667"/>
                        <a14:foregroundMark x1="47500" y1="71833" x2="47500" y2="71833"/>
                        <a14:foregroundMark x1="25375" y1="13333" x2="89125" y2="75667"/>
                        <a14:foregroundMark x1="86625" y1="81000" x2="79000" y2="89000"/>
                        <a14:foregroundMark x1="75625" y1="83667" x2="17125" y2="17667"/>
                        <a14:foregroundMark x1="25875" y1="18333" x2="80375" y2="74667"/>
                        <a14:foregroundMark x1="76875" y1="89500" x2="61625" y2="72000"/>
                        <a14:foregroundMark x1="60875" y1="71333" x2="14375" y2="18667"/>
                        <a14:foregroundMark x1="44250" y1="74500" x2="47500" y2="69500"/>
                        <a14:foregroundMark x1="40500" y1="65000" x2="40000" y2="67333"/>
                        <a14:backgroundMark x1="23000" y1="28667" x2="34375" y2="43167"/>
                        <a14:backgroundMark x1="32875" y1="51833" x2="32875" y2="51833"/>
                        <a14:backgroundMark x1="32750" y1="50667" x2="32250" y2="51000"/>
                        <a14:backgroundMark x1="40875" y1="59667" x2="40875" y2="59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9761">
            <a:off x="1033306" y="5115236"/>
            <a:ext cx="2756395" cy="2067296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66035DE-5D01-4BE6-AE55-C4A777CC49DB}"/>
              </a:ext>
            </a:extLst>
          </p:cNvPr>
          <p:cNvSpPr/>
          <p:nvPr/>
        </p:nvSpPr>
        <p:spPr>
          <a:xfrm rot="2606113">
            <a:off x="190606" y="5455172"/>
            <a:ext cx="1043876" cy="380406"/>
          </a:xfrm>
          <a:prstGeom prst="rightArrow">
            <a:avLst>
              <a:gd name="adj1" fmla="val 50000"/>
              <a:gd name="adj2" fmla="val 95109"/>
            </a:avLst>
          </a:prstGeom>
          <a:solidFill>
            <a:srgbClr val="A34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BDDCF96-E8F8-469F-A7D2-46894790F800}"/>
              </a:ext>
            </a:extLst>
          </p:cNvPr>
          <p:cNvSpPr/>
          <p:nvPr/>
        </p:nvSpPr>
        <p:spPr>
          <a:xfrm rot="12758014">
            <a:off x="5469789" y="5288657"/>
            <a:ext cx="1043876" cy="380406"/>
          </a:xfrm>
          <a:prstGeom prst="rightArrow">
            <a:avLst>
              <a:gd name="adj1" fmla="val 50000"/>
              <a:gd name="adj2" fmla="val 95109"/>
            </a:avLst>
          </a:prstGeom>
          <a:solidFill>
            <a:srgbClr val="A34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D8FF33C-4917-491E-865D-EF4EBC42E4FE}"/>
              </a:ext>
            </a:extLst>
          </p:cNvPr>
          <p:cNvSpPr/>
          <p:nvPr/>
        </p:nvSpPr>
        <p:spPr>
          <a:xfrm rot="352536">
            <a:off x="1629227" y="1229296"/>
            <a:ext cx="1043876" cy="380406"/>
          </a:xfrm>
          <a:prstGeom prst="rightArrow">
            <a:avLst>
              <a:gd name="adj1" fmla="val 50000"/>
              <a:gd name="adj2" fmla="val 95109"/>
            </a:avLst>
          </a:prstGeom>
          <a:solidFill>
            <a:srgbClr val="A34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8DA497A-DBD9-4B62-A1C7-643CA449B623}"/>
              </a:ext>
            </a:extLst>
          </p:cNvPr>
          <p:cNvSpPr/>
          <p:nvPr/>
        </p:nvSpPr>
        <p:spPr>
          <a:xfrm rot="20861475">
            <a:off x="2617533" y="3238796"/>
            <a:ext cx="1043876" cy="380406"/>
          </a:xfrm>
          <a:prstGeom prst="rightArrow">
            <a:avLst>
              <a:gd name="adj1" fmla="val 50000"/>
              <a:gd name="adj2" fmla="val 95109"/>
            </a:avLst>
          </a:prstGeom>
          <a:solidFill>
            <a:srgbClr val="A34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2A6D80D-97A1-4CBC-9D24-290BAA09B470}"/>
              </a:ext>
            </a:extLst>
          </p:cNvPr>
          <p:cNvSpPr/>
          <p:nvPr/>
        </p:nvSpPr>
        <p:spPr>
          <a:xfrm rot="15076359">
            <a:off x="6110678" y="1844439"/>
            <a:ext cx="1043876" cy="380406"/>
          </a:xfrm>
          <a:prstGeom prst="rightArrow">
            <a:avLst>
              <a:gd name="adj1" fmla="val 50000"/>
              <a:gd name="adj2" fmla="val 95109"/>
            </a:avLst>
          </a:prstGeom>
          <a:solidFill>
            <a:srgbClr val="A34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42EA98-03EE-4722-A30E-6CA54B7377C7}"/>
              </a:ext>
            </a:extLst>
          </p:cNvPr>
          <p:cNvSpPr txBox="1"/>
          <p:nvPr/>
        </p:nvSpPr>
        <p:spPr>
          <a:xfrm>
            <a:off x="0" y="1554921"/>
            <a:ext cx="2962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4. 6/8 </a:t>
            </a:r>
            <a:r>
              <a:rPr lang="ko-KR" altLang="en-US" sz="2000" dirty="0">
                <a:latin typeface="+mn-ea"/>
              </a:rPr>
              <a:t>발표준비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          </a:t>
            </a:r>
            <a:r>
              <a:rPr lang="en-US" altLang="ko-KR" sz="2000" dirty="0">
                <a:latin typeface="+mn-ea"/>
              </a:rPr>
              <a:t>&amp; </a:t>
            </a:r>
            <a:r>
              <a:rPr lang="ko-KR" altLang="en-US" sz="2000" dirty="0">
                <a:latin typeface="+mn-ea"/>
              </a:rPr>
              <a:t>시연 </a:t>
            </a:r>
            <a:r>
              <a:rPr lang="en-US" altLang="ko-KR" sz="2000" dirty="0">
                <a:latin typeface="+mn-ea"/>
              </a:rPr>
              <a:t>Test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12382-A452-4EC8-8ADD-D679986EBAAB}"/>
              </a:ext>
            </a:extLst>
          </p:cNvPr>
          <p:cNvSpPr txBox="1"/>
          <p:nvPr/>
        </p:nvSpPr>
        <p:spPr>
          <a:xfrm>
            <a:off x="6881550" y="1948260"/>
            <a:ext cx="167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5. 6/9</a:t>
            </a:r>
            <a:r>
              <a:rPr lang="ko-KR" altLang="en-US" sz="2000" dirty="0">
                <a:latin typeface="+mn-ea"/>
              </a:rPr>
              <a:t> 발표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4DD6F5-0C03-478D-A1D1-71FD3B2D6CAA}"/>
              </a:ext>
            </a:extLst>
          </p:cNvPr>
          <p:cNvSpPr txBox="1"/>
          <p:nvPr/>
        </p:nvSpPr>
        <p:spPr>
          <a:xfrm>
            <a:off x="1543375" y="3356184"/>
            <a:ext cx="138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3. </a:t>
            </a:r>
            <a:r>
              <a:rPr lang="ko-KR" altLang="en-US" sz="2000" dirty="0">
                <a:latin typeface="+mn-ea"/>
              </a:rPr>
              <a:t>코딩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0C5716-7ECF-4E79-A9E2-9EE566229718}"/>
              </a:ext>
            </a:extLst>
          </p:cNvPr>
          <p:cNvSpPr txBox="1"/>
          <p:nvPr/>
        </p:nvSpPr>
        <p:spPr>
          <a:xfrm>
            <a:off x="-8472" y="4604377"/>
            <a:ext cx="289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1. 6/1 </a:t>
            </a:r>
            <a:r>
              <a:rPr lang="ko-KR" altLang="en-US" sz="2000" dirty="0">
                <a:latin typeface="+mn-ea"/>
              </a:rPr>
              <a:t>프로젝트 시작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350EC5-7EBA-49F6-B3AF-278CC1BEC47A}"/>
              </a:ext>
            </a:extLst>
          </p:cNvPr>
          <p:cNvSpPr txBox="1"/>
          <p:nvPr/>
        </p:nvSpPr>
        <p:spPr>
          <a:xfrm>
            <a:off x="5902177" y="4837165"/>
            <a:ext cx="180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2. GUI</a:t>
            </a:r>
            <a:r>
              <a:rPr lang="ko-KR" altLang="en-US" sz="2000" dirty="0">
                <a:latin typeface="+mn-ea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75DE59-EF9F-4A8F-AF2E-5509E396B08F}"/>
              </a:ext>
            </a:extLst>
          </p:cNvPr>
          <p:cNvSpPr txBox="1"/>
          <p:nvPr/>
        </p:nvSpPr>
        <p:spPr>
          <a:xfrm>
            <a:off x="1060211" y="5501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세부일정</a:t>
            </a:r>
          </a:p>
        </p:txBody>
      </p:sp>
    </p:spTree>
    <p:extLst>
      <p:ext uri="{BB962C8B-B14F-4D97-AF65-F5344CB8AC3E}">
        <p14:creationId xmlns:p14="http://schemas.microsoft.com/office/powerpoint/2010/main" val="3982763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5875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242962" y="647816"/>
            <a:ext cx="2266865" cy="791884"/>
            <a:chOff x="2916195" y="641197"/>
            <a:chExt cx="2266865" cy="791884"/>
          </a:xfrm>
        </p:grpSpPr>
        <p:sp>
          <p:nvSpPr>
            <p:cNvPr id="4" name="TextBox 3"/>
            <p:cNvSpPr txBox="1"/>
            <p:nvPr/>
          </p:nvSpPr>
          <p:spPr>
            <a:xfrm>
              <a:off x="2916195" y="64119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rgbClr val="BF2F58"/>
                  </a:solidFill>
                  <a:latin typeface="LVDC Game Over 2" panose="00000400000000000000" pitchFamily="2" charset="0"/>
                </a:rPr>
                <a:t>1</a:t>
              </a:r>
              <a:endParaRPr lang="ko-KR" altLang="en-US" sz="3200" dirty="0">
                <a:solidFill>
                  <a:srgbClr val="BF2F58"/>
                </a:solidFill>
                <a:latin typeface="LVDC Game Over 2" panose="000004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12757" y="75244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개요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9061" y="1094527"/>
              <a:ext cx="1963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482E5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선택</a:t>
              </a:r>
              <a:r>
                <a:rPr lang="en-US" altLang="ko-KR" sz="1600" dirty="0">
                  <a:solidFill>
                    <a:srgbClr val="482E5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>
                  <a:solidFill>
                    <a:srgbClr val="482E5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배경</a:t>
              </a: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4267094" y="441438"/>
              <a:ext cx="355146" cy="991622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E3B17C6-2F6A-43B2-966E-BB2E54F3133F}"/>
              </a:ext>
            </a:extLst>
          </p:cNvPr>
          <p:cNvGrpSpPr/>
          <p:nvPr/>
        </p:nvGrpSpPr>
        <p:grpSpPr>
          <a:xfrm>
            <a:off x="5568864" y="5067034"/>
            <a:ext cx="2024283" cy="930558"/>
            <a:chOff x="2916195" y="641197"/>
            <a:chExt cx="2024283" cy="930558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F7D9151-E2C2-497F-8F09-7C6D7007A35F}"/>
                </a:ext>
              </a:extLst>
            </p:cNvPr>
            <p:cNvSpPr txBox="1"/>
            <p:nvPr/>
          </p:nvSpPr>
          <p:spPr>
            <a:xfrm>
              <a:off x="2916195" y="64119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rgbClr val="BF2F58"/>
                  </a:solidFill>
                  <a:latin typeface="LVDC Game Over 2" panose="00000400000000000000" pitchFamily="2" charset="0"/>
                </a:rPr>
                <a:t>4</a:t>
              </a:r>
              <a:endParaRPr lang="ko-KR" altLang="en-US" sz="3200" dirty="0">
                <a:solidFill>
                  <a:srgbClr val="BF2F58"/>
                </a:solidFill>
                <a:latin typeface="LVDC Game Over 2" panose="00000400000000000000" pitchFamily="2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4E38731-A986-4FAC-8C0E-5F5DCE92E7D1}"/>
                </a:ext>
              </a:extLst>
            </p:cNvPr>
            <p:cNvSpPr txBox="1"/>
            <p:nvPr/>
          </p:nvSpPr>
          <p:spPr>
            <a:xfrm>
              <a:off x="3212757" y="75244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일정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D5A741B-F4A0-442B-BA49-419B1157E8D9}"/>
                </a:ext>
              </a:extLst>
            </p:cNvPr>
            <p:cNvSpPr txBox="1"/>
            <p:nvPr/>
          </p:nvSpPr>
          <p:spPr>
            <a:xfrm>
              <a:off x="3225180" y="123320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482E5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세부일정</a:t>
              </a: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49941ACD-DEC3-4AA8-A66A-6D6CB6FDE2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4267094" y="441438"/>
              <a:ext cx="355146" cy="991622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0845822-D377-4DD0-87BB-588AE6B8930E}"/>
              </a:ext>
            </a:extLst>
          </p:cNvPr>
          <p:cNvGrpSpPr/>
          <p:nvPr/>
        </p:nvGrpSpPr>
        <p:grpSpPr>
          <a:xfrm>
            <a:off x="4537443" y="3496986"/>
            <a:ext cx="2061681" cy="912204"/>
            <a:chOff x="2916195" y="641197"/>
            <a:chExt cx="2061681" cy="912204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7651EF2-80FC-4A99-A25B-09CAF03E99C8}"/>
                </a:ext>
              </a:extLst>
            </p:cNvPr>
            <p:cNvSpPr txBox="1"/>
            <p:nvPr/>
          </p:nvSpPr>
          <p:spPr>
            <a:xfrm>
              <a:off x="2916195" y="64119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rgbClr val="BF2F58"/>
                  </a:solidFill>
                  <a:latin typeface="LVDC Game Over 2" panose="00000400000000000000" pitchFamily="2" charset="0"/>
                </a:rPr>
                <a:t>3</a:t>
              </a:r>
              <a:endParaRPr lang="ko-KR" altLang="en-US" sz="3200" dirty="0">
                <a:solidFill>
                  <a:srgbClr val="BF2F58"/>
                </a:solidFill>
                <a:latin typeface="LVDC Game Over 2" panose="00000400000000000000" pitchFamily="2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377C48B-A89D-4E77-B1F4-1AEDDC3A7C16}"/>
                </a:ext>
              </a:extLst>
            </p:cNvPr>
            <p:cNvSpPr txBox="1"/>
            <p:nvPr/>
          </p:nvSpPr>
          <p:spPr>
            <a:xfrm>
              <a:off x="3212757" y="75244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기능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FA46ABC-E1E6-4B96-9D04-9C367074FAD9}"/>
                </a:ext>
              </a:extLst>
            </p:cNvPr>
            <p:cNvSpPr txBox="1"/>
            <p:nvPr/>
          </p:nvSpPr>
          <p:spPr>
            <a:xfrm>
              <a:off x="3219061" y="1214847"/>
              <a:ext cx="1758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482E5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 기술 </a:t>
              </a:r>
              <a:r>
                <a:rPr lang="ko-KR" altLang="en-US" sz="1600" dirty="0" err="1">
                  <a:solidFill>
                    <a:srgbClr val="482E5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예상안</a:t>
              </a:r>
              <a:endParaRPr lang="ko-KR" altLang="en-US" sz="16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07467829-05F3-4D1B-8AC6-17395D34DF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4267094" y="441438"/>
              <a:ext cx="355146" cy="991622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9323336-FE7E-49F7-8D97-DB5DF3038545}"/>
              </a:ext>
            </a:extLst>
          </p:cNvPr>
          <p:cNvGrpSpPr/>
          <p:nvPr/>
        </p:nvGrpSpPr>
        <p:grpSpPr>
          <a:xfrm>
            <a:off x="3352076" y="1901903"/>
            <a:ext cx="2061681" cy="1251323"/>
            <a:chOff x="2916195" y="641197"/>
            <a:chExt cx="2061681" cy="1251323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5B5131F-643C-4617-82C8-40C5816118EC}"/>
                </a:ext>
              </a:extLst>
            </p:cNvPr>
            <p:cNvSpPr txBox="1"/>
            <p:nvPr/>
          </p:nvSpPr>
          <p:spPr>
            <a:xfrm>
              <a:off x="2916195" y="64119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rgbClr val="BF2F58"/>
                  </a:solidFill>
                  <a:latin typeface="LVDC Game Over 2" panose="00000400000000000000" pitchFamily="2" charset="0"/>
                </a:rPr>
                <a:t>2</a:t>
              </a:r>
              <a:endParaRPr lang="ko-KR" altLang="en-US" sz="3200" dirty="0">
                <a:solidFill>
                  <a:srgbClr val="BF2F58"/>
                </a:solidFill>
                <a:latin typeface="LVDC Game Over 2" panose="00000400000000000000" pitchFamily="2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1F533E-6D4F-4202-854B-B73FAA0E3DE6}"/>
                </a:ext>
              </a:extLst>
            </p:cNvPr>
            <p:cNvSpPr txBox="1"/>
            <p:nvPr/>
          </p:nvSpPr>
          <p:spPr>
            <a:xfrm>
              <a:off x="3212757" y="75244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구조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A896968-8B26-45E2-925B-1A8957B6DFF7}"/>
                </a:ext>
              </a:extLst>
            </p:cNvPr>
            <p:cNvSpPr txBox="1"/>
            <p:nvPr/>
          </p:nvSpPr>
          <p:spPr>
            <a:xfrm>
              <a:off x="3219061" y="1214847"/>
              <a:ext cx="1758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482E5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 소스 구성안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26385DFD-B3AA-4DBE-B4AD-D608F78D9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4267094" y="441438"/>
              <a:ext cx="355146" cy="99162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FA96BD-78D5-4F0B-B6A3-71BCF41969E8}"/>
                </a:ext>
              </a:extLst>
            </p:cNvPr>
            <p:cNvSpPr txBox="1"/>
            <p:nvPr/>
          </p:nvSpPr>
          <p:spPr>
            <a:xfrm>
              <a:off x="3495789" y="1553966"/>
              <a:ext cx="10711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82E5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UI</a:t>
              </a:r>
              <a:r>
                <a:rPr lang="ko-KR" altLang="en-US" sz="1600" dirty="0">
                  <a:solidFill>
                    <a:srgbClr val="482E5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구성안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13037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r>
              <a:rPr lang="en-US" altLang="ko-KR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8AC38A-CE89-4D8C-B616-EF04DA24A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50" y="1154487"/>
            <a:ext cx="1931850" cy="50818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B4563C-36F0-46ED-ADE2-2F8D7D607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00" y="1152983"/>
            <a:ext cx="1931850" cy="50836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B0EDB7-5842-4149-82E2-A778A5F3015E}"/>
              </a:ext>
            </a:extLst>
          </p:cNvPr>
          <p:cNvSpPr txBox="1"/>
          <p:nvPr/>
        </p:nvSpPr>
        <p:spPr>
          <a:xfrm>
            <a:off x="1060211" y="550141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기획안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7FDAEE-A902-449F-913B-A6A55E8EC87E}"/>
              </a:ext>
            </a:extLst>
          </p:cNvPr>
          <p:cNvSpPr/>
          <p:nvPr/>
        </p:nvSpPr>
        <p:spPr>
          <a:xfrm>
            <a:off x="4291246" y="1152983"/>
            <a:ext cx="4154922" cy="1638343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프로젝트 선택 동기</a:t>
            </a:r>
            <a:r>
              <a:rPr lang="en-US" altLang="ko-KR" sz="1600" dirty="0">
                <a:latin typeface="+mn-ea"/>
              </a:rPr>
              <a:t>&gt;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“</a:t>
            </a:r>
            <a:r>
              <a:rPr lang="en-US" altLang="ko-KR" sz="1600" dirty="0" err="1">
                <a:latin typeface="+mn-ea"/>
              </a:rPr>
              <a:t>LiarGame</a:t>
            </a:r>
            <a:r>
              <a:rPr lang="en-US" altLang="ko-KR" sz="1600" dirty="0">
                <a:latin typeface="+mn-ea"/>
              </a:rPr>
              <a:t>”</a:t>
            </a:r>
            <a:r>
              <a:rPr lang="ko-KR" altLang="en-US" sz="1600" dirty="0">
                <a:latin typeface="+mn-ea"/>
              </a:rPr>
              <a:t> 제작을 통해 그동안 배운 학습내용을 모두 복습하고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각 파트를 코딩해가며 한명이 다 </a:t>
            </a:r>
            <a:r>
              <a:rPr lang="ko-KR" altLang="en-US" sz="1600" dirty="0" err="1">
                <a:latin typeface="+mn-ea"/>
              </a:rPr>
              <a:t>하는것이</a:t>
            </a:r>
            <a:r>
              <a:rPr lang="ko-KR" altLang="en-US" sz="1600" dirty="0">
                <a:latin typeface="+mn-ea"/>
              </a:rPr>
              <a:t> 아닌 모두의 </a:t>
            </a:r>
            <a:r>
              <a:rPr lang="en-US" altLang="ko-KR" sz="1600" dirty="0">
                <a:latin typeface="+mn-ea"/>
              </a:rPr>
              <a:t>java</a:t>
            </a:r>
            <a:r>
              <a:rPr lang="ko-KR" altLang="en-US" sz="1600" dirty="0">
                <a:latin typeface="+mn-ea"/>
              </a:rPr>
              <a:t>역량강화하기 위함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3B95E3-8EA3-4996-8B20-E96D53903F69}"/>
              </a:ext>
            </a:extLst>
          </p:cNvPr>
          <p:cNvSpPr/>
          <p:nvPr/>
        </p:nvSpPr>
        <p:spPr>
          <a:xfrm>
            <a:off x="4291246" y="2911642"/>
            <a:ext cx="4154922" cy="3324716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게임 방법</a:t>
            </a:r>
            <a:r>
              <a:rPr lang="en-US" altLang="ko-KR" sz="1600" dirty="0">
                <a:latin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- </a:t>
            </a:r>
            <a:r>
              <a:rPr lang="ko-KR" altLang="en-US" sz="1500" dirty="0">
                <a:latin typeface="+mn-ea"/>
              </a:rPr>
              <a:t>참가자들 중 랜덤으로 </a:t>
            </a:r>
            <a:r>
              <a:rPr lang="ko-KR" altLang="en-US" sz="1500" dirty="0" err="1">
                <a:latin typeface="+mn-ea"/>
              </a:rPr>
              <a:t>라이어를</a:t>
            </a:r>
            <a:r>
              <a:rPr lang="ko-KR" altLang="en-US" sz="1500" dirty="0">
                <a:latin typeface="+mn-ea"/>
              </a:rPr>
              <a:t> 설정</a:t>
            </a:r>
            <a:endParaRPr lang="en-US" altLang="ko-KR" sz="1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- </a:t>
            </a:r>
            <a:r>
              <a:rPr lang="ko-KR" altLang="en-US" sz="1500" dirty="0">
                <a:latin typeface="+mn-ea"/>
              </a:rPr>
              <a:t>플레이어에게 역할 전달</a:t>
            </a:r>
            <a:endParaRPr lang="en-US" altLang="ko-KR" sz="1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- </a:t>
            </a:r>
            <a:r>
              <a:rPr lang="ko-KR" altLang="en-US" sz="1500" dirty="0">
                <a:latin typeface="+mn-ea"/>
              </a:rPr>
              <a:t>관리자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서버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가 키워드를 선택</a:t>
            </a:r>
            <a:endParaRPr lang="en-US" altLang="ko-KR" sz="1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- </a:t>
            </a:r>
            <a:r>
              <a:rPr lang="ko-KR" altLang="en-US" sz="1500" dirty="0">
                <a:latin typeface="+mn-ea"/>
              </a:rPr>
              <a:t>키워드와 관련된 </a:t>
            </a:r>
            <a:r>
              <a:rPr lang="ko-KR" altLang="en-US" sz="1500" dirty="0" err="1">
                <a:latin typeface="+mn-ea"/>
              </a:rPr>
              <a:t>제시어</a:t>
            </a:r>
            <a:r>
              <a:rPr lang="ko-KR" altLang="en-US" sz="1500" dirty="0">
                <a:latin typeface="+mn-ea"/>
              </a:rPr>
              <a:t> 플레이어에게 전달</a:t>
            </a:r>
            <a:endParaRPr lang="en-US" altLang="ko-KR" sz="1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- </a:t>
            </a:r>
            <a:r>
              <a:rPr lang="ko-KR" altLang="en-US" sz="1500" dirty="0">
                <a:latin typeface="+mn-ea"/>
              </a:rPr>
              <a:t>게임 진행</a:t>
            </a:r>
            <a:endParaRPr lang="en-US" altLang="ko-KR" sz="1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- </a:t>
            </a:r>
            <a:r>
              <a:rPr lang="ko-KR" altLang="en-US" sz="1500" dirty="0">
                <a:latin typeface="+mn-ea"/>
              </a:rPr>
              <a:t>플레이어</a:t>
            </a:r>
            <a:r>
              <a:rPr lang="en-US" altLang="ko-KR" sz="1500" dirty="0">
                <a:latin typeface="+mn-ea"/>
              </a:rPr>
              <a:t> : </a:t>
            </a:r>
            <a:r>
              <a:rPr lang="ko-KR" altLang="en-US" sz="1500" dirty="0" err="1">
                <a:latin typeface="+mn-ea"/>
              </a:rPr>
              <a:t>라이어</a:t>
            </a:r>
            <a:r>
              <a:rPr lang="ko-KR" altLang="en-US" sz="1500" dirty="0">
                <a:latin typeface="+mn-ea"/>
              </a:rPr>
              <a:t> 유추</a:t>
            </a:r>
            <a:endParaRPr lang="en-US" altLang="ko-KR" sz="1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  </a:t>
            </a:r>
            <a:r>
              <a:rPr lang="ko-KR" altLang="en-US" sz="1500" dirty="0" err="1">
                <a:latin typeface="+mn-ea"/>
              </a:rPr>
              <a:t>라이어</a:t>
            </a:r>
            <a:r>
              <a:rPr lang="ko-KR" altLang="en-US" sz="1500" dirty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: </a:t>
            </a:r>
            <a:r>
              <a:rPr lang="ko-KR" altLang="en-US" sz="1500" dirty="0" err="1">
                <a:latin typeface="+mn-ea"/>
              </a:rPr>
              <a:t>제시어</a:t>
            </a:r>
            <a:r>
              <a:rPr lang="ko-KR" altLang="en-US" sz="1500" dirty="0">
                <a:latin typeface="+mn-ea"/>
              </a:rPr>
              <a:t> 유추</a:t>
            </a:r>
            <a:endParaRPr lang="en-US" altLang="ko-KR" sz="1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- </a:t>
            </a:r>
            <a:r>
              <a:rPr lang="ko-KR" altLang="en-US" sz="1500" dirty="0">
                <a:latin typeface="+mn-ea"/>
              </a:rPr>
              <a:t>결과에 따라 승</a:t>
            </a:r>
            <a:r>
              <a:rPr lang="en-US" altLang="ko-KR" sz="1500" dirty="0">
                <a:latin typeface="+mn-ea"/>
              </a:rPr>
              <a:t>/</a:t>
            </a:r>
            <a:r>
              <a:rPr lang="ko-KR" altLang="en-US" sz="1500" dirty="0">
                <a:latin typeface="+mn-ea"/>
              </a:rPr>
              <a:t>패 공지</a:t>
            </a:r>
          </a:p>
        </p:txBody>
      </p:sp>
    </p:spTree>
    <p:extLst>
      <p:ext uri="{BB962C8B-B14F-4D97-AF65-F5344CB8AC3E}">
        <p14:creationId xmlns:p14="http://schemas.microsoft.com/office/powerpoint/2010/main" val="11852876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r>
              <a:rPr lang="en-US" altLang="ko-KR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B0EDB7-5842-4149-82E2-A778A5F3015E}"/>
              </a:ext>
            </a:extLst>
          </p:cNvPr>
          <p:cNvSpPr txBox="1"/>
          <p:nvPr/>
        </p:nvSpPr>
        <p:spPr>
          <a:xfrm>
            <a:off x="1060211" y="550141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기획안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7FDAEE-A902-449F-913B-A6A55E8EC87E}"/>
              </a:ext>
            </a:extLst>
          </p:cNvPr>
          <p:cNvSpPr/>
          <p:nvPr/>
        </p:nvSpPr>
        <p:spPr>
          <a:xfrm>
            <a:off x="240632" y="1152983"/>
            <a:ext cx="8205536" cy="4513891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+mn-ea"/>
              </a:rPr>
              <a:t>&lt;</a:t>
            </a:r>
            <a:r>
              <a:rPr lang="ko-KR" altLang="en-US" sz="3200" dirty="0">
                <a:latin typeface="+mn-ea"/>
              </a:rPr>
              <a:t>프로젝트 선택 동기</a:t>
            </a:r>
            <a:r>
              <a:rPr lang="en-US" altLang="ko-KR" sz="3200" dirty="0">
                <a:latin typeface="+mn-ea"/>
              </a:rPr>
              <a:t>&gt;</a:t>
            </a:r>
          </a:p>
          <a:p>
            <a:endParaRPr lang="en-US" altLang="ko-KR" sz="3200" dirty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“</a:t>
            </a:r>
            <a:r>
              <a:rPr lang="en-US" altLang="ko-KR" sz="3200" dirty="0" err="1">
                <a:latin typeface="+mn-ea"/>
              </a:rPr>
              <a:t>LiarGame</a:t>
            </a:r>
            <a:r>
              <a:rPr lang="en-US" altLang="ko-KR" sz="3200" dirty="0">
                <a:latin typeface="+mn-ea"/>
              </a:rPr>
              <a:t>”</a:t>
            </a:r>
            <a:r>
              <a:rPr lang="ko-KR" altLang="en-US" sz="3200" dirty="0">
                <a:latin typeface="+mn-ea"/>
              </a:rPr>
              <a:t> 제작을 통해 그동안 배운 학습내용을 모두 복습하고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en-US" sz="3200" dirty="0">
                <a:latin typeface="+mn-ea"/>
              </a:rPr>
              <a:t>각 파트를 코딩해가며 한명이 다 </a:t>
            </a:r>
            <a:r>
              <a:rPr lang="ko-KR" altLang="en-US" sz="3200" dirty="0" err="1">
                <a:latin typeface="+mn-ea"/>
              </a:rPr>
              <a:t>하는것이</a:t>
            </a:r>
            <a:r>
              <a:rPr lang="ko-KR" altLang="en-US" sz="3200" dirty="0">
                <a:latin typeface="+mn-ea"/>
              </a:rPr>
              <a:t> 아닌 모두의 </a:t>
            </a:r>
            <a:r>
              <a:rPr lang="en-US" altLang="ko-KR" sz="3200" dirty="0">
                <a:latin typeface="+mn-ea"/>
              </a:rPr>
              <a:t>java</a:t>
            </a:r>
            <a:r>
              <a:rPr lang="ko-KR" altLang="en-US" sz="3200" dirty="0">
                <a:latin typeface="+mn-ea"/>
              </a:rPr>
              <a:t>역량강화하기 위함</a:t>
            </a:r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65924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r>
              <a:rPr lang="en-US" altLang="ko-KR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8AC38A-CE89-4D8C-B616-EF04DA24A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50" y="1154487"/>
            <a:ext cx="1931850" cy="50818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B4563C-36F0-46ED-ADE2-2F8D7D607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00" y="1152983"/>
            <a:ext cx="1931850" cy="50836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B0EDB7-5842-4149-82E2-A778A5F3015E}"/>
              </a:ext>
            </a:extLst>
          </p:cNvPr>
          <p:cNvSpPr txBox="1"/>
          <p:nvPr/>
        </p:nvSpPr>
        <p:spPr>
          <a:xfrm>
            <a:off x="1060211" y="550141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기획안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3B95E3-8EA3-4996-8B20-E96D53903F69}"/>
              </a:ext>
            </a:extLst>
          </p:cNvPr>
          <p:cNvSpPr/>
          <p:nvPr/>
        </p:nvSpPr>
        <p:spPr>
          <a:xfrm>
            <a:off x="4291246" y="1152734"/>
            <a:ext cx="4154922" cy="5083624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+mn-ea"/>
              </a:rPr>
              <a:t>&lt;</a:t>
            </a:r>
            <a:r>
              <a:rPr lang="ko-KR" altLang="en-US" sz="2800" dirty="0">
                <a:latin typeface="+mn-ea"/>
              </a:rPr>
              <a:t>게임 방법</a:t>
            </a:r>
            <a:r>
              <a:rPr lang="en-US" altLang="ko-KR" sz="2800" dirty="0">
                <a:latin typeface="+mn-ea"/>
              </a:rPr>
              <a:t>&gt;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n-ea"/>
              </a:rPr>
              <a:t>- </a:t>
            </a:r>
            <a:r>
              <a:rPr lang="ko-KR" altLang="en-US" sz="1500" dirty="0">
                <a:latin typeface="+mn-ea"/>
              </a:rPr>
              <a:t>참가자들 중 랜덤으로 </a:t>
            </a:r>
            <a:r>
              <a:rPr lang="ko-KR" altLang="en-US" sz="1500" dirty="0" err="1">
                <a:latin typeface="+mn-ea"/>
              </a:rPr>
              <a:t>라이어를</a:t>
            </a:r>
            <a:r>
              <a:rPr lang="ko-KR" altLang="en-US" sz="1500" dirty="0">
                <a:latin typeface="+mn-ea"/>
              </a:rPr>
              <a:t> 설정</a:t>
            </a:r>
            <a:endParaRPr lang="en-US" altLang="ko-KR" sz="15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n-ea"/>
              </a:rPr>
              <a:t>- </a:t>
            </a:r>
            <a:r>
              <a:rPr lang="ko-KR" altLang="en-US" sz="1500" dirty="0">
                <a:latin typeface="+mn-ea"/>
              </a:rPr>
              <a:t>플레이어에게 역할 전달</a:t>
            </a:r>
            <a:endParaRPr lang="en-US" altLang="ko-KR" sz="15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n-ea"/>
              </a:rPr>
              <a:t>- </a:t>
            </a:r>
            <a:r>
              <a:rPr lang="ko-KR" altLang="en-US" sz="1500" dirty="0">
                <a:latin typeface="+mn-ea"/>
              </a:rPr>
              <a:t>관리자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서버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가 키워드를 선택</a:t>
            </a:r>
            <a:endParaRPr lang="en-US" altLang="ko-KR" sz="15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n-ea"/>
              </a:rPr>
              <a:t>- </a:t>
            </a:r>
            <a:r>
              <a:rPr lang="ko-KR" altLang="en-US" sz="1500" dirty="0">
                <a:latin typeface="+mn-ea"/>
              </a:rPr>
              <a:t>키워드와 관련된 </a:t>
            </a:r>
            <a:r>
              <a:rPr lang="ko-KR" altLang="en-US" sz="1500" dirty="0" err="1">
                <a:latin typeface="+mn-ea"/>
              </a:rPr>
              <a:t>제시어</a:t>
            </a:r>
            <a:r>
              <a:rPr lang="ko-KR" altLang="en-US" sz="1500" dirty="0">
                <a:latin typeface="+mn-ea"/>
              </a:rPr>
              <a:t> 플레이어에게 전달</a:t>
            </a:r>
            <a:endParaRPr lang="en-US" altLang="ko-KR" sz="15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n-ea"/>
              </a:rPr>
              <a:t>- </a:t>
            </a:r>
            <a:r>
              <a:rPr lang="ko-KR" altLang="en-US" sz="1500" dirty="0">
                <a:latin typeface="+mn-ea"/>
              </a:rPr>
              <a:t>게임 진행</a:t>
            </a:r>
            <a:endParaRPr lang="en-US" altLang="ko-KR" sz="15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n-ea"/>
              </a:rPr>
              <a:t>- </a:t>
            </a:r>
            <a:r>
              <a:rPr lang="ko-KR" altLang="en-US" sz="1500" dirty="0">
                <a:latin typeface="+mn-ea"/>
              </a:rPr>
              <a:t>플레이어</a:t>
            </a:r>
            <a:r>
              <a:rPr lang="en-US" altLang="ko-KR" sz="1500" dirty="0">
                <a:latin typeface="+mn-ea"/>
              </a:rPr>
              <a:t> : </a:t>
            </a:r>
            <a:r>
              <a:rPr lang="ko-KR" altLang="en-US" sz="1500" dirty="0" err="1">
                <a:latin typeface="+mn-ea"/>
              </a:rPr>
              <a:t>라이어</a:t>
            </a:r>
            <a:r>
              <a:rPr lang="ko-KR" altLang="en-US" sz="1500" dirty="0">
                <a:latin typeface="+mn-ea"/>
              </a:rPr>
              <a:t> 유추</a:t>
            </a:r>
            <a:endParaRPr lang="en-US" altLang="ko-KR" sz="15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n-ea"/>
              </a:rPr>
              <a:t>  </a:t>
            </a:r>
            <a:r>
              <a:rPr lang="ko-KR" altLang="en-US" sz="1500" dirty="0" err="1">
                <a:latin typeface="+mn-ea"/>
              </a:rPr>
              <a:t>라이어</a:t>
            </a:r>
            <a:r>
              <a:rPr lang="ko-KR" altLang="en-US" sz="1500" dirty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: </a:t>
            </a:r>
            <a:r>
              <a:rPr lang="ko-KR" altLang="en-US" sz="1500" dirty="0" err="1">
                <a:latin typeface="+mn-ea"/>
              </a:rPr>
              <a:t>제시어</a:t>
            </a:r>
            <a:r>
              <a:rPr lang="ko-KR" altLang="en-US" sz="1500" dirty="0">
                <a:latin typeface="+mn-ea"/>
              </a:rPr>
              <a:t> 유추</a:t>
            </a:r>
            <a:endParaRPr lang="en-US" altLang="ko-KR" sz="15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n-ea"/>
              </a:rPr>
              <a:t>- </a:t>
            </a:r>
            <a:r>
              <a:rPr lang="ko-KR" altLang="en-US" sz="1500" dirty="0">
                <a:latin typeface="+mn-ea"/>
              </a:rPr>
              <a:t>결과에 따라 승</a:t>
            </a:r>
            <a:r>
              <a:rPr lang="en-US" altLang="ko-KR" sz="1500" dirty="0">
                <a:latin typeface="+mn-ea"/>
              </a:rPr>
              <a:t>/</a:t>
            </a:r>
            <a:r>
              <a:rPr lang="ko-KR" altLang="en-US" sz="1500" dirty="0">
                <a:latin typeface="+mn-ea"/>
              </a:rPr>
              <a:t>패 공지</a:t>
            </a:r>
          </a:p>
        </p:txBody>
      </p:sp>
    </p:spTree>
    <p:extLst>
      <p:ext uri="{BB962C8B-B14F-4D97-AF65-F5344CB8AC3E}">
        <p14:creationId xmlns:p14="http://schemas.microsoft.com/office/powerpoint/2010/main" val="3942327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클래스구조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5244E4-E892-440F-9584-50389F9DA44A}"/>
              </a:ext>
            </a:extLst>
          </p:cNvPr>
          <p:cNvSpPr/>
          <p:nvPr/>
        </p:nvSpPr>
        <p:spPr>
          <a:xfrm>
            <a:off x="1289078" y="1060652"/>
            <a:ext cx="1400782" cy="236834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Human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m. vote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m.chat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m.listen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m.liarSelect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5DB82A-D0D9-4C7A-AC4B-8AD2579B3973}"/>
              </a:ext>
            </a:extLst>
          </p:cNvPr>
          <p:cNvSpPr/>
          <p:nvPr/>
        </p:nvSpPr>
        <p:spPr>
          <a:xfrm>
            <a:off x="6303591" y="1672163"/>
            <a:ext cx="1857429" cy="345990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GUI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ID,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IP,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Textfield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Textarea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Panel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Message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m.message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m.ActionListener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m.setChatUi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m.init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m.setClientUi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m.setServerUi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m.setResultUi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7867A6-0286-4182-A68C-38D7C1099C0F}"/>
              </a:ext>
            </a:extLst>
          </p:cNvPr>
          <p:cNvSpPr/>
          <p:nvPr/>
        </p:nvSpPr>
        <p:spPr>
          <a:xfrm>
            <a:off x="4119879" y="1060652"/>
            <a:ext cx="1730159" cy="237505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socket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m.listen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m.broadcast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m.ban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m.start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B7A1C0-F270-434E-8BC3-A5B56BFDC8AC}"/>
              </a:ext>
            </a:extLst>
          </p:cNvPr>
          <p:cNvSpPr/>
          <p:nvPr/>
        </p:nvSpPr>
        <p:spPr>
          <a:xfrm>
            <a:off x="4119879" y="3873348"/>
            <a:ext cx="1730160" cy="251744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GameManager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player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vote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m.vote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m.select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m.result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m.show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topic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m.show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result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C850FB-58EF-4390-A22D-5C7398081559}"/>
              </a:ext>
            </a:extLst>
          </p:cNvPr>
          <p:cNvSpPr/>
          <p:nvPr/>
        </p:nvSpPr>
        <p:spPr>
          <a:xfrm>
            <a:off x="2269855" y="4030981"/>
            <a:ext cx="1288399" cy="222503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Player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m.chat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m.listen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m.liarselect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1E22F9-879E-4E83-8497-40450ACCAD41}"/>
              </a:ext>
            </a:extLst>
          </p:cNvPr>
          <p:cNvSpPr/>
          <p:nvPr/>
        </p:nvSpPr>
        <p:spPr>
          <a:xfrm>
            <a:off x="416012" y="4030980"/>
            <a:ext cx="1288399" cy="222503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Liar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m.chat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m.listen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m.liarselect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m.guess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1259620-A96F-4ADB-81EF-FF3393227685}"/>
              </a:ext>
            </a:extLst>
          </p:cNvPr>
          <p:cNvCxnSpPr>
            <a:stCxn id="18" idx="2"/>
            <a:endCxn id="27" idx="0"/>
          </p:cNvCxnSpPr>
          <p:nvPr/>
        </p:nvCxnSpPr>
        <p:spPr>
          <a:xfrm flipH="1">
            <a:off x="1060212" y="3429000"/>
            <a:ext cx="929257" cy="601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1CE99B4-1D79-4307-BA23-05033D5EC1AB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>
            <a:off x="1989469" y="3429000"/>
            <a:ext cx="924586" cy="6019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4398DD9-07BF-4048-945B-517FD049616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984959" y="3435705"/>
            <a:ext cx="0" cy="4376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362141-26BE-4783-86D8-3B8F6251D420}"/>
              </a:ext>
            </a:extLst>
          </p:cNvPr>
          <p:cNvSpPr txBox="1"/>
          <p:nvPr/>
        </p:nvSpPr>
        <p:spPr>
          <a:xfrm>
            <a:off x="1060211" y="550141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소스 구성안</a:t>
            </a:r>
          </a:p>
        </p:txBody>
      </p:sp>
    </p:spTree>
    <p:extLst>
      <p:ext uri="{BB962C8B-B14F-4D97-AF65-F5344CB8AC3E}">
        <p14:creationId xmlns:p14="http://schemas.microsoft.com/office/powerpoint/2010/main" val="36726047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696BFB1-C5C2-446F-B5E4-611C9787A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1302750"/>
            <a:ext cx="7560000" cy="4252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7D0BBC-C4F5-4B1B-A36D-15EB03EF47F1}"/>
              </a:ext>
            </a:extLst>
          </p:cNvPr>
          <p:cNvSpPr txBox="1"/>
          <p:nvPr/>
        </p:nvSpPr>
        <p:spPr>
          <a:xfrm>
            <a:off x="729049" y="224298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클래스구조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2AB9AE-0BC3-4981-8DDF-EB1B7285DD08}"/>
              </a:ext>
            </a:extLst>
          </p:cNvPr>
          <p:cNvSpPr txBox="1"/>
          <p:nvPr/>
        </p:nvSpPr>
        <p:spPr>
          <a:xfrm>
            <a:off x="1060211" y="550141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</a:t>
            </a:r>
            <a:r>
              <a:rPr lang="ko-KR" altLang="en-US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구성안</a:t>
            </a:r>
          </a:p>
        </p:txBody>
      </p:sp>
    </p:spTree>
    <p:extLst>
      <p:ext uri="{BB962C8B-B14F-4D97-AF65-F5344CB8AC3E}">
        <p14:creationId xmlns:p14="http://schemas.microsoft.com/office/powerpoint/2010/main" val="2050106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2C9DBF-F9C2-47B0-9FC2-C30279DE7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1302750"/>
            <a:ext cx="7560000" cy="425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14C951-AE5C-4F72-8DF6-A3C8AAAE22A7}"/>
              </a:ext>
            </a:extLst>
          </p:cNvPr>
          <p:cNvSpPr txBox="1"/>
          <p:nvPr/>
        </p:nvSpPr>
        <p:spPr>
          <a:xfrm>
            <a:off x="729049" y="224298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74B0E-4F06-4ACD-AF88-C0E930F6D767}"/>
              </a:ext>
            </a:extLst>
          </p:cNvPr>
          <p:cNvSpPr txBox="1"/>
          <p:nvPr/>
        </p:nvSpPr>
        <p:spPr>
          <a:xfrm>
            <a:off x="1060211" y="550141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</a:t>
            </a:r>
            <a:r>
              <a:rPr lang="ko-KR" altLang="en-US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663CAB-674E-4674-A5D2-E272986EC2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1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6D506F-12A6-4705-990E-0DC561056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1302750"/>
            <a:ext cx="7560000" cy="425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BEC2BB-04FA-46DC-A2AB-AB4DB65D3A6A}"/>
              </a:ext>
            </a:extLst>
          </p:cNvPr>
          <p:cNvSpPr txBox="1"/>
          <p:nvPr/>
        </p:nvSpPr>
        <p:spPr>
          <a:xfrm>
            <a:off x="729049" y="224298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CF3D5-46A4-4944-BD96-D0D2FC62E371}"/>
              </a:ext>
            </a:extLst>
          </p:cNvPr>
          <p:cNvSpPr txBox="1"/>
          <p:nvPr/>
        </p:nvSpPr>
        <p:spPr>
          <a:xfrm>
            <a:off x="1060211" y="550141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</a:t>
            </a:r>
            <a:r>
              <a:rPr lang="ko-KR" altLang="en-US" sz="1200" dirty="0">
                <a:solidFill>
                  <a:srgbClr val="482E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E7360C-4B40-4F7E-960C-1FE0344AF3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2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467</Words>
  <Application>Microsoft Office PowerPoint</Application>
  <PresentationFormat>화면 슬라이드 쇼(4:3)</PresentationFormat>
  <Paragraphs>143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Karmatic Arcade</vt:lpstr>
      <vt:lpstr>LVDC Game Over 2</vt:lpstr>
      <vt:lpstr>나눔고딕 ExtraBold</vt:lpstr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chunjae</dc:creator>
  <cp:lastModifiedBy>wnsguqqkr@gmail.com</cp:lastModifiedBy>
  <cp:revision>56</cp:revision>
  <dcterms:created xsi:type="dcterms:W3CDTF">2015-03-01T15:12:57Z</dcterms:created>
  <dcterms:modified xsi:type="dcterms:W3CDTF">2021-06-02T03:40:44Z</dcterms:modified>
</cp:coreProperties>
</file>