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4" d="100"/>
          <a:sy n="74" d="100"/>
        </p:scale>
        <p:origin x="387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17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6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7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7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1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0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48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3.us.cloud-object-storage.appdomain.cloud/cf-courses-data/CognitiveClass/DP0701EN/version-2/Metadata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775DE-B228-40AB-9828-82C0E3FF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Predicting Accident Severity From </a:t>
            </a:r>
            <a:b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Road and Lighting Conditions</a:t>
            </a:r>
            <a:b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B14C9-801C-4E64-86B6-2C86752A0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Ethan Feldman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September 2020</a:t>
            </a:r>
          </a:p>
        </p:txBody>
      </p:sp>
      <p:pic>
        <p:nvPicPr>
          <p:cNvPr id="34" name="Graphic 33" descr="Car">
            <a:extLst>
              <a:ext uri="{FF2B5EF4-FFF2-40B4-BE49-F238E27FC236}">
                <a16:creationId xmlns:a16="http://schemas.microsoft.com/office/drawing/2014/main" id="{5FA170EB-1107-4D62-8D85-1B61C4CD9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8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22B1-680F-4E22-A068-06601B4E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E839-FE9F-4558-8167-30650A47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k-Nearest Neighbor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7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7EF1-31FB-4DF6-BB93-0C6C4D25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2612-749F-49FB-89CF-297AF82D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3ABDFF-31F3-4642-8796-671863FA1DAF}"/>
              </a:ext>
            </a:extLst>
          </p:cNvPr>
          <p:cNvGrpSpPr>
            <a:grpSpLocks noChangeAspect="1"/>
          </p:cNvGrpSpPr>
          <p:nvPr/>
        </p:nvGrpSpPr>
        <p:grpSpPr>
          <a:xfrm>
            <a:off x="1137147" y="2936777"/>
            <a:ext cx="10237778" cy="1828800"/>
            <a:chOff x="-1213493" y="22592"/>
            <a:chExt cx="6252209" cy="10693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407B4B-7C9D-42F0-B138-DAEBD6311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13493" y="22592"/>
              <a:ext cx="3190875" cy="10693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92C4D8-075B-443B-87FD-10A437631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756" y="22592"/>
              <a:ext cx="3108960" cy="104203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174445-E071-4EDF-81B7-9812275F7601}"/>
              </a:ext>
            </a:extLst>
          </p:cNvPr>
          <p:cNvSpPr txBox="1"/>
          <p:nvPr/>
        </p:nvSpPr>
        <p:spPr>
          <a:xfrm>
            <a:off x="2730321" y="2665927"/>
            <a:ext cx="16042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 Sampled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B03EB-9DDC-465E-B908-441A4FCE5AEA}"/>
              </a:ext>
            </a:extLst>
          </p:cNvPr>
          <p:cNvSpPr txBox="1"/>
          <p:nvPr/>
        </p:nvSpPr>
        <p:spPr>
          <a:xfrm>
            <a:off x="7712298" y="2665927"/>
            <a:ext cx="9316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115835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593B-BA13-4B35-AA48-A1D02680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D490-4A9B-4A84-AA1E-FCD58CA4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Accuracy of 67.4%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Accuracy of 67.19%</a:t>
            </a:r>
          </a:p>
          <a:p>
            <a:r>
              <a:rPr lang="en-US" dirty="0"/>
              <a:t>k-Nearest Neighbor</a:t>
            </a:r>
          </a:p>
          <a:p>
            <a:pPr lvl="1"/>
            <a:r>
              <a:rPr lang="en-US" dirty="0"/>
              <a:t>Best accuracy with k=2</a:t>
            </a:r>
          </a:p>
          <a:p>
            <a:pPr lvl="1"/>
            <a:r>
              <a:rPr lang="en-US" dirty="0"/>
              <a:t>Accuracy of 67.46%</a:t>
            </a:r>
          </a:p>
        </p:txBody>
      </p:sp>
    </p:spTree>
    <p:extLst>
      <p:ext uri="{BB962C8B-B14F-4D97-AF65-F5344CB8AC3E}">
        <p14:creationId xmlns:p14="http://schemas.microsoft.com/office/powerpoint/2010/main" val="5136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07CE-9A75-46B3-9720-9EE68B8B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992882-8B6C-4AB8-A118-4230C17DA1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929" y="2016125"/>
            <a:ext cx="537846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1FA2-C3E7-4E1B-8BF8-78F0499E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4008-303F-4026-8DE5-0FC2FD58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options for models</a:t>
            </a:r>
          </a:p>
          <a:p>
            <a:r>
              <a:rPr lang="en-US" dirty="0"/>
              <a:t>Our best choice appears to be:</a:t>
            </a:r>
          </a:p>
          <a:p>
            <a:pPr lvl="1"/>
            <a:r>
              <a:rPr lang="en-US" dirty="0"/>
              <a:t>k Nearest Neighbor (k=2)</a:t>
            </a:r>
          </a:p>
          <a:p>
            <a:pPr lvl="1"/>
            <a:r>
              <a:rPr lang="en-US" dirty="0"/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2532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B999-2CDF-4354-A28F-B7B00DA4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11FA-2EC4-4BAC-A156-FE9D7609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with data set that provides more breakdown of severity</a:t>
            </a:r>
          </a:p>
          <a:p>
            <a:r>
              <a:rPr lang="en-US" dirty="0"/>
              <a:t>Repeat based on locations</a:t>
            </a:r>
          </a:p>
          <a:p>
            <a:r>
              <a:rPr lang="en-US" dirty="0"/>
              <a:t>No explanation of how or why</a:t>
            </a:r>
          </a:p>
          <a:p>
            <a:r>
              <a:rPr lang="en-US" dirty="0"/>
              <a:t>If location included, can study:</a:t>
            </a:r>
          </a:p>
          <a:p>
            <a:pPr lvl="1"/>
            <a:r>
              <a:rPr lang="en-US" dirty="0"/>
              <a:t>Signs</a:t>
            </a:r>
          </a:p>
          <a:p>
            <a:pPr lvl="1"/>
            <a:r>
              <a:rPr lang="en-US" dirty="0"/>
              <a:t>Speed Limits</a:t>
            </a:r>
          </a:p>
          <a:p>
            <a:pPr lvl="1"/>
            <a:r>
              <a:rPr lang="en-US"/>
              <a:t>Lanes</a:t>
            </a:r>
          </a:p>
        </p:txBody>
      </p:sp>
    </p:spTree>
    <p:extLst>
      <p:ext uri="{BB962C8B-B14F-4D97-AF65-F5344CB8AC3E}">
        <p14:creationId xmlns:p14="http://schemas.microsoft.com/office/powerpoint/2010/main" val="96829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D70E-832A-4D8F-BAD8-A6D80935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4465-201D-4152-8CAD-82E5734F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Use Case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10034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F7D6-5A6D-4F23-878B-BB1D3A46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2BEF-AD6F-429C-AC0C-C5ACEB02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number of accidents</a:t>
            </a:r>
          </a:p>
          <a:p>
            <a:r>
              <a:rPr lang="en-US" dirty="0"/>
              <a:t>Want to predict occurrence and severity</a:t>
            </a:r>
          </a:p>
          <a:p>
            <a:r>
              <a:rPr lang="en-US" dirty="0"/>
              <a:t>How is SEVERITY impacted by:</a:t>
            </a:r>
          </a:p>
          <a:p>
            <a:pPr lvl="1"/>
            <a:r>
              <a:rPr lang="en-US" dirty="0"/>
              <a:t>ROAD CONDTIONS</a:t>
            </a:r>
          </a:p>
          <a:p>
            <a:pPr lvl="1"/>
            <a:r>
              <a:rPr lang="en-US" dirty="0"/>
              <a:t>LIGHTING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8718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F339-754F-422F-8AF7-1E9BDFEF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917C-37A0-48CF-91F1-9A42199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Severity</a:t>
            </a:r>
          </a:p>
          <a:p>
            <a:pPr lvl="1"/>
            <a:r>
              <a:rPr lang="en-US" dirty="0"/>
              <a:t>Only property damage</a:t>
            </a:r>
          </a:p>
          <a:p>
            <a:pPr lvl="1"/>
            <a:r>
              <a:rPr lang="en-US" dirty="0"/>
              <a:t>No injuries to passengers or pedestrians</a:t>
            </a:r>
          </a:p>
          <a:p>
            <a:r>
              <a:rPr lang="en-US" dirty="0"/>
              <a:t>High Severity</a:t>
            </a:r>
          </a:p>
          <a:p>
            <a:pPr lvl="1"/>
            <a:r>
              <a:rPr lang="en-US" dirty="0"/>
              <a:t>Injury to passengers or pedestrians</a:t>
            </a:r>
          </a:p>
          <a:p>
            <a:pPr lvl="1"/>
            <a:r>
              <a:rPr lang="en-US" dirty="0"/>
              <a:t>Possible property damage</a:t>
            </a:r>
          </a:p>
        </p:txBody>
      </p:sp>
    </p:spTree>
    <p:extLst>
      <p:ext uri="{BB962C8B-B14F-4D97-AF65-F5344CB8AC3E}">
        <p14:creationId xmlns:p14="http://schemas.microsoft.com/office/powerpoint/2010/main" val="69709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8458-3A33-46C9-8529-4BD79ACA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C5EC-50E7-4BF9-9EDD-28E3467E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Seattle Department of Transportation</a:t>
            </a:r>
          </a:p>
          <a:p>
            <a:r>
              <a:rPr lang="en-US" dirty="0"/>
              <a:t>Seattle first responders</a:t>
            </a:r>
          </a:p>
          <a:p>
            <a:r>
              <a:rPr lang="en-US" dirty="0"/>
              <a:t>Driver education and awareness</a:t>
            </a:r>
          </a:p>
        </p:txBody>
      </p:sp>
    </p:spTree>
    <p:extLst>
      <p:ext uri="{BB962C8B-B14F-4D97-AF65-F5344CB8AC3E}">
        <p14:creationId xmlns:p14="http://schemas.microsoft.com/office/powerpoint/2010/main" val="3178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60D6-0EE7-4C36-88A8-482016C2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AA83-36E9-41A6-92F3-F2BD8E1A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City of Seattle</a:t>
            </a:r>
          </a:p>
          <a:p>
            <a:pPr lvl="1"/>
            <a:r>
              <a:rPr lang="en-US" dirty="0">
                <a:hlinkClick r:id="rId2"/>
              </a:rPr>
              <a:t>https://s3.us.cloud-object-storage.appdomain.cloud/cf-courses-data/CognitiveClass/DP0701EN/version-2/Metadata.pdf</a:t>
            </a:r>
            <a:endParaRPr lang="en-US" dirty="0"/>
          </a:p>
          <a:p>
            <a:r>
              <a:rPr lang="en-US" dirty="0"/>
              <a:t>Includes a wide array of variables and descriptions of accidents</a:t>
            </a:r>
          </a:p>
          <a:p>
            <a:pPr lvl="1"/>
            <a:r>
              <a:rPr lang="en-US" dirty="0"/>
              <a:t>Dates back to 2014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3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B30F-E25E-44FA-B0BF-616FE2E5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EC93-8879-4969-88A3-90300218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our TARGET variable as SEVERITY</a:t>
            </a:r>
          </a:p>
          <a:p>
            <a:r>
              <a:rPr lang="en-US" dirty="0"/>
              <a:t>Identified our FEATURE SET as</a:t>
            </a:r>
          </a:p>
          <a:p>
            <a:pPr lvl="1"/>
            <a:r>
              <a:rPr lang="en-US" dirty="0"/>
              <a:t>Road Conditions</a:t>
            </a:r>
          </a:p>
          <a:p>
            <a:pPr lvl="2"/>
            <a:r>
              <a:rPr lang="en-US" dirty="0"/>
              <a:t>Wet, mud, snow, ice, etc.</a:t>
            </a:r>
          </a:p>
          <a:p>
            <a:pPr lvl="1"/>
            <a:r>
              <a:rPr lang="en-US" dirty="0"/>
              <a:t>Light Conditions</a:t>
            </a:r>
          </a:p>
          <a:p>
            <a:pPr lvl="2"/>
            <a:r>
              <a:rPr lang="en-US" dirty="0"/>
              <a:t>Day, Dusk, Dawn, Night without or Night with lights</a:t>
            </a:r>
          </a:p>
          <a:p>
            <a:r>
              <a:rPr lang="en-US" dirty="0"/>
              <a:t>Removed unclear accidents (missing, unknown, other)</a:t>
            </a:r>
          </a:p>
        </p:txBody>
      </p:sp>
    </p:spTree>
    <p:extLst>
      <p:ext uri="{BB962C8B-B14F-4D97-AF65-F5344CB8AC3E}">
        <p14:creationId xmlns:p14="http://schemas.microsoft.com/office/powerpoint/2010/main" val="406080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7B3B-B63F-424C-B9A8-3F738F3D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5401-1139-4C52-A2DA-B5EE715D7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Aware of a potential BIAS in the target data, severity</a:t>
            </a:r>
          </a:p>
          <a:p>
            <a:pPr lvl="1"/>
            <a:r>
              <a:rPr lang="en-US" dirty="0"/>
              <a:t>Low severity vastly </a:t>
            </a:r>
            <a:r>
              <a:rPr lang="en-US" dirty="0" err="1"/>
              <a:t>outweights</a:t>
            </a:r>
            <a:r>
              <a:rPr lang="en-US" dirty="0"/>
              <a:t> high severity</a:t>
            </a:r>
          </a:p>
          <a:p>
            <a:pPr lvl="1"/>
            <a:r>
              <a:rPr lang="en-US" dirty="0"/>
              <a:t>Want a model that predicts based on features, not on frequency of severity only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High: 136,485</a:t>
            </a:r>
          </a:p>
          <a:p>
            <a:pPr marL="457200" lvl="1" indent="0">
              <a:buNone/>
            </a:pPr>
            <a:r>
              <a:rPr lang="en-US" dirty="0"/>
              <a:t>Low: 58,188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6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B548-1567-4535-AC01-F1D7859D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219524-8E2C-4F01-A190-E4D077148B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64" y="2200934"/>
            <a:ext cx="2951160" cy="3204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AB5DC0-849A-4963-9357-7FA9E14BBD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19" y="2200934"/>
            <a:ext cx="261493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2435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316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Gallery</vt:lpstr>
      <vt:lpstr>Predicting Accident Severity From  Road and Lighting Conditions </vt:lpstr>
      <vt:lpstr>Our research</vt:lpstr>
      <vt:lpstr>Background</vt:lpstr>
      <vt:lpstr>SEVERITY</vt:lpstr>
      <vt:lpstr>Use case</vt:lpstr>
      <vt:lpstr>Data</vt:lpstr>
      <vt:lpstr>Data</vt:lpstr>
      <vt:lpstr>Data</vt:lpstr>
      <vt:lpstr>Exploration</vt:lpstr>
      <vt:lpstr>Models</vt:lpstr>
      <vt:lpstr>Models</vt:lpstr>
      <vt:lpstr>Models</vt:lpstr>
      <vt:lpstr>How to pick k</vt:lpstr>
      <vt:lpstr>Conclusions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 From  Road and Lighting Conditions</dc:title>
  <dc:creator>Ethan Feldman</dc:creator>
  <cp:lastModifiedBy>Ethan Feldman</cp:lastModifiedBy>
  <cp:revision>3</cp:revision>
  <dcterms:created xsi:type="dcterms:W3CDTF">2020-09-01T16:47:53Z</dcterms:created>
  <dcterms:modified xsi:type="dcterms:W3CDTF">2020-09-01T17:05:46Z</dcterms:modified>
</cp:coreProperties>
</file>