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5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E75B97-07A5-4007-B9E2-A52D02BE222C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9517428-9A36-4FD6-95AD-849DB59295B1}">
      <dgm:prSet/>
      <dgm:spPr/>
      <dgm:t>
        <a:bodyPr/>
        <a:lstStyle/>
        <a:p>
          <a:r>
            <a:rPr lang="pt-PT" dirty="0" err="1"/>
            <a:t>Motivation</a:t>
          </a:r>
          <a:endParaRPr lang="en-US" dirty="0"/>
        </a:p>
      </dgm:t>
    </dgm:pt>
    <dgm:pt modelId="{C5755F09-9180-4345-8AA2-534CD790EE04}" type="parTrans" cxnId="{B16728D8-42BE-4B3C-B784-3DAA1445ECFC}">
      <dgm:prSet/>
      <dgm:spPr/>
      <dgm:t>
        <a:bodyPr/>
        <a:lstStyle/>
        <a:p>
          <a:endParaRPr lang="en-US"/>
        </a:p>
      </dgm:t>
    </dgm:pt>
    <dgm:pt modelId="{11C8BFA8-66BD-42D6-8BF9-6FA7D1052D6C}" type="sibTrans" cxnId="{B16728D8-42BE-4B3C-B784-3DAA1445ECFC}">
      <dgm:prSet/>
      <dgm:spPr/>
      <dgm:t>
        <a:bodyPr/>
        <a:lstStyle/>
        <a:p>
          <a:endParaRPr lang="en-US"/>
        </a:p>
      </dgm:t>
    </dgm:pt>
    <dgm:pt modelId="{253CB6E3-0EFD-4842-9AC0-FC277E0570AC}">
      <dgm:prSet/>
      <dgm:spPr/>
      <dgm:t>
        <a:bodyPr/>
        <a:lstStyle/>
        <a:p>
          <a:r>
            <a:rPr lang="pt-PT" dirty="0"/>
            <a:t>Network </a:t>
          </a:r>
          <a:r>
            <a:rPr lang="pt-PT" dirty="0" err="1"/>
            <a:t>specification</a:t>
          </a:r>
          <a:r>
            <a:rPr lang="pt-PT" dirty="0"/>
            <a:t> (</a:t>
          </a:r>
          <a:r>
            <a:rPr lang="pt-PT" dirty="0" err="1"/>
            <a:t>reference</a:t>
          </a:r>
          <a:r>
            <a:rPr lang="pt-PT" dirty="0"/>
            <a:t> network) </a:t>
          </a:r>
          <a:endParaRPr lang="en-US" dirty="0"/>
        </a:p>
      </dgm:t>
    </dgm:pt>
    <dgm:pt modelId="{6115A04B-288E-4230-B12E-4B474E0D8918}" type="parTrans" cxnId="{0D82E2ED-5886-4B52-8F09-66969547EFEC}">
      <dgm:prSet/>
      <dgm:spPr/>
      <dgm:t>
        <a:bodyPr/>
        <a:lstStyle/>
        <a:p>
          <a:endParaRPr lang="en-US"/>
        </a:p>
      </dgm:t>
    </dgm:pt>
    <dgm:pt modelId="{EC4733DC-BDFE-4829-BB1F-DD3113AC4936}" type="sibTrans" cxnId="{0D82E2ED-5886-4B52-8F09-66969547EFEC}">
      <dgm:prSet/>
      <dgm:spPr/>
      <dgm:t>
        <a:bodyPr/>
        <a:lstStyle/>
        <a:p>
          <a:endParaRPr lang="en-US"/>
        </a:p>
      </dgm:t>
    </dgm:pt>
    <dgm:pt modelId="{7950D2D5-C4DB-44F7-9FCB-A5EB85251759}">
      <dgm:prSet/>
      <dgm:spPr/>
      <dgm:t>
        <a:bodyPr/>
        <a:lstStyle/>
        <a:p>
          <a:r>
            <a:rPr lang="pt-PT" dirty="0"/>
            <a:t>Capital </a:t>
          </a:r>
          <a:r>
            <a:rPr lang="pt-PT" dirty="0" err="1"/>
            <a:t>Expenditure</a:t>
          </a:r>
          <a:r>
            <a:rPr lang="pt-PT" dirty="0"/>
            <a:t> (CAPEX)</a:t>
          </a:r>
          <a:endParaRPr lang="en-US" dirty="0"/>
        </a:p>
      </dgm:t>
    </dgm:pt>
    <dgm:pt modelId="{EF005FCC-5892-4E30-B9A3-BB4A7AB22F36}" type="parTrans" cxnId="{C1C5EA46-7666-42BE-BF29-756F22CA3703}">
      <dgm:prSet/>
      <dgm:spPr/>
      <dgm:t>
        <a:bodyPr/>
        <a:lstStyle/>
        <a:p>
          <a:endParaRPr lang="en-US"/>
        </a:p>
      </dgm:t>
    </dgm:pt>
    <dgm:pt modelId="{E24AF27A-D084-4743-B2B3-040ED4694DB3}" type="sibTrans" cxnId="{C1C5EA46-7666-42BE-BF29-756F22CA3703}">
      <dgm:prSet/>
      <dgm:spPr/>
      <dgm:t>
        <a:bodyPr/>
        <a:lstStyle/>
        <a:p>
          <a:endParaRPr lang="en-US"/>
        </a:p>
      </dgm:t>
    </dgm:pt>
    <dgm:pt modelId="{2D80DD46-D062-4BEB-B4EE-C3BDABCC3420}">
      <dgm:prSet/>
      <dgm:spPr/>
      <dgm:t>
        <a:bodyPr/>
        <a:lstStyle/>
        <a:p>
          <a:r>
            <a:rPr lang="pt-PT" dirty="0" err="1"/>
            <a:t>Heuristics</a:t>
          </a:r>
          <a:r>
            <a:rPr lang="pt-PT" dirty="0"/>
            <a:t> </a:t>
          </a:r>
          <a:r>
            <a:rPr lang="pt-PT" dirty="0" err="1"/>
            <a:t>algorithm</a:t>
          </a:r>
          <a:endParaRPr lang="en-US" dirty="0"/>
        </a:p>
      </dgm:t>
    </dgm:pt>
    <dgm:pt modelId="{0485EF4C-9722-4F4E-B3AC-CCF9CD2345FF}" type="parTrans" cxnId="{00770314-5C0D-4197-AB82-C68B2706E24A}">
      <dgm:prSet/>
      <dgm:spPr/>
      <dgm:t>
        <a:bodyPr/>
        <a:lstStyle/>
        <a:p>
          <a:endParaRPr lang="en-US"/>
        </a:p>
      </dgm:t>
    </dgm:pt>
    <dgm:pt modelId="{F48143FB-EDD1-4239-9318-640258B1716A}" type="sibTrans" cxnId="{00770314-5C0D-4197-AB82-C68B2706E24A}">
      <dgm:prSet/>
      <dgm:spPr/>
      <dgm:t>
        <a:bodyPr/>
        <a:lstStyle/>
        <a:p>
          <a:endParaRPr lang="en-US"/>
        </a:p>
      </dgm:t>
    </dgm:pt>
    <dgm:pt modelId="{1DDEDA7C-C534-4429-AD7B-96929097F8DC}">
      <dgm:prSet/>
      <dgm:spPr/>
      <dgm:t>
        <a:bodyPr/>
        <a:lstStyle/>
        <a:p>
          <a:r>
            <a:rPr lang="en-US" dirty="0"/>
            <a:t>How to use</a:t>
          </a:r>
        </a:p>
      </dgm:t>
    </dgm:pt>
    <dgm:pt modelId="{D1E2CBD9-5CA0-4866-A74B-79720278562A}" type="parTrans" cxnId="{33ED9518-4F82-4286-AEAC-224D0F8C714C}">
      <dgm:prSet/>
      <dgm:spPr/>
      <dgm:t>
        <a:bodyPr/>
        <a:lstStyle/>
        <a:p>
          <a:endParaRPr lang="en-US"/>
        </a:p>
      </dgm:t>
    </dgm:pt>
    <dgm:pt modelId="{64AEC9F5-D069-4A89-BAA0-3C6560B69F7C}" type="sibTrans" cxnId="{33ED9518-4F82-4286-AEAC-224D0F8C714C}">
      <dgm:prSet/>
      <dgm:spPr/>
      <dgm:t>
        <a:bodyPr/>
        <a:lstStyle/>
        <a:p>
          <a:endParaRPr lang="en-US"/>
        </a:p>
      </dgm:t>
    </dgm:pt>
    <dgm:pt modelId="{8825902E-0A16-445B-AA81-FAA3F2B4D909}">
      <dgm:prSet/>
      <dgm:spPr/>
      <dgm:t>
        <a:bodyPr/>
        <a:lstStyle/>
        <a:p>
          <a:r>
            <a:rPr lang="en-GB" dirty="0"/>
            <a:t>Transparent Transport Mode</a:t>
          </a:r>
        </a:p>
      </dgm:t>
    </dgm:pt>
    <dgm:pt modelId="{E211C3DD-9CDC-4C58-87A6-9BF17F62B014}" type="sibTrans" cxnId="{257DA6A3-44D0-4B0D-8268-10C172A284EC}">
      <dgm:prSet/>
      <dgm:spPr/>
      <dgm:t>
        <a:bodyPr/>
        <a:lstStyle/>
        <a:p>
          <a:endParaRPr lang="en-US"/>
        </a:p>
      </dgm:t>
    </dgm:pt>
    <dgm:pt modelId="{4FBEBDD0-3C4A-4096-95B0-6DC59E82E52B}" type="parTrans" cxnId="{257DA6A3-44D0-4B0D-8268-10C172A284EC}">
      <dgm:prSet/>
      <dgm:spPr/>
      <dgm:t>
        <a:bodyPr/>
        <a:lstStyle/>
        <a:p>
          <a:endParaRPr lang="en-GB"/>
        </a:p>
      </dgm:t>
    </dgm:pt>
    <dgm:pt modelId="{3E7106DC-C921-4FC4-B7EB-9EDC257EA352}" type="pres">
      <dgm:prSet presAssocID="{70E75B97-07A5-4007-B9E2-A52D02BE222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D448F19-C9FC-4955-8C56-B6ACC06870A5}" type="pres">
      <dgm:prSet presAssocID="{70E75B97-07A5-4007-B9E2-A52D02BE222C}" presName="Name1" presStyleCnt="0"/>
      <dgm:spPr/>
    </dgm:pt>
    <dgm:pt modelId="{B0817EE1-E601-4FFD-836E-A53C71470DB9}" type="pres">
      <dgm:prSet presAssocID="{70E75B97-07A5-4007-B9E2-A52D02BE222C}" presName="cycle" presStyleCnt="0"/>
      <dgm:spPr/>
    </dgm:pt>
    <dgm:pt modelId="{29438B58-D0D9-4C64-AD7E-58D31346D27B}" type="pres">
      <dgm:prSet presAssocID="{70E75B97-07A5-4007-B9E2-A52D02BE222C}" presName="srcNode" presStyleLbl="node1" presStyleIdx="0" presStyleCnt="6"/>
      <dgm:spPr/>
    </dgm:pt>
    <dgm:pt modelId="{6B8602BB-2DBA-4F89-9358-B41EFF72FD84}" type="pres">
      <dgm:prSet presAssocID="{70E75B97-07A5-4007-B9E2-A52D02BE222C}" presName="conn" presStyleLbl="parChTrans1D2" presStyleIdx="0" presStyleCnt="1"/>
      <dgm:spPr/>
      <dgm:t>
        <a:bodyPr/>
        <a:lstStyle/>
        <a:p>
          <a:endParaRPr lang="en-US"/>
        </a:p>
      </dgm:t>
    </dgm:pt>
    <dgm:pt modelId="{44F56EBD-FCE2-440D-A147-D7DF76D00834}" type="pres">
      <dgm:prSet presAssocID="{70E75B97-07A5-4007-B9E2-A52D02BE222C}" presName="extraNode" presStyleLbl="node1" presStyleIdx="0" presStyleCnt="6"/>
      <dgm:spPr/>
    </dgm:pt>
    <dgm:pt modelId="{BE2EFE16-AA7C-4A72-B1A7-668ACC7266BC}" type="pres">
      <dgm:prSet presAssocID="{70E75B97-07A5-4007-B9E2-A52D02BE222C}" presName="dstNode" presStyleLbl="node1" presStyleIdx="0" presStyleCnt="6"/>
      <dgm:spPr/>
    </dgm:pt>
    <dgm:pt modelId="{CBB003AC-0707-4768-AA41-7155661F4345}" type="pres">
      <dgm:prSet presAssocID="{E9517428-9A36-4FD6-95AD-849DB59295B1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1AA2B-F51B-4CAF-B87A-55F63F549DC1}" type="pres">
      <dgm:prSet presAssocID="{E9517428-9A36-4FD6-95AD-849DB59295B1}" presName="accent_1" presStyleCnt="0"/>
      <dgm:spPr/>
    </dgm:pt>
    <dgm:pt modelId="{AD2A4BD6-D6CF-458F-A862-49211456B3CC}" type="pres">
      <dgm:prSet presAssocID="{E9517428-9A36-4FD6-95AD-849DB59295B1}" presName="accentRepeatNode" presStyleLbl="solidFgAcc1" presStyleIdx="0" presStyleCnt="6"/>
      <dgm:spPr/>
    </dgm:pt>
    <dgm:pt modelId="{71EFC7FA-D610-4C91-8BF0-6975F5A872A9}" type="pres">
      <dgm:prSet presAssocID="{253CB6E3-0EFD-4842-9AC0-FC277E0570AC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0ECF9-96DA-41B9-B71F-2AF0808DA5A7}" type="pres">
      <dgm:prSet presAssocID="{253CB6E3-0EFD-4842-9AC0-FC277E0570AC}" presName="accent_2" presStyleCnt="0"/>
      <dgm:spPr/>
    </dgm:pt>
    <dgm:pt modelId="{916F249D-CDC3-4790-BBF0-815585A04679}" type="pres">
      <dgm:prSet presAssocID="{253CB6E3-0EFD-4842-9AC0-FC277E0570AC}" presName="accentRepeatNode" presStyleLbl="solidFgAcc1" presStyleIdx="1" presStyleCnt="6"/>
      <dgm:spPr/>
    </dgm:pt>
    <dgm:pt modelId="{6A36D423-611A-4243-8830-6752B67D6D87}" type="pres">
      <dgm:prSet presAssocID="{8825902E-0A16-445B-AA81-FAA3F2B4D909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57461-0276-482F-9F55-AC54963729F9}" type="pres">
      <dgm:prSet presAssocID="{8825902E-0A16-445B-AA81-FAA3F2B4D909}" presName="accent_3" presStyleCnt="0"/>
      <dgm:spPr/>
    </dgm:pt>
    <dgm:pt modelId="{2266EB46-AE9D-45F7-96F5-DA7A54727373}" type="pres">
      <dgm:prSet presAssocID="{8825902E-0A16-445B-AA81-FAA3F2B4D909}" presName="accentRepeatNode" presStyleLbl="solidFgAcc1" presStyleIdx="2" presStyleCnt="6"/>
      <dgm:spPr/>
    </dgm:pt>
    <dgm:pt modelId="{EDFEA209-8E87-4D17-B1D4-DF5B306704F5}" type="pres">
      <dgm:prSet presAssocID="{7950D2D5-C4DB-44F7-9FCB-A5EB85251759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EB0EF-A966-4883-81B7-BAC41137D093}" type="pres">
      <dgm:prSet presAssocID="{7950D2D5-C4DB-44F7-9FCB-A5EB85251759}" presName="accent_4" presStyleCnt="0"/>
      <dgm:spPr/>
    </dgm:pt>
    <dgm:pt modelId="{44A10654-E637-42C0-ABF6-3DABEECADA3B}" type="pres">
      <dgm:prSet presAssocID="{7950D2D5-C4DB-44F7-9FCB-A5EB85251759}" presName="accentRepeatNode" presStyleLbl="solidFgAcc1" presStyleIdx="3" presStyleCnt="6"/>
      <dgm:spPr/>
    </dgm:pt>
    <dgm:pt modelId="{528A44D7-CD47-4DE8-998E-EFE8AEC25B5E}" type="pres">
      <dgm:prSet presAssocID="{2D80DD46-D062-4BEB-B4EE-C3BDABCC3420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607DB-0900-4322-9116-06E859D29993}" type="pres">
      <dgm:prSet presAssocID="{2D80DD46-D062-4BEB-B4EE-C3BDABCC3420}" presName="accent_5" presStyleCnt="0"/>
      <dgm:spPr/>
    </dgm:pt>
    <dgm:pt modelId="{40DE1DA4-6776-41FD-9589-947B4F16B43A}" type="pres">
      <dgm:prSet presAssocID="{2D80DD46-D062-4BEB-B4EE-C3BDABCC3420}" presName="accentRepeatNode" presStyleLbl="solidFgAcc1" presStyleIdx="4" presStyleCnt="6"/>
      <dgm:spPr/>
    </dgm:pt>
    <dgm:pt modelId="{37D2652E-D792-46F9-98A2-40AB656B9AB6}" type="pres">
      <dgm:prSet presAssocID="{1DDEDA7C-C534-4429-AD7B-96929097F8DC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FA3F32-E13F-4D65-A6BD-9511622C4C0D}" type="pres">
      <dgm:prSet presAssocID="{1DDEDA7C-C534-4429-AD7B-96929097F8DC}" presName="accent_6" presStyleCnt="0"/>
      <dgm:spPr/>
    </dgm:pt>
    <dgm:pt modelId="{04D2DD43-D131-403B-B5C1-1BBB18164A20}" type="pres">
      <dgm:prSet presAssocID="{1DDEDA7C-C534-4429-AD7B-96929097F8DC}" presName="accentRepeatNode" presStyleLbl="solidFgAcc1" presStyleIdx="5" presStyleCnt="6"/>
      <dgm:spPr/>
    </dgm:pt>
  </dgm:ptLst>
  <dgm:cxnLst>
    <dgm:cxn modelId="{B5D37F02-DE1B-444D-865B-15D61E09F71F}" type="presOf" srcId="{7950D2D5-C4DB-44F7-9FCB-A5EB85251759}" destId="{EDFEA209-8E87-4D17-B1D4-DF5B306704F5}" srcOrd="0" destOrd="0" presId="urn:microsoft.com/office/officeart/2008/layout/VerticalCurvedList"/>
    <dgm:cxn modelId="{545C5964-E306-46E4-8FB0-D78D6242E3B8}" type="presOf" srcId="{11C8BFA8-66BD-42D6-8BF9-6FA7D1052D6C}" destId="{6B8602BB-2DBA-4F89-9358-B41EFF72FD84}" srcOrd="0" destOrd="0" presId="urn:microsoft.com/office/officeart/2008/layout/VerticalCurvedList"/>
    <dgm:cxn modelId="{30A0E77E-10C0-4B48-9CDB-4484862446E9}" type="presOf" srcId="{253CB6E3-0EFD-4842-9AC0-FC277E0570AC}" destId="{71EFC7FA-D610-4C91-8BF0-6975F5A872A9}" srcOrd="0" destOrd="0" presId="urn:microsoft.com/office/officeart/2008/layout/VerticalCurvedList"/>
    <dgm:cxn modelId="{C1C5EA46-7666-42BE-BF29-756F22CA3703}" srcId="{70E75B97-07A5-4007-B9E2-A52D02BE222C}" destId="{7950D2D5-C4DB-44F7-9FCB-A5EB85251759}" srcOrd="3" destOrd="0" parTransId="{EF005FCC-5892-4E30-B9A3-BB4A7AB22F36}" sibTransId="{E24AF27A-D084-4743-B2B3-040ED4694DB3}"/>
    <dgm:cxn modelId="{33ED9518-4F82-4286-AEAC-224D0F8C714C}" srcId="{70E75B97-07A5-4007-B9E2-A52D02BE222C}" destId="{1DDEDA7C-C534-4429-AD7B-96929097F8DC}" srcOrd="5" destOrd="0" parTransId="{D1E2CBD9-5CA0-4866-A74B-79720278562A}" sibTransId="{64AEC9F5-D069-4A89-BAA0-3C6560B69F7C}"/>
    <dgm:cxn modelId="{EAF087A4-FA54-4960-91C9-AC38856F1A04}" type="presOf" srcId="{8825902E-0A16-445B-AA81-FAA3F2B4D909}" destId="{6A36D423-611A-4243-8830-6752B67D6D87}" srcOrd="0" destOrd="0" presId="urn:microsoft.com/office/officeart/2008/layout/VerticalCurvedList"/>
    <dgm:cxn modelId="{00770314-5C0D-4197-AB82-C68B2706E24A}" srcId="{70E75B97-07A5-4007-B9E2-A52D02BE222C}" destId="{2D80DD46-D062-4BEB-B4EE-C3BDABCC3420}" srcOrd="4" destOrd="0" parTransId="{0485EF4C-9722-4F4E-B3AC-CCF9CD2345FF}" sibTransId="{F48143FB-EDD1-4239-9318-640258B1716A}"/>
    <dgm:cxn modelId="{EFCB97AD-0016-4FEB-B9A7-CF93FA8379EA}" type="presOf" srcId="{1DDEDA7C-C534-4429-AD7B-96929097F8DC}" destId="{37D2652E-D792-46F9-98A2-40AB656B9AB6}" srcOrd="0" destOrd="0" presId="urn:microsoft.com/office/officeart/2008/layout/VerticalCurvedList"/>
    <dgm:cxn modelId="{461D735D-8DB1-4465-B00F-43A63E94B041}" type="presOf" srcId="{E9517428-9A36-4FD6-95AD-849DB59295B1}" destId="{CBB003AC-0707-4768-AA41-7155661F4345}" srcOrd="0" destOrd="0" presId="urn:microsoft.com/office/officeart/2008/layout/VerticalCurvedList"/>
    <dgm:cxn modelId="{0D82E2ED-5886-4B52-8F09-66969547EFEC}" srcId="{70E75B97-07A5-4007-B9E2-A52D02BE222C}" destId="{253CB6E3-0EFD-4842-9AC0-FC277E0570AC}" srcOrd="1" destOrd="0" parTransId="{6115A04B-288E-4230-B12E-4B474E0D8918}" sibTransId="{EC4733DC-BDFE-4829-BB1F-DD3113AC4936}"/>
    <dgm:cxn modelId="{257DA6A3-44D0-4B0D-8268-10C172A284EC}" srcId="{70E75B97-07A5-4007-B9E2-A52D02BE222C}" destId="{8825902E-0A16-445B-AA81-FAA3F2B4D909}" srcOrd="2" destOrd="0" parTransId="{4FBEBDD0-3C4A-4096-95B0-6DC59E82E52B}" sibTransId="{E211C3DD-9CDC-4C58-87A6-9BF17F62B014}"/>
    <dgm:cxn modelId="{B1C916AF-CBAA-4B9F-BA95-977572F23289}" type="presOf" srcId="{70E75B97-07A5-4007-B9E2-A52D02BE222C}" destId="{3E7106DC-C921-4FC4-B7EB-9EDC257EA352}" srcOrd="0" destOrd="0" presId="urn:microsoft.com/office/officeart/2008/layout/VerticalCurvedList"/>
    <dgm:cxn modelId="{B16728D8-42BE-4B3C-B784-3DAA1445ECFC}" srcId="{70E75B97-07A5-4007-B9E2-A52D02BE222C}" destId="{E9517428-9A36-4FD6-95AD-849DB59295B1}" srcOrd="0" destOrd="0" parTransId="{C5755F09-9180-4345-8AA2-534CD790EE04}" sibTransId="{11C8BFA8-66BD-42D6-8BF9-6FA7D1052D6C}"/>
    <dgm:cxn modelId="{A1AE2E4C-32C6-4284-A358-E590DA78E4B0}" type="presOf" srcId="{2D80DD46-D062-4BEB-B4EE-C3BDABCC3420}" destId="{528A44D7-CD47-4DE8-998E-EFE8AEC25B5E}" srcOrd="0" destOrd="0" presId="urn:microsoft.com/office/officeart/2008/layout/VerticalCurvedList"/>
    <dgm:cxn modelId="{3B083C6A-485E-4030-B88D-0E88AE83B395}" type="presParOf" srcId="{3E7106DC-C921-4FC4-B7EB-9EDC257EA352}" destId="{5D448F19-C9FC-4955-8C56-B6ACC06870A5}" srcOrd="0" destOrd="0" presId="urn:microsoft.com/office/officeart/2008/layout/VerticalCurvedList"/>
    <dgm:cxn modelId="{E7062A89-31CF-41A7-ACC4-4FA207990E38}" type="presParOf" srcId="{5D448F19-C9FC-4955-8C56-B6ACC06870A5}" destId="{B0817EE1-E601-4FFD-836E-A53C71470DB9}" srcOrd="0" destOrd="0" presId="urn:microsoft.com/office/officeart/2008/layout/VerticalCurvedList"/>
    <dgm:cxn modelId="{DCDB8803-B245-4CB5-AEEB-CD613B97CFB3}" type="presParOf" srcId="{B0817EE1-E601-4FFD-836E-A53C71470DB9}" destId="{29438B58-D0D9-4C64-AD7E-58D31346D27B}" srcOrd="0" destOrd="0" presId="urn:microsoft.com/office/officeart/2008/layout/VerticalCurvedList"/>
    <dgm:cxn modelId="{15D60FC9-4B58-406C-8D32-30B9C03707E6}" type="presParOf" srcId="{B0817EE1-E601-4FFD-836E-A53C71470DB9}" destId="{6B8602BB-2DBA-4F89-9358-B41EFF72FD84}" srcOrd="1" destOrd="0" presId="urn:microsoft.com/office/officeart/2008/layout/VerticalCurvedList"/>
    <dgm:cxn modelId="{7CB0720C-0239-4CF8-BD7D-5907C5D452E2}" type="presParOf" srcId="{B0817EE1-E601-4FFD-836E-A53C71470DB9}" destId="{44F56EBD-FCE2-440D-A147-D7DF76D00834}" srcOrd="2" destOrd="0" presId="urn:microsoft.com/office/officeart/2008/layout/VerticalCurvedList"/>
    <dgm:cxn modelId="{1B6F5033-1570-4C88-A0F1-EDA8758A54E6}" type="presParOf" srcId="{B0817EE1-E601-4FFD-836E-A53C71470DB9}" destId="{BE2EFE16-AA7C-4A72-B1A7-668ACC7266BC}" srcOrd="3" destOrd="0" presId="urn:microsoft.com/office/officeart/2008/layout/VerticalCurvedList"/>
    <dgm:cxn modelId="{2245901D-A686-4D2D-8F8E-3701722DDD5A}" type="presParOf" srcId="{5D448F19-C9FC-4955-8C56-B6ACC06870A5}" destId="{CBB003AC-0707-4768-AA41-7155661F4345}" srcOrd="1" destOrd="0" presId="urn:microsoft.com/office/officeart/2008/layout/VerticalCurvedList"/>
    <dgm:cxn modelId="{06C9194D-B5BA-4D21-9A6E-E7B82D9714E4}" type="presParOf" srcId="{5D448F19-C9FC-4955-8C56-B6ACC06870A5}" destId="{CA71AA2B-F51B-4CAF-B87A-55F63F549DC1}" srcOrd="2" destOrd="0" presId="urn:microsoft.com/office/officeart/2008/layout/VerticalCurvedList"/>
    <dgm:cxn modelId="{3EF94839-13DE-4170-BD91-6EC231AD2D99}" type="presParOf" srcId="{CA71AA2B-F51B-4CAF-B87A-55F63F549DC1}" destId="{AD2A4BD6-D6CF-458F-A862-49211456B3CC}" srcOrd="0" destOrd="0" presId="urn:microsoft.com/office/officeart/2008/layout/VerticalCurvedList"/>
    <dgm:cxn modelId="{65C438D9-83B6-4793-85FB-80C4DF13BB39}" type="presParOf" srcId="{5D448F19-C9FC-4955-8C56-B6ACC06870A5}" destId="{71EFC7FA-D610-4C91-8BF0-6975F5A872A9}" srcOrd="3" destOrd="0" presId="urn:microsoft.com/office/officeart/2008/layout/VerticalCurvedList"/>
    <dgm:cxn modelId="{A8EFC11F-B93C-4722-9FEE-973E8A968590}" type="presParOf" srcId="{5D448F19-C9FC-4955-8C56-B6ACC06870A5}" destId="{7200ECF9-96DA-41B9-B71F-2AF0808DA5A7}" srcOrd="4" destOrd="0" presId="urn:microsoft.com/office/officeart/2008/layout/VerticalCurvedList"/>
    <dgm:cxn modelId="{B557C90C-3A2D-452D-92F8-ACA55D26A40B}" type="presParOf" srcId="{7200ECF9-96DA-41B9-B71F-2AF0808DA5A7}" destId="{916F249D-CDC3-4790-BBF0-815585A04679}" srcOrd="0" destOrd="0" presId="urn:microsoft.com/office/officeart/2008/layout/VerticalCurvedList"/>
    <dgm:cxn modelId="{0BC57EBC-E63B-42D1-AAB5-7FD1E352C03F}" type="presParOf" srcId="{5D448F19-C9FC-4955-8C56-B6ACC06870A5}" destId="{6A36D423-611A-4243-8830-6752B67D6D87}" srcOrd="5" destOrd="0" presId="urn:microsoft.com/office/officeart/2008/layout/VerticalCurvedList"/>
    <dgm:cxn modelId="{5C1B1968-A102-4297-8BFB-2E105F2E365A}" type="presParOf" srcId="{5D448F19-C9FC-4955-8C56-B6ACC06870A5}" destId="{D4757461-0276-482F-9F55-AC54963729F9}" srcOrd="6" destOrd="0" presId="urn:microsoft.com/office/officeart/2008/layout/VerticalCurvedList"/>
    <dgm:cxn modelId="{CC4C6528-1894-448C-B921-DAC5538676D6}" type="presParOf" srcId="{D4757461-0276-482F-9F55-AC54963729F9}" destId="{2266EB46-AE9D-45F7-96F5-DA7A54727373}" srcOrd="0" destOrd="0" presId="urn:microsoft.com/office/officeart/2008/layout/VerticalCurvedList"/>
    <dgm:cxn modelId="{19C725D0-1301-4EE5-B438-78CBB82753EC}" type="presParOf" srcId="{5D448F19-C9FC-4955-8C56-B6ACC06870A5}" destId="{EDFEA209-8E87-4D17-B1D4-DF5B306704F5}" srcOrd="7" destOrd="0" presId="urn:microsoft.com/office/officeart/2008/layout/VerticalCurvedList"/>
    <dgm:cxn modelId="{120D484F-3CB5-47B0-A235-0CB841A2A196}" type="presParOf" srcId="{5D448F19-C9FC-4955-8C56-B6ACC06870A5}" destId="{871EB0EF-A966-4883-81B7-BAC41137D093}" srcOrd="8" destOrd="0" presId="urn:microsoft.com/office/officeart/2008/layout/VerticalCurvedList"/>
    <dgm:cxn modelId="{D405D396-E5C3-440B-8324-B3483E09CECB}" type="presParOf" srcId="{871EB0EF-A966-4883-81B7-BAC41137D093}" destId="{44A10654-E637-42C0-ABF6-3DABEECADA3B}" srcOrd="0" destOrd="0" presId="urn:microsoft.com/office/officeart/2008/layout/VerticalCurvedList"/>
    <dgm:cxn modelId="{8AD2C457-41D4-4B9E-BEC9-BBFE91CF9499}" type="presParOf" srcId="{5D448F19-C9FC-4955-8C56-B6ACC06870A5}" destId="{528A44D7-CD47-4DE8-998E-EFE8AEC25B5E}" srcOrd="9" destOrd="0" presId="urn:microsoft.com/office/officeart/2008/layout/VerticalCurvedList"/>
    <dgm:cxn modelId="{0A9EBFF6-291B-445B-991A-60513C3108C1}" type="presParOf" srcId="{5D448F19-C9FC-4955-8C56-B6ACC06870A5}" destId="{92F607DB-0900-4322-9116-06E859D29993}" srcOrd="10" destOrd="0" presId="urn:microsoft.com/office/officeart/2008/layout/VerticalCurvedList"/>
    <dgm:cxn modelId="{98ED6A71-AA36-4A33-BDEB-6BC0FCC08F8F}" type="presParOf" srcId="{92F607DB-0900-4322-9116-06E859D29993}" destId="{40DE1DA4-6776-41FD-9589-947B4F16B43A}" srcOrd="0" destOrd="0" presId="urn:microsoft.com/office/officeart/2008/layout/VerticalCurvedList"/>
    <dgm:cxn modelId="{B0A02490-969A-471E-BA50-C20DD28232DD}" type="presParOf" srcId="{5D448F19-C9FC-4955-8C56-B6ACC06870A5}" destId="{37D2652E-D792-46F9-98A2-40AB656B9AB6}" srcOrd="11" destOrd="0" presId="urn:microsoft.com/office/officeart/2008/layout/VerticalCurvedList"/>
    <dgm:cxn modelId="{F9EB9029-4F83-432A-AC51-084BC83263AC}" type="presParOf" srcId="{5D448F19-C9FC-4955-8C56-B6ACC06870A5}" destId="{8BFA3F32-E13F-4D65-A6BD-9511622C4C0D}" srcOrd="12" destOrd="0" presId="urn:microsoft.com/office/officeart/2008/layout/VerticalCurvedList"/>
    <dgm:cxn modelId="{F857662F-46E6-422D-A5FD-BCA6A937118D}" type="presParOf" srcId="{8BFA3F32-E13F-4D65-A6BD-9511622C4C0D}" destId="{04D2DD43-D131-403B-B5C1-1BBB18164A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602BB-2DBA-4F89-9358-B41EFF72FD84}">
      <dsp:nvSpPr>
        <dsp:cNvPr id="0" name=""/>
        <dsp:cNvSpPr/>
      </dsp:nvSpPr>
      <dsp:spPr>
        <a:xfrm>
          <a:off x="-4382917" y="-672266"/>
          <a:ext cx="5221666" cy="5221666"/>
        </a:xfrm>
        <a:prstGeom prst="blockArc">
          <a:avLst>
            <a:gd name="adj1" fmla="val 18900000"/>
            <a:gd name="adj2" fmla="val 2700000"/>
            <a:gd name="adj3" fmla="val 414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003AC-0707-4768-AA41-7155661F4345}">
      <dsp:nvSpPr>
        <dsp:cNvPr id="0" name=""/>
        <dsp:cNvSpPr/>
      </dsp:nvSpPr>
      <dsp:spPr>
        <a:xfrm>
          <a:off x="313378" y="204169"/>
          <a:ext cx="8230698" cy="408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99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/>
            <a:t>Motivation</a:t>
          </a:r>
          <a:endParaRPr lang="en-US" sz="2200" kern="1200" dirty="0"/>
        </a:p>
      </dsp:txBody>
      <dsp:txXfrm>
        <a:off x="313378" y="204169"/>
        <a:ext cx="8230698" cy="408184"/>
      </dsp:txXfrm>
    </dsp:sp>
    <dsp:sp modelId="{AD2A4BD6-D6CF-458F-A862-49211456B3CC}">
      <dsp:nvSpPr>
        <dsp:cNvPr id="0" name=""/>
        <dsp:cNvSpPr/>
      </dsp:nvSpPr>
      <dsp:spPr>
        <a:xfrm>
          <a:off x="58263" y="153146"/>
          <a:ext cx="510230" cy="5102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FC7FA-D610-4C91-8BF0-6975F5A872A9}">
      <dsp:nvSpPr>
        <dsp:cNvPr id="0" name=""/>
        <dsp:cNvSpPr/>
      </dsp:nvSpPr>
      <dsp:spPr>
        <a:xfrm>
          <a:off x="649138" y="816369"/>
          <a:ext cx="7894938" cy="408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99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/>
            <a:t>Network </a:t>
          </a:r>
          <a:r>
            <a:rPr lang="pt-PT" sz="2200" kern="1200" dirty="0" err="1"/>
            <a:t>specification</a:t>
          </a:r>
          <a:r>
            <a:rPr lang="pt-PT" sz="2200" kern="1200" dirty="0"/>
            <a:t> (</a:t>
          </a:r>
          <a:r>
            <a:rPr lang="pt-PT" sz="2200" kern="1200" dirty="0" err="1"/>
            <a:t>reference</a:t>
          </a:r>
          <a:r>
            <a:rPr lang="pt-PT" sz="2200" kern="1200" dirty="0"/>
            <a:t> network) </a:t>
          </a:r>
          <a:endParaRPr lang="en-US" sz="2200" kern="1200" dirty="0"/>
        </a:p>
      </dsp:txBody>
      <dsp:txXfrm>
        <a:off x="649138" y="816369"/>
        <a:ext cx="7894938" cy="408184"/>
      </dsp:txXfrm>
    </dsp:sp>
    <dsp:sp modelId="{916F249D-CDC3-4790-BBF0-815585A04679}">
      <dsp:nvSpPr>
        <dsp:cNvPr id="0" name=""/>
        <dsp:cNvSpPr/>
      </dsp:nvSpPr>
      <dsp:spPr>
        <a:xfrm>
          <a:off x="394022" y="765346"/>
          <a:ext cx="510230" cy="5102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6D423-611A-4243-8830-6752B67D6D87}">
      <dsp:nvSpPr>
        <dsp:cNvPr id="0" name=""/>
        <dsp:cNvSpPr/>
      </dsp:nvSpPr>
      <dsp:spPr>
        <a:xfrm>
          <a:off x="802672" y="1428568"/>
          <a:ext cx="7741404" cy="408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99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/>
            <a:t>Transparent Transport Mode</a:t>
          </a:r>
        </a:p>
      </dsp:txBody>
      <dsp:txXfrm>
        <a:off x="802672" y="1428568"/>
        <a:ext cx="7741404" cy="408184"/>
      </dsp:txXfrm>
    </dsp:sp>
    <dsp:sp modelId="{2266EB46-AE9D-45F7-96F5-DA7A54727373}">
      <dsp:nvSpPr>
        <dsp:cNvPr id="0" name=""/>
        <dsp:cNvSpPr/>
      </dsp:nvSpPr>
      <dsp:spPr>
        <a:xfrm>
          <a:off x="547557" y="1377545"/>
          <a:ext cx="510230" cy="5102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EA209-8E87-4D17-B1D4-DF5B306704F5}">
      <dsp:nvSpPr>
        <dsp:cNvPr id="0" name=""/>
        <dsp:cNvSpPr/>
      </dsp:nvSpPr>
      <dsp:spPr>
        <a:xfrm>
          <a:off x="802672" y="2040380"/>
          <a:ext cx="7741404" cy="408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99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/>
            <a:t>Capital </a:t>
          </a:r>
          <a:r>
            <a:rPr lang="pt-PT" sz="2200" kern="1200" dirty="0" err="1"/>
            <a:t>Expenditure</a:t>
          </a:r>
          <a:r>
            <a:rPr lang="pt-PT" sz="2200" kern="1200" dirty="0"/>
            <a:t> (CAPEX)</a:t>
          </a:r>
          <a:endParaRPr lang="en-US" sz="2200" kern="1200" dirty="0"/>
        </a:p>
      </dsp:txBody>
      <dsp:txXfrm>
        <a:off x="802672" y="2040380"/>
        <a:ext cx="7741404" cy="408184"/>
      </dsp:txXfrm>
    </dsp:sp>
    <dsp:sp modelId="{44A10654-E637-42C0-ABF6-3DABEECADA3B}">
      <dsp:nvSpPr>
        <dsp:cNvPr id="0" name=""/>
        <dsp:cNvSpPr/>
      </dsp:nvSpPr>
      <dsp:spPr>
        <a:xfrm>
          <a:off x="547557" y="1989356"/>
          <a:ext cx="510230" cy="5102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A44D7-CD47-4DE8-998E-EFE8AEC25B5E}">
      <dsp:nvSpPr>
        <dsp:cNvPr id="0" name=""/>
        <dsp:cNvSpPr/>
      </dsp:nvSpPr>
      <dsp:spPr>
        <a:xfrm>
          <a:off x="649138" y="2652579"/>
          <a:ext cx="7894938" cy="408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99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/>
            <a:t>Heuristics</a:t>
          </a:r>
          <a:r>
            <a:rPr lang="pt-PT" sz="2200" kern="1200" dirty="0"/>
            <a:t> </a:t>
          </a:r>
          <a:r>
            <a:rPr lang="pt-PT" sz="2200" kern="1200" dirty="0" err="1"/>
            <a:t>algorithm</a:t>
          </a:r>
          <a:endParaRPr lang="en-US" sz="2200" kern="1200" dirty="0"/>
        </a:p>
      </dsp:txBody>
      <dsp:txXfrm>
        <a:off x="649138" y="2652579"/>
        <a:ext cx="7894938" cy="408184"/>
      </dsp:txXfrm>
    </dsp:sp>
    <dsp:sp modelId="{40DE1DA4-6776-41FD-9589-947B4F16B43A}">
      <dsp:nvSpPr>
        <dsp:cNvPr id="0" name=""/>
        <dsp:cNvSpPr/>
      </dsp:nvSpPr>
      <dsp:spPr>
        <a:xfrm>
          <a:off x="394022" y="2601556"/>
          <a:ext cx="510230" cy="5102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2652E-D792-46F9-98A2-40AB656B9AB6}">
      <dsp:nvSpPr>
        <dsp:cNvPr id="0" name=""/>
        <dsp:cNvSpPr/>
      </dsp:nvSpPr>
      <dsp:spPr>
        <a:xfrm>
          <a:off x="313378" y="3264778"/>
          <a:ext cx="8230698" cy="408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99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How to use</a:t>
          </a:r>
        </a:p>
      </dsp:txBody>
      <dsp:txXfrm>
        <a:off x="313378" y="3264778"/>
        <a:ext cx="8230698" cy="408184"/>
      </dsp:txXfrm>
    </dsp:sp>
    <dsp:sp modelId="{04D2DD43-D131-403B-B5C1-1BBB18164A20}">
      <dsp:nvSpPr>
        <dsp:cNvPr id="0" name=""/>
        <dsp:cNvSpPr/>
      </dsp:nvSpPr>
      <dsp:spPr>
        <a:xfrm>
          <a:off x="58263" y="3213755"/>
          <a:ext cx="510230" cy="5102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2F855-7F3A-491F-8044-6D00F2E237B2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53C57-C550-45C1-AC8D-8101F1894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Os links são conexões ponto-a-ponto físicas asseguradas pelos sistemas de transmissão entre dois nós adjacentes.</a:t>
            </a:r>
          </a:p>
          <a:p>
            <a:r>
              <a:rPr lang="pt-PT" dirty="0"/>
              <a:t>Cada link tem dois </a:t>
            </a:r>
            <a:r>
              <a:rPr lang="pt-PT" dirty="0" err="1"/>
              <a:t>optical</a:t>
            </a:r>
            <a:r>
              <a:rPr lang="pt-PT" dirty="0"/>
              <a:t> </a:t>
            </a:r>
            <a:r>
              <a:rPr lang="pt-PT" dirty="0" err="1"/>
              <a:t>line</a:t>
            </a:r>
            <a:r>
              <a:rPr lang="pt-PT" dirty="0"/>
              <a:t> terminal, um em cada extremidade.</a:t>
            </a:r>
          </a:p>
          <a:p>
            <a:r>
              <a:rPr lang="pt-PT" dirty="0"/>
              <a:t>Os sinais são transmitidos através de um par de fibras com comunicação bidirecional.</a:t>
            </a:r>
          </a:p>
          <a:p>
            <a:r>
              <a:rPr lang="pt-PT" dirty="0"/>
              <a:t>Contêm amplificadores </a:t>
            </a:r>
            <a:r>
              <a:rPr lang="pt-PT" dirty="0" err="1"/>
              <a:t>ópticos</a:t>
            </a:r>
            <a:r>
              <a:rPr lang="pt-PT" dirty="0"/>
              <a:t> a uma distância esperada (</a:t>
            </a:r>
            <a:r>
              <a:rPr lang="pt-PT" dirty="0" err="1"/>
              <a:t>span</a:t>
            </a:r>
            <a:r>
              <a:rPr lang="pt-PT" dirty="0"/>
              <a:t>) para aumentar a intensidade do sinal.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53C57-C550-45C1-AC8D-8101F18948B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2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No modo de transporte transparente, uma rota é definida apenas entre nós de origem e destino sempre no domínio ótico.</a:t>
            </a:r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53C57-C550-45C1-AC8D-8101F18948B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5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CAPEX can be sub-divided into the cost of buying the </a:t>
            </a:r>
            <a:r>
              <a:rPr lang="en-US" dirty="0" err="1"/>
              <a:t>equipments</a:t>
            </a:r>
            <a:r>
              <a:rPr lang="en-US" dirty="0"/>
              <a:t> and setting up the infrastructures. The OPEX comprises the rent paid for the floor space, the payment for the energy, and the support of the operational </a:t>
            </a:r>
            <a:r>
              <a:rPr lang="en-US" dirty="0" err="1"/>
              <a:t>processes.In</a:t>
            </a:r>
            <a:r>
              <a:rPr lang="en-US" dirty="0"/>
              <a:t> the operational processes are included the service provisioning, fault management, maintenance, </a:t>
            </a:r>
            <a:r>
              <a:rPr lang="en-GB" dirty="0"/>
              <a:t>marketing and administration.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53C57-C550-45C1-AC8D-8101F18948B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32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que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heuristicas</a:t>
            </a:r>
            <a:r>
              <a:rPr lang="en-GB" dirty="0"/>
              <a:t> ?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53C57-C550-45C1-AC8D-8101F18948B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975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26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7866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101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55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688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8299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15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8442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716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95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87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741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4752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104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106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985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6212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2157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23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867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000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7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12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73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13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337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C917-E499-4CEC-BDFB-AB7EF7F701DC}" type="datetimeFigureOut">
              <a:rPr lang="pt-PT" smtClean="0"/>
              <a:t>21/05/2019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342EF3-E1D6-4436-B022-C5C96934243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12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0FCBC-818F-4C9D-884E-0F5296166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6644" y="1606858"/>
            <a:ext cx="11061577" cy="333174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Heuristics Development for Optical Transport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Networks Dimensioning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1600" dirty="0">
                <a:solidFill>
                  <a:schemeClr val="tx1"/>
                </a:solidFill>
              </a:rPr>
              <a:t>Eduardo Fernandes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/>
              <a:t/>
            </a:r>
            <a:br>
              <a:rPr lang="en-US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99A700-E9E2-4C4E-8177-0E56A1BB6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917" y="4071922"/>
            <a:ext cx="7766936" cy="787497"/>
          </a:xfrm>
        </p:spPr>
        <p:txBody>
          <a:bodyPr/>
          <a:lstStyle/>
          <a:p>
            <a:pPr algn="l"/>
            <a:r>
              <a:rPr lang="en-US" sz="1600" dirty="0"/>
              <a:t>Supervisor:        Prof. Armando Humberto Moreira Nolasco Pinto</a:t>
            </a:r>
            <a:endParaRPr lang="pt-PT" sz="1600" dirty="0"/>
          </a:p>
          <a:p>
            <a:pPr algn="l"/>
            <a:r>
              <a:rPr lang="en-US" sz="1600" dirty="0"/>
              <a:t>Co-Supervisor:  Dr. Rui Manuel Dias </a:t>
            </a:r>
            <a:r>
              <a:rPr lang="en-US" sz="1600" dirty="0" err="1"/>
              <a:t>Morais</a:t>
            </a:r>
            <a:endParaRPr lang="pt-PT" sz="1600" dirty="0"/>
          </a:p>
          <a:p>
            <a:endParaRPr lang="pt-PT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C22A4BB-7209-4287-B0D4-06E03E7B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10" y="5392798"/>
            <a:ext cx="7596891" cy="123990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42F0206-28B8-4B37-9265-54F7DB8D6F89}"/>
              </a:ext>
            </a:extLst>
          </p:cNvPr>
          <p:cNvSpPr/>
          <p:nvPr/>
        </p:nvSpPr>
        <p:spPr>
          <a:xfrm>
            <a:off x="1009917" y="328474"/>
            <a:ext cx="6944475" cy="787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FCBD91-2C34-43B0-A5B5-11074BBFACDD}"/>
              </a:ext>
            </a:extLst>
          </p:cNvPr>
          <p:cNvSpPr/>
          <p:nvPr/>
        </p:nvSpPr>
        <p:spPr>
          <a:xfrm>
            <a:off x="1009917" y="234890"/>
            <a:ext cx="7741328" cy="66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Master’s Degree in Electronics and Telecommunications Engineering</a:t>
            </a:r>
            <a:endParaRPr lang="pt-PT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890E8B5-3DA9-4E8A-AE2C-DB1173A0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Heuristics</a:t>
            </a:r>
            <a:br>
              <a:rPr lang="en-US" sz="5400" dirty="0"/>
            </a:br>
            <a:r>
              <a:rPr lang="en-US" sz="5400" dirty="0"/>
              <a:t>algorithm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5C90E24-E238-428E-899C-D36B7D8C6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936767E-3217-4820-8422-DFCCCE5A99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9" r="15625"/>
          <a:stretch/>
        </p:blipFill>
        <p:spPr>
          <a:xfrm>
            <a:off x="1222558" y="465641"/>
            <a:ext cx="9672517" cy="586447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310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E7652-12A9-4FE6-AA5B-BEFA1067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5E212A-4230-47A2-B86C-4B9F9E8D1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/>
          <a:lstStyle/>
          <a:p>
            <a:r>
              <a:rPr lang="en-GB" dirty="0"/>
              <a:t>First open “input_parameters_values.txt” file and fill it in with entry variables values.</a:t>
            </a:r>
          </a:p>
          <a:p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EB6A4D-8492-4B79-A470-A352462AD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0" r="50000" b="33750"/>
          <a:stretch/>
        </p:blipFill>
        <p:spPr>
          <a:xfrm>
            <a:off x="578497" y="2062584"/>
            <a:ext cx="4023946" cy="28781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0C6D18-5F4E-4D08-91FE-D8E11120B4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5278" r="47501" b="7210"/>
          <a:stretch/>
        </p:blipFill>
        <p:spPr>
          <a:xfrm>
            <a:off x="5199762" y="2062584"/>
            <a:ext cx="4023947" cy="28618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1B0FBE8-D02D-4EF9-8D69-2C033EFD1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72" t="68194" r="47806" b="6803"/>
          <a:stretch/>
        </p:blipFill>
        <p:spPr>
          <a:xfrm>
            <a:off x="2189779" y="5271637"/>
            <a:ext cx="5358686" cy="14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517BCB-FFAC-48CA-8984-FB93031C7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21095"/>
            <a:ext cx="8596668" cy="5220268"/>
          </a:xfrm>
        </p:spPr>
        <p:txBody>
          <a:bodyPr/>
          <a:lstStyle/>
          <a:p>
            <a:r>
              <a:rPr lang="en-GB" dirty="0"/>
              <a:t>Run program;</a:t>
            </a:r>
          </a:p>
          <a:p>
            <a:r>
              <a:rPr lang="en-GB" dirty="0"/>
              <a:t>Analyse results present in “FinalReport.txt” file.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2CB7D4-C341-4099-8839-9119699B4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7" r="67551" b="44217"/>
          <a:stretch/>
        </p:blipFill>
        <p:spPr>
          <a:xfrm>
            <a:off x="1492553" y="1759029"/>
            <a:ext cx="3956180" cy="30089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78713AE-838A-48C6-BFB5-A3135F0257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75" r="77041" b="23265"/>
          <a:stretch/>
        </p:blipFill>
        <p:spPr>
          <a:xfrm>
            <a:off x="6263951" y="1759029"/>
            <a:ext cx="2799184" cy="30089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8A39E9E-7FFA-4C44-B5EE-FB7BDB65B9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71" t="35972" r="54158" b="35918"/>
          <a:stretch/>
        </p:blipFill>
        <p:spPr>
          <a:xfrm>
            <a:off x="1931631" y="4767943"/>
            <a:ext cx="5731912" cy="19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4AFEB2-5016-4D85-AACE-6727AF2F4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7" r="70859" b="13332"/>
          <a:stretch/>
        </p:blipFill>
        <p:spPr>
          <a:xfrm>
            <a:off x="503853" y="447870"/>
            <a:ext cx="3552825" cy="5486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BD7665-8F32-4324-8D2A-45222E6D25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33" r="5638" b="64354"/>
          <a:stretch/>
        </p:blipFill>
        <p:spPr>
          <a:xfrm>
            <a:off x="4594356" y="447870"/>
            <a:ext cx="7246191" cy="13587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73AF84-C522-4F79-9D4B-821327B0B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355" r="41531" b="9796"/>
          <a:stretch/>
        </p:blipFill>
        <p:spPr>
          <a:xfrm>
            <a:off x="4385387" y="2509935"/>
            <a:ext cx="7128588" cy="31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6C755-D4F8-437E-B8CB-8173CB88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Contents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FE972B3B-B6F8-4229-ACDC-6269D5D4A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602819"/>
              </p:ext>
            </p:extLst>
          </p:nvPr>
        </p:nvGraphicFramePr>
        <p:xfrm>
          <a:off x="518065" y="1627928"/>
          <a:ext cx="8596312" cy="3877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0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10C10-B07D-420A-AA57-D883AAAA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936E75-F16C-4B96-BFC2-E3A38393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3289"/>
            <a:ext cx="8596668" cy="4248074"/>
          </a:xfrm>
        </p:spPr>
        <p:txBody>
          <a:bodyPr>
            <a:normAutofit/>
          </a:bodyPr>
          <a:lstStyle/>
          <a:p>
            <a:r>
              <a:rPr lang="en-US" dirty="0"/>
              <a:t>The crucial premise for network operators to choose the technology and architecture to deploy is the cost minimization,  preferably in a short period of time (Heuristics).</a:t>
            </a:r>
          </a:p>
          <a:p>
            <a:endParaRPr lang="en-US" dirty="0"/>
          </a:p>
          <a:p>
            <a:r>
              <a:rPr lang="en-US" dirty="0"/>
              <a:t>The cost factor is therefore a major issue in the telecommunication industry and tend to have a strong influence in all engineering </a:t>
            </a:r>
            <a:r>
              <a:rPr lang="en-GB" dirty="0"/>
              <a:t>decisions. </a:t>
            </a:r>
          </a:p>
          <a:p>
            <a:endParaRPr lang="en-US" dirty="0"/>
          </a:p>
          <a:p>
            <a:r>
              <a:rPr lang="en-US" dirty="0"/>
              <a:t>Planning tools directly affect the competitiveness of system vendors and </a:t>
            </a:r>
            <a:r>
              <a:rPr lang="en-GB" dirty="0"/>
              <a:t>network operators.</a:t>
            </a:r>
          </a:p>
          <a:p>
            <a:endParaRPr lang="en-GB" dirty="0"/>
          </a:p>
          <a:p>
            <a:r>
              <a:rPr lang="en-US" dirty="0"/>
              <a:t>The extreme difficulty to make a fast and scalable planning to an </a:t>
            </a:r>
            <a:r>
              <a:rPr lang="en-GB" dirty="0"/>
              <a:t>optical network by hand.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3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F7E55-2F0C-4C58-95DD-6BA74A05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43" y="455483"/>
            <a:ext cx="8596668" cy="1320800"/>
          </a:xfrm>
        </p:spPr>
        <p:txBody>
          <a:bodyPr/>
          <a:lstStyle/>
          <a:p>
            <a:r>
              <a:rPr lang="en-GB" dirty="0"/>
              <a:t>Network specification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1DD904-C8DA-453A-BAC2-7BA98AFF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Network components: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438B53-A536-4F8A-97DF-A6A740E32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6" y="1629146"/>
            <a:ext cx="6587412" cy="28170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57548E-6E58-42DF-AFA1-1054E6D63EDA}"/>
              </a:ext>
            </a:extLst>
          </p:cNvPr>
          <p:cNvSpPr txBox="1"/>
          <p:nvPr/>
        </p:nvSpPr>
        <p:spPr>
          <a:xfrm>
            <a:off x="792743" y="5088457"/>
            <a:ext cx="74216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Nodal degree: The number of links incident on that node.</a:t>
            </a:r>
          </a:p>
          <a:p>
            <a:endParaRPr lang="en-GB" sz="1400" dirty="0"/>
          </a:p>
          <a:p>
            <a:r>
              <a:rPr lang="en-GB" sz="1400" dirty="0"/>
              <a:t>Traffic: Collection of services that must be carried (ex: ODU0 demands).</a:t>
            </a:r>
          </a:p>
          <a:p>
            <a:endParaRPr lang="en-GB" sz="1400" dirty="0"/>
          </a:p>
          <a:p>
            <a:r>
              <a:rPr lang="en-GB" sz="1400" dirty="0"/>
              <a:t>Demand: Represents an individual traffic request. </a:t>
            </a:r>
          </a:p>
        </p:txBody>
      </p:sp>
    </p:spTree>
    <p:extLst>
      <p:ext uri="{BB962C8B-B14F-4D97-AF65-F5344CB8AC3E}">
        <p14:creationId xmlns:p14="http://schemas.microsoft.com/office/powerpoint/2010/main" val="10584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C84165-27DA-4554-B0E6-5AE30C0D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43" y="649030"/>
            <a:ext cx="3720916" cy="3560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Reference network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Imagem 6" descr="Uma imagem com céu, interior, mesa, parede&#10;&#10;Descrição gerada com confiança muito alta">
            <a:extLst>
              <a:ext uri="{FF2B5EF4-FFF2-40B4-BE49-F238E27FC236}">
                <a16:creationId xmlns:a16="http://schemas.microsoft.com/office/drawing/2014/main" id="{18406EC1-DE94-471C-AF13-169DA6F6C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08" y="1571221"/>
            <a:ext cx="6631411" cy="42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C58E81-33F2-4D0C-A4BA-EB733A30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36" y="855301"/>
            <a:ext cx="3300646" cy="2402778"/>
          </a:xfrm>
        </p:spPr>
        <p:txBody>
          <a:bodyPr anchor="ctr">
            <a:normAutofit/>
          </a:bodyPr>
          <a:lstStyle/>
          <a:p>
            <a:r>
              <a:rPr lang="en-GB" dirty="0"/>
              <a:t>Transparent Transport Mode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arcador de Posição de Conteúdo 2">
            <a:extLst>
              <a:ext uri="{FF2B5EF4-FFF2-40B4-BE49-F238E27FC236}">
                <a16:creationId xmlns:a16="http://schemas.microsoft.com/office/drawing/2014/main" id="{82123ABA-FF22-424B-925B-A214573F2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Keeps the signal in the optical domain at every intermediate nodes of the path between the source and </a:t>
            </a:r>
            <a:r>
              <a:rPr lang="en-GB" dirty="0"/>
              <a:t>the destination;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US" dirty="0"/>
              <a:t>Electrical regeneration is not present;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Only performs OEO conversion at the end nodes </a:t>
            </a:r>
            <a:r>
              <a:rPr lang="en-GB" dirty="0"/>
              <a:t>of the path;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Wavelength continuity must be guaranteed;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US" dirty="0"/>
              <a:t>A single-hop grooming scheme is applied, where only client signals with the same source and destination can be groomed into the same wavelength.</a:t>
            </a:r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Marcador de Posição de Conteúdo 8" descr="Uma imagem com céu, sentado, interior, cabo&#10;&#10;Descrição gerada com confiança muito alta">
            <a:extLst>
              <a:ext uri="{FF2B5EF4-FFF2-40B4-BE49-F238E27FC236}">
                <a16:creationId xmlns:a16="http://schemas.microsoft.com/office/drawing/2014/main" id="{A5531FCD-C1EA-455D-AA54-74F09435D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7" y="3258079"/>
            <a:ext cx="4163734" cy="26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618AC-EFF2-425F-AD43-881B075D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Capital Expenditure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EE73EC-C873-4BAA-9E98-1D152EDA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cost of a </a:t>
            </a:r>
            <a:r>
              <a:rPr lang="en-US" dirty="0"/>
              <a:t>telecommunication network can be divided into the Capital Expenditure (CAPEX) and the Operational Expenditure (OPEX). </a:t>
            </a:r>
          </a:p>
          <a:p>
            <a:endParaRPr lang="en-US" dirty="0"/>
          </a:p>
          <a:p>
            <a:r>
              <a:rPr lang="en-US" dirty="0"/>
              <a:t>CAPEX: The amount of money needed to setup the network.</a:t>
            </a:r>
          </a:p>
          <a:p>
            <a:r>
              <a:rPr lang="en-US" dirty="0"/>
              <a:t>OPEX: The amount of money needed to run the network.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4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363CB50-9A5C-4B2C-BF64-C07DA5642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1" t="51944" r="40482" b="40235"/>
          <a:stretch/>
        </p:blipFill>
        <p:spPr>
          <a:xfrm>
            <a:off x="1436914" y="819150"/>
            <a:ext cx="1660849" cy="53378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DB4BC7-1C91-4505-8523-ACC651FE5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37" t="40417" r="42031" b="45169"/>
          <a:stretch/>
        </p:blipFill>
        <p:spPr>
          <a:xfrm>
            <a:off x="5723942" y="591812"/>
            <a:ext cx="1357215" cy="9884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583FF2-60D9-44B2-BCCB-7314E28D8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69" t="56870" r="41683" b="30139"/>
          <a:stretch/>
        </p:blipFill>
        <p:spPr>
          <a:xfrm>
            <a:off x="7287793" y="665087"/>
            <a:ext cx="1566377" cy="89087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BB808B4-D62B-41B4-A589-767F1DB88B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262" t="59483" r="37915" b="32218"/>
          <a:stretch/>
        </p:blipFill>
        <p:spPr>
          <a:xfrm>
            <a:off x="1297538" y="1653356"/>
            <a:ext cx="2416629" cy="5691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DE64CD-1B77-4F45-9224-67AF0A4D8E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918" t="66250" r="25625" b="25451"/>
          <a:stretch/>
        </p:blipFill>
        <p:spPr>
          <a:xfrm>
            <a:off x="1436910" y="3069288"/>
            <a:ext cx="5298233" cy="569169"/>
          </a:xfrm>
          <a:prstGeom prst="rect">
            <a:avLst/>
          </a:prstGeom>
        </p:spPr>
      </p:pic>
      <p:pic>
        <p:nvPicPr>
          <p:cNvPr id="13" name="Imagem 12" descr="Uma imagem com objeto, relógio&#10;&#10;Descrição gerada com confiança muito alta">
            <a:extLst>
              <a:ext uri="{FF2B5EF4-FFF2-40B4-BE49-F238E27FC236}">
                <a16:creationId xmlns:a16="http://schemas.microsoft.com/office/drawing/2014/main" id="{80F2EDA8-4EBF-456D-BD00-457CAF6163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1" y="3943185"/>
            <a:ext cx="5298233" cy="629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7B40F57-E8DF-45A5-BFF1-9C220BE284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782" t="34027" r="24921" b="52982"/>
          <a:stretch/>
        </p:blipFill>
        <p:spPr>
          <a:xfrm>
            <a:off x="1436911" y="5127471"/>
            <a:ext cx="5766513" cy="89087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933DA9-81C3-4C4D-8224-A5383ECDF6D3}"/>
              </a:ext>
            </a:extLst>
          </p:cNvPr>
          <p:cNvSpPr txBox="1"/>
          <p:nvPr/>
        </p:nvSpPr>
        <p:spPr>
          <a:xfrm>
            <a:off x="6867330" y="3182635"/>
            <a:ext cx="2957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Bidirectional links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Unidirectional links</a:t>
            </a:r>
          </a:p>
        </p:txBody>
      </p:sp>
    </p:spTree>
    <p:extLst>
      <p:ext uri="{BB962C8B-B14F-4D97-AF65-F5344CB8AC3E}">
        <p14:creationId xmlns:p14="http://schemas.microsoft.com/office/powerpoint/2010/main" val="19425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7D0AEE3-A551-4E6A-A316-A5E22E337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57" t="52917" r="35255" b="34830"/>
          <a:stretch/>
        </p:blipFill>
        <p:spPr>
          <a:xfrm>
            <a:off x="1019877" y="1030157"/>
            <a:ext cx="3302648" cy="8403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1FB044-70B2-4242-9523-873C4A36C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97" t="70833" r="35255" b="16913"/>
          <a:stretch/>
        </p:blipFill>
        <p:spPr>
          <a:xfrm>
            <a:off x="967489" y="2170534"/>
            <a:ext cx="3407424" cy="8403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CB378A-9000-4A02-A773-D3DAD71E90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29" t="81633" r="37857" b="8299"/>
          <a:stretch/>
        </p:blipFill>
        <p:spPr>
          <a:xfrm>
            <a:off x="382555" y="3310911"/>
            <a:ext cx="3815586" cy="8403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D66314-A8EE-4F41-9A5C-748AC5C7BB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18" t="62721" r="35562" b="29796"/>
          <a:stretch/>
        </p:blipFill>
        <p:spPr>
          <a:xfrm>
            <a:off x="1025730" y="4348064"/>
            <a:ext cx="3806893" cy="6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464</Words>
  <Application>Microsoft Office PowerPoint</Application>
  <PresentationFormat>Widescreen</PresentationFormat>
  <Paragraphs>63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Faceta</vt:lpstr>
      <vt:lpstr>           Heuristics Development for Optical Transport Networks Dimensioning  Eduardo Fernandes  </vt:lpstr>
      <vt:lpstr>Contents</vt:lpstr>
      <vt:lpstr>Motivation</vt:lpstr>
      <vt:lpstr>Network specification </vt:lpstr>
      <vt:lpstr>PowerPoint Presentation</vt:lpstr>
      <vt:lpstr>Transparent Transport Mode</vt:lpstr>
      <vt:lpstr>Capital Expenditure</vt:lpstr>
      <vt:lpstr>PowerPoint Presentation</vt:lpstr>
      <vt:lpstr>PowerPoint Presentation</vt:lpstr>
      <vt:lpstr>Heuristics algorithm</vt:lpstr>
      <vt:lpstr>PowerPoint Presentation</vt:lpstr>
      <vt:lpstr>How to use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Heuristics Development for Optical Transport Networks Dimensioning  Eduardo Fernandes  </dc:title>
  <dc:creator>Eduardo Fernandes</dc:creator>
  <cp:lastModifiedBy>Armando Nolasco Pinto</cp:lastModifiedBy>
  <cp:revision>5</cp:revision>
  <dcterms:created xsi:type="dcterms:W3CDTF">2019-05-21T14:41:55Z</dcterms:created>
  <dcterms:modified xsi:type="dcterms:W3CDTF">2019-05-21T16:31:24Z</dcterms:modified>
</cp:coreProperties>
</file>