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297" r:id="rId43"/>
    <p:sldId id="298"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kumimoji="1" lang="es-ES" altLang="ja-JP" smtClean="0"/>
              <a:t>Haga clic para modificar el estilo de título del patrón</a:t>
            </a:r>
            <a:endParaRPr kumimoji="1" lang="ja-JP" alt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s-ES" altLang="ja-JP" smtClean="0"/>
              <a:t>Haga clic para modificar el estilo de subtítulo del patrón</a:t>
            </a:r>
            <a:endParaRPr kumimoji="1" lang="ja-JP" altLang="en-US"/>
          </a:p>
        </p:txBody>
      </p:sp>
      <p:sp>
        <p:nvSpPr>
          <p:cNvPr id="4" name="Marcador de fecha 3"/>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11"/>
          </p:nvPr>
        </p:nvSpPr>
        <p:spPr/>
        <p:txBody>
          <a:bodyPr/>
          <a:lstStyle/>
          <a:p>
            <a:endParaRPr kumimoji="1" lang="ja-JP" altLang="en-US"/>
          </a:p>
        </p:txBody>
      </p:sp>
      <p:sp>
        <p:nvSpPr>
          <p:cNvPr id="6" name="Marcador de número de diapositiva 5"/>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156401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Marcador de texto vertical 2"/>
          <p:cNvSpPr>
            <a:spLocks noGrp="1"/>
          </p:cNvSpPr>
          <p:nvPr>
            <p:ph type="body" orient="vert" idx="1"/>
          </p:nvPr>
        </p:nvSpPr>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fecha 3"/>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11"/>
          </p:nvPr>
        </p:nvSpPr>
        <p:spPr/>
        <p:txBody>
          <a:bodyPr/>
          <a:lstStyle/>
          <a:p>
            <a:endParaRPr kumimoji="1" lang="ja-JP" altLang="en-US"/>
          </a:p>
        </p:txBody>
      </p:sp>
      <p:sp>
        <p:nvSpPr>
          <p:cNvPr id="6" name="Marcador de número de diapositiva 5"/>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04668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kumimoji="1" lang="es-ES" altLang="ja-JP" smtClean="0"/>
              <a:t>Haga clic para modificar el estilo de título del patrón</a:t>
            </a:r>
            <a:endParaRPr kumimoji="1" lang="ja-JP" alt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fecha 3"/>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11"/>
          </p:nvPr>
        </p:nvSpPr>
        <p:spPr/>
        <p:txBody>
          <a:bodyPr/>
          <a:lstStyle/>
          <a:p>
            <a:endParaRPr kumimoji="1" lang="ja-JP" altLang="en-US"/>
          </a:p>
        </p:txBody>
      </p:sp>
      <p:sp>
        <p:nvSpPr>
          <p:cNvPr id="6" name="Marcador de número de diapositiva 5"/>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421158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Marcador de contenido 2"/>
          <p:cNvSpPr>
            <a:spLocks noGrp="1"/>
          </p:cNvSpPr>
          <p:nvPr>
            <p:ph idx="1"/>
          </p:nvPr>
        </p:nvSpPr>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fecha 3"/>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11"/>
          </p:nvPr>
        </p:nvSpPr>
        <p:spPr/>
        <p:txBody>
          <a:bodyPr/>
          <a:lstStyle/>
          <a:p>
            <a:endParaRPr kumimoji="1" lang="ja-JP" altLang="en-US"/>
          </a:p>
        </p:txBody>
      </p:sp>
      <p:sp>
        <p:nvSpPr>
          <p:cNvPr id="6" name="Marcador de número de diapositiva 5"/>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110082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kumimoji="1" lang="es-ES" altLang="ja-JP" smtClean="0"/>
              <a:t>Haga clic para modificar el estilo de título del patrón</a:t>
            </a:r>
            <a:endParaRPr kumimoji="1" lang="ja-JP" alt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s-ES" altLang="ja-JP" smtClean="0"/>
              <a:t>Haga clic para modificar el estilo de texto del patrón</a:t>
            </a:r>
          </a:p>
        </p:txBody>
      </p:sp>
      <p:sp>
        <p:nvSpPr>
          <p:cNvPr id="4" name="Marcador de fecha 3"/>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11"/>
          </p:nvPr>
        </p:nvSpPr>
        <p:spPr/>
        <p:txBody>
          <a:bodyPr/>
          <a:lstStyle/>
          <a:p>
            <a:endParaRPr kumimoji="1" lang="ja-JP" altLang="en-US"/>
          </a:p>
        </p:txBody>
      </p:sp>
      <p:sp>
        <p:nvSpPr>
          <p:cNvPr id="6" name="Marcador de número de diapositiva 5"/>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117577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Marcador de contenido 2"/>
          <p:cNvSpPr>
            <a:spLocks noGrp="1"/>
          </p:cNvSpPr>
          <p:nvPr>
            <p:ph sz="half" idx="1"/>
          </p:nvPr>
        </p:nvSpPr>
        <p:spPr>
          <a:xfrm>
            <a:off x="838200" y="1825625"/>
            <a:ext cx="5181600" cy="4351338"/>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contenido 3"/>
          <p:cNvSpPr>
            <a:spLocks noGrp="1"/>
          </p:cNvSpPr>
          <p:nvPr>
            <p:ph sz="half" idx="2"/>
          </p:nvPr>
        </p:nvSpPr>
        <p:spPr>
          <a:xfrm>
            <a:off x="6172200" y="1825625"/>
            <a:ext cx="5181600" cy="4351338"/>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Marcador de fecha 4"/>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6" name="Marcador de pie de página 5"/>
          <p:cNvSpPr>
            <a:spLocks noGrp="1"/>
          </p:cNvSpPr>
          <p:nvPr>
            <p:ph type="ftr" sz="quarter" idx="11"/>
          </p:nvPr>
        </p:nvSpPr>
        <p:spPr/>
        <p:txBody>
          <a:bodyPr/>
          <a:lstStyle/>
          <a:p>
            <a:endParaRPr kumimoji="1" lang="ja-JP" altLang="en-US"/>
          </a:p>
        </p:txBody>
      </p:sp>
      <p:sp>
        <p:nvSpPr>
          <p:cNvPr id="7" name="Marcador de número de diapositiva 6"/>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81405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kumimoji="1" lang="es-ES" altLang="ja-JP" smtClean="0"/>
              <a:t>Haga clic para modificar el estilo de título del patrón</a:t>
            </a:r>
            <a:endParaRPr kumimoji="1" lang="ja-JP" alt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Marcador de fecha 6"/>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8" name="Marcador de pie de página 7"/>
          <p:cNvSpPr>
            <a:spLocks noGrp="1"/>
          </p:cNvSpPr>
          <p:nvPr>
            <p:ph type="ftr" sz="quarter" idx="11"/>
          </p:nvPr>
        </p:nvSpPr>
        <p:spPr/>
        <p:txBody>
          <a:bodyPr/>
          <a:lstStyle/>
          <a:p>
            <a:endParaRPr kumimoji="1" lang="ja-JP" altLang="en-US"/>
          </a:p>
        </p:txBody>
      </p:sp>
      <p:sp>
        <p:nvSpPr>
          <p:cNvPr id="9" name="Marcador de número de diapositiva 8"/>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417400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Marcador de fecha 2"/>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4" name="Marcador de pie de página 3"/>
          <p:cNvSpPr>
            <a:spLocks noGrp="1"/>
          </p:cNvSpPr>
          <p:nvPr>
            <p:ph type="ftr" sz="quarter" idx="11"/>
          </p:nvPr>
        </p:nvSpPr>
        <p:spPr/>
        <p:txBody>
          <a:bodyPr/>
          <a:lstStyle/>
          <a:p>
            <a:endParaRPr kumimoji="1" lang="ja-JP" altLang="en-US"/>
          </a:p>
        </p:txBody>
      </p:sp>
      <p:sp>
        <p:nvSpPr>
          <p:cNvPr id="5" name="Marcador de número de diapositiva 4"/>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75838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3" name="Marcador de pie de página 2"/>
          <p:cNvSpPr>
            <a:spLocks noGrp="1"/>
          </p:cNvSpPr>
          <p:nvPr>
            <p:ph type="ftr" sz="quarter" idx="11"/>
          </p:nvPr>
        </p:nvSpPr>
        <p:spPr/>
        <p:txBody>
          <a:bodyPr/>
          <a:lstStyle/>
          <a:p>
            <a:endParaRPr kumimoji="1" lang="ja-JP" altLang="en-US"/>
          </a:p>
        </p:txBody>
      </p:sp>
      <p:sp>
        <p:nvSpPr>
          <p:cNvPr id="4" name="Marcador de número de diapositiva 3"/>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53451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kumimoji="1" lang="es-ES" altLang="ja-JP" smtClean="0"/>
              <a:t>Haga clic para modificar el estilo de título del patrón</a:t>
            </a:r>
            <a:endParaRPr kumimoji="1" lang="ja-JP" alt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s-ES" altLang="ja-JP" smtClean="0"/>
              <a:t>Haga clic para modificar el estilo de texto del patrón</a:t>
            </a:r>
          </a:p>
        </p:txBody>
      </p:sp>
      <p:sp>
        <p:nvSpPr>
          <p:cNvPr id="5" name="Marcador de fecha 4"/>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6" name="Marcador de pie de página 5"/>
          <p:cNvSpPr>
            <a:spLocks noGrp="1"/>
          </p:cNvSpPr>
          <p:nvPr>
            <p:ph type="ftr" sz="quarter" idx="11"/>
          </p:nvPr>
        </p:nvSpPr>
        <p:spPr/>
        <p:txBody>
          <a:bodyPr/>
          <a:lstStyle/>
          <a:p>
            <a:endParaRPr kumimoji="1" lang="ja-JP" altLang="en-US"/>
          </a:p>
        </p:txBody>
      </p:sp>
      <p:sp>
        <p:nvSpPr>
          <p:cNvPr id="7" name="Marcador de número de diapositiva 6"/>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6820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kumimoji="1" lang="es-ES" altLang="ja-JP" smtClean="0"/>
              <a:t>Haga clic para modificar el estilo de título del patrón</a:t>
            </a:r>
            <a:endParaRPr kumimoji="1" lang="ja-JP" alt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s-ES" altLang="ja-JP" smtClean="0"/>
              <a:t>Haga clic para modificar el estilo de texto del patrón</a:t>
            </a:r>
          </a:p>
        </p:txBody>
      </p:sp>
      <p:sp>
        <p:nvSpPr>
          <p:cNvPr id="5" name="Marcador de fecha 4"/>
          <p:cNvSpPr>
            <a:spLocks noGrp="1"/>
          </p:cNvSpPr>
          <p:nvPr>
            <p:ph type="dt" sz="half" idx="10"/>
          </p:nvPr>
        </p:nvSpPr>
        <p:spPr/>
        <p:txBody>
          <a:bodyPr/>
          <a:lstStyle/>
          <a:p>
            <a:fld id="{90511D85-131C-4DC4-89FC-9A48898CB21E}" type="datetimeFigureOut">
              <a:rPr kumimoji="1" lang="ja-JP" altLang="en-US" smtClean="0"/>
              <a:t>2021/2/27</a:t>
            </a:fld>
            <a:endParaRPr kumimoji="1" lang="ja-JP" altLang="en-US"/>
          </a:p>
        </p:txBody>
      </p:sp>
      <p:sp>
        <p:nvSpPr>
          <p:cNvPr id="6" name="Marcador de pie de página 5"/>
          <p:cNvSpPr>
            <a:spLocks noGrp="1"/>
          </p:cNvSpPr>
          <p:nvPr>
            <p:ph type="ftr" sz="quarter" idx="11"/>
          </p:nvPr>
        </p:nvSpPr>
        <p:spPr/>
        <p:txBody>
          <a:bodyPr/>
          <a:lstStyle/>
          <a:p>
            <a:endParaRPr kumimoji="1" lang="ja-JP" altLang="en-US"/>
          </a:p>
        </p:txBody>
      </p:sp>
      <p:sp>
        <p:nvSpPr>
          <p:cNvPr id="7" name="Marcador de número de diapositiva 6"/>
          <p:cNvSpPr>
            <a:spLocks noGrp="1"/>
          </p:cNvSpPr>
          <p:nvPr>
            <p:ph type="sldNum" sz="quarter" idx="12"/>
          </p:nvPr>
        </p:nvSpPr>
        <p:spPr/>
        <p:txBody>
          <a:body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7322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s-ES" altLang="ja-JP" smtClean="0"/>
              <a:t>Haga clic para modificar el estilo de título del patrón</a:t>
            </a:r>
            <a:endParaRPr kumimoji="1" lang="ja-JP" alt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11D85-131C-4DC4-89FC-9A48898CB21E}" type="datetimeFigureOut">
              <a:rPr kumimoji="1" lang="ja-JP" altLang="en-US" smtClean="0"/>
              <a:t>2021/2/27</a:t>
            </a:fld>
            <a:endParaRPr kumimoji="1" lang="ja-JP" alt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3F7D5-E1BC-4988-A7C3-7D35537A5DDB}" type="slidenum">
              <a:rPr kumimoji="1" lang="ja-JP" altLang="en-US" smtClean="0"/>
              <a:t>‹Nº›</a:t>
            </a:fld>
            <a:endParaRPr kumimoji="1" lang="ja-JP" altLang="en-US"/>
          </a:p>
        </p:txBody>
      </p:sp>
    </p:spTree>
    <p:extLst>
      <p:ext uri="{BB962C8B-B14F-4D97-AF65-F5344CB8AC3E}">
        <p14:creationId xmlns:p14="http://schemas.microsoft.com/office/powerpoint/2010/main" val="356827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881780"/>
            <a:ext cx="9144000" cy="2387600"/>
          </a:xfrm>
        </p:spPr>
        <p:txBody>
          <a:bodyPr>
            <a:normAutofit fontScale="90000"/>
          </a:bodyPr>
          <a:lstStyle/>
          <a:p>
            <a:r>
              <a:rPr lang="en-US" altLang="ja-JP" b="1" dirty="0"/>
              <a:t>Analysis of several different methods for trading Tesla stocks with a focus on natural language processing techniques applied to twitter data</a:t>
            </a:r>
            <a:r>
              <a:rPr lang="en-US" altLang="ja-JP" b="1" dirty="0" smtClean="0"/>
              <a:t>.</a:t>
            </a:r>
            <a:endParaRPr kumimoji="1" lang="ja-JP" altLang="en-US" dirty="0"/>
          </a:p>
        </p:txBody>
      </p:sp>
      <p:sp>
        <p:nvSpPr>
          <p:cNvPr id="3" name="Subtítulo 2"/>
          <p:cNvSpPr>
            <a:spLocks noGrp="1"/>
          </p:cNvSpPr>
          <p:nvPr>
            <p:ph type="subTitle" idx="1"/>
          </p:nvPr>
        </p:nvSpPr>
        <p:spPr>
          <a:xfrm>
            <a:off x="1524000" y="5694309"/>
            <a:ext cx="9144000" cy="721988"/>
          </a:xfrm>
        </p:spPr>
        <p:txBody>
          <a:bodyPr/>
          <a:lstStyle/>
          <a:p>
            <a:r>
              <a:rPr kumimoji="1" lang="en-US" altLang="ja-JP" dirty="0" smtClean="0"/>
              <a:t>Eilder Jorge </a:t>
            </a:r>
            <a:r>
              <a:rPr kumimoji="1" lang="en-US" altLang="ja-JP" dirty="0" err="1" smtClean="0"/>
              <a:t>Garc</a:t>
            </a:r>
            <a:r>
              <a:rPr lang="es-ES" altLang="ja-JP" dirty="0" err="1" smtClean="0"/>
              <a:t>ía</a:t>
            </a:r>
            <a:endParaRPr kumimoji="1" lang="ja-JP" altLang="en-US" dirty="0"/>
          </a:p>
        </p:txBody>
      </p:sp>
    </p:spTree>
    <p:extLst>
      <p:ext uri="{BB962C8B-B14F-4D97-AF65-F5344CB8AC3E}">
        <p14:creationId xmlns:p14="http://schemas.microsoft.com/office/powerpoint/2010/main" val="348487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ja-JP" b="1" dirty="0" err="1" smtClean="0"/>
              <a:t>Weighted</a:t>
            </a:r>
            <a:r>
              <a:rPr lang="es-ES" altLang="ja-JP" b="1" dirty="0" smtClean="0"/>
              <a:t> </a:t>
            </a:r>
            <a:r>
              <a:rPr lang="es-ES" altLang="ja-JP" b="1" dirty="0" err="1" smtClean="0"/>
              <a:t>sentiment</a:t>
            </a:r>
            <a:r>
              <a:rPr lang="es-ES" altLang="ja-JP" b="1" dirty="0" smtClean="0"/>
              <a:t> </a:t>
            </a:r>
            <a:r>
              <a:rPr lang="es-ES" altLang="ja-JP" b="1" dirty="0" err="1" smtClean="0"/>
              <a:t>analysis</a:t>
            </a:r>
            <a:r>
              <a:rPr lang="es-ES" altLang="ja-JP" b="1" dirty="0"/>
              <a:t/>
            </a:r>
            <a:br>
              <a:rPr lang="es-ES" altLang="ja-JP" b="1" dirty="0"/>
            </a:br>
            <a:endParaRPr kumimoji="1" lang="ja-JP" altLang="en-US" dirty="0"/>
          </a:p>
        </p:txBody>
      </p:sp>
      <p:sp>
        <p:nvSpPr>
          <p:cNvPr id="3" name="Marcador de contenido 2"/>
          <p:cNvSpPr>
            <a:spLocks noGrp="1"/>
          </p:cNvSpPr>
          <p:nvPr>
            <p:ph idx="1"/>
          </p:nvPr>
        </p:nvSpPr>
        <p:spPr>
          <a:xfrm>
            <a:off x="838200" y="4617719"/>
            <a:ext cx="10515600" cy="1559243"/>
          </a:xfrm>
        </p:spPr>
        <p:txBody>
          <a:bodyPr/>
          <a:lstStyle/>
          <a:p>
            <a:r>
              <a:rPr kumimoji="1" lang="en-US" altLang="ja-JP" dirty="0" smtClean="0"/>
              <a:t>A quick look at the data gives an approximation of 10 and 5 for good optimal values for importance of reply and retweets.</a:t>
            </a:r>
          </a:p>
        </p:txBody>
      </p:sp>
      <p:pic>
        <p:nvPicPr>
          <p:cNvPr id="4" name="Imagen 3"/>
          <p:cNvPicPr>
            <a:picLocks noChangeAspect="1"/>
          </p:cNvPicPr>
          <p:nvPr/>
        </p:nvPicPr>
        <p:blipFill>
          <a:blip r:embed="rId2"/>
          <a:stretch>
            <a:fillRect/>
          </a:stretch>
        </p:blipFill>
        <p:spPr>
          <a:xfrm>
            <a:off x="406430" y="1243012"/>
            <a:ext cx="11379139" cy="3039428"/>
          </a:xfrm>
          <a:prstGeom prst="rect">
            <a:avLst/>
          </a:prstGeom>
        </p:spPr>
      </p:pic>
    </p:spTree>
    <p:extLst>
      <p:ext uri="{BB962C8B-B14F-4D97-AF65-F5344CB8AC3E}">
        <p14:creationId xmlns:p14="http://schemas.microsoft.com/office/powerpoint/2010/main" val="100594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ja-JP" dirty="0" err="1"/>
              <a:t>Backtesting</a:t>
            </a:r>
            <a:r>
              <a:rPr lang="es-ES" altLang="ja-JP" dirty="0"/>
              <a:t> </a:t>
            </a:r>
            <a:r>
              <a:rPr lang="es-ES" altLang="ja-JP" dirty="0" err="1" smtClean="0"/>
              <a:t>the</a:t>
            </a:r>
            <a:r>
              <a:rPr lang="es-ES" altLang="ja-JP" dirty="0" smtClean="0"/>
              <a:t> </a:t>
            </a:r>
            <a:r>
              <a:rPr lang="es-ES" altLang="ja-JP" dirty="0" err="1" smtClean="0"/>
              <a:t>weighted</a:t>
            </a:r>
            <a:r>
              <a:rPr lang="es-ES" altLang="ja-JP" dirty="0" smtClean="0"/>
              <a:t> </a:t>
            </a:r>
            <a:r>
              <a:rPr lang="es-ES" altLang="ja-JP" dirty="0" err="1" smtClean="0"/>
              <a:t>analyzer</a:t>
            </a:r>
            <a:r>
              <a:rPr lang="es-ES" altLang="ja-JP" dirty="0" smtClean="0"/>
              <a:t>: </a:t>
            </a:r>
            <a:r>
              <a:rPr lang="es-ES" altLang="ja-JP" dirty="0"/>
              <a:t>sum</a:t>
            </a:r>
            <a:endParaRPr kumimoji="1" lang="ja-JP" altLang="en-US" dirty="0"/>
          </a:p>
        </p:txBody>
      </p:sp>
      <p:pic>
        <p:nvPicPr>
          <p:cNvPr id="4" name="Marcador de contenido 3"/>
          <p:cNvPicPr>
            <a:picLocks noGrp="1" noChangeAspect="1"/>
          </p:cNvPicPr>
          <p:nvPr>
            <p:ph idx="1"/>
          </p:nvPr>
        </p:nvPicPr>
        <p:blipFill>
          <a:blip r:embed="rId2"/>
          <a:stretch>
            <a:fillRect/>
          </a:stretch>
        </p:blipFill>
        <p:spPr>
          <a:xfrm>
            <a:off x="4502246" y="1690688"/>
            <a:ext cx="6851554" cy="4351338"/>
          </a:xfrm>
          <a:prstGeom prst="rect">
            <a:avLst/>
          </a:prstGeom>
        </p:spPr>
      </p:pic>
      <p:pic>
        <p:nvPicPr>
          <p:cNvPr id="5" name="Imagen 4"/>
          <p:cNvPicPr>
            <a:picLocks noChangeAspect="1"/>
          </p:cNvPicPr>
          <p:nvPr/>
        </p:nvPicPr>
        <p:blipFill>
          <a:blip r:embed="rId3"/>
          <a:stretch>
            <a:fillRect/>
          </a:stretch>
        </p:blipFill>
        <p:spPr>
          <a:xfrm>
            <a:off x="838200" y="1690688"/>
            <a:ext cx="3427350" cy="4351338"/>
          </a:xfrm>
          <a:prstGeom prst="rect">
            <a:avLst/>
          </a:prstGeom>
        </p:spPr>
      </p:pic>
    </p:spTree>
    <p:extLst>
      <p:ext uri="{BB962C8B-B14F-4D97-AF65-F5344CB8AC3E}">
        <p14:creationId xmlns:p14="http://schemas.microsoft.com/office/powerpoint/2010/main" val="237962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8160" y="365125"/>
            <a:ext cx="11033760" cy="1325563"/>
          </a:xfrm>
        </p:spPr>
        <p:txBody>
          <a:bodyPr/>
          <a:lstStyle/>
          <a:p>
            <a:r>
              <a:rPr lang="es-ES" altLang="ja-JP" dirty="0" err="1" smtClean="0"/>
              <a:t>Backtesting</a:t>
            </a:r>
            <a:r>
              <a:rPr lang="es-ES" altLang="ja-JP" dirty="0" smtClean="0"/>
              <a:t> </a:t>
            </a:r>
            <a:r>
              <a:rPr lang="es-ES" altLang="ja-JP" dirty="0" err="1" smtClean="0"/>
              <a:t>the</a:t>
            </a:r>
            <a:r>
              <a:rPr lang="es-ES" altLang="ja-JP" dirty="0" smtClean="0"/>
              <a:t> </a:t>
            </a:r>
            <a:r>
              <a:rPr lang="es-ES" altLang="ja-JP" dirty="0" err="1" smtClean="0"/>
              <a:t>weighted</a:t>
            </a:r>
            <a:r>
              <a:rPr lang="es-ES" altLang="ja-JP" dirty="0" smtClean="0"/>
              <a:t> </a:t>
            </a:r>
            <a:r>
              <a:rPr lang="es-ES" altLang="ja-JP" dirty="0" err="1" smtClean="0"/>
              <a:t>analyzer</a:t>
            </a:r>
            <a:r>
              <a:rPr lang="es-ES" altLang="ja-JP" dirty="0" smtClean="0"/>
              <a:t>: </a:t>
            </a:r>
            <a:r>
              <a:rPr lang="es-ES" altLang="ja-JP" dirty="0" err="1" smtClean="0"/>
              <a:t>max</a:t>
            </a:r>
            <a:r>
              <a:rPr lang="es-ES" altLang="ja-JP" dirty="0" smtClean="0"/>
              <a:t> and min</a:t>
            </a:r>
            <a:endParaRPr kumimoji="1" lang="ja-JP" altLang="en-US" dirty="0"/>
          </a:p>
        </p:txBody>
      </p:sp>
      <p:pic>
        <p:nvPicPr>
          <p:cNvPr id="4" name="Imagen 3"/>
          <p:cNvPicPr>
            <a:picLocks noChangeAspect="1"/>
          </p:cNvPicPr>
          <p:nvPr/>
        </p:nvPicPr>
        <p:blipFill>
          <a:blip r:embed="rId2"/>
          <a:stretch>
            <a:fillRect/>
          </a:stretch>
        </p:blipFill>
        <p:spPr>
          <a:xfrm>
            <a:off x="518159" y="1690688"/>
            <a:ext cx="3751211" cy="4771072"/>
          </a:xfrm>
          <a:prstGeom prst="rect">
            <a:avLst/>
          </a:prstGeom>
        </p:spPr>
      </p:pic>
      <p:pic>
        <p:nvPicPr>
          <p:cNvPr id="5" name="Imagen 4"/>
          <p:cNvPicPr>
            <a:picLocks noChangeAspect="1"/>
          </p:cNvPicPr>
          <p:nvPr/>
        </p:nvPicPr>
        <p:blipFill>
          <a:blip r:embed="rId3"/>
          <a:stretch>
            <a:fillRect/>
          </a:stretch>
        </p:blipFill>
        <p:spPr>
          <a:xfrm>
            <a:off x="4887278" y="1690688"/>
            <a:ext cx="6664642" cy="4771072"/>
          </a:xfrm>
          <a:prstGeom prst="rect">
            <a:avLst/>
          </a:prstGeom>
        </p:spPr>
      </p:pic>
    </p:spTree>
    <p:extLst>
      <p:ext uri="{BB962C8B-B14F-4D97-AF65-F5344CB8AC3E}">
        <p14:creationId xmlns:p14="http://schemas.microsoft.com/office/powerpoint/2010/main" val="130744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683240" cy="1325563"/>
          </a:xfrm>
        </p:spPr>
        <p:txBody>
          <a:bodyPr/>
          <a:lstStyle/>
          <a:p>
            <a:r>
              <a:rPr lang="es-ES" altLang="ja-JP" dirty="0" err="1" smtClean="0"/>
              <a:t>Weighted</a:t>
            </a:r>
            <a:r>
              <a:rPr lang="es-ES" altLang="ja-JP" dirty="0" smtClean="0"/>
              <a:t> </a:t>
            </a:r>
            <a:r>
              <a:rPr lang="es-ES" altLang="ja-JP" dirty="0" err="1" smtClean="0"/>
              <a:t>sentiment</a:t>
            </a:r>
            <a:r>
              <a:rPr lang="es-ES" altLang="ja-JP" dirty="0" smtClean="0"/>
              <a:t> </a:t>
            </a:r>
            <a:r>
              <a:rPr lang="es-ES" altLang="ja-JP" dirty="0" err="1" smtClean="0"/>
              <a:t>analysis</a:t>
            </a:r>
            <a:r>
              <a:rPr lang="es-ES" altLang="ja-JP" dirty="0" smtClean="0"/>
              <a:t>: </a:t>
            </a:r>
            <a:r>
              <a:rPr lang="es-ES" altLang="ja-JP" dirty="0" err="1" smtClean="0"/>
              <a:t>Optimal</a:t>
            </a:r>
            <a:r>
              <a:rPr lang="es-ES" altLang="ja-JP" dirty="0" smtClean="0"/>
              <a:t> </a:t>
            </a:r>
            <a:r>
              <a:rPr lang="es-ES" altLang="ja-JP" dirty="0" err="1" smtClean="0"/>
              <a:t>weights</a:t>
            </a:r>
            <a:endParaRPr kumimoji="1" lang="ja-JP" altLang="en-US" dirty="0"/>
          </a:p>
        </p:txBody>
      </p:sp>
      <p:sp>
        <p:nvSpPr>
          <p:cNvPr id="3" name="Marcador de contenido 2"/>
          <p:cNvSpPr>
            <a:spLocks noGrp="1"/>
          </p:cNvSpPr>
          <p:nvPr>
            <p:ph idx="1"/>
          </p:nvPr>
        </p:nvSpPr>
        <p:spPr/>
        <p:txBody>
          <a:bodyPr/>
          <a:lstStyle/>
          <a:p>
            <a:r>
              <a:rPr kumimoji="1" lang="en-US" altLang="ja-JP" dirty="0" smtClean="0"/>
              <a:t>Grid search analysis return 19/4 for optimal values. Likely due to </a:t>
            </a:r>
            <a:r>
              <a:rPr kumimoji="1" lang="en-US" altLang="ja-JP" dirty="0" err="1" smtClean="0"/>
              <a:t>overfitting</a:t>
            </a:r>
            <a:r>
              <a:rPr kumimoji="1" lang="en-US" altLang="ja-JP" dirty="0" smtClean="0"/>
              <a:t> to the data, I used 20/5 in the rest of the project.</a:t>
            </a:r>
            <a:endParaRPr kumimoji="1" lang="ja-JP" altLang="en-US" dirty="0"/>
          </a:p>
        </p:txBody>
      </p:sp>
      <p:pic>
        <p:nvPicPr>
          <p:cNvPr id="4" name="Imagen 3"/>
          <p:cNvPicPr>
            <a:picLocks noChangeAspect="1"/>
          </p:cNvPicPr>
          <p:nvPr/>
        </p:nvPicPr>
        <p:blipFill>
          <a:blip r:embed="rId2"/>
          <a:stretch>
            <a:fillRect/>
          </a:stretch>
        </p:blipFill>
        <p:spPr>
          <a:xfrm>
            <a:off x="838200" y="2755582"/>
            <a:ext cx="3038475" cy="3876675"/>
          </a:xfrm>
          <a:prstGeom prst="rect">
            <a:avLst/>
          </a:prstGeom>
        </p:spPr>
      </p:pic>
      <p:pic>
        <p:nvPicPr>
          <p:cNvPr id="5" name="Imagen 4"/>
          <p:cNvPicPr>
            <a:picLocks noChangeAspect="1"/>
          </p:cNvPicPr>
          <p:nvPr/>
        </p:nvPicPr>
        <p:blipFill>
          <a:blip r:embed="rId3"/>
          <a:stretch>
            <a:fillRect/>
          </a:stretch>
        </p:blipFill>
        <p:spPr>
          <a:xfrm>
            <a:off x="4134802" y="2747963"/>
            <a:ext cx="6894622" cy="3884294"/>
          </a:xfrm>
          <a:prstGeom prst="rect">
            <a:avLst/>
          </a:prstGeom>
        </p:spPr>
      </p:pic>
    </p:spTree>
    <p:extLst>
      <p:ext uri="{BB962C8B-B14F-4D97-AF65-F5344CB8AC3E}">
        <p14:creationId xmlns:p14="http://schemas.microsoft.com/office/powerpoint/2010/main" val="383225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Expanding the Lexicon</a:t>
            </a:r>
            <a:endParaRPr kumimoji="1" lang="ja-JP" altLang="en-US" dirty="0"/>
          </a:p>
        </p:txBody>
      </p:sp>
      <p:sp>
        <p:nvSpPr>
          <p:cNvPr id="3" name="Marcador de contenido 2"/>
          <p:cNvSpPr>
            <a:spLocks noGrp="1"/>
          </p:cNvSpPr>
          <p:nvPr>
            <p:ph idx="1"/>
          </p:nvPr>
        </p:nvSpPr>
        <p:spPr>
          <a:xfrm>
            <a:off x="838200" y="1825625"/>
            <a:ext cx="5928360" cy="4351338"/>
          </a:xfrm>
        </p:spPr>
        <p:txBody>
          <a:bodyPr/>
          <a:lstStyle/>
          <a:p>
            <a:r>
              <a:rPr kumimoji="1" lang="en-US" altLang="ja-JP" dirty="0" smtClean="0"/>
              <a:t>Several thousand common words not included in the Lexicon.</a:t>
            </a:r>
          </a:p>
          <a:p>
            <a:r>
              <a:rPr lang="en-US" altLang="ja-JP" dirty="0" smtClean="0"/>
              <a:t>Manual examination found some words that could be relevant to trading and that aren’t included.</a:t>
            </a:r>
          </a:p>
          <a:p>
            <a:r>
              <a:rPr kumimoji="1" lang="en-US" altLang="ja-JP" dirty="0" smtClean="0"/>
              <a:t>Results were disappointing.</a:t>
            </a:r>
            <a:endParaRPr kumimoji="1" lang="ja-JP" altLang="en-US" dirty="0"/>
          </a:p>
        </p:txBody>
      </p:sp>
      <p:pic>
        <p:nvPicPr>
          <p:cNvPr id="4" name="Imagen 3"/>
          <p:cNvPicPr>
            <a:picLocks noChangeAspect="1"/>
          </p:cNvPicPr>
          <p:nvPr/>
        </p:nvPicPr>
        <p:blipFill>
          <a:blip r:embed="rId2"/>
          <a:stretch>
            <a:fillRect/>
          </a:stretch>
        </p:blipFill>
        <p:spPr>
          <a:xfrm>
            <a:off x="7848600" y="1690688"/>
            <a:ext cx="3505200" cy="4930078"/>
          </a:xfrm>
          <a:prstGeom prst="rect">
            <a:avLst/>
          </a:prstGeom>
        </p:spPr>
      </p:pic>
    </p:spTree>
    <p:extLst>
      <p:ext uri="{BB962C8B-B14F-4D97-AF65-F5344CB8AC3E}">
        <p14:creationId xmlns:p14="http://schemas.microsoft.com/office/powerpoint/2010/main" val="180456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Lexicon Expansion Results</a:t>
            </a:r>
            <a:endParaRPr kumimoji="1" lang="ja-JP" altLang="en-US" dirty="0"/>
          </a:p>
        </p:txBody>
      </p:sp>
      <p:pic>
        <p:nvPicPr>
          <p:cNvPr id="4" name="Imagen 3"/>
          <p:cNvPicPr>
            <a:picLocks noChangeAspect="1"/>
          </p:cNvPicPr>
          <p:nvPr/>
        </p:nvPicPr>
        <p:blipFill>
          <a:blip r:embed="rId2"/>
          <a:stretch>
            <a:fillRect/>
          </a:stretch>
        </p:blipFill>
        <p:spPr>
          <a:xfrm>
            <a:off x="959167" y="1577339"/>
            <a:ext cx="3887153" cy="5003023"/>
          </a:xfrm>
          <a:prstGeom prst="rect">
            <a:avLst/>
          </a:prstGeom>
        </p:spPr>
      </p:pic>
      <p:pic>
        <p:nvPicPr>
          <p:cNvPr id="5" name="Imagen 4"/>
          <p:cNvPicPr>
            <a:picLocks noChangeAspect="1"/>
          </p:cNvPicPr>
          <p:nvPr/>
        </p:nvPicPr>
        <p:blipFill>
          <a:blip r:embed="rId3"/>
          <a:stretch>
            <a:fillRect/>
          </a:stretch>
        </p:blipFill>
        <p:spPr>
          <a:xfrm>
            <a:off x="4967287" y="2055739"/>
            <a:ext cx="6770351" cy="4046222"/>
          </a:xfrm>
          <a:prstGeom prst="rect">
            <a:avLst/>
          </a:prstGeom>
        </p:spPr>
      </p:pic>
    </p:spTree>
    <p:extLst>
      <p:ext uri="{BB962C8B-B14F-4D97-AF65-F5344CB8AC3E}">
        <p14:creationId xmlns:p14="http://schemas.microsoft.com/office/powerpoint/2010/main" val="307545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err="1" smtClean="0"/>
              <a:t>Sentiword</a:t>
            </a:r>
            <a:r>
              <a:rPr lang="en-US" altLang="ja-JP" dirty="0" err="1" smtClean="0"/>
              <a:t>Net</a:t>
            </a:r>
            <a:endParaRPr kumimoji="1" lang="ja-JP" altLang="en-US" dirty="0"/>
          </a:p>
        </p:txBody>
      </p:sp>
      <p:sp>
        <p:nvSpPr>
          <p:cNvPr id="3" name="Marcador de contenido 2"/>
          <p:cNvSpPr>
            <a:spLocks noGrp="1"/>
          </p:cNvSpPr>
          <p:nvPr>
            <p:ph idx="1"/>
          </p:nvPr>
        </p:nvSpPr>
        <p:spPr/>
        <p:txBody>
          <a:bodyPr/>
          <a:lstStyle/>
          <a:p>
            <a:r>
              <a:rPr kumimoji="1" lang="en-US" altLang="ja-JP" dirty="0" smtClean="0"/>
              <a:t>Not specialized in Social media data, but very good in many common NLP scenarios.</a:t>
            </a:r>
          </a:p>
          <a:p>
            <a:r>
              <a:rPr lang="en-US" altLang="ja-JP" dirty="0" smtClean="0"/>
              <a:t>Incredibly slow to process the text data.</a:t>
            </a:r>
          </a:p>
          <a:p>
            <a:r>
              <a:rPr kumimoji="1" lang="en-US" altLang="ja-JP" dirty="0" smtClean="0"/>
              <a:t>Returns a polarity score we convert to 1 or -1.</a:t>
            </a:r>
          </a:p>
          <a:p>
            <a:endParaRPr kumimoji="1" lang="ja-JP" altLang="en-US" dirty="0"/>
          </a:p>
        </p:txBody>
      </p:sp>
    </p:spTree>
    <p:extLst>
      <p:ext uri="{BB962C8B-B14F-4D97-AF65-F5344CB8AC3E}">
        <p14:creationId xmlns:p14="http://schemas.microsoft.com/office/powerpoint/2010/main" val="215277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err="1" smtClean="0"/>
              <a:t>SentiWord</a:t>
            </a:r>
            <a:r>
              <a:rPr lang="en-US" altLang="ja-JP" dirty="0" err="1" smtClean="0"/>
              <a:t>Net</a:t>
            </a:r>
            <a:r>
              <a:rPr lang="en-US" altLang="ja-JP" dirty="0" smtClean="0"/>
              <a:t> results</a:t>
            </a:r>
            <a:endParaRPr kumimoji="1" lang="ja-JP" altLang="en-US" dirty="0"/>
          </a:p>
        </p:txBody>
      </p:sp>
      <p:pic>
        <p:nvPicPr>
          <p:cNvPr id="4" name="Imagen 3"/>
          <p:cNvPicPr>
            <a:picLocks noChangeAspect="1"/>
          </p:cNvPicPr>
          <p:nvPr/>
        </p:nvPicPr>
        <p:blipFill>
          <a:blip r:embed="rId2"/>
          <a:stretch>
            <a:fillRect/>
          </a:stretch>
        </p:blipFill>
        <p:spPr>
          <a:xfrm>
            <a:off x="838200" y="1690688"/>
            <a:ext cx="3672840" cy="4709064"/>
          </a:xfrm>
          <a:prstGeom prst="rect">
            <a:avLst/>
          </a:prstGeom>
        </p:spPr>
      </p:pic>
      <p:pic>
        <p:nvPicPr>
          <p:cNvPr id="5" name="Imagen 4"/>
          <p:cNvPicPr>
            <a:picLocks noChangeAspect="1"/>
          </p:cNvPicPr>
          <p:nvPr/>
        </p:nvPicPr>
        <p:blipFill>
          <a:blip r:embed="rId3"/>
          <a:stretch>
            <a:fillRect/>
          </a:stretch>
        </p:blipFill>
        <p:spPr>
          <a:xfrm>
            <a:off x="4765357" y="1482995"/>
            <a:ext cx="6334125" cy="5124450"/>
          </a:xfrm>
          <a:prstGeom prst="rect">
            <a:avLst/>
          </a:prstGeom>
        </p:spPr>
      </p:pic>
    </p:spTree>
    <p:extLst>
      <p:ext uri="{BB962C8B-B14F-4D97-AF65-F5344CB8AC3E}">
        <p14:creationId xmlns:p14="http://schemas.microsoft.com/office/powerpoint/2010/main" val="214663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ja-JP" dirty="0" err="1" smtClean="0"/>
              <a:t>Textblob</a:t>
            </a:r>
            <a:endParaRPr kumimoji="1" lang="ja-JP" altLang="en-US" dirty="0"/>
          </a:p>
        </p:txBody>
      </p:sp>
      <p:sp>
        <p:nvSpPr>
          <p:cNvPr id="3" name="Marcador de contenido 2"/>
          <p:cNvSpPr>
            <a:spLocks noGrp="1"/>
          </p:cNvSpPr>
          <p:nvPr>
            <p:ph idx="1"/>
          </p:nvPr>
        </p:nvSpPr>
        <p:spPr/>
        <p:txBody>
          <a:bodyPr/>
          <a:lstStyle/>
          <a:p>
            <a:r>
              <a:rPr kumimoji="1" lang="en-US" altLang="ja-JP" dirty="0" smtClean="0"/>
              <a:t>Even slower than </a:t>
            </a:r>
            <a:r>
              <a:rPr kumimoji="1" lang="en-US" altLang="ja-JP" dirty="0" err="1" smtClean="0"/>
              <a:t>SentiWord</a:t>
            </a:r>
            <a:r>
              <a:rPr lang="en-US" altLang="ja-JP" dirty="0" err="1" smtClean="0"/>
              <a:t>Net</a:t>
            </a:r>
            <a:r>
              <a:rPr lang="en-US" altLang="ja-JP" dirty="0" smtClean="0"/>
              <a:t>.</a:t>
            </a:r>
          </a:p>
          <a:p>
            <a:r>
              <a:rPr kumimoji="1" lang="en-US" altLang="ja-JP" dirty="0" smtClean="0"/>
              <a:t>Very thorough and widely used in many NLP scenarios for sentiment analysis using lexicon approaches.</a:t>
            </a:r>
          </a:p>
          <a:p>
            <a:r>
              <a:rPr lang="en-US" altLang="ja-JP" dirty="0" smtClean="0"/>
              <a:t>Produces a polarity score, somewhat resistant to punctuation, but not specialized in messy text data either.</a:t>
            </a:r>
            <a:endParaRPr kumimoji="1" lang="ja-JP" altLang="en-US" dirty="0"/>
          </a:p>
        </p:txBody>
      </p:sp>
    </p:spTree>
    <p:extLst>
      <p:ext uri="{BB962C8B-B14F-4D97-AF65-F5344CB8AC3E}">
        <p14:creationId xmlns:p14="http://schemas.microsoft.com/office/powerpoint/2010/main" val="413405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err="1" smtClean="0"/>
              <a:t>TextBlob</a:t>
            </a:r>
            <a:r>
              <a:rPr kumimoji="1" lang="en-US" altLang="ja-JP" dirty="0" smtClean="0"/>
              <a:t> Results</a:t>
            </a:r>
            <a:endParaRPr kumimoji="1" lang="ja-JP" altLang="en-US" dirty="0"/>
          </a:p>
        </p:txBody>
      </p:sp>
      <p:pic>
        <p:nvPicPr>
          <p:cNvPr id="4" name="Imagen 3"/>
          <p:cNvPicPr>
            <a:picLocks noChangeAspect="1"/>
          </p:cNvPicPr>
          <p:nvPr/>
        </p:nvPicPr>
        <p:blipFill>
          <a:blip r:embed="rId2"/>
          <a:stretch>
            <a:fillRect/>
          </a:stretch>
        </p:blipFill>
        <p:spPr>
          <a:xfrm>
            <a:off x="838200" y="1440179"/>
            <a:ext cx="4023360" cy="5145865"/>
          </a:xfrm>
          <a:prstGeom prst="rect">
            <a:avLst/>
          </a:prstGeom>
        </p:spPr>
      </p:pic>
      <p:pic>
        <p:nvPicPr>
          <p:cNvPr id="5" name="Imagen 4"/>
          <p:cNvPicPr>
            <a:picLocks noChangeAspect="1"/>
          </p:cNvPicPr>
          <p:nvPr/>
        </p:nvPicPr>
        <p:blipFill>
          <a:blip r:embed="rId3"/>
          <a:stretch>
            <a:fillRect/>
          </a:stretch>
        </p:blipFill>
        <p:spPr>
          <a:xfrm>
            <a:off x="4990147" y="2081440"/>
            <a:ext cx="6921819" cy="3863341"/>
          </a:xfrm>
          <a:prstGeom prst="rect">
            <a:avLst/>
          </a:prstGeom>
        </p:spPr>
      </p:pic>
    </p:spTree>
    <p:extLst>
      <p:ext uri="{BB962C8B-B14F-4D97-AF65-F5344CB8AC3E}">
        <p14:creationId xmlns:p14="http://schemas.microsoft.com/office/powerpoint/2010/main" val="134815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0262" y="101653"/>
            <a:ext cx="10515600" cy="564773"/>
          </a:xfrm>
        </p:spPr>
        <p:txBody>
          <a:bodyPr>
            <a:normAutofit fontScale="90000"/>
          </a:bodyPr>
          <a:lstStyle/>
          <a:p>
            <a:pPr algn="ctr"/>
            <a:r>
              <a:rPr kumimoji="1" lang="es-ES" altLang="ja-JP" dirty="0" smtClean="0"/>
              <a:t>Content </a:t>
            </a:r>
            <a:r>
              <a:rPr kumimoji="1" lang="es-ES" altLang="ja-JP" dirty="0" err="1" smtClean="0"/>
              <a:t>Table</a:t>
            </a:r>
            <a:endParaRPr kumimoji="1" lang="ja-JP" altLang="en-US" dirty="0"/>
          </a:p>
        </p:txBody>
      </p:sp>
      <p:sp>
        <p:nvSpPr>
          <p:cNvPr id="3" name="Marcador de contenido 2"/>
          <p:cNvSpPr>
            <a:spLocks noGrp="1"/>
          </p:cNvSpPr>
          <p:nvPr>
            <p:ph idx="1"/>
          </p:nvPr>
        </p:nvSpPr>
        <p:spPr>
          <a:xfrm>
            <a:off x="280262" y="666426"/>
            <a:ext cx="10515600" cy="6202498"/>
          </a:xfrm>
        </p:spPr>
        <p:txBody>
          <a:bodyPr>
            <a:normAutofit fontScale="92500" lnSpcReduction="10000"/>
          </a:bodyPr>
          <a:lstStyle/>
          <a:p>
            <a:r>
              <a:rPr kumimoji="1" lang="en-US" altLang="ja-JP" dirty="0" smtClean="0"/>
              <a:t>Preparing the data</a:t>
            </a:r>
          </a:p>
          <a:p>
            <a:r>
              <a:rPr kumimoji="1" lang="en-US" altLang="ja-JP" dirty="0" smtClean="0"/>
              <a:t>The Naive NLP approach to sentiment analysis on Twitter</a:t>
            </a:r>
            <a:r>
              <a:rPr lang="en-US" altLang="ja-JP" dirty="0" smtClean="0"/>
              <a:t> data</a:t>
            </a:r>
          </a:p>
          <a:p>
            <a:r>
              <a:rPr lang="en-US" altLang="ja-JP" dirty="0" smtClean="0"/>
              <a:t>Other methods and techniques to improve the analysis results</a:t>
            </a:r>
          </a:p>
          <a:p>
            <a:r>
              <a:rPr lang="en-US" altLang="ja-JP" dirty="0" smtClean="0"/>
              <a:t>Weighted sentiment analysis</a:t>
            </a:r>
          </a:p>
          <a:p>
            <a:r>
              <a:rPr lang="en-US" altLang="ja-JP" dirty="0" smtClean="0"/>
              <a:t>Expanding our sentiment lexicon</a:t>
            </a:r>
          </a:p>
          <a:p>
            <a:r>
              <a:rPr lang="en-US" altLang="ja-JP" dirty="0" smtClean="0"/>
              <a:t>Other sentiment analysis tools</a:t>
            </a:r>
          </a:p>
          <a:p>
            <a:r>
              <a:rPr lang="en-US" altLang="ja-JP" dirty="0" smtClean="0"/>
              <a:t>Ensemble systems, combining all of the analyzers</a:t>
            </a:r>
          </a:p>
          <a:p>
            <a:r>
              <a:rPr lang="en-US" altLang="ja-JP" dirty="0" smtClean="0"/>
              <a:t>Adding negative bias to the analyzers</a:t>
            </a:r>
          </a:p>
          <a:p>
            <a:r>
              <a:rPr lang="en-US" altLang="ja-JP" dirty="0" smtClean="0"/>
              <a:t>Amplifying sentiment based on amount of tweets</a:t>
            </a:r>
          </a:p>
          <a:p>
            <a:r>
              <a:rPr lang="en-US" altLang="ja-JP" dirty="0" smtClean="0"/>
              <a:t>Establishing more complex money management techniques</a:t>
            </a:r>
          </a:p>
          <a:p>
            <a:r>
              <a:rPr lang="en-US" altLang="ja-JP" dirty="0" smtClean="0"/>
              <a:t>Combining Technical Analysis with Sentiment Analysis</a:t>
            </a:r>
          </a:p>
          <a:p>
            <a:r>
              <a:rPr lang="en-US" altLang="ja-JP" dirty="0" smtClean="0"/>
              <a:t>Random Forest Classifier for automatic TA predictions</a:t>
            </a:r>
          </a:p>
          <a:p>
            <a:r>
              <a:rPr lang="en-US" altLang="ja-JP" dirty="0" smtClean="0"/>
              <a:t>Recurrent Neural Network with LSTM for Price prediction</a:t>
            </a:r>
          </a:p>
          <a:p>
            <a:r>
              <a:rPr lang="en-US" altLang="ja-JP" dirty="0" smtClean="0"/>
              <a:t>Conclusions</a:t>
            </a:r>
          </a:p>
          <a:p>
            <a:endParaRPr kumimoji="1" lang="ja-JP" altLang="en-US" dirty="0"/>
          </a:p>
        </p:txBody>
      </p:sp>
    </p:spTree>
    <p:extLst>
      <p:ext uri="{BB962C8B-B14F-4D97-AF65-F5344CB8AC3E}">
        <p14:creationId xmlns:p14="http://schemas.microsoft.com/office/powerpoint/2010/main" val="240869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Changing our entry and exit conditions</a:t>
            </a:r>
            <a:endParaRPr kumimoji="1" lang="ja-JP" altLang="en-US" dirty="0"/>
          </a:p>
        </p:txBody>
      </p:sp>
      <p:sp>
        <p:nvSpPr>
          <p:cNvPr id="3" name="Marcador de contenido 2"/>
          <p:cNvSpPr>
            <a:spLocks noGrp="1"/>
          </p:cNvSpPr>
          <p:nvPr>
            <p:ph idx="1"/>
          </p:nvPr>
        </p:nvSpPr>
        <p:spPr/>
        <p:txBody>
          <a:bodyPr/>
          <a:lstStyle/>
          <a:p>
            <a:r>
              <a:rPr lang="en-US" altLang="ja-JP" dirty="0" smtClean="0"/>
              <a:t>If </a:t>
            </a:r>
            <a:r>
              <a:rPr lang="en-US" altLang="ja-JP" dirty="0"/>
              <a:t>our overall sentiment is mildly positive and we're not in a long position or </a:t>
            </a:r>
            <a:r>
              <a:rPr lang="en-US" altLang="ja-JP" dirty="0" smtClean="0"/>
              <a:t>in the opposite case, open a trade.</a:t>
            </a:r>
          </a:p>
          <a:p>
            <a:r>
              <a:rPr kumimoji="1" lang="en-US" altLang="ja-JP" dirty="0" smtClean="0"/>
              <a:t>If our overall sentiment falls below a threshold for neutrality, we close the trade.</a:t>
            </a:r>
          </a:p>
          <a:p>
            <a:endParaRPr kumimoji="1" lang="ja-JP" altLang="en-US" dirty="0"/>
          </a:p>
        </p:txBody>
      </p:sp>
    </p:spTree>
    <p:extLst>
      <p:ext uri="{BB962C8B-B14F-4D97-AF65-F5344CB8AC3E}">
        <p14:creationId xmlns:p14="http://schemas.microsoft.com/office/powerpoint/2010/main" val="395435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Modified trading conditions result</a:t>
            </a:r>
            <a:endParaRPr kumimoji="1" lang="ja-JP" altLang="en-US" dirty="0"/>
          </a:p>
        </p:txBody>
      </p:sp>
      <p:pic>
        <p:nvPicPr>
          <p:cNvPr id="4" name="Imagen 3"/>
          <p:cNvPicPr>
            <a:picLocks noChangeAspect="1"/>
          </p:cNvPicPr>
          <p:nvPr/>
        </p:nvPicPr>
        <p:blipFill>
          <a:blip r:embed="rId2"/>
          <a:stretch>
            <a:fillRect/>
          </a:stretch>
        </p:blipFill>
        <p:spPr>
          <a:xfrm>
            <a:off x="838200" y="1475422"/>
            <a:ext cx="4069080" cy="5191585"/>
          </a:xfrm>
          <a:prstGeom prst="rect">
            <a:avLst/>
          </a:prstGeom>
        </p:spPr>
      </p:pic>
      <p:pic>
        <p:nvPicPr>
          <p:cNvPr id="5" name="Imagen 4"/>
          <p:cNvPicPr>
            <a:picLocks noChangeAspect="1"/>
          </p:cNvPicPr>
          <p:nvPr/>
        </p:nvPicPr>
        <p:blipFill>
          <a:blip r:embed="rId3"/>
          <a:stretch>
            <a:fillRect/>
          </a:stretch>
        </p:blipFill>
        <p:spPr>
          <a:xfrm>
            <a:off x="5082540" y="2356714"/>
            <a:ext cx="6096000" cy="3429000"/>
          </a:xfrm>
          <a:prstGeom prst="rect">
            <a:avLst/>
          </a:prstGeom>
        </p:spPr>
      </p:pic>
    </p:spTree>
    <p:extLst>
      <p:ext uri="{BB962C8B-B14F-4D97-AF65-F5344CB8AC3E}">
        <p14:creationId xmlns:p14="http://schemas.microsoft.com/office/powerpoint/2010/main" val="826532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err="1" smtClean="0"/>
              <a:t>Afinn</a:t>
            </a:r>
            <a:endParaRPr kumimoji="1" lang="ja-JP" altLang="en-US" dirty="0"/>
          </a:p>
        </p:txBody>
      </p:sp>
      <p:sp>
        <p:nvSpPr>
          <p:cNvPr id="3" name="Marcador de contenido 2"/>
          <p:cNvSpPr>
            <a:spLocks noGrp="1"/>
          </p:cNvSpPr>
          <p:nvPr>
            <p:ph idx="1"/>
          </p:nvPr>
        </p:nvSpPr>
        <p:spPr>
          <a:xfrm>
            <a:off x="838200" y="1825625"/>
            <a:ext cx="10515600" cy="521335"/>
          </a:xfrm>
        </p:spPr>
        <p:txBody>
          <a:bodyPr/>
          <a:lstStyle/>
          <a:p>
            <a:r>
              <a:rPr kumimoji="1" lang="en-US" altLang="ja-JP" dirty="0" smtClean="0"/>
              <a:t>Public library for sentiment analysis in Python. Variable results.</a:t>
            </a:r>
            <a:endParaRPr kumimoji="1" lang="ja-JP" altLang="en-US" dirty="0"/>
          </a:p>
        </p:txBody>
      </p:sp>
      <p:pic>
        <p:nvPicPr>
          <p:cNvPr id="4" name="Imagen 3"/>
          <p:cNvPicPr>
            <a:picLocks noChangeAspect="1"/>
          </p:cNvPicPr>
          <p:nvPr/>
        </p:nvPicPr>
        <p:blipFill>
          <a:blip r:embed="rId2"/>
          <a:stretch>
            <a:fillRect/>
          </a:stretch>
        </p:blipFill>
        <p:spPr>
          <a:xfrm>
            <a:off x="1097280" y="2332482"/>
            <a:ext cx="3322320" cy="4235958"/>
          </a:xfrm>
          <a:prstGeom prst="rect">
            <a:avLst/>
          </a:prstGeom>
        </p:spPr>
      </p:pic>
      <p:pic>
        <p:nvPicPr>
          <p:cNvPr id="5" name="Imagen 4"/>
          <p:cNvPicPr>
            <a:picLocks noChangeAspect="1"/>
          </p:cNvPicPr>
          <p:nvPr/>
        </p:nvPicPr>
        <p:blipFill>
          <a:blip r:embed="rId3"/>
          <a:stretch>
            <a:fillRect/>
          </a:stretch>
        </p:blipFill>
        <p:spPr>
          <a:xfrm>
            <a:off x="4678680" y="2735961"/>
            <a:ext cx="6076950" cy="3429000"/>
          </a:xfrm>
          <a:prstGeom prst="rect">
            <a:avLst/>
          </a:prstGeom>
        </p:spPr>
      </p:pic>
    </p:spTree>
    <p:extLst>
      <p:ext uri="{BB962C8B-B14F-4D97-AF65-F5344CB8AC3E}">
        <p14:creationId xmlns:p14="http://schemas.microsoft.com/office/powerpoint/2010/main" val="3972310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Ensemble system: Combining Analyzers</a:t>
            </a:r>
            <a:endParaRPr kumimoji="1" lang="ja-JP" altLang="en-US" dirty="0"/>
          </a:p>
        </p:txBody>
      </p:sp>
      <p:sp>
        <p:nvSpPr>
          <p:cNvPr id="3" name="Marcador de contenido 2"/>
          <p:cNvSpPr>
            <a:spLocks noGrp="1"/>
          </p:cNvSpPr>
          <p:nvPr>
            <p:ph idx="1"/>
          </p:nvPr>
        </p:nvSpPr>
        <p:spPr>
          <a:xfrm>
            <a:off x="838200" y="1825625"/>
            <a:ext cx="10515600" cy="3615055"/>
          </a:xfrm>
        </p:spPr>
        <p:txBody>
          <a:bodyPr>
            <a:normAutofit/>
          </a:bodyPr>
          <a:lstStyle/>
          <a:p>
            <a:r>
              <a:rPr kumimoji="1" lang="en-US" altLang="ja-JP" dirty="0" smtClean="0"/>
              <a:t>The idea is to combine the sentiment predictions of each analyzer. There are many approaches to this problem.</a:t>
            </a:r>
          </a:p>
          <a:p>
            <a:r>
              <a:rPr lang="en-US" altLang="ja-JP" dirty="0" smtClean="0"/>
              <a:t>In the project I separated our data into train data and test data, then scaled the analyzers on the train data, and transformed the test data using those </a:t>
            </a:r>
            <a:r>
              <a:rPr lang="en-US" altLang="ja-JP" dirty="0" err="1" smtClean="0"/>
              <a:t>scalers</a:t>
            </a:r>
            <a:r>
              <a:rPr lang="en-US" altLang="ja-JP" dirty="0" smtClean="0"/>
              <a:t>.</a:t>
            </a:r>
          </a:p>
          <a:p>
            <a:r>
              <a:rPr lang="en-US" altLang="ja-JP" dirty="0" smtClean="0"/>
              <a:t>With the data properly scaled I just added them together.</a:t>
            </a:r>
          </a:p>
          <a:p>
            <a:r>
              <a:rPr lang="en-US" altLang="ja-JP" dirty="0" smtClean="0"/>
              <a:t>We also add a 20% stop loss on our positions to protect from extreme movement.</a:t>
            </a:r>
          </a:p>
          <a:p>
            <a:endParaRPr kumimoji="1" lang="ja-JP" altLang="en-US" dirty="0"/>
          </a:p>
        </p:txBody>
      </p:sp>
    </p:spTree>
    <p:extLst>
      <p:ext uri="{BB962C8B-B14F-4D97-AF65-F5344CB8AC3E}">
        <p14:creationId xmlns:p14="http://schemas.microsoft.com/office/powerpoint/2010/main" val="272313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ja-JP" dirty="0"/>
              <a:t>Ensemble </a:t>
            </a:r>
            <a:r>
              <a:rPr lang="en-US" altLang="ja-JP" dirty="0" smtClean="0"/>
              <a:t>system: Result</a:t>
            </a:r>
            <a:endParaRPr kumimoji="1" lang="ja-JP" altLang="en-US" dirty="0"/>
          </a:p>
        </p:txBody>
      </p:sp>
      <p:pic>
        <p:nvPicPr>
          <p:cNvPr id="4" name="Imagen 3"/>
          <p:cNvPicPr>
            <a:picLocks noChangeAspect="1"/>
          </p:cNvPicPr>
          <p:nvPr/>
        </p:nvPicPr>
        <p:blipFill>
          <a:blip r:embed="rId2"/>
          <a:stretch>
            <a:fillRect/>
          </a:stretch>
        </p:blipFill>
        <p:spPr>
          <a:xfrm>
            <a:off x="838200" y="1580038"/>
            <a:ext cx="3916680" cy="4984865"/>
          </a:xfrm>
          <a:prstGeom prst="rect">
            <a:avLst/>
          </a:prstGeom>
        </p:spPr>
      </p:pic>
      <p:pic>
        <p:nvPicPr>
          <p:cNvPr id="5" name="Imagen 4"/>
          <p:cNvPicPr>
            <a:picLocks noChangeAspect="1"/>
          </p:cNvPicPr>
          <p:nvPr/>
        </p:nvPicPr>
        <p:blipFill>
          <a:blip r:embed="rId3"/>
          <a:stretch>
            <a:fillRect/>
          </a:stretch>
        </p:blipFill>
        <p:spPr>
          <a:xfrm>
            <a:off x="4991100" y="1430928"/>
            <a:ext cx="6362700" cy="5133975"/>
          </a:xfrm>
          <a:prstGeom prst="rect">
            <a:avLst/>
          </a:prstGeom>
        </p:spPr>
      </p:pic>
    </p:spTree>
    <p:extLst>
      <p:ext uri="{BB962C8B-B14F-4D97-AF65-F5344CB8AC3E}">
        <p14:creationId xmlns:p14="http://schemas.microsoft.com/office/powerpoint/2010/main" val="247560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Negative bias in our analysis</a:t>
            </a:r>
            <a:endParaRPr kumimoji="1" lang="ja-JP" altLang="en-US" dirty="0"/>
          </a:p>
        </p:txBody>
      </p:sp>
      <p:sp>
        <p:nvSpPr>
          <p:cNvPr id="3" name="Marcador de contenido 2"/>
          <p:cNvSpPr>
            <a:spLocks noGrp="1"/>
          </p:cNvSpPr>
          <p:nvPr>
            <p:ph idx="1"/>
          </p:nvPr>
        </p:nvSpPr>
        <p:spPr/>
        <p:txBody>
          <a:bodyPr/>
          <a:lstStyle/>
          <a:p>
            <a:r>
              <a:rPr lang="en-US" altLang="ja-JP" dirty="0" smtClean="0"/>
              <a:t>The proposition consists of Tweet data to be inherently bullish, due to people tweeting representing interest in the data, in stark contrast to some company no one talks about.</a:t>
            </a:r>
          </a:p>
          <a:p>
            <a:r>
              <a:rPr kumimoji="1" lang="en-US" altLang="ja-JP" dirty="0" smtClean="0"/>
              <a:t>This means that our sentiment analysis has a bullish bias and we could </a:t>
            </a:r>
            <a:r>
              <a:rPr lang="en-US" altLang="ja-JP" dirty="0" smtClean="0"/>
              <a:t>amplify our negative values so we try to offset that bullish bias.</a:t>
            </a:r>
          </a:p>
          <a:p>
            <a:r>
              <a:rPr kumimoji="1" lang="en-US" altLang="ja-JP" dirty="0" smtClean="0"/>
              <a:t>A small amplification doesn’t make much of an impact, but even a big amplification doesn’t affect the performance of the algorithm too much.</a:t>
            </a:r>
            <a:endParaRPr kumimoji="1" lang="ja-JP" altLang="en-US" dirty="0"/>
          </a:p>
        </p:txBody>
      </p:sp>
    </p:spTree>
    <p:extLst>
      <p:ext uri="{BB962C8B-B14F-4D97-AF65-F5344CB8AC3E}">
        <p14:creationId xmlns:p14="http://schemas.microsoft.com/office/powerpoint/2010/main" val="424618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Negative bias results</a:t>
            </a:r>
            <a:endParaRPr kumimoji="1" lang="ja-JP" altLang="en-US" dirty="0"/>
          </a:p>
        </p:txBody>
      </p:sp>
      <p:pic>
        <p:nvPicPr>
          <p:cNvPr id="4" name="Imagen 3"/>
          <p:cNvPicPr>
            <a:picLocks noChangeAspect="1"/>
          </p:cNvPicPr>
          <p:nvPr/>
        </p:nvPicPr>
        <p:blipFill>
          <a:blip r:embed="rId2"/>
          <a:stretch>
            <a:fillRect/>
          </a:stretch>
        </p:blipFill>
        <p:spPr>
          <a:xfrm>
            <a:off x="838200" y="1907857"/>
            <a:ext cx="3505200" cy="4508260"/>
          </a:xfrm>
          <a:prstGeom prst="rect">
            <a:avLst/>
          </a:prstGeom>
        </p:spPr>
      </p:pic>
      <p:pic>
        <p:nvPicPr>
          <p:cNvPr id="5" name="Imagen 4"/>
          <p:cNvPicPr>
            <a:picLocks noChangeAspect="1"/>
          </p:cNvPicPr>
          <p:nvPr/>
        </p:nvPicPr>
        <p:blipFill>
          <a:blip r:embed="rId3"/>
          <a:stretch>
            <a:fillRect/>
          </a:stretch>
        </p:blipFill>
        <p:spPr>
          <a:xfrm>
            <a:off x="5303520" y="1912307"/>
            <a:ext cx="5613082" cy="4503810"/>
          </a:xfrm>
          <a:prstGeom prst="rect">
            <a:avLst/>
          </a:prstGeom>
        </p:spPr>
      </p:pic>
    </p:spTree>
    <p:extLst>
      <p:ext uri="{BB962C8B-B14F-4D97-AF65-F5344CB8AC3E}">
        <p14:creationId xmlns:p14="http://schemas.microsoft.com/office/powerpoint/2010/main" val="745929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kumimoji="1" lang="en-US" altLang="ja-JP" sz="4000" dirty="0" smtClean="0"/>
              <a:t>Amplifying sentiment based on amount of tweets</a:t>
            </a:r>
            <a:endParaRPr kumimoji="1" lang="ja-JP" altLang="en-US" sz="4000" dirty="0"/>
          </a:p>
        </p:txBody>
      </p:sp>
      <p:sp>
        <p:nvSpPr>
          <p:cNvPr id="3" name="Marcador de contenido 2"/>
          <p:cNvSpPr>
            <a:spLocks noGrp="1"/>
          </p:cNvSpPr>
          <p:nvPr>
            <p:ph idx="1"/>
          </p:nvPr>
        </p:nvSpPr>
        <p:spPr/>
        <p:txBody>
          <a:bodyPr/>
          <a:lstStyle/>
          <a:p>
            <a:r>
              <a:rPr kumimoji="1" lang="en-US" altLang="ja-JP" dirty="0" smtClean="0"/>
              <a:t>The idea is simple but powerful. </a:t>
            </a:r>
            <a:r>
              <a:rPr lang="en-US" altLang="ja-JP" dirty="0" smtClean="0"/>
              <a:t>If a day has more tweets then it means there is an underlying event causing people to direct their attention to it.</a:t>
            </a:r>
          </a:p>
          <a:p>
            <a:r>
              <a:rPr kumimoji="1" lang="en-US" altLang="ja-JP" dirty="0" smtClean="0"/>
              <a:t>Due to this, we can take our sentiment analysis scores and increase it based on the number of tweets.</a:t>
            </a:r>
          </a:p>
          <a:p>
            <a:r>
              <a:rPr lang="en-US" altLang="ja-JP" dirty="0" smtClean="0"/>
              <a:t>Finally, we would adjust our trading entry positions based on “strong sentiment” instead of “slightly above neutral sentiment” </a:t>
            </a:r>
            <a:endParaRPr kumimoji="1" lang="ja-JP" altLang="en-US" dirty="0"/>
          </a:p>
        </p:txBody>
      </p:sp>
    </p:spTree>
    <p:extLst>
      <p:ext uri="{BB962C8B-B14F-4D97-AF65-F5344CB8AC3E}">
        <p14:creationId xmlns:p14="http://schemas.microsoft.com/office/powerpoint/2010/main" val="105850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ja-JP" dirty="0" smtClean="0"/>
              <a:t>Sentiment amplification results</a:t>
            </a:r>
            <a:endParaRPr kumimoji="1" lang="ja-JP" altLang="en-US" dirty="0"/>
          </a:p>
        </p:txBody>
      </p:sp>
      <p:pic>
        <p:nvPicPr>
          <p:cNvPr id="4" name="Imagen 3"/>
          <p:cNvPicPr>
            <a:picLocks noChangeAspect="1"/>
          </p:cNvPicPr>
          <p:nvPr/>
        </p:nvPicPr>
        <p:blipFill>
          <a:blip r:embed="rId2"/>
          <a:stretch>
            <a:fillRect/>
          </a:stretch>
        </p:blipFill>
        <p:spPr>
          <a:xfrm>
            <a:off x="838200" y="1690687"/>
            <a:ext cx="3916680" cy="4987077"/>
          </a:xfrm>
          <a:prstGeom prst="rect">
            <a:avLst/>
          </a:prstGeom>
        </p:spPr>
      </p:pic>
      <p:pic>
        <p:nvPicPr>
          <p:cNvPr id="5" name="Imagen 4"/>
          <p:cNvPicPr>
            <a:picLocks noChangeAspect="1"/>
          </p:cNvPicPr>
          <p:nvPr/>
        </p:nvPicPr>
        <p:blipFill>
          <a:blip r:embed="rId3"/>
          <a:stretch>
            <a:fillRect/>
          </a:stretch>
        </p:blipFill>
        <p:spPr>
          <a:xfrm>
            <a:off x="5052060" y="2332088"/>
            <a:ext cx="6585374" cy="3704273"/>
          </a:xfrm>
          <a:prstGeom prst="rect">
            <a:avLst/>
          </a:prstGeom>
        </p:spPr>
      </p:pic>
    </p:spTree>
    <p:extLst>
      <p:ext uri="{BB962C8B-B14F-4D97-AF65-F5344CB8AC3E}">
        <p14:creationId xmlns:p14="http://schemas.microsoft.com/office/powerpoint/2010/main" val="251829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Varying the money management techniques</a:t>
            </a:r>
            <a:endParaRPr kumimoji="1" lang="ja-JP" altLang="en-US" dirty="0"/>
          </a:p>
        </p:txBody>
      </p:sp>
      <p:sp>
        <p:nvSpPr>
          <p:cNvPr id="3" name="Marcador de contenido 2"/>
          <p:cNvSpPr>
            <a:spLocks noGrp="1"/>
          </p:cNvSpPr>
          <p:nvPr>
            <p:ph idx="1"/>
          </p:nvPr>
        </p:nvSpPr>
        <p:spPr>
          <a:xfrm>
            <a:off x="838200" y="1825624"/>
            <a:ext cx="10515600" cy="4879975"/>
          </a:xfrm>
        </p:spPr>
        <p:txBody>
          <a:bodyPr>
            <a:normAutofit fontScale="92500"/>
          </a:bodyPr>
          <a:lstStyle/>
          <a:p>
            <a:r>
              <a:rPr kumimoji="1" lang="en-US" altLang="ja-JP" dirty="0" smtClean="0"/>
              <a:t>Just having a good idea of market direction is a good place to start, but we need to define optimal ways to actually trade in order to maximize the profits.</a:t>
            </a:r>
          </a:p>
          <a:p>
            <a:r>
              <a:rPr lang="en-US" altLang="ja-JP" dirty="0" smtClean="0"/>
              <a:t>This is a non-trivial optimization problem where it’s easy to </a:t>
            </a:r>
            <a:r>
              <a:rPr lang="en-US" altLang="ja-JP" dirty="0" err="1" smtClean="0"/>
              <a:t>overfit</a:t>
            </a:r>
            <a:r>
              <a:rPr lang="en-US" altLang="ja-JP" dirty="0" smtClean="0"/>
              <a:t> to the data at hand.</a:t>
            </a:r>
          </a:p>
          <a:p>
            <a:r>
              <a:rPr kumimoji="1" lang="en-US" altLang="ja-JP" dirty="0" smtClean="0"/>
              <a:t>Stop loss, trailing stop loss, take profit, sentiment values and incremental positions were analyzed.</a:t>
            </a:r>
          </a:p>
          <a:p>
            <a:r>
              <a:rPr lang="en-US" altLang="ja-JP" dirty="0" smtClean="0"/>
              <a:t>In general stop losses don’t make much impact on our P/L but reduce drawdown and risk significantly, while take profit configurations severely reduce our P/L. </a:t>
            </a:r>
          </a:p>
          <a:p>
            <a:r>
              <a:rPr lang="en-US" altLang="ja-JP" dirty="0" smtClean="0"/>
              <a:t>Take profit is good on markets without commission and in intraday trades, but can severely cut into your profit due to commission and slippage.</a:t>
            </a:r>
            <a:endParaRPr kumimoji="1" lang="ja-JP" altLang="en-US" dirty="0"/>
          </a:p>
        </p:txBody>
      </p:sp>
    </p:spTree>
    <p:extLst>
      <p:ext uri="{BB962C8B-B14F-4D97-AF65-F5344CB8AC3E}">
        <p14:creationId xmlns:p14="http://schemas.microsoft.com/office/powerpoint/2010/main" val="153958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dirty="0" err="1" smtClean="0"/>
              <a:t>Clean</a:t>
            </a:r>
            <a:r>
              <a:rPr kumimoji="1" lang="es-ES" altLang="ja-JP" dirty="0" smtClean="0"/>
              <a:t> </a:t>
            </a:r>
            <a:r>
              <a:rPr kumimoji="1" lang="es-ES" altLang="ja-JP" dirty="0" err="1" smtClean="0"/>
              <a:t>Tweet</a:t>
            </a:r>
            <a:r>
              <a:rPr kumimoji="1" lang="es-ES" altLang="ja-JP" dirty="0" smtClean="0"/>
              <a:t> Data</a:t>
            </a:r>
            <a:endParaRPr kumimoji="1" lang="ja-JP" altLang="en-US" dirty="0"/>
          </a:p>
        </p:txBody>
      </p:sp>
      <p:pic>
        <p:nvPicPr>
          <p:cNvPr id="4" name="Marcador de contenido 3"/>
          <p:cNvPicPr>
            <a:picLocks noGrp="1" noChangeAspect="1"/>
          </p:cNvPicPr>
          <p:nvPr>
            <p:ph idx="1"/>
          </p:nvPr>
        </p:nvPicPr>
        <p:blipFill>
          <a:blip r:embed="rId2"/>
          <a:stretch>
            <a:fillRect/>
          </a:stretch>
        </p:blipFill>
        <p:spPr>
          <a:xfrm>
            <a:off x="838199" y="1356360"/>
            <a:ext cx="6949441" cy="1748135"/>
          </a:xfrm>
          <a:prstGeom prst="rect">
            <a:avLst/>
          </a:prstGeom>
        </p:spPr>
      </p:pic>
      <p:sp>
        <p:nvSpPr>
          <p:cNvPr id="5" name="Rectángulo 4"/>
          <p:cNvSpPr/>
          <p:nvPr/>
        </p:nvSpPr>
        <p:spPr>
          <a:xfrm>
            <a:off x="787617" y="3566160"/>
            <a:ext cx="3271088" cy="923330"/>
          </a:xfrm>
          <a:prstGeom prst="rect">
            <a:avLst/>
          </a:prstGeom>
          <a:noFill/>
        </p:spPr>
        <p:txBody>
          <a:bodyPr wrap="none" lIns="91440" tIns="45720" rIns="91440" bIns="45720">
            <a:spAutoFit/>
          </a:bodyPr>
          <a:lstStyle/>
          <a:p>
            <a:pPr algn="ctr"/>
            <a:r>
              <a:rPr lang="es-ES" altLang="ja-JP" sz="5400" b="0" cap="none" spc="0" dirty="0" err="1" smtClean="0">
                <a:ln w="0"/>
                <a:solidFill>
                  <a:schemeClr val="tx1"/>
                </a:solidFill>
                <a:effectLst>
                  <a:outerShdw blurRad="38100" dist="19050" dir="2700000" algn="tl" rotWithShape="0">
                    <a:schemeClr val="dk1">
                      <a:alpha val="40000"/>
                    </a:schemeClr>
                  </a:outerShdw>
                </a:effectLst>
              </a:rPr>
              <a:t>Redundant</a:t>
            </a:r>
            <a:endParaRPr lang="es-ES" altLang="ja-JP"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ángulo 5"/>
          <p:cNvSpPr/>
          <p:nvPr/>
        </p:nvSpPr>
        <p:spPr>
          <a:xfrm>
            <a:off x="4279256" y="3566160"/>
            <a:ext cx="2289409" cy="923330"/>
          </a:xfrm>
          <a:prstGeom prst="rect">
            <a:avLst/>
          </a:prstGeom>
          <a:noFill/>
        </p:spPr>
        <p:txBody>
          <a:bodyPr wrap="none" lIns="91440" tIns="45720" rIns="91440" bIns="45720">
            <a:spAutoFit/>
          </a:bodyPr>
          <a:lstStyle/>
          <a:p>
            <a:pPr algn="ctr"/>
            <a:r>
              <a:rPr lang="es-ES" altLang="ja-JP" sz="5400" b="0" cap="none" spc="0" dirty="0" err="1" smtClean="0">
                <a:ln w="0"/>
                <a:solidFill>
                  <a:schemeClr val="tx1"/>
                </a:solidFill>
                <a:effectLst>
                  <a:outerShdw blurRad="38100" dist="19050" dir="2700000" algn="tl" rotWithShape="0">
                    <a:schemeClr val="dk1">
                      <a:alpha val="40000"/>
                    </a:schemeClr>
                  </a:outerShdw>
                </a:effectLst>
              </a:rPr>
              <a:t>Useless</a:t>
            </a:r>
            <a:endParaRPr lang="es-ES" altLang="ja-JP"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p:cNvSpPr/>
          <p:nvPr/>
        </p:nvSpPr>
        <p:spPr>
          <a:xfrm>
            <a:off x="6789216" y="3566160"/>
            <a:ext cx="4564584" cy="923330"/>
          </a:xfrm>
          <a:prstGeom prst="rect">
            <a:avLst/>
          </a:prstGeom>
          <a:noFill/>
        </p:spPr>
        <p:txBody>
          <a:bodyPr wrap="none" lIns="91440" tIns="45720" rIns="91440" bIns="45720">
            <a:spAutoFit/>
          </a:bodyPr>
          <a:lstStyle/>
          <a:p>
            <a:pPr algn="ctr"/>
            <a:r>
              <a:rPr lang="es-ES" altLang="ja-JP" sz="5400" b="0" cap="none" spc="0" dirty="0" err="1" smtClean="0">
                <a:ln w="0"/>
                <a:solidFill>
                  <a:schemeClr val="tx1"/>
                </a:solidFill>
                <a:effectLst>
                  <a:outerShdw blurRad="38100" dist="19050" dir="2700000" algn="tl" rotWithShape="0">
                    <a:schemeClr val="dk1">
                      <a:alpha val="40000"/>
                    </a:schemeClr>
                  </a:outerShdw>
                </a:effectLst>
              </a:rPr>
              <a:t>Not</a:t>
            </a:r>
            <a:r>
              <a:rPr lang="es-ES" altLang="ja-JP" sz="5400" b="0" cap="none" spc="0" dirty="0" smtClean="0">
                <a:ln w="0"/>
                <a:solidFill>
                  <a:schemeClr val="tx1"/>
                </a:solidFill>
                <a:effectLst>
                  <a:outerShdw blurRad="38100" dist="19050" dir="2700000" algn="tl" rotWithShape="0">
                    <a:schemeClr val="dk1">
                      <a:alpha val="40000"/>
                    </a:schemeClr>
                  </a:outerShdw>
                </a:effectLst>
              </a:rPr>
              <a:t> </a:t>
            </a:r>
            <a:r>
              <a:rPr lang="es-ES" altLang="ja-JP" sz="5400" b="0" cap="none" spc="0" dirty="0" err="1" smtClean="0">
                <a:ln w="0"/>
                <a:solidFill>
                  <a:schemeClr val="tx1"/>
                </a:solidFill>
                <a:effectLst>
                  <a:outerShdw blurRad="38100" dist="19050" dir="2700000" algn="tl" rotWithShape="0">
                    <a:schemeClr val="dk1">
                      <a:alpha val="40000"/>
                    </a:schemeClr>
                  </a:outerShdw>
                </a:effectLst>
              </a:rPr>
              <a:t>Considered</a:t>
            </a:r>
            <a:endParaRPr lang="es-ES" altLang="ja-JP" sz="5400" b="0" cap="none" spc="0" dirty="0">
              <a:ln w="0"/>
              <a:solidFill>
                <a:schemeClr val="tx1"/>
              </a:solidFill>
              <a:effectLst>
                <a:outerShdw blurRad="38100" dist="19050" dir="2700000" algn="tl" rotWithShape="0">
                  <a:schemeClr val="dk1">
                    <a:alpha val="40000"/>
                  </a:schemeClr>
                </a:outerShdw>
              </a:effectLst>
            </a:endParaRPr>
          </a:p>
        </p:txBody>
      </p:sp>
      <p:sp>
        <p:nvSpPr>
          <p:cNvPr id="8" name="CuadroTexto 7"/>
          <p:cNvSpPr txBox="1"/>
          <p:nvPr/>
        </p:nvSpPr>
        <p:spPr>
          <a:xfrm>
            <a:off x="838199" y="4498032"/>
            <a:ext cx="2743201" cy="461665"/>
          </a:xfrm>
          <a:prstGeom prst="rect">
            <a:avLst/>
          </a:prstGeom>
          <a:noFill/>
        </p:spPr>
        <p:txBody>
          <a:bodyPr wrap="square" rtlCol="0">
            <a:spAutoFit/>
          </a:bodyPr>
          <a:lstStyle/>
          <a:p>
            <a:r>
              <a:rPr lang="es-ES" altLang="ja-JP" sz="2400" dirty="0" smtClean="0"/>
              <a:t>Date, </a:t>
            </a:r>
            <a:r>
              <a:rPr lang="es-ES" altLang="ja-JP" sz="2400" dirty="0" err="1" smtClean="0"/>
              <a:t>timezone</a:t>
            </a:r>
            <a:endParaRPr kumimoji="1" lang="ja-JP" altLang="en-US" sz="2400" dirty="0"/>
          </a:p>
        </p:txBody>
      </p:sp>
      <p:sp>
        <p:nvSpPr>
          <p:cNvPr id="9" name="CuadroTexto 8"/>
          <p:cNvSpPr txBox="1"/>
          <p:nvPr/>
        </p:nvSpPr>
        <p:spPr>
          <a:xfrm>
            <a:off x="4279257" y="4530744"/>
            <a:ext cx="2683950" cy="1569660"/>
          </a:xfrm>
          <a:prstGeom prst="rect">
            <a:avLst/>
          </a:prstGeom>
          <a:noFill/>
        </p:spPr>
        <p:txBody>
          <a:bodyPr wrap="square" rtlCol="0">
            <a:spAutoFit/>
          </a:bodyPr>
          <a:lstStyle/>
          <a:p>
            <a:r>
              <a:rPr lang="es-ES" altLang="ja-JP" sz="2400" dirty="0" err="1" smtClean="0"/>
              <a:t>Tweet_id</a:t>
            </a:r>
            <a:r>
              <a:rPr lang="es-ES" altLang="ja-JP" sz="2400" dirty="0" smtClean="0"/>
              <a:t>, </a:t>
            </a:r>
            <a:r>
              <a:rPr lang="es-ES" altLang="ja-JP" sz="2400" dirty="0" err="1" smtClean="0"/>
              <a:t>conversation_id</a:t>
            </a:r>
            <a:r>
              <a:rPr lang="es-ES" altLang="ja-JP" sz="2400" dirty="0" smtClean="0"/>
              <a:t>, id, link, </a:t>
            </a:r>
            <a:r>
              <a:rPr lang="es-ES" altLang="ja-JP" sz="2400" dirty="0" err="1" smtClean="0"/>
              <a:t>quote_url</a:t>
            </a:r>
            <a:r>
              <a:rPr lang="es-ES" altLang="ja-JP" sz="2400" dirty="0" smtClean="0"/>
              <a:t>, </a:t>
            </a:r>
            <a:r>
              <a:rPr lang="es-ES" altLang="ja-JP" sz="2400" dirty="0" err="1" smtClean="0"/>
              <a:t>reply_to</a:t>
            </a:r>
            <a:endParaRPr kumimoji="1" lang="ja-JP" altLang="en-US" sz="2400" dirty="0"/>
          </a:p>
        </p:txBody>
      </p:sp>
      <p:sp>
        <p:nvSpPr>
          <p:cNvPr id="10" name="CuadroTexto 9"/>
          <p:cNvSpPr txBox="1"/>
          <p:nvPr/>
        </p:nvSpPr>
        <p:spPr>
          <a:xfrm>
            <a:off x="7440512" y="4489490"/>
            <a:ext cx="3261992" cy="461665"/>
          </a:xfrm>
          <a:prstGeom prst="rect">
            <a:avLst/>
          </a:prstGeom>
          <a:noFill/>
        </p:spPr>
        <p:txBody>
          <a:bodyPr wrap="square" rtlCol="0">
            <a:spAutoFit/>
          </a:bodyPr>
          <a:lstStyle/>
          <a:p>
            <a:r>
              <a:rPr lang="es-ES" altLang="ja-JP" sz="2400" dirty="0" err="1" smtClean="0"/>
              <a:t>User_id_str</a:t>
            </a:r>
            <a:r>
              <a:rPr lang="es-ES" altLang="ja-JP" sz="2400" dirty="0" smtClean="0"/>
              <a:t>, </a:t>
            </a:r>
            <a:r>
              <a:rPr lang="es-ES" altLang="ja-JP" sz="2400" dirty="0" err="1" smtClean="0"/>
              <a:t>username</a:t>
            </a:r>
            <a:endParaRPr kumimoji="1" lang="ja-JP" altLang="en-US" sz="2400" dirty="0"/>
          </a:p>
        </p:txBody>
      </p:sp>
    </p:spTree>
    <p:extLst>
      <p:ext uri="{BB962C8B-B14F-4D97-AF65-F5344CB8AC3E}">
        <p14:creationId xmlns:p14="http://schemas.microsoft.com/office/powerpoint/2010/main" val="349344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Incremental position with Trail stop results</a:t>
            </a:r>
            <a:endParaRPr kumimoji="1" lang="ja-JP" altLang="en-US" dirty="0"/>
          </a:p>
        </p:txBody>
      </p:sp>
      <p:pic>
        <p:nvPicPr>
          <p:cNvPr id="4" name="Imagen 3"/>
          <p:cNvPicPr>
            <a:picLocks noChangeAspect="1"/>
          </p:cNvPicPr>
          <p:nvPr/>
        </p:nvPicPr>
        <p:blipFill>
          <a:blip r:embed="rId2"/>
          <a:stretch>
            <a:fillRect/>
          </a:stretch>
        </p:blipFill>
        <p:spPr>
          <a:xfrm>
            <a:off x="838200" y="1562100"/>
            <a:ext cx="3830899" cy="4869180"/>
          </a:xfrm>
          <a:prstGeom prst="rect">
            <a:avLst/>
          </a:prstGeom>
        </p:spPr>
      </p:pic>
      <p:pic>
        <p:nvPicPr>
          <p:cNvPr id="5" name="Imagen 4"/>
          <p:cNvPicPr>
            <a:picLocks noChangeAspect="1"/>
          </p:cNvPicPr>
          <p:nvPr/>
        </p:nvPicPr>
        <p:blipFill>
          <a:blip r:embed="rId3"/>
          <a:stretch>
            <a:fillRect/>
          </a:stretch>
        </p:blipFill>
        <p:spPr>
          <a:xfrm>
            <a:off x="4811049" y="1420177"/>
            <a:ext cx="6400800" cy="5153025"/>
          </a:xfrm>
          <a:prstGeom prst="rect">
            <a:avLst/>
          </a:prstGeom>
        </p:spPr>
      </p:pic>
    </p:spTree>
    <p:extLst>
      <p:ext uri="{BB962C8B-B14F-4D97-AF65-F5344CB8AC3E}">
        <p14:creationId xmlns:p14="http://schemas.microsoft.com/office/powerpoint/2010/main" val="1361598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Combining sentiment analysis with TA</a:t>
            </a:r>
            <a:endParaRPr kumimoji="1" lang="ja-JP" altLang="en-US" dirty="0"/>
          </a:p>
        </p:txBody>
      </p:sp>
      <p:sp>
        <p:nvSpPr>
          <p:cNvPr id="3" name="Marcador de contenido 2"/>
          <p:cNvSpPr>
            <a:spLocks noGrp="1"/>
          </p:cNvSpPr>
          <p:nvPr>
            <p:ph idx="1"/>
          </p:nvPr>
        </p:nvSpPr>
        <p:spPr>
          <a:xfrm>
            <a:off x="5989320" y="1982384"/>
            <a:ext cx="5364480" cy="4286233"/>
          </a:xfrm>
        </p:spPr>
        <p:txBody>
          <a:bodyPr>
            <a:normAutofit fontScale="92500" lnSpcReduction="10000"/>
          </a:bodyPr>
          <a:lstStyle/>
          <a:p>
            <a:r>
              <a:rPr kumimoji="1" lang="en-US" altLang="ja-JP" dirty="0" smtClean="0"/>
              <a:t>Indicators calculated using </a:t>
            </a:r>
            <a:r>
              <a:rPr lang="en-US" altLang="ja-JP" dirty="0"/>
              <a:t>the </a:t>
            </a:r>
            <a:r>
              <a:rPr lang="en-US" altLang="ja-JP" dirty="0" err="1"/>
              <a:t>pandas_ta</a:t>
            </a:r>
            <a:r>
              <a:rPr lang="en-US" altLang="ja-JP" dirty="0"/>
              <a:t> </a:t>
            </a:r>
            <a:r>
              <a:rPr kumimoji="1" lang="en-US" altLang="ja-JP" dirty="0" smtClean="0"/>
              <a:t>library.</a:t>
            </a:r>
          </a:p>
          <a:p>
            <a:r>
              <a:rPr lang="en-US" altLang="ja-JP" dirty="0" smtClean="0"/>
              <a:t>Small sub selection of choices, it’s not meant to be exhaustive or to check every possibility.</a:t>
            </a:r>
          </a:p>
          <a:p>
            <a:r>
              <a:rPr kumimoji="1" lang="en-US" altLang="ja-JP" dirty="0" smtClean="0"/>
              <a:t>Setting our stop losses at the Bollinger bands and checking for fast moving average over slow moving average.</a:t>
            </a:r>
          </a:p>
          <a:p>
            <a:r>
              <a:rPr lang="en-US" altLang="ja-JP" dirty="0" smtClean="0"/>
              <a:t>Less data to test due to the need to calculate the indicators.</a:t>
            </a:r>
            <a:endParaRPr kumimoji="1" lang="ja-JP" altLang="en-US" dirty="0"/>
          </a:p>
        </p:txBody>
      </p:sp>
      <p:pic>
        <p:nvPicPr>
          <p:cNvPr id="4" name="Imagen 3"/>
          <p:cNvPicPr>
            <a:picLocks noChangeAspect="1"/>
          </p:cNvPicPr>
          <p:nvPr/>
        </p:nvPicPr>
        <p:blipFill>
          <a:blip r:embed="rId2"/>
          <a:stretch>
            <a:fillRect/>
          </a:stretch>
        </p:blipFill>
        <p:spPr>
          <a:xfrm>
            <a:off x="838200" y="1463040"/>
            <a:ext cx="4739640" cy="5324922"/>
          </a:xfrm>
          <a:prstGeom prst="rect">
            <a:avLst/>
          </a:prstGeom>
        </p:spPr>
      </p:pic>
    </p:spTree>
    <p:extLst>
      <p:ext uri="{BB962C8B-B14F-4D97-AF65-F5344CB8AC3E}">
        <p14:creationId xmlns:p14="http://schemas.microsoft.com/office/powerpoint/2010/main" val="3876018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TA with sentiment results</a:t>
            </a:r>
            <a:endParaRPr kumimoji="1" lang="ja-JP" altLang="en-US" dirty="0"/>
          </a:p>
        </p:txBody>
      </p:sp>
      <p:pic>
        <p:nvPicPr>
          <p:cNvPr id="4" name="Imagen 3"/>
          <p:cNvPicPr>
            <a:picLocks noChangeAspect="1"/>
          </p:cNvPicPr>
          <p:nvPr/>
        </p:nvPicPr>
        <p:blipFill>
          <a:blip r:embed="rId2"/>
          <a:stretch>
            <a:fillRect/>
          </a:stretch>
        </p:blipFill>
        <p:spPr>
          <a:xfrm>
            <a:off x="838200" y="1825625"/>
            <a:ext cx="3840480" cy="4842344"/>
          </a:xfrm>
          <a:prstGeom prst="rect">
            <a:avLst/>
          </a:prstGeom>
        </p:spPr>
      </p:pic>
      <p:pic>
        <p:nvPicPr>
          <p:cNvPr id="5" name="Imagen 4"/>
          <p:cNvPicPr>
            <a:picLocks noChangeAspect="1"/>
          </p:cNvPicPr>
          <p:nvPr/>
        </p:nvPicPr>
        <p:blipFill>
          <a:blip r:embed="rId3"/>
          <a:stretch>
            <a:fillRect/>
          </a:stretch>
        </p:blipFill>
        <p:spPr>
          <a:xfrm>
            <a:off x="4938559" y="2063432"/>
            <a:ext cx="6856248" cy="4366729"/>
          </a:xfrm>
          <a:prstGeom prst="rect">
            <a:avLst/>
          </a:prstGeom>
        </p:spPr>
      </p:pic>
    </p:spTree>
    <p:extLst>
      <p:ext uri="{BB962C8B-B14F-4D97-AF65-F5344CB8AC3E}">
        <p14:creationId xmlns:p14="http://schemas.microsoft.com/office/powerpoint/2010/main" val="714050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Random forest applied to technical analysis</a:t>
            </a:r>
            <a:endParaRPr kumimoji="1" lang="ja-JP" altLang="en-US" dirty="0"/>
          </a:p>
        </p:txBody>
      </p:sp>
      <p:sp>
        <p:nvSpPr>
          <p:cNvPr id="3" name="Marcador de contenido 2"/>
          <p:cNvSpPr>
            <a:spLocks noGrp="1"/>
          </p:cNvSpPr>
          <p:nvPr>
            <p:ph idx="1"/>
          </p:nvPr>
        </p:nvSpPr>
        <p:spPr/>
        <p:txBody>
          <a:bodyPr/>
          <a:lstStyle/>
          <a:p>
            <a:r>
              <a:rPr kumimoji="1" lang="en-US" altLang="ja-JP" dirty="0" smtClean="0"/>
              <a:t>Defining a set of rules and combination of elements for indicators to predict the future prices can be extremely difficult and time consuming.</a:t>
            </a:r>
          </a:p>
          <a:p>
            <a:r>
              <a:rPr lang="en-US" altLang="ja-JP" dirty="0" smtClean="0"/>
              <a:t>Machine learning methods based on classification techniques could be used to automatically determine rules based on those indicators that help them predict future prices.</a:t>
            </a:r>
          </a:p>
          <a:p>
            <a:r>
              <a:rPr kumimoji="1" lang="en-US" altLang="ja-JP" dirty="0" smtClean="0"/>
              <a:t>Random forest is one good choice because it features automatic feature selection using information gain by calculation of the entropy.</a:t>
            </a:r>
          </a:p>
          <a:p>
            <a:r>
              <a:rPr lang="en-US" altLang="ja-JP" dirty="0" smtClean="0"/>
              <a:t>We can also build a classifier not only for next candle, but for the next weekly candle as well.</a:t>
            </a:r>
            <a:endParaRPr kumimoji="1" lang="ja-JP" altLang="en-US" dirty="0"/>
          </a:p>
        </p:txBody>
      </p:sp>
    </p:spTree>
    <p:extLst>
      <p:ext uri="{BB962C8B-B14F-4D97-AF65-F5344CB8AC3E}">
        <p14:creationId xmlns:p14="http://schemas.microsoft.com/office/powerpoint/2010/main" val="7947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Configuring the random forest</a:t>
            </a:r>
            <a:endParaRPr kumimoji="1" lang="ja-JP" altLang="en-US" dirty="0"/>
          </a:p>
        </p:txBody>
      </p:sp>
      <p:sp>
        <p:nvSpPr>
          <p:cNvPr id="3" name="Marcador de contenido 2"/>
          <p:cNvSpPr>
            <a:spLocks noGrp="1"/>
          </p:cNvSpPr>
          <p:nvPr>
            <p:ph idx="1"/>
          </p:nvPr>
        </p:nvSpPr>
        <p:spPr>
          <a:xfrm>
            <a:off x="838200" y="3261359"/>
            <a:ext cx="10515600" cy="3398521"/>
          </a:xfrm>
        </p:spPr>
        <p:txBody>
          <a:bodyPr/>
          <a:lstStyle/>
          <a:p>
            <a:r>
              <a:rPr kumimoji="1" lang="en-US" altLang="ja-JP" dirty="0" smtClean="0"/>
              <a:t>Use 200 samples for training because we need to keep at least a decent amount of candles for testing trades and there is only 626 samples.</a:t>
            </a:r>
          </a:p>
          <a:p>
            <a:r>
              <a:rPr lang="en-US" altLang="ja-JP" dirty="0" smtClean="0"/>
              <a:t>Make a simple binary classifier instead of a </a:t>
            </a:r>
            <a:r>
              <a:rPr lang="en-US" altLang="ja-JP" dirty="0" err="1" smtClean="0"/>
              <a:t>regressor</a:t>
            </a:r>
            <a:r>
              <a:rPr lang="en-US" altLang="ja-JP" dirty="0" smtClean="0"/>
              <a:t> as we are only interested in price going up or down, and not the exact amount.</a:t>
            </a:r>
          </a:p>
          <a:p>
            <a:r>
              <a:rPr kumimoji="1" lang="en-US" altLang="ja-JP" dirty="0" smtClean="0"/>
              <a:t>Using 10000 trees with a maximum of 15 features out of 33.</a:t>
            </a:r>
          </a:p>
          <a:p>
            <a:endParaRPr kumimoji="1" lang="ja-JP" altLang="en-US" dirty="0"/>
          </a:p>
        </p:txBody>
      </p:sp>
      <p:pic>
        <p:nvPicPr>
          <p:cNvPr id="4" name="Imagen 3"/>
          <p:cNvPicPr>
            <a:picLocks noChangeAspect="1"/>
          </p:cNvPicPr>
          <p:nvPr/>
        </p:nvPicPr>
        <p:blipFill>
          <a:blip r:embed="rId2"/>
          <a:stretch>
            <a:fillRect/>
          </a:stretch>
        </p:blipFill>
        <p:spPr>
          <a:xfrm>
            <a:off x="838200" y="1690688"/>
            <a:ext cx="9101374" cy="1319530"/>
          </a:xfrm>
          <a:prstGeom prst="rect">
            <a:avLst/>
          </a:prstGeom>
        </p:spPr>
      </p:pic>
    </p:spTree>
    <p:extLst>
      <p:ext uri="{BB962C8B-B14F-4D97-AF65-F5344CB8AC3E}">
        <p14:creationId xmlns:p14="http://schemas.microsoft.com/office/powerpoint/2010/main" val="1701435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Random forest with sentiment results</a:t>
            </a:r>
            <a:endParaRPr kumimoji="1" lang="ja-JP" altLang="en-US" dirty="0"/>
          </a:p>
        </p:txBody>
      </p:sp>
      <p:sp>
        <p:nvSpPr>
          <p:cNvPr id="3" name="Marcador de contenido 2"/>
          <p:cNvSpPr>
            <a:spLocks noGrp="1"/>
          </p:cNvSpPr>
          <p:nvPr>
            <p:ph idx="1"/>
          </p:nvPr>
        </p:nvSpPr>
        <p:spPr>
          <a:xfrm>
            <a:off x="518160" y="1505585"/>
            <a:ext cx="10515600" cy="1024255"/>
          </a:xfrm>
        </p:spPr>
        <p:txBody>
          <a:bodyPr/>
          <a:lstStyle/>
          <a:p>
            <a:r>
              <a:rPr kumimoji="1" lang="en-US" altLang="ja-JP" dirty="0" smtClean="0"/>
              <a:t>If sentiment is positive and our random forest predicts increase we buy, and we sell if our sentiment is negative and it predicts decrease.</a:t>
            </a:r>
            <a:endParaRPr kumimoji="1" lang="ja-JP" altLang="en-US" dirty="0"/>
          </a:p>
        </p:txBody>
      </p:sp>
      <p:pic>
        <p:nvPicPr>
          <p:cNvPr id="4" name="Imagen 3"/>
          <p:cNvPicPr>
            <a:picLocks noChangeAspect="1"/>
          </p:cNvPicPr>
          <p:nvPr/>
        </p:nvPicPr>
        <p:blipFill>
          <a:blip r:embed="rId2"/>
          <a:stretch>
            <a:fillRect/>
          </a:stretch>
        </p:blipFill>
        <p:spPr>
          <a:xfrm>
            <a:off x="838200" y="2377440"/>
            <a:ext cx="3444240" cy="4383578"/>
          </a:xfrm>
          <a:prstGeom prst="rect">
            <a:avLst/>
          </a:prstGeom>
        </p:spPr>
      </p:pic>
      <p:pic>
        <p:nvPicPr>
          <p:cNvPr id="5" name="Imagen 4"/>
          <p:cNvPicPr>
            <a:picLocks noChangeAspect="1"/>
          </p:cNvPicPr>
          <p:nvPr/>
        </p:nvPicPr>
        <p:blipFill>
          <a:blip r:embed="rId3"/>
          <a:stretch>
            <a:fillRect/>
          </a:stretch>
        </p:blipFill>
        <p:spPr>
          <a:xfrm>
            <a:off x="5105876" y="2506787"/>
            <a:ext cx="5104447" cy="4124883"/>
          </a:xfrm>
          <a:prstGeom prst="rect">
            <a:avLst/>
          </a:prstGeom>
        </p:spPr>
      </p:pic>
    </p:spTree>
    <p:extLst>
      <p:ext uri="{BB962C8B-B14F-4D97-AF65-F5344CB8AC3E}">
        <p14:creationId xmlns:p14="http://schemas.microsoft.com/office/powerpoint/2010/main" val="327845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No commission with incremental positions</a:t>
            </a:r>
            <a:endParaRPr kumimoji="1" lang="ja-JP" altLang="en-US" dirty="0"/>
          </a:p>
        </p:txBody>
      </p:sp>
      <p:pic>
        <p:nvPicPr>
          <p:cNvPr id="4" name="Imagen 3"/>
          <p:cNvPicPr>
            <a:picLocks noChangeAspect="1"/>
          </p:cNvPicPr>
          <p:nvPr/>
        </p:nvPicPr>
        <p:blipFill>
          <a:blip r:embed="rId2"/>
          <a:stretch>
            <a:fillRect/>
          </a:stretch>
        </p:blipFill>
        <p:spPr>
          <a:xfrm>
            <a:off x="487680" y="1501915"/>
            <a:ext cx="3803150" cy="4792205"/>
          </a:xfrm>
          <a:prstGeom prst="rect">
            <a:avLst/>
          </a:prstGeom>
        </p:spPr>
      </p:pic>
      <p:pic>
        <p:nvPicPr>
          <p:cNvPr id="5" name="Imagen 4"/>
          <p:cNvPicPr>
            <a:picLocks noChangeAspect="1"/>
          </p:cNvPicPr>
          <p:nvPr/>
        </p:nvPicPr>
        <p:blipFill>
          <a:blip r:embed="rId3"/>
          <a:stretch>
            <a:fillRect/>
          </a:stretch>
        </p:blipFill>
        <p:spPr>
          <a:xfrm>
            <a:off x="4465320" y="1501914"/>
            <a:ext cx="7516662" cy="4792205"/>
          </a:xfrm>
          <a:prstGeom prst="rect">
            <a:avLst/>
          </a:prstGeom>
        </p:spPr>
      </p:pic>
    </p:spTree>
    <p:extLst>
      <p:ext uri="{BB962C8B-B14F-4D97-AF65-F5344CB8AC3E}">
        <p14:creationId xmlns:p14="http://schemas.microsoft.com/office/powerpoint/2010/main" val="144180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No commission, all equity used</a:t>
            </a:r>
            <a:endParaRPr kumimoji="1" lang="ja-JP" altLang="en-US" dirty="0"/>
          </a:p>
        </p:txBody>
      </p:sp>
      <p:pic>
        <p:nvPicPr>
          <p:cNvPr id="4" name="Imagen 3"/>
          <p:cNvPicPr>
            <a:picLocks noChangeAspect="1"/>
          </p:cNvPicPr>
          <p:nvPr/>
        </p:nvPicPr>
        <p:blipFill>
          <a:blip r:embed="rId2"/>
          <a:stretch>
            <a:fillRect/>
          </a:stretch>
        </p:blipFill>
        <p:spPr>
          <a:xfrm>
            <a:off x="349567" y="1690688"/>
            <a:ext cx="3780473" cy="4829942"/>
          </a:xfrm>
          <a:prstGeom prst="rect">
            <a:avLst/>
          </a:prstGeom>
        </p:spPr>
      </p:pic>
      <p:pic>
        <p:nvPicPr>
          <p:cNvPr id="5" name="Imagen 4"/>
          <p:cNvPicPr>
            <a:picLocks noChangeAspect="1"/>
          </p:cNvPicPr>
          <p:nvPr/>
        </p:nvPicPr>
        <p:blipFill>
          <a:blip r:embed="rId3"/>
          <a:stretch>
            <a:fillRect/>
          </a:stretch>
        </p:blipFill>
        <p:spPr>
          <a:xfrm>
            <a:off x="4380548" y="1887641"/>
            <a:ext cx="6973252" cy="4436036"/>
          </a:xfrm>
          <a:prstGeom prst="rect">
            <a:avLst/>
          </a:prstGeom>
        </p:spPr>
      </p:pic>
    </p:spTree>
    <p:extLst>
      <p:ext uri="{BB962C8B-B14F-4D97-AF65-F5344CB8AC3E}">
        <p14:creationId xmlns:p14="http://schemas.microsoft.com/office/powerpoint/2010/main" val="105433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RNN: Recurrent neural networks</a:t>
            </a:r>
            <a:endParaRPr kumimoji="1" lang="ja-JP" altLang="en-US" dirty="0"/>
          </a:p>
        </p:txBody>
      </p:sp>
      <p:sp>
        <p:nvSpPr>
          <p:cNvPr id="3" name="Marcador de contenido 2"/>
          <p:cNvSpPr>
            <a:spLocks noGrp="1"/>
          </p:cNvSpPr>
          <p:nvPr>
            <p:ph idx="1"/>
          </p:nvPr>
        </p:nvSpPr>
        <p:spPr/>
        <p:txBody>
          <a:bodyPr/>
          <a:lstStyle/>
          <a:p>
            <a:r>
              <a:rPr kumimoji="1" lang="en-US" altLang="ja-JP" dirty="0" smtClean="0"/>
              <a:t>Recurrent neural networks and in particular the LSTM (Long Short Term Memory) layer allows a deep learning network to learn a structure using sequences over time.</a:t>
            </a:r>
          </a:p>
          <a:p>
            <a:r>
              <a:rPr lang="en-US" altLang="ja-JP" dirty="0" smtClean="0"/>
              <a:t>It requires a specific format of the data, that means using sequences:</a:t>
            </a:r>
            <a:br>
              <a:rPr lang="en-US" altLang="ja-JP" dirty="0" smtClean="0"/>
            </a:br>
            <a:r>
              <a:rPr lang="en-US" altLang="ja-JP" dirty="0" smtClean="0"/>
              <a:t>In the case of 1,2,3,4,5,6,7,8,9,10 we would need to convert it to:</a:t>
            </a:r>
            <a:br>
              <a:rPr lang="en-US" altLang="ja-JP" dirty="0" smtClean="0"/>
            </a:br>
            <a:r>
              <a:rPr lang="en-US" altLang="ja-JP" dirty="0" smtClean="0"/>
              <a:t>(1,2,3,4) -&gt; 5 and (2,3,4,5) -&gt; 6… (6,7,8,9) -&gt; 10</a:t>
            </a:r>
          </a:p>
          <a:p>
            <a:r>
              <a:rPr lang="en-US" altLang="ja-JP" dirty="0" smtClean="0"/>
              <a:t>This means we need to define our training sample and our sequence length, often called window size or step size.</a:t>
            </a:r>
          </a:p>
          <a:p>
            <a:r>
              <a:rPr lang="en-US" altLang="ja-JP" dirty="0" smtClean="0"/>
              <a:t>We define the number of training data as 200 and the length of the sequences as 50.</a:t>
            </a:r>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2044072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RNN: Types</a:t>
            </a:r>
            <a:endParaRPr kumimoji="1" lang="ja-JP" altLang="en-US" dirty="0"/>
          </a:p>
        </p:txBody>
      </p:sp>
      <p:sp>
        <p:nvSpPr>
          <p:cNvPr id="3" name="Marcador de contenido 2"/>
          <p:cNvSpPr>
            <a:spLocks noGrp="1"/>
          </p:cNvSpPr>
          <p:nvPr>
            <p:ph idx="1"/>
          </p:nvPr>
        </p:nvSpPr>
        <p:spPr>
          <a:xfrm>
            <a:off x="838200" y="1825625"/>
            <a:ext cx="10515600" cy="3432175"/>
          </a:xfrm>
        </p:spPr>
        <p:txBody>
          <a:bodyPr/>
          <a:lstStyle/>
          <a:p>
            <a:r>
              <a:rPr kumimoji="1" lang="en-US" altLang="ja-JP" dirty="0" smtClean="0"/>
              <a:t>Configuring a neural network is a highly iterative process that consumes time and resources.</a:t>
            </a:r>
          </a:p>
          <a:p>
            <a:r>
              <a:rPr lang="en-US" altLang="ja-JP" dirty="0" smtClean="0"/>
              <a:t>There are many layers and configurations that we can experiment with in order to obtain better values but our training sample is very small so it’s likely the network won’t learn much anyways.</a:t>
            </a:r>
          </a:p>
          <a:p>
            <a:r>
              <a:rPr kumimoji="1" lang="en-US" altLang="ja-JP" dirty="0" smtClean="0"/>
              <a:t>We experiment with </a:t>
            </a:r>
            <a:r>
              <a:rPr kumimoji="1" lang="en-US" altLang="ja-JP" dirty="0" err="1" smtClean="0"/>
              <a:t>Univariate</a:t>
            </a:r>
            <a:r>
              <a:rPr kumimoji="1" lang="en-US" altLang="ja-JP" dirty="0" smtClean="0"/>
              <a:t> RNN with a LSTM Layer and a Dense layer. We also experiment with stacking LSTM layers and with using Bidirectional LSTM layers.</a:t>
            </a:r>
          </a:p>
        </p:txBody>
      </p:sp>
    </p:spTree>
    <p:extLst>
      <p:ext uri="{BB962C8B-B14F-4D97-AF65-F5344CB8AC3E}">
        <p14:creationId xmlns:p14="http://schemas.microsoft.com/office/powerpoint/2010/main" val="85663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dirty="0" err="1" smtClean="0"/>
              <a:t>Other</a:t>
            </a:r>
            <a:r>
              <a:rPr kumimoji="1" lang="es-ES" altLang="ja-JP" dirty="0" smtClean="0"/>
              <a:t> </a:t>
            </a:r>
            <a:r>
              <a:rPr kumimoji="1" lang="es-ES" altLang="ja-JP" dirty="0" err="1" smtClean="0"/>
              <a:t>processing</a:t>
            </a:r>
            <a:endParaRPr kumimoji="1" lang="ja-JP" altLang="en-US" dirty="0"/>
          </a:p>
        </p:txBody>
      </p:sp>
      <p:sp>
        <p:nvSpPr>
          <p:cNvPr id="3" name="Marcador de contenido 2"/>
          <p:cNvSpPr>
            <a:spLocks noGrp="1"/>
          </p:cNvSpPr>
          <p:nvPr>
            <p:ph idx="1"/>
          </p:nvPr>
        </p:nvSpPr>
        <p:spPr>
          <a:xfrm>
            <a:off x="838200" y="1825625"/>
            <a:ext cx="10515600" cy="1435735"/>
          </a:xfrm>
        </p:spPr>
        <p:txBody>
          <a:bodyPr/>
          <a:lstStyle/>
          <a:p>
            <a:r>
              <a:rPr kumimoji="1" lang="es-ES" altLang="ja-JP" dirty="0" smtClean="0"/>
              <a:t>No </a:t>
            </a:r>
            <a:r>
              <a:rPr kumimoji="1" lang="es-ES" altLang="ja-JP" dirty="0" err="1" smtClean="0"/>
              <a:t>missing</a:t>
            </a:r>
            <a:r>
              <a:rPr kumimoji="1" lang="es-ES" altLang="ja-JP" dirty="0" smtClean="0"/>
              <a:t> data </a:t>
            </a:r>
            <a:r>
              <a:rPr kumimoji="1" lang="es-ES" altLang="ja-JP" dirty="0" err="1" smtClean="0"/>
              <a:t>was</a:t>
            </a:r>
            <a:r>
              <a:rPr kumimoji="1" lang="es-ES" altLang="ja-JP" dirty="0" smtClean="0"/>
              <a:t> </a:t>
            </a:r>
            <a:r>
              <a:rPr kumimoji="1" lang="es-ES" altLang="ja-JP" dirty="0" err="1" smtClean="0"/>
              <a:t>found</a:t>
            </a:r>
            <a:r>
              <a:rPr kumimoji="1" lang="es-ES" altLang="ja-JP" dirty="0" smtClean="0"/>
              <a:t>.</a:t>
            </a:r>
          </a:p>
          <a:p>
            <a:r>
              <a:rPr lang="es-ES" altLang="ja-JP" dirty="0" smtClean="0"/>
              <a:t>Price data </a:t>
            </a:r>
            <a:r>
              <a:rPr lang="es-ES" altLang="ja-JP" dirty="0" err="1" smtClean="0"/>
              <a:t>was</a:t>
            </a:r>
            <a:r>
              <a:rPr lang="es-ES" altLang="ja-JP" dirty="0" smtClean="0"/>
              <a:t> </a:t>
            </a:r>
            <a:r>
              <a:rPr lang="es-ES" altLang="ja-JP" dirty="0" err="1" smtClean="0"/>
              <a:t>converted</a:t>
            </a:r>
            <a:r>
              <a:rPr lang="es-ES" altLang="ja-JP" dirty="0" smtClean="0"/>
              <a:t> </a:t>
            </a:r>
            <a:r>
              <a:rPr lang="es-ES" altLang="ja-JP" dirty="0" err="1" smtClean="0"/>
              <a:t>into</a:t>
            </a:r>
            <a:r>
              <a:rPr lang="es-ES" altLang="ja-JP" dirty="0" smtClean="0"/>
              <a:t> a Pandas </a:t>
            </a:r>
            <a:r>
              <a:rPr lang="es-ES" altLang="ja-JP" dirty="0" err="1" smtClean="0"/>
              <a:t>dataframe</a:t>
            </a:r>
            <a:r>
              <a:rPr lang="es-ES" altLang="ja-JP" dirty="0" smtClean="0"/>
              <a:t> and I set </a:t>
            </a:r>
            <a:r>
              <a:rPr lang="es-ES" altLang="ja-JP" dirty="0" err="1" smtClean="0"/>
              <a:t>the</a:t>
            </a:r>
            <a:r>
              <a:rPr lang="es-ES" altLang="ja-JP" dirty="0" smtClean="0"/>
              <a:t> date as </a:t>
            </a:r>
            <a:r>
              <a:rPr lang="es-ES" altLang="ja-JP" dirty="0" err="1" smtClean="0"/>
              <a:t>the</a:t>
            </a:r>
            <a:r>
              <a:rPr lang="es-ES" altLang="ja-JP" dirty="0" smtClean="0"/>
              <a:t> </a:t>
            </a:r>
            <a:r>
              <a:rPr lang="es-ES" altLang="ja-JP" dirty="0" err="1" smtClean="0"/>
              <a:t>index</a:t>
            </a:r>
            <a:r>
              <a:rPr lang="es-ES" altLang="ja-JP" dirty="0" smtClean="0"/>
              <a:t> </a:t>
            </a:r>
            <a:r>
              <a:rPr lang="es-ES" altLang="ja-JP" dirty="0" err="1" smtClean="0"/>
              <a:t>for</a:t>
            </a:r>
            <a:r>
              <a:rPr lang="es-ES" altLang="ja-JP" dirty="0" smtClean="0"/>
              <a:t> use in </a:t>
            </a:r>
            <a:r>
              <a:rPr lang="es-ES" altLang="ja-JP" dirty="0" err="1" smtClean="0"/>
              <a:t>the</a:t>
            </a:r>
            <a:r>
              <a:rPr lang="es-ES" altLang="ja-JP" dirty="0" smtClean="0"/>
              <a:t> </a:t>
            </a:r>
            <a:r>
              <a:rPr lang="es-ES" altLang="ja-JP" dirty="0" err="1" smtClean="0"/>
              <a:t>backtesting</a:t>
            </a:r>
            <a:r>
              <a:rPr lang="es-ES" altLang="ja-JP" dirty="0" smtClean="0"/>
              <a:t> </a:t>
            </a:r>
            <a:r>
              <a:rPr lang="es-ES" altLang="ja-JP" dirty="0" err="1" smtClean="0"/>
              <a:t>library</a:t>
            </a:r>
            <a:r>
              <a:rPr lang="es-ES" altLang="ja-JP" dirty="0" smtClean="0"/>
              <a:t>.</a:t>
            </a:r>
            <a:endParaRPr kumimoji="1" lang="ja-JP" altLang="en-US" dirty="0"/>
          </a:p>
        </p:txBody>
      </p:sp>
    </p:spTree>
    <p:extLst>
      <p:ext uri="{BB962C8B-B14F-4D97-AF65-F5344CB8AC3E}">
        <p14:creationId xmlns:p14="http://schemas.microsoft.com/office/powerpoint/2010/main" val="2736363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Trade conditions</a:t>
            </a:r>
            <a:endParaRPr kumimoji="1" lang="ja-JP" altLang="en-US" dirty="0"/>
          </a:p>
        </p:txBody>
      </p:sp>
      <p:sp>
        <p:nvSpPr>
          <p:cNvPr id="3" name="Marcador de contenido 2"/>
          <p:cNvSpPr>
            <a:spLocks noGrp="1"/>
          </p:cNvSpPr>
          <p:nvPr>
            <p:ph idx="1"/>
          </p:nvPr>
        </p:nvSpPr>
        <p:spPr/>
        <p:txBody>
          <a:bodyPr/>
          <a:lstStyle/>
          <a:p>
            <a:r>
              <a:rPr kumimoji="1" lang="en-US" altLang="ja-JP" dirty="0" smtClean="0"/>
              <a:t>At this moment the trade conditions are very strict because we are using a ensemble of sentiment analyzers to determine sentiment and a random forest classifier to automatically do TA and a RNN to determine future prices.</a:t>
            </a:r>
          </a:p>
          <a:p>
            <a:r>
              <a:rPr lang="en-US" altLang="ja-JP" dirty="0" smtClean="0"/>
              <a:t>The final conditions tested were to open trades if our sentiment was positive and we get future prices predictions higher than our current ones and our random forest predicts higher candles the next day and the next week. Or to short if the opposite happens.</a:t>
            </a:r>
          </a:p>
          <a:p>
            <a:r>
              <a:rPr kumimoji="1" lang="en-US" altLang="ja-JP" dirty="0" smtClean="0"/>
              <a:t>10000 Equity and 2% commission with trades being calculated on the open of the next candle with only one trade open at a time.</a:t>
            </a:r>
            <a:endParaRPr kumimoji="1" lang="ja-JP" altLang="en-US" dirty="0"/>
          </a:p>
        </p:txBody>
      </p:sp>
    </p:spTree>
    <p:extLst>
      <p:ext uri="{BB962C8B-B14F-4D97-AF65-F5344CB8AC3E}">
        <p14:creationId xmlns:p14="http://schemas.microsoft.com/office/powerpoint/2010/main" val="2720596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3396" y="1690688"/>
            <a:ext cx="3956736" cy="4887117"/>
          </a:xfrm>
          <a:prstGeom prst="rect">
            <a:avLst/>
          </a:prstGeom>
        </p:spPr>
      </p:pic>
      <p:sp>
        <p:nvSpPr>
          <p:cNvPr id="2" name="Título 1"/>
          <p:cNvSpPr>
            <a:spLocks noGrp="1"/>
          </p:cNvSpPr>
          <p:nvPr>
            <p:ph type="title"/>
          </p:nvPr>
        </p:nvSpPr>
        <p:spPr/>
        <p:txBody>
          <a:bodyPr/>
          <a:lstStyle/>
          <a:p>
            <a:r>
              <a:rPr kumimoji="1" lang="en-US" altLang="ja-JP" dirty="0" smtClean="0"/>
              <a:t>Final RNN + RF+ Sentiment analyzer Results</a:t>
            </a:r>
            <a:endParaRPr kumimoji="1" lang="ja-JP" altLang="en-US" dirty="0"/>
          </a:p>
        </p:txBody>
      </p:sp>
      <p:pic>
        <p:nvPicPr>
          <p:cNvPr id="5" name="Imagen 4"/>
          <p:cNvPicPr>
            <a:picLocks noChangeAspect="1"/>
          </p:cNvPicPr>
          <p:nvPr/>
        </p:nvPicPr>
        <p:blipFill>
          <a:blip r:embed="rId3"/>
          <a:stretch>
            <a:fillRect/>
          </a:stretch>
        </p:blipFill>
        <p:spPr>
          <a:xfrm>
            <a:off x="4602479" y="1690688"/>
            <a:ext cx="7233285" cy="4887117"/>
          </a:xfrm>
          <a:prstGeom prst="rect">
            <a:avLst/>
          </a:prstGeom>
        </p:spPr>
      </p:pic>
    </p:spTree>
    <p:extLst>
      <p:ext uri="{BB962C8B-B14F-4D97-AF65-F5344CB8AC3E}">
        <p14:creationId xmlns:p14="http://schemas.microsoft.com/office/powerpoint/2010/main" val="4288265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Conclusions</a:t>
            </a:r>
            <a:endParaRPr kumimoji="1" lang="ja-JP" altLang="en-US" dirty="0"/>
          </a:p>
        </p:txBody>
      </p:sp>
      <p:sp>
        <p:nvSpPr>
          <p:cNvPr id="3" name="Marcador de contenido 2"/>
          <p:cNvSpPr>
            <a:spLocks noGrp="1"/>
          </p:cNvSpPr>
          <p:nvPr>
            <p:ph idx="1"/>
          </p:nvPr>
        </p:nvSpPr>
        <p:spPr/>
        <p:txBody>
          <a:bodyPr/>
          <a:lstStyle/>
          <a:p>
            <a:r>
              <a:rPr kumimoji="1" lang="en-US" altLang="ja-JP" dirty="0" smtClean="0"/>
              <a:t>Lack of data in the analysis lead to biased results that are more likely than not </a:t>
            </a:r>
            <a:r>
              <a:rPr kumimoji="1" lang="en-US" altLang="ja-JP" dirty="0" err="1" smtClean="0"/>
              <a:t>overfitting</a:t>
            </a:r>
            <a:r>
              <a:rPr kumimoji="1" lang="en-US" altLang="ja-JP" dirty="0" smtClean="0"/>
              <a:t> slightly to the data.</a:t>
            </a:r>
          </a:p>
          <a:p>
            <a:r>
              <a:rPr lang="en-US" altLang="ja-JP" dirty="0" smtClean="0"/>
              <a:t>NLP proves to be very effective in determining overall direction but needs to be combined with other systems to filter out entering at bad moments.</a:t>
            </a:r>
          </a:p>
          <a:p>
            <a:r>
              <a:rPr lang="en-US" altLang="ja-JP" dirty="0" smtClean="0"/>
              <a:t>NLP analysis takes a considerable amount of time and ensemble systems can help offset the mistakes of some of the analyzers.</a:t>
            </a:r>
          </a:p>
          <a:p>
            <a:r>
              <a:rPr kumimoji="1" lang="en-US" altLang="ja-JP" dirty="0" smtClean="0"/>
              <a:t>TA is very useful, but can take a considerable time and might </a:t>
            </a:r>
            <a:r>
              <a:rPr kumimoji="1" lang="en-US" altLang="ja-JP" dirty="0" err="1" smtClean="0"/>
              <a:t>overfit</a:t>
            </a:r>
            <a:r>
              <a:rPr kumimoji="1" lang="en-US" altLang="ja-JP" dirty="0" smtClean="0"/>
              <a:t> to the data if done manually. ML algorithms can help use TA without introducing human Bias</a:t>
            </a:r>
            <a:r>
              <a:rPr lang="en-US" altLang="ja-JP" dirty="0" smtClean="0"/>
              <a:t>.</a:t>
            </a:r>
            <a:endParaRPr kumimoji="1" lang="en-US" altLang="ja-JP" dirty="0" smtClean="0"/>
          </a:p>
        </p:txBody>
      </p:sp>
    </p:spTree>
    <p:extLst>
      <p:ext uri="{BB962C8B-B14F-4D97-AF65-F5344CB8AC3E}">
        <p14:creationId xmlns:p14="http://schemas.microsoft.com/office/powerpoint/2010/main" val="1042687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Conclusions: Future lines of research</a:t>
            </a:r>
            <a:endParaRPr kumimoji="1" lang="ja-JP" altLang="en-US" dirty="0"/>
          </a:p>
        </p:txBody>
      </p:sp>
      <p:sp>
        <p:nvSpPr>
          <p:cNvPr id="3" name="Marcador de contenido 2"/>
          <p:cNvSpPr>
            <a:spLocks noGrp="1"/>
          </p:cNvSpPr>
          <p:nvPr>
            <p:ph idx="1"/>
          </p:nvPr>
        </p:nvSpPr>
        <p:spPr>
          <a:xfrm>
            <a:off x="838200" y="1475104"/>
            <a:ext cx="10515600" cy="5123815"/>
          </a:xfrm>
        </p:spPr>
        <p:txBody>
          <a:bodyPr>
            <a:normAutofit lnSpcReduction="10000"/>
          </a:bodyPr>
          <a:lstStyle/>
          <a:p>
            <a:r>
              <a:rPr lang="es-ES" altLang="ja-JP" dirty="0" err="1" smtClean="0"/>
              <a:t>Exploring</a:t>
            </a:r>
            <a:r>
              <a:rPr lang="es-ES" altLang="ja-JP" dirty="0" smtClean="0"/>
              <a:t> </a:t>
            </a:r>
            <a:r>
              <a:rPr lang="es-ES" altLang="ja-JP" dirty="0" err="1"/>
              <a:t>other</a:t>
            </a:r>
            <a:r>
              <a:rPr lang="es-ES" altLang="ja-JP" dirty="0"/>
              <a:t> NLP </a:t>
            </a:r>
            <a:r>
              <a:rPr lang="es-ES" altLang="ja-JP" dirty="0" err="1" smtClean="0"/>
              <a:t>alternatives</a:t>
            </a:r>
            <a:r>
              <a:rPr lang="es-ES" altLang="ja-JP" dirty="0" smtClean="0"/>
              <a:t>.</a:t>
            </a:r>
          </a:p>
          <a:p>
            <a:r>
              <a:rPr lang="es-ES" altLang="ja-JP" dirty="0" err="1"/>
              <a:t>Modifying</a:t>
            </a:r>
            <a:r>
              <a:rPr lang="es-ES" altLang="ja-JP" dirty="0"/>
              <a:t> </a:t>
            </a:r>
            <a:r>
              <a:rPr lang="es-ES" altLang="ja-JP" dirty="0" err="1"/>
              <a:t>our</a:t>
            </a:r>
            <a:r>
              <a:rPr lang="es-ES" altLang="ja-JP" dirty="0"/>
              <a:t> </a:t>
            </a:r>
            <a:r>
              <a:rPr lang="es-ES" altLang="ja-JP" dirty="0" err="1"/>
              <a:t>Ensemble</a:t>
            </a:r>
            <a:r>
              <a:rPr lang="es-ES" altLang="ja-JP" dirty="0"/>
              <a:t> </a:t>
            </a:r>
            <a:r>
              <a:rPr lang="es-ES" altLang="ja-JP" dirty="0" err="1" smtClean="0"/>
              <a:t>systems</a:t>
            </a:r>
            <a:r>
              <a:rPr lang="es-ES" altLang="ja-JP" dirty="0" smtClean="0"/>
              <a:t>.</a:t>
            </a:r>
          </a:p>
          <a:p>
            <a:r>
              <a:rPr lang="es-ES" altLang="ja-JP" dirty="0"/>
              <a:t>Portfolio </a:t>
            </a:r>
            <a:r>
              <a:rPr lang="es-ES" altLang="ja-JP" dirty="0" err="1"/>
              <a:t>management</a:t>
            </a:r>
            <a:r>
              <a:rPr lang="es-ES" altLang="ja-JP" dirty="0"/>
              <a:t>, </a:t>
            </a:r>
            <a:r>
              <a:rPr lang="es-ES" altLang="ja-JP" dirty="0" err="1"/>
              <a:t>diversification</a:t>
            </a:r>
            <a:r>
              <a:rPr lang="es-ES" altLang="ja-JP" dirty="0"/>
              <a:t> and </a:t>
            </a:r>
            <a:r>
              <a:rPr lang="es-ES" altLang="ja-JP" dirty="0" err="1"/>
              <a:t>money</a:t>
            </a:r>
            <a:r>
              <a:rPr lang="es-ES" altLang="ja-JP" dirty="0"/>
              <a:t> </a:t>
            </a:r>
            <a:r>
              <a:rPr lang="es-ES" altLang="ja-JP" dirty="0" err="1"/>
              <a:t>management</a:t>
            </a:r>
            <a:r>
              <a:rPr lang="es-ES" altLang="ja-JP" dirty="0"/>
              <a:t> </a:t>
            </a:r>
            <a:r>
              <a:rPr lang="es-ES" altLang="ja-JP" dirty="0" err="1" smtClean="0"/>
              <a:t>techniques</a:t>
            </a:r>
            <a:r>
              <a:rPr lang="es-ES" altLang="ja-JP" dirty="0" smtClean="0"/>
              <a:t>.</a:t>
            </a:r>
          </a:p>
          <a:p>
            <a:r>
              <a:rPr kumimoji="1" lang="es-ES" altLang="ja-JP" dirty="0" smtClean="0"/>
              <a:t>Extended TA.</a:t>
            </a:r>
          </a:p>
          <a:p>
            <a:r>
              <a:rPr lang="es-ES" altLang="ja-JP" dirty="0" smtClean="0"/>
              <a:t>More </a:t>
            </a:r>
            <a:r>
              <a:rPr lang="es-ES" altLang="ja-JP" dirty="0" err="1" smtClean="0"/>
              <a:t>deep</a:t>
            </a:r>
            <a:r>
              <a:rPr lang="es-ES" altLang="ja-JP" dirty="0" smtClean="0"/>
              <a:t> </a:t>
            </a:r>
            <a:r>
              <a:rPr lang="es-ES" altLang="ja-JP" dirty="0" err="1" smtClean="0"/>
              <a:t>tuning</a:t>
            </a:r>
            <a:r>
              <a:rPr lang="es-ES" altLang="ja-JP" dirty="0" smtClean="0"/>
              <a:t> of </a:t>
            </a:r>
            <a:r>
              <a:rPr lang="es-ES" altLang="ja-JP" dirty="0" err="1" smtClean="0"/>
              <a:t>the</a:t>
            </a:r>
            <a:r>
              <a:rPr lang="es-ES" altLang="ja-JP" dirty="0" smtClean="0"/>
              <a:t> neural </a:t>
            </a:r>
            <a:r>
              <a:rPr lang="es-ES" altLang="ja-JP" dirty="0" err="1" smtClean="0"/>
              <a:t>network</a:t>
            </a:r>
            <a:r>
              <a:rPr lang="es-ES" altLang="ja-JP" dirty="0" smtClean="0"/>
              <a:t> </a:t>
            </a:r>
            <a:r>
              <a:rPr lang="es-ES" altLang="ja-JP" dirty="0" err="1" smtClean="0"/>
              <a:t>for</a:t>
            </a:r>
            <a:r>
              <a:rPr lang="es-ES" altLang="ja-JP" dirty="0" smtClean="0"/>
              <a:t> </a:t>
            </a:r>
            <a:r>
              <a:rPr lang="es-ES" altLang="ja-JP" dirty="0" err="1" smtClean="0"/>
              <a:t>better</a:t>
            </a:r>
            <a:r>
              <a:rPr lang="es-ES" altLang="ja-JP" dirty="0" smtClean="0"/>
              <a:t> </a:t>
            </a:r>
            <a:r>
              <a:rPr lang="es-ES" altLang="ja-JP" dirty="0" err="1" smtClean="0"/>
              <a:t>price</a:t>
            </a:r>
            <a:r>
              <a:rPr lang="es-ES" altLang="ja-JP" dirty="0" smtClean="0"/>
              <a:t> </a:t>
            </a:r>
            <a:r>
              <a:rPr lang="es-ES" altLang="ja-JP" dirty="0" err="1" smtClean="0"/>
              <a:t>prediction</a:t>
            </a:r>
            <a:r>
              <a:rPr lang="es-ES" altLang="ja-JP" dirty="0" smtClean="0"/>
              <a:t>.</a:t>
            </a:r>
          </a:p>
          <a:p>
            <a:r>
              <a:rPr kumimoji="1" lang="es-ES" altLang="ja-JP" dirty="0" err="1" smtClean="0"/>
              <a:t>Exploring</a:t>
            </a:r>
            <a:r>
              <a:rPr kumimoji="1" lang="es-ES" altLang="ja-JP" dirty="0" smtClean="0"/>
              <a:t> </a:t>
            </a:r>
            <a:r>
              <a:rPr kumimoji="1" lang="es-ES" altLang="ja-JP" dirty="0" err="1" smtClean="0"/>
              <a:t>multivariate</a:t>
            </a:r>
            <a:r>
              <a:rPr kumimoji="1" lang="es-ES" altLang="ja-JP" dirty="0" smtClean="0"/>
              <a:t> </a:t>
            </a:r>
            <a:r>
              <a:rPr kumimoji="1" lang="es-ES" altLang="ja-JP" dirty="0" err="1" smtClean="0"/>
              <a:t>approaches</a:t>
            </a:r>
            <a:r>
              <a:rPr kumimoji="1" lang="es-ES" altLang="ja-JP" dirty="0" smtClean="0"/>
              <a:t> </a:t>
            </a:r>
            <a:r>
              <a:rPr kumimoji="1" lang="es-ES" altLang="ja-JP" dirty="0" err="1" smtClean="0"/>
              <a:t>to</a:t>
            </a:r>
            <a:r>
              <a:rPr kumimoji="1" lang="es-ES" altLang="ja-JP" dirty="0" smtClean="0"/>
              <a:t> </a:t>
            </a:r>
            <a:r>
              <a:rPr kumimoji="1" lang="es-ES" altLang="ja-JP" dirty="0" err="1" smtClean="0"/>
              <a:t>the</a:t>
            </a:r>
            <a:r>
              <a:rPr kumimoji="1" lang="es-ES" altLang="ja-JP" dirty="0" smtClean="0"/>
              <a:t> RNN.</a:t>
            </a:r>
          </a:p>
          <a:p>
            <a:r>
              <a:rPr lang="es-ES" altLang="ja-JP" dirty="0" err="1" smtClean="0"/>
              <a:t>Multiple</a:t>
            </a:r>
            <a:r>
              <a:rPr lang="es-ES" altLang="ja-JP" dirty="0" smtClean="0"/>
              <a:t> time </a:t>
            </a:r>
            <a:r>
              <a:rPr lang="es-ES" altLang="ja-JP" dirty="0" err="1" smtClean="0"/>
              <a:t>frame</a:t>
            </a:r>
            <a:r>
              <a:rPr lang="es-ES" altLang="ja-JP" dirty="0" smtClean="0"/>
              <a:t> </a:t>
            </a:r>
            <a:r>
              <a:rPr lang="es-ES" altLang="ja-JP" dirty="0" err="1" smtClean="0"/>
              <a:t>analysis</a:t>
            </a:r>
            <a:r>
              <a:rPr lang="es-ES" altLang="ja-JP" dirty="0" smtClean="0"/>
              <a:t>.</a:t>
            </a:r>
          </a:p>
          <a:p>
            <a:r>
              <a:rPr kumimoji="1" lang="es-ES" altLang="ja-JP" dirty="0" err="1" smtClean="0"/>
              <a:t>Classifier</a:t>
            </a:r>
            <a:r>
              <a:rPr kumimoji="1" lang="es-ES" altLang="ja-JP" dirty="0" smtClean="0"/>
              <a:t> of </a:t>
            </a:r>
            <a:r>
              <a:rPr kumimoji="1" lang="es-ES" altLang="ja-JP" dirty="0" err="1" smtClean="0"/>
              <a:t>classifier</a:t>
            </a:r>
            <a:r>
              <a:rPr lang="es-ES" altLang="ja-JP" dirty="0" err="1" smtClean="0"/>
              <a:t>s</a:t>
            </a:r>
            <a:r>
              <a:rPr lang="es-ES" altLang="ja-JP" dirty="0" smtClean="0"/>
              <a:t>: </a:t>
            </a:r>
            <a:r>
              <a:rPr lang="es-ES" altLang="ja-JP" dirty="0" err="1" smtClean="0"/>
              <a:t>Defining</a:t>
            </a:r>
            <a:r>
              <a:rPr lang="es-ES" altLang="ja-JP" dirty="0" smtClean="0"/>
              <a:t> </a:t>
            </a:r>
            <a:r>
              <a:rPr lang="es-ES" altLang="ja-JP" dirty="0" err="1" smtClean="0"/>
              <a:t>entry</a:t>
            </a:r>
            <a:r>
              <a:rPr lang="es-ES" altLang="ja-JP" dirty="0" smtClean="0"/>
              <a:t> and </a:t>
            </a:r>
            <a:r>
              <a:rPr lang="es-ES" altLang="ja-JP" dirty="0" err="1" smtClean="0"/>
              <a:t>exits</a:t>
            </a:r>
            <a:r>
              <a:rPr lang="es-ES" altLang="ja-JP" dirty="0" smtClean="0"/>
              <a:t> </a:t>
            </a:r>
            <a:r>
              <a:rPr lang="es-ES" altLang="ja-JP" dirty="0" err="1" smtClean="0"/>
              <a:t>automatically</a:t>
            </a:r>
            <a:r>
              <a:rPr lang="es-ES" altLang="ja-JP" dirty="0" smtClean="0"/>
              <a:t> </a:t>
            </a:r>
            <a:r>
              <a:rPr lang="es-ES" altLang="ja-JP" dirty="0" err="1" smtClean="0"/>
              <a:t>with</a:t>
            </a:r>
            <a:r>
              <a:rPr lang="es-ES" altLang="ja-JP" dirty="0" smtClean="0"/>
              <a:t> ML </a:t>
            </a:r>
            <a:r>
              <a:rPr lang="es-ES" altLang="ja-JP" dirty="0" err="1" smtClean="0"/>
              <a:t>methods</a:t>
            </a:r>
            <a:r>
              <a:rPr lang="es-ES" altLang="ja-JP" dirty="0" smtClean="0"/>
              <a:t>.</a:t>
            </a:r>
          </a:p>
          <a:p>
            <a:r>
              <a:rPr kumimoji="1" lang="es-ES" altLang="ja-JP" dirty="0" err="1" smtClean="0"/>
              <a:t>Reinforcement</a:t>
            </a:r>
            <a:r>
              <a:rPr kumimoji="1" lang="es-ES" altLang="ja-JP" dirty="0" smtClean="0"/>
              <a:t> </a:t>
            </a:r>
            <a:r>
              <a:rPr kumimoji="1" lang="es-ES" altLang="ja-JP" dirty="0" err="1" smtClean="0"/>
              <a:t>learning</a:t>
            </a:r>
            <a:r>
              <a:rPr kumimoji="1" lang="es-ES" altLang="ja-JP" dirty="0" smtClean="0"/>
              <a:t>.</a:t>
            </a:r>
            <a:endParaRPr kumimoji="1" lang="ja-JP" altLang="en-US" dirty="0"/>
          </a:p>
        </p:txBody>
      </p:sp>
    </p:spTree>
    <p:extLst>
      <p:ext uri="{BB962C8B-B14F-4D97-AF65-F5344CB8AC3E}">
        <p14:creationId xmlns:p14="http://schemas.microsoft.com/office/powerpoint/2010/main" val="320947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altLang="ja-JP" dirty="0"/>
              <a:t>The Naive NLP </a:t>
            </a:r>
            <a:r>
              <a:rPr lang="en-US" altLang="ja-JP" dirty="0" smtClean="0"/>
              <a:t>approach: Using VADER as is</a:t>
            </a:r>
            <a:br>
              <a:rPr lang="en-US" altLang="ja-JP" dirty="0" smtClean="0"/>
            </a:br>
            <a:endParaRPr kumimoji="1" lang="ja-JP" altLang="en-US" dirty="0"/>
          </a:p>
        </p:txBody>
      </p:sp>
      <p:sp>
        <p:nvSpPr>
          <p:cNvPr id="3" name="Marcador de contenido 2"/>
          <p:cNvSpPr>
            <a:spLocks noGrp="1"/>
          </p:cNvSpPr>
          <p:nvPr>
            <p:ph idx="1"/>
          </p:nvPr>
        </p:nvSpPr>
        <p:spPr>
          <a:xfrm>
            <a:off x="838200" y="3258185"/>
            <a:ext cx="10515600" cy="2014855"/>
          </a:xfrm>
        </p:spPr>
        <p:txBody>
          <a:bodyPr/>
          <a:lstStyle/>
          <a:p>
            <a:r>
              <a:rPr kumimoji="1" lang="es-ES" altLang="ja-JP" dirty="0" err="1" smtClean="0"/>
              <a:t>The</a:t>
            </a:r>
            <a:r>
              <a:rPr kumimoji="1" lang="es-ES" altLang="ja-JP" dirty="0" smtClean="0"/>
              <a:t> VADER </a:t>
            </a:r>
            <a:r>
              <a:rPr kumimoji="1" lang="es-ES" altLang="ja-JP" dirty="0" err="1" smtClean="0"/>
              <a:t>library</a:t>
            </a:r>
            <a:r>
              <a:rPr kumimoji="1" lang="es-ES" altLang="ja-JP" dirty="0" smtClean="0"/>
              <a:t> </a:t>
            </a:r>
            <a:r>
              <a:rPr kumimoji="1" lang="es-ES" altLang="ja-JP" dirty="0" err="1" smtClean="0"/>
              <a:t>performs</a:t>
            </a:r>
            <a:r>
              <a:rPr kumimoji="1" lang="es-ES" altLang="ja-JP" dirty="0" smtClean="0"/>
              <a:t> </a:t>
            </a:r>
            <a:r>
              <a:rPr kumimoji="1" lang="es-ES" altLang="ja-JP" dirty="0" err="1" smtClean="0"/>
              <a:t>sentiment</a:t>
            </a:r>
            <a:r>
              <a:rPr kumimoji="1" lang="es-ES" altLang="ja-JP" dirty="0" smtClean="0"/>
              <a:t> </a:t>
            </a:r>
            <a:r>
              <a:rPr kumimoji="1" lang="es-ES" altLang="ja-JP" dirty="0" err="1" smtClean="0"/>
              <a:t>analysis</a:t>
            </a:r>
            <a:r>
              <a:rPr kumimoji="1" lang="es-ES" altLang="ja-JP" dirty="0" smtClean="0"/>
              <a:t> </a:t>
            </a:r>
            <a:r>
              <a:rPr kumimoji="1" lang="es-ES" altLang="ja-JP" dirty="0" err="1" smtClean="0"/>
              <a:t>on</a:t>
            </a:r>
            <a:r>
              <a:rPr kumimoji="1" lang="es-ES" altLang="ja-JP" dirty="0" smtClean="0"/>
              <a:t> </a:t>
            </a:r>
            <a:r>
              <a:rPr kumimoji="1" lang="es-ES" altLang="ja-JP" dirty="0" err="1" smtClean="0"/>
              <a:t>text</a:t>
            </a:r>
            <a:r>
              <a:rPr kumimoji="1" lang="es-ES" altLang="ja-JP" dirty="0" smtClean="0"/>
              <a:t> and </a:t>
            </a:r>
            <a:r>
              <a:rPr kumimoji="1" lang="es-ES" altLang="ja-JP" dirty="0" err="1" smtClean="0"/>
              <a:t>gives</a:t>
            </a:r>
            <a:r>
              <a:rPr kumimoji="1" lang="es-ES" altLang="ja-JP" dirty="0" smtClean="0"/>
              <a:t> </a:t>
            </a:r>
            <a:r>
              <a:rPr kumimoji="1" lang="es-ES" altLang="ja-JP" dirty="0" err="1" smtClean="0"/>
              <a:t>us</a:t>
            </a:r>
            <a:r>
              <a:rPr kumimoji="1" lang="es-ES" altLang="ja-JP" dirty="0" smtClean="0"/>
              <a:t> a </a:t>
            </a:r>
            <a:r>
              <a:rPr kumimoji="1" lang="es-ES" altLang="ja-JP" dirty="0" err="1" smtClean="0"/>
              <a:t>polarity</a:t>
            </a:r>
            <a:r>
              <a:rPr kumimoji="1" lang="es-ES" altLang="ja-JP" dirty="0" smtClean="0"/>
              <a:t> score.</a:t>
            </a:r>
          </a:p>
          <a:p>
            <a:r>
              <a:rPr lang="es-ES" altLang="ja-JP" dirty="0" err="1" smtClean="0"/>
              <a:t>The</a:t>
            </a:r>
            <a:r>
              <a:rPr lang="es-ES" altLang="ja-JP" dirty="0" smtClean="0"/>
              <a:t> </a:t>
            </a:r>
            <a:r>
              <a:rPr lang="es-ES" altLang="ja-JP" dirty="0" err="1" smtClean="0"/>
              <a:t>compound</a:t>
            </a:r>
            <a:r>
              <a:rPr lang="es-ES" altLang="ja-JP" dirty="0" smtClean="0"/>
              <a:t> score combines </a:t>
            </a:r>
            <a:r>
              <a:rPr lang="es-ES" altLang="ja-JP" dirty="0" err="1" smtClean="0"/>
              <a:t>the</a:t>
            </a:r>
            <a:r>
              <a:rPr lang="es-ES" altLang="ja-JP" dirty="0" smtClean="0"/>
              <a:t> </a:t>
            </a:r>
            <a:r>
              <a:rPr lang="es-ES" altLang="ja-JP" dirty="0" err="1" smtClean="0"/>
              <a:t>polarity</a:t>
            </a:r>
            <a:r>
              <a:rPr lang="es-ES" altLang="ja-JP" dirty="0" smtClean="0"/>
              <a:t> </a:t>
            </a:r>
            <a:r>
              <a:rPr lang="es-ES" altLang="ja-JP" dirty="0" err="1" smtClean="0"/>
              <a:t>into</a:t>
            </a:r>
            <a:r>
              <a:rPr lang="es-ES" altLang="ja-JP" dirty="0" smtClean="0"/>
              <a:t> a single </a:t>
            </a:r>
            <a:r>
              <a:rPr lang="es-ES" altLang="ja-JP" dirty="0" err="1" smtClean="0"/>
              <a:t>number</a:t>
            </a:r>
            <a:r>
              <a:rPr lang="es-ES" altLang="ja-JP" dirty="0" smtClean="0"/>
              <a:t> </a:t>
            </a:r>
            <a:r>
              <a:rPr lang="es-ES" altLang="ja-JP" dirty="0" err="1" smtClean="0"/>
              <a:t>expressing</a:t>
            </a:r>
            <a:r>
              <a:rPr lang="es-ES" altLang="ja-JP" dirty="0" smtClean="0"/>
              <a:t> </a:t>
            </a:r>
            <a:r>
              <a:rPr lang="es-ES" altLang="ja-JP" dirty="0" err="1" smtClean="0"/>
              <a:t>the</a:t>
            </a:r>
            <a:r>
              <a:rPr lang="es-ES" altLang="ja-JP" dirty="0" smtClean="0"/>
              <a:t> </a:t>
            </a:r>
            <a:r>
              <a:rPr lang="es-ES" altLang="ja-JP" dirty="0" err="1" smtClean="0"/>
              <a:t>sentiment</a:t>
            </a:r>
            <a:r>
              <a:rPr lang="es-ES" altLang="ja-JP" dirty="0" smtClean="0"/>
              <a:t>.</a:t>
            </a:r>
          </a:p>
          <a:p>
            <a:endParaRPr kumimoji="1" lang="ja-JP" altLang="en-US" dirty="0"/>
          </a:p>
        </p:txBody>
      </p:sp>
      <p:pic>
        <p:nvPicPr>
          <p:cNvPr id="5" name="Imagen 4"/>
          <p:cNvPicPr>
            <a:picLocks noChangeAspect="1"/>
          </p:cNvPicPr>
          <p:nvPr/>
        </p:nvPicPr>
        <p:blipFill>
          <a:blip r:embed="rId2"/>
          <a:stretch>
            <a:fillRect/>
          </a:stretch>
        </p:blipFill>
        <p:spPr>
          <a:xfrm>
            <a:off x="1889760" y="2015595"/>
            <a:ext cx="7991474" cy="305894"/>
          </a:xfrm>
          <a:prstGeom prst="rect">
            <a:avLst/>
          </a:prstGeom>
        </p:spPr>
      </p:pic>
    </p:spTree>
    <p:extLst>
      <p:ext uri="{BB962C8B-B14F-4D97-AF65-F5344CB8AC3E}">
        <p14:creationId xmlns:p14="http://schemas.microsoft.com/office/powerpoint/2010/main" val="152712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dirty="0" err="1" smtClean="0"/>
              <a:t>Combining</a:t>
            </a:r>
            <a:r>
              <a:rPr kumimoji="1" lang="es-ES" altLang="ja-JP" dirty="0" smtClean="0"/>
              <a:t> </a:t>
            </a:r>
            <a:r>
              <a:rPr kumimoji="1" lang="es-ES" altLang="ja-JP" dirty="0" err="1" smtClean="0"/>
              <a:t>the</a:t>
            </a:r>
            <a:r>
              <a:rPr kumimoji="1" lang="es-ES" altLang="ja-JP" dirty="0" smtClean="0"/>
              <a:t> </a:t>
            </a:r>
            <a:r>
              <a:rPr kumimoji="1" lang="es-ES" altLang="ja-JP" dirty="0" err="1" smtClean="0"/>
              <a:t>sentiment</a:t>
            </a:r>
            <a:r>
              <a:rPr kumimoji="1" lang="es-ES" altLang="ja-JP" dirty="0" smtClean="0"/>
              <a:t> data </a:t>
            </a:r>
            <a:r>
              <a:rPr kumimoji="1" lang="es-ES" altLang="ja-JP" dirty="0" err="1" smtClean="0"/>
              <a:t>wit</a:t>
            </a:r>
            <a:r>
              <a:rPr lang="es-ES" altLang="ja-JP" dirty="0" err="1" smtClean="0"/>
              <a:t>h</a:t>
            </a:r>
            <a:r>
              <a:rPr lang="es-ES" altLang="ja-JP" dirty="0" smtClean="0"/>
              <a:t> </a:t>
            </a:r>
            <a:r>
              <a:rPr lang="es-ES" altLang="ja-JP" dirty="0" err="1" smtClean="0"/>
              <a:t>price</a:t>
            </a:r>
            <a:endParaRPr kumimoji="1" lang="ja-JP" altLang="en-US" dirty="0"/>
          </a:p>
        </p:txBody>
      </p:sp>
      <p:pic>
        <p:nvPicPr>
          <p:cNvPr id="5" name="Imagen 4"/>
          <p:cNvPicPr>
            <a:picLocks noChangeAspect="1"/>
          </p:cNvPicPr>
          <p:nvPr/>
        </p:nvPicPr>
        <p:blipFill>
          <a:blip r:embed="rId2"/>
          <a:stretch>
            <a:fillRect/>
          </a:stretch>
        </p:blipFill>
        <p:spPr>
          <a:xfrm>
            <a:off x="441915" y="1423036"/>
            <a:ext cx="9479325" cy="830262"/>
          </a:xfrm>
          <a:prstGeom prst="rect">
            <a:avLst/>
          </a:prstGeom>
        </p:spPr>
      </p:pic>
      <p:pic>
        <p:nvPicPr>
          <p:cNvPr id="6" name="Imagen 5"/>
          <p:cNvPicPr>
            <a:picLocks noChangeAspect="1"/>
          </p:cNvPicPr>
          <p:nvPr/>
        </p:nvPicPr>
        <p:blipFill>
          <a:blip r:embed="rId3"/>
          <a:stretch>
            <a:fillRect/>
          </a:stretch>
        </p:blipFill>
        <p:spPr>
          <a:xfrm>
            <a:off x="441915" y="2388235"/>
            <a:ext cx="7530509" cy="1580794"/>
          </a:xfrm>
          <a:prstGeom prst="rect">
            <a:avLst/>
          </a:prstGeom>
        </p:spPr>
      </p:pic>
      <p:pic>
        <p:nvPicPr>
          <p:cNvPr id="7" name="Imagen 6"/>
          <p:cNvPicPr>
            <a:picLocks noChangeAspect="1"/>
          </p:cNvPicPr>
          <p:nvPr/>
        </p:nvPicPr>
        <p:blipFill>
          <a:blip r:embed="rId4"/>
          <a:stretch>
            <a:fillRect/>
          </a:stretch>
        </p:blipFill>
        <p:spPr>
          <a:xfrm>
            <a:off x="8085772" y="2388235"/>
            <a:ext cx="3670935" cy="2727470"/>
          </a:xfrm>
          <a:prstGeom prst="rect">
            <a:avLst/>
          </a:prstGeom>
        </p:spPr>
      </p:pic>
      <p:pic>
        <p:nvPicPr>
          <p:cNvPr id="8" name="Imagen 7"/>
          <p:cNvPicPr>
            <a:picLocks noChangeAspect="1"/>
          </p:cNvPicPr>
          <p:nvPr/>
        </p:nvPicPr>
        <p:blipFill>
          <a:blip r:embed="rId5"/>
          <a:stretch>
            <a:fillRect/>
          </a:stretch>
        </p:blipFill>
        <p:spPr>
          <a:xfrm>
            <a:off x="441915" y="4271606"/>
            <a:ext cx="7088729" cy="635674"/>
          </a:xfrm>
          <a:prstGeom prst="rect">
            <a:avLst/>
          </a:prstGeom>
        </p:spPr>
      </p:pic>
    </p:spTree>
    <p:extLst>
      <p:ext uri="{BB962C8B-B14F-4D97-AF65-F5344CB8AC3E}">
        <p14:creationId xmlns:p14="http://schemas.microsoft.com/office/powerpoint/2010/main" val="3935361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s-ES" altLang="ja-JP" dirty="0" err="1" smtClean="0"/>
              <a:t>Backtesting</a:t>
            </a:r>
            <a:r>
              <a:rPr kumimoji="1" lang="es-ES" altLang="ja-JP" dirty="0" smtClean="0"/>
              <a:t> </a:t>
            </a:r>
            <a:r>
              <a:rPr kumimoji="1" lang="es-ES" altLang="ja-JP" dirty="0" err="1" smtClean="0"/>
              <a:t>the</a:t>
            </a:r>
            <a:r>
              <a:rPr kumimoji="1" lang="es-ES" altLang="ja-JP" dirty="0" smtClean="0"/>
              <a:t> VADER </a:t>
            </a:r>
            <a:r>
              <a:rPr kumimoji="1" lang="es-ES" altLang="ja-JP" dirty="0" err="1" smtClean="0"/>
              <a:t>predictions</a:t>
            </a:r>
            <a:r>
              <a:rPr kumimoji="1" lang="es-ES" altLang="ja-JP" dirty="0" smtClean="0"/>
              <a:t>: sum</a:t>
            </a:r>
            <a:endParaRPr kumimoji="1" lang="ja-JP" altLang="en-US" dirty="0"/>
          </a:p>
        </p:txBody>
      </p:sp>
      <p:sp>
        <p:nvSpPr>
          <p:cNvPr id="3" name="Marcador de contenido 2"/>
          <p:cNvSpPr>
            <a:spLocks noGrp="1"/>
          </p:cNvSpPr>
          <p:nvPr>
            <p:ph idx="1"/>
          </p:nvPr>
        </p:nvSpPr>
        <p:spPr/>
        <p:txBody>
          <a:bodyPr/>
          <a:lstStyle/>
          <a:p>
            <a:r>
              <a:rPr lang="en-US" altLang="ja-JP" dirty="0" smtClean="0"/>
              <a:t>10000 Cash, 2% commission, no margin, trades are opened on next candle open and only one trade is allowed at a single time.</a:t>
            </a:r>
          </a:p>
          <a:p>
            <a:r>
              <a:rPr kumimoji="1" lang="es-ES" altLang="ja-JP" dirty="0" err="1" smtClean="0"/>
              <a:t>If</a:t>
            </a:r>
            <a:r>
              <a:rPr kumimoji="1" lang="es-ES" altLang="ja-JP" dirty="0" smtClean="0"/>
              <a:t> </a:t>
            </a:r>
            <a:r>
              <a:rPr kumimoji="1" lang="es-ES" altLang="ja-JP" dirty="0" err="1" smtClean="0"/>
              <a:t>our</a:t>
            </a:r>
            <a:r>
              <a:rPr kumimoji="1" lang="es-ES" altLang="ja-JP" dirty="0" smtClean="0"/>
              <a:t> </a:t>
            </a:r>
            <a:r>
              <a:rPr kumimoji="1" lang="es-ES" altLang="ja-JP" dirty="0" err="1" smtClean="0"/>
              <a:t>sentiment</a:t>
            </a:r>
            <a:r>
              <a:rPr kumimoji="1" lang="es-ES" altLang="ja-JP" dirty="0" smtClean="0"/>
              <a:t> </a:t>
            </a:r>
            <a:r>
              <a:rPr kumimoji="1" lang="es-ES" altLang="ja-JP" dirty="0" err="1" smtClean="0"/>
              <a:t>is</a:t>
            </a:r>
            <a:r>
              <a:rPr kumimoji="1" lang="es-ES" altLang="ja-JP" dirty="0" smtClean="0"/>
              <a:t> positive </a:t>
            </a:r>
            <a:r>
              <a:rPr kumimoji="1" lang="es-ES" altLang="ja-JP" dirty="0" err="1" smtClean="0"/>
              <a:t>we</a:t>
            </a:r>
            <a:r>
              <a:rPr kumimoji="1" lang="es-ES" altLang="ja-JP" dirty="0" smtClean="0"/>
              <a:t> </a:t>
            </a:r>
            <a:r>
              <a:rPr kumimoji="1" lang="es-ES" altLang="ja-JP" dirty="0" err="1" smtClean="0"/>
              <a:t>buy</a:t>
            </a:r>
            <a:r>
              <a:rPr kumimoji="1" lang="es-ES" altLang="ja-JP" dirty="0" smtClean="0"/>
              <a:t>, </a:t>
            </a:r>
            <a:r>
              <a:rPr kumimoji="1" lang="es-ES" altLang="ja-JP" dirty="0" err="1" smtClean="0"/>
              <a:t>if</a:t>
            </a:r>
            <a:r>
              <a:rPr kumimoji="1" lang="es-ES" altLang="ja-JP" dirty="0" smtClean="0"/>
              <a:t> </a:t>
            </a:r>
            <a:r>
              <a:rPr kumimoji="1" lang="es-ES" altLang="ja-JP" dirty="0" err="1" smtClean="0"/>
              <a:t>it</a:t>
            </a:r>
            <a:r>
              <a:rPr lang="es-ES" altLang="ja-JP" dirty="0" err="1" smtClean="0"/>
              <a:t>’s</a:t>
            </a:r>
            <a:r>
              <a:rPr lang="es-ES" altLang="ja-JP" dirty="0" smtClean="0"/>
              <a:t> </a:t>
            </a:r>
            <a:r>
              <a:rPr lang="es-ES" altLang="ja-JP" dirty="0" err="1" smtClean="0"/>
              <a:t>negative</a:t>
            </a:r>
            <a:r>
              <a:rPr lang="es-ES" altLang="ja-JP" dirty="0" smtClean="0"/>
              <a:t> </a:t>
            </a:r>
            <a:r>
              <a:rPr lang="es-ES" altLang="ja-JP" dirty="0" err="1" smtClean="0"/>
              <a:t>we</a:t>
            </a:r>
            <a:r>
              <a:rPr lang="es-ES" altLang="ja-JP" dirty="0" smtClean="0"/>
              <a:t> </a:t>
            </a:r>
            <a:r>
              <a:rPr lang="es-ES" altLang="ja-JP" dirty="0" err="1" smtClean="0"/>
              <a:t>sell</a:t>
            </a:r>
            <a:r>
              <a:rPr lang="es-ES" altLang="ja-JP" dirty="0" smtClean="0"/>
              <a:t>.</a:t>
            </a:r>
            <a:endParaRPr kumimoji="1" lang="en-US" altLang="ja-JP" dirty="0"/>
          </a:p>
        </p:txBody>
      </p:sp>
      <p:pic>
        <p:nvPicPr>
          <p:cNvPr id="5" name="Imagen 4"/>
          <p:cNvPicPr>
            <a:picLocks noChangeAspect="1"/>
          </p:cNvPicPr>
          <p:nvPr/>
        </p:nvPicPr>
        <p:blipFill>
          <a:blip r:embed="rId2"/>
          <a:stretch>
            <a:fillRect/>
          </a:stretch>
        </p:blipFill>
        <p:spPr>
          <a:xfrm>
            <a:off x="838200" y="3258502"/>
            <a:ext cx="6086475" cy="3419475"/>
          </a:xfrm>
          <a:prstGeom prst="rect">
            <a:avLst/>
          </a:prstGeom>
        </p:spPr>
      </p:pic>
    </p:spTree>
    <p:extLst>
      <p:ext uri="{BB962C8B-B14F-4D97-AF65-F5344CB8AC3E}">
        <p14:creationId xmlns:p14="http://schemas.microsoft.com/office/powerpoint/2010/main" val="205112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65125"/>
            <a:ext cx="11064240" cy="1325563"/>
          </a:xfrm>
        </p:spPr>
        <p:txBody>
          <a:bodyPr/>
          <a:lstStyle/>
          <a:p>
            <a:r>
              <a:rPr lang="es-ES" altLang="ja-JP" dirty="0" err="1"/>
              <a:t>Backtesting</a:t>
            </a:r>
            <a:r>
              <a:rPr lang="es-ES" altLang="ja-JP" dirty="0"/>
              <a:t> </a:t>
            </a:r>
            <a:r>
              <a:rPr lang="es-ES" altLang="ja-JP" dirty="0" err="1"/>
              <a:t>the</a:t>
            </a:r>
            <a:r>
              <a:rPr lang="es-ES" altLang="ja-JP" dirty="0"/>
              <a:t> VADER </a:t>
            </a:r>
            <a:r>
              <a:rPr lang="es-ES" altLang="ja-JP" dirty="0" err="1" smtClean="0"/>
              <a:t>predictions</a:t>
            </a:r>
            <a:r>
              <a:rPr lang="es-ES" altLang="ja-JP" dirty="0" smtClean="0"/>
              <a:t>: </a:t>
            </a:r>
            <a:r>
              <a:rPr lang="es-ES" altLang="ja-JP" dirty="0" err="1" smtClean="0"/>
              <a:t>max</a:t>
            </a:r>
            <a:r>
              <a:rPr lang="es-ES" altLang="ja-JP" dirty="0" smtClean="0"/>
              <a:t> and min</a:t>
            </a:r>
            <a:endParaRPr kumimoji="1" lang="ja-JP" altLang="en-US" dirty="0"/>
          </a:p>
        </p:txBody>
      </p:sp>
      <p:sp>
        <p:nvSpPr>
          <p:cNvPr id="3" name="Marcador de contenido 2"/>
          <p:cNvSpPr>
            <a:spLocks noGrp="1"/>
          </p:cNvSpPr>
          <p:nvPr>
            <p:ph idx="1"/>
          </p:nvPr>
        </p:nvSpPr>
        <p:spPr>
          <a:xfrm>
            <a:off x="838200" y="1825625"/>
            <a:ext cx="10744200" cy="4351338"/>
          </a:xfrm>
        </p:spPr>
        <p:txBody>
          <a:bodyPr/>
          <a:lstStyle/>
          <a:p>
            <a:r>
              <a:rPr kumimoji="1" lang="en-US" altLang="ja-JP" dirty="0" smtClean="0"/>
              <a:t>If our maximum sentiment is greater than the absolute value of our maximum negative sentiment we buy, and we sell in the opposite case.</a:t>
            </a:r>
            <a:endParaRPr kumimoji="1" lang="ja-JP" altLang="en-US" dirty="0"/>
          </a:p>
        </p:txBody>
      </p:sp>
      <p:pic>
        <p:nvPicPr>
          <p:cNvPr id="4" name="Imagen 3"/>
          <p:cNvPicPr>
            <a:picLocks noChangeAspect="1"/>
          </p:cNvPicPr>
          <p:nvPr/>
        </p:nvPicPr>
        <p:blipFill>
          <a:blip r:embed="rId2"/>
          <a:stretch>
            <a:fillRect/>
          </a:stretch>
        </p:blipFill>
        <p:spPr>
          <a:xfrm>
            <a:off x="3048000" y="2867723"/>
            <a:ext cx="5702617" cy="3614992"/>
          </a:xfrm>
          <a:prstGeom prst="rect">
            <a:avLst/>
          </a:prstGeom>
        </p:spPr>
      </p:pic>
    </p:spTree>
    <p:extLst>
      <p:ext uri="{BB962C8B-B14F-4D97-AF65-F5344CB8AC3E}">
        <p14:creationId xmlns:p14="http://schemas.microsoft.com/office/powerpoint/2010/main" val="334954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1" lang="en-US" altLang="ja-JP" dirty="0" smtClean="0"/>
              <a:t>Extending our algorithm</a:t>
            </a:r>
            <a:endParaRPr kumimoji="1" lang="ja-JP" altLang="en-US" dirty="0"/>
          </a:p>
        </p:txBody>
      </p:sp>
      <p:sp>
        <p:nvSpPr>
          <p:cNvPr id="3" name="Marcador de contenido 2"/>
          <p:cNvSpPr>
            <a:spLocks noGrp="1"/>
          </p:cNvSpPr>
          <p:nvPr>
            <p:ph idx="1"/>
          </p:nvPr>
        </p:nvSpPr>
        <p:spPr>
          <a:xfrm>
            <a:off x="655320" y="1402081"/>
            <a:ext cx="10515600" cy="5455920"/>
          </a:xfrm>
        </p:spPr>
        <p:txBody>
          <a:bodyPr>
            <a:normAutofit fontScale="77500" lnSpcReduction="20000"/>
          </a:bodyPr>
          <a:lstStyle/>
          <a:p>
            <a:pPr lvl="0"/>
            <a:r>
              <a:rPr lang="en-US" altLang="ja-JP" dirty="0" smtClean="0"/>
              <a:t>Experiment </a:t>
            </a:r>
            <a:r>
              <a:rPr lang="en-US" altLang="ja-JP" dirty="0"/>
              <a:t>with weights using the number of likes, retweets and replies.</a:t>
            </a:r>
            <a:endParaRPr lang="ja-JP" altLang="ja-JP" dirty="0"/>
          </a:p>
          <a:p>
            <a:pPr lvl="0"/>
            <a:r>
              <a:rPr lang="en-US" altLang="ja-JP" dirty="0" smtClean="0"/>
              <a:t>Experiment </a:t>
            </a:r>
            <a:r>
              <a:rPr lang="en-US" altLang="ja-JP" dirty="0"/>
              <a:t>with the sentiment analyzer lexicon, adding more words and tuning weights for existing words, or trying another sentiment analyzer.</a:t>
            </a:r>
            <a:endParaRPr lang="ja-JP" altLang="ja-JP" dirty="0"/>
          </a:p>
          <a:p>
            <a:pPr lvl="0"/>
            <a:r>
              <a:rPr lang="en-US" altLang="ja-JP" dirty="0" smtClean="0"/>
              <a:t>Test </a:t>
            </a:r>
            <a:r>
              <a:rPr lang="en-US" altLang="ja-JP" dirty="0"/>
              <a:t>on other price data that isn’t extremely bullish to check if the overall tweet sentiment is positive, and if we can confirm that, on average, tweet data is positive, apply a bigger multiplier to negative tweets to offset the positive ones and create some equilibrium.</a:t>
            </a:r>
            <a:endParaRPr lang="ja-JP" altLang="ja-JP" dirty="0"/>
          </a:p>
          <a:p>
            <a:pPr lvl="0"/>
            <a:r>
              <a:rPr lang="en-US" altLang="ja-JP" dirty="0" smtClean="0"/>
              <a:t>Experiment </a:t>
            </a:r>
            <a:r>
              <a:rPr lang="en-US" altLang="ja-JP" dirty="0"/>
              <a:t>with better money management techniques, like trailing stops or incremental positions.</a:t>
            </a:r>
            <a:endParaRPr lang="ja-JP" altLang="ja-JP" dirty="0"/>
          </a:p>
          <a:p>
            <a:pPr lvl="0"/>
            <a:r>
              <a:rPr lang="en-US" altLang="ja-JP" dirty="0" smtClean="0"/>
              <a:t>Experiment </a:t>
            </a:r>
            <a:r>
              <a:rPr lang="en-US" altLang="ja-JP" dirty="0"/>
              <a:t>combining our sentiment with technical indicators.</a:t>
            </a:r>
            <a:endParaRPr lang="ja-JP" altLang="ja-JP" dirty="0"/>
          </a:p>
          <a:p>
            <a:pPr lvl="0"/>
            <a:r>
              <a:rPr lang="en-US" altLang="ja-JP" dirty="0" smtClean="0"/>
              <a:t>Experiment </a:t>
            </a:r>
            <a:r>
              <a:rPr lang="en-US" altLang="ja-JP" dirty="0"/>
              <a:t>combining our sentiment with other ML models such as RNN or random forest ensembles.</a:t>
            </a:r>
            <a:endParaRPr lang="ja-JP" altLang="ja-JP" dirty="0"/>
          </a:p>
          <a:p>
            <a:pPr lvl="0"/>
            <a:r>
              <a:rPr lang="en-US" altLang="ja-JP" dirty="0" smtClean="0"/>
              <a:t>Experiment </a:t>
            </a:r>
            <a:r>
              <a:rPr lang="en-US" altLang="ja-JP" dirty="0"/>
              <a:t>adding the weekend sentiment onto the Monday candle.</a:t>
            </a:r>
            <a:endParaRPr lang="ja-JP" altLang="ja-JP" dirty="0"/>
          </a:p>
          <a:p>
            <a:pPr lvl="0"/>
            <a:r>
              <a:rPr lang="en-US" altLang="ja-JP" dirty="0" smtClean="0"/>
              <a:t>Experiment </a:t>
            </a:r>
            <a:r>
              <a:rPr lang="en-US" altLang="ja-JP" dirty="0"/>
              <a:t>with weights using the username, but this is not scalable to other markets or even other news sources.</a:t>
            </a:r>
            <a:endParaRPr lang="ja-JP" altLang="ja-JP" dirty="0"/>
          </a:p>
          <a:p>
            <a:pPr lvl="0"/>
            <a:r>
              <a:rPr lang="en-US" altLang="ja-JP" dirty="0" smtClean="0"/>
              <a:t>Add </a:t>
            </a:r>
            <a:r>
              <a:rPr lang="en-US" altLang="ja-JP" dirty="0"/>
              <a:t>market specific data, such as the beta of the stock, their fundamental data (such as earnings, etc…), TICK data, compare it with other similar stocks in the sector or aggregate their data, etc</a:t>
            </a:r>
            <a:r>
              <a:rPr lang="en-US" altLang="ja-JP" dirty="0" smtClean="0"/>
              <a:t>…</a:t>
            </a:r>
            <a:endParaRPr lang="ja-JP" altLang="ja-JP" dirty="0"/>
          </a:p>
        </p:txBody>
      </p:sp>
    </p:spTree>
    <p:extLst>
      <p:ext uri="{BB962C8B-B14F-4D97-AF65-F5344CB8AC3E}">
        <p14:creationId xmlns:p14="http://schemas.microsoft.com/office/powerpoint/2010/main" val="5007984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1837</Words>
  <Application>Microsoft Office PowerPoint</Application>
  <PresentationFormat>Panorámica</PresentationFormat>
  <Paragraphs>144</Paragraphs>
  <Slides>43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ＭＳ Ｐゴシック</vt:lpstr>
      <vt:lpstr>Arial</vt:lpstr>
      <vt:lpstr>Calibri</vt:lpstr>
      <vt:lpstr>Calibri Light</vt:lpstr>
      <vt:lpstr>Tema de Office</vt:lpstr>
      <vt:lpstr>Analysis of several different methods for trading Tesla stocks with a focus on natural language processing techniques applied to twitter data.</vt:lpstr>
      <vt:lpstr>Content Table</vt:lpstr>
      <vt:lpstr>Clean Tweet Data</vt:lpstr>
      <vt:lpstr>Other processing</vt:lpstr>
      <vt:lpstr>The Naive NLP approach: Using VADER as is </vt:lpstr>
      <vt:lpstr>Combining the sentiment data with price</vt:lpstr>
      <vt:lpstr>Backtesting the VADER predictions: sum</vt:lpstr>
      <vt:lpstr>Backtesting the VADER predictions: max and min</vt:lpstr>
      <vt:lpstr>Extending our algorithm</vt:lpstr>
      <vt:lpstr>Weighted sentiment analysis </vt:lpstr>
      <vt:lpstr>Backtesting the weighted analyzer: sum</vt:lpstr>
      <vt:lpstr>Backtesting the weighted analyzer: max and min</vt:lpstr>
      <vt:lpstr>Weighted sentiment analysis: Optimal weights</vt:lpstr>
      <vt:lpstr>Expanding the Lexicon</vt:lpstr>
      <vt:lpstr>Lexicon Expansion Results</vt:lpstr>
      <vt:lpstr>SentiwordNet</vt:lpstr>
      <vt:lpstr>SentiWordNet results</vt:lpstr>
      <vt:lpstr>Textblob</vt:lpstr>
      <vt:lpstr>TextBlob Results</vt:lpstr>
      <vt:lpstr>Changing our entry and exit conditions</vt:lpstr>
      <vt:lpstr>Modified trading conditions result</vt:lpstr>
      <vt:lpstr>Afinn</vt:lpstr>
      <vt:lpstr>Ensemble system: Combining Analyzers</vt:lpstr>
      <vt:lpstr>Ensemble system: Result</vt:lpstr>
      <vt:lpstr>Negative bias in our analysis</vt:lpstr>
      <vt:lpstr>Negative bias results</vt:lpstr>
      <vt:lpstr>Amplifying sentiment based on amount of tweets</vt:lpstr>
      <vt:lpstr>Sentiment amplification results</vt:lpstr>
      <vt:lpstr>Varying the money management techniques</vt:lpstr>
      <vt:lpstr>Incremental position with Trail stop results</vt:lpstr>
      <vt:lpstr>Combining sentiment analysis with TA</vt:lpstr>
      <vt:lpstr>TA with sentiment results</vt:lpstr>
      <vt:lpstr>Random forest applied to technical analysis</vt:lpstr>
      <vt:lpstr>Configuring the random forest</vt:lpstr>
      <vt:lpstr>Random forest with sentiment results</vt:lpstr>
      <vt:lpstr>No commission with incremental positions</vt:lpstr>
      <vt:lpstr>No commission, all equity used</vt:lpstr>
      <vt:lpstr>RNN: Recurrent neural networks</vt:lpstr>
      <vt:lpstr>RNN: Types</vt:lpstr>
      <vt:lpstr>Trade conditions</vt:lpstr>
      <vt:lpstr>Final RNN + RF+ Sentiment analyzer Results</vt:lpstr>
      <vt:lpstr>Conclusions</vt:lpstr>
      <vt:lpstr>Conclusions: Future lines of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several different methods for trading Tesla stocks with a focus on natural language processing techniques applied to twitter data.</dc:title>
  <dc:creator>Eilder Jorge</dc:creator>
  <cp:lastModifiedBy>Eilder Jorge</cp:lastModifiedBy>
  <cp:revision>19</cp:revision>
  <dcterms:created xsi:type="dcterms:W3CDTF">2021-02-26T17:53:29Z</dcterms:created>
  <dcterms:modified xsi:type="dcterms:W3CDTF">2021-02-27T15:50:09Z</dcterms:modified>
</cp:coreProperties>
</file>