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A4897-A102-4433-BEDB-9E32BAC5DA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908020-6A00-4DBB-88B8-9E8A93A015BA}">
      <dgm:prSet phldrT="[Text]" custT="1"/>
      <dgm:spPr/>
      <dgm:t>
        <a:bodyPr/>
        <a:lstStyle/>
        <a:p>
          <a:r>
            <a:rPr lang="en-GB" sz="2400" dirty="0" smtClean="0"/>
            <a:t>Takes text</a:t>
          </a:r>
        </a:p>
        <a:p>
          <a:r>
            <a:rPr lang="en-GB" sz="2200" dirty="0" smtClean="0"/>
            <a:t>(US English)</a:t>
          </a:r>
          <a:endParaRPr lang="en-GB" sz="2200" dirty="0"/>
        </a:p>
      </dgm:t>
    </dgm:pt>
    <dgm:pt modelId="{F274FEDC-5B88-4C0E-8271-456FA55F64E0}" type="parTrans" cxnId="{91E8B869-008A-4CE3-BF3E-ED2309505A53}">
      <dgm:prSet/>
      <dgm:spPr/>
      <dgm:t>
        <a:bodyPr/>
        <a:lstStyle/>
        <a:p>
          <a:endParaRPr lang="en-GB"/>
        </a:p>
      </dgm:t>
    </dgm:pt>
    <dgm:pt modelId="{C1B018CC-EF1F-4BAE-9BCD-CCCFFB3E067E}" type="sibTrans" cxnId="{91E8B869-008A-4CE3-BF3E-ED2309505A53}">
      <dgm:prSet/>
      <dgm:spPr/>
      <dgm:t>
        <a:bodyPr/>
        <a:lstStyle/>
        <a:p>
          <a:endParaRPr lang="en-GB"/>
        </a:p>
      </dgm:t>
    </dgm:pt>
    <dgm:pt modelId="{3D2E914C-79A9-436E-899B-7922FDB9B882}">
      <dgm:prSet phldrT="[Text]" custT="1"/>
      <dgm:spPr/>
      <dgm:t>
        <a:bodyPr/>
        <a:lstStyle/>
        <a:p>
          <a:r>
            <a:rPr lang="en-GB" sz="2400" dirty="0" smtClean="0"/>
            <a:t>Excludes:</a:t>
          </a:r>
        </a:p>
        <a:p>
          <a:r>
            <a:rPr lang="en-GB" sz="2200" dirty="0" smtClean="0"/>
            <a:t>pronouns, abbreviations, numbers, words shorter than three letters</a:t>
          </a:r>
          <a:endParaRPr lang="en-GB" sz="2200" dirty="0"/>
        </a:p>
      </dgm:t>
    </dgm:pt>
    <dgm:pt modelId="{27841157-0B36-4821-A502-681698D400FC}" type="parTrans" cxnId="{3E0549F6-7083-4224-A377-802A36B5867C}">
      <dgm:prSet/>
      <dgm:spPr/>
      <dgm:t>
        <a:bodyPr/>
        <a:lstStyle/>
        <a:p>
          <a:endParaRPr lang="en-GB"/>
        </a:p>
      </dgm:t>
    </dgm:pt>
    <dgm:pt modelId="{3B38ECD5-2921-4FEF-9553-2874001A7ACD}" type="sibTrans" cxnId="{3E0549F6-7083-4224-A377-802A36B5867C}">
      <dgm:prSet/>
      <dgm:spPr/>
      <dgm:t>
        <a:bodyPr/>
        <a:lstStyle/>
        <a:p>
          <a:endParaRPr lang="en-GB"/>
        </a:p>
      </dgm:t>
    </dgm:pt>
    <dgm:pt modelId="{0D2DF753-4495-4D85-AE13-BBBE82483011}">
      <dgm:prSet phldrT="[Text]" custT="1"/>
      <dgm:spPr/>
      <dgm:t>
        <a:bodyPr/>
        <a:lstStyle/>
        <a:p>
          <a:r>
            <a:rPr lang="en-GB" sz="2400" dirty="0" smtClean="0"/>
            <a:t>Reports the % of word not classed as jargon</a:t>
          </a:r>
          <a:endParaRPr lang="en-GB" sz="2400" dirty="0"/>
        </a:p>
      </dgm:t>
    </dgm:pt>
    <dgm:pt modelId="{2B20FA1F-062E-4E3D-BE23-E53667636F6C}" type="parTrans" cxnId="{DB2DD996-DF99-4D2A-800B-E39A99FF2F41}">
      <dgm:prSet/>
      <dgm:spPr/>
      <dgm:t>
        <a:bodyPr/>
        <a:lstStyle/>
        <a:p>
          <a:endParaRPr lang="en-GB"/>
        </a:p>
      </dgm:t>
    </dgm:pt>
    <dgm:pt modelId="{F6863455-D9D2-4260-801C-54A9C38222F8}" type="sibTrans" cxnId="{DB2DD996-DF99-4D2A-800B-E39A99FF2F41}">
      <dgm:prSet/>
      <dgm:spPr/>
      <dgm:t>
        <a:bodyPr/>
        <a:lstStyle/>
        <a:p>
          <a:endParaRPr lang="en-GB"/>
        </a:p>
      </dgm:t>
    </dgm:pt>
    <dgm:pt modelId="{37784B9B-11AD-4C0D-9DAD-EE7127EF92F6}" type="pres">
      <dgm:prSet presAssocID="{F13A4897-A102-4433-BEDB-9E32BAC5DAA6}" presName="Name0" presStyleCnt="0">
        <dgm:presLayoutVars>
          <dgm:dir/>
          <dgm:resizeHandles val="exact"/>
        </dgm:presLayoutVars>
      </dgm:prSet>
      <dgm:spPr/>
    </dgm:pt>
    <dgm:pt modelId="{1287EA38-62E8-4F0E-9D91-8C1118CEB832}" type="pres">
      <dgm:prSet presAssocID="{9F908020-6A00-4DBB-88B8-9E8A93A01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67E940-8E5C-4809-A1C4-9119722DD42A}" type="pres">
      <dgm:prSet presAssocID="{C1B018CC-EF1F-4BAE-9BCD-CCCFFB3E067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BAF00EC-F86E-41B0-A5A8-5AE1BE92931A}" type="pres">
      <dgm:prSet presAssocID="{C1B018CC-EF1F-4BAE-9BCD-CCCFFB3E067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4CCFB45-BF3F-4987-84B9-107E0BAFD2BF}" type="pres">
      <dgm:prSet presAssocID="{3D2E914C-79A9-436E-899B-7922FDB9B882}" presName="node" presStyleLbl="node1" presStyleIdx="1" presStyleCnt="3" custScaleX="1520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415937-6FCA-47DC-B053-F47A0F076C7D}" type="pres">
      <dgm:prSet presAssocID="{3B38ECD5-2921-4FEF-9553-2874001A7AC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B0D60F8-E4FB-4F3F-B170-2945F406B8C0}" type="pres">
      <dgm:prSet presAssocID="{3B38ECD5-2921-4FEF-9553-2874001A7AC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676C494-B864-4A24-910E-4280C92ED1BF}" type="pres">
      <dgm:prSet presAssocID="{0D2DF753-4495-4D85-AE13-BBBE824830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DCCA00-6297-FD4E-9D64-F5A4ECC9B774}" type="presOf" srcId="{9F908020-6A00-4DBB-88B8-9E8A93A015BA}" destId="{1287EA38-62E8-4F0E-9D91-8C1118CEB832}" srcOrd="0" destOrd="0" presId="urn:microsoft.com/office/officeart/2005/8/layout/process1"/>
    <dgm:cxn modelId="{37B09523-189D-924A-9548-2F58B53735D4}" type="presOf" srcId="{C1B018CC-EF1F-4BAE-9BCD-CCCFFB3E067E}" destId="{1C67E940-8E5C-4809-A1C4-9119722DD42A}" srcOrd="0" destOrd="0" presId="urn:microsoft.com/office/officeart/2005/8/layout/process1"/>
    <dgm:cxn modelId="{E718C9A9-AC07-3E49-9AB4-1444E2EEA7A4}" type="presOf" srcId="{C1B018CC-EF1F-4BAE-9BCD-CCCFFB3E067E}" destId="{8BAF00EC-F86E-41B0-A5A8-5AE1BE92931A}" srcOrd="1" destOrd="0" presId="urn:microsoft.com/office/officeart/2005/8/layout/process1"/>
    <dgm:cxn modelId="{7FF33A5B-A5C0-CE4F-A97E-A43075F58C7A}" type="presOf" srcId="{3B38ECD5-2921-4FEF-9553-2874001A7ACD}" destId="{8B0D60F8-E4FB-4F3F-B170-2945F406B8C0}" srcOrd="1" destOrd="0" presId="urn:microsoft.com/office/officeart/2005/8/layout/process1"/>
    <dgm:cxn modelId="{F7FA68D6-2E84-C84D-8C30-470A4A07BDDF}" type="presOf" srcId="{F13A4897-A102-4433-BEDB-9E32BAC5DAA6}" destId="{37784B9B-11AD-4C0D-9DAD-EE7127EF92F6}" srcOrd="0" destOrd="0" presId="urn:microsoft.com/office/officeart/2005/8/layout/process1"/>
    <dgm:cxn modelId="{CB317F5A-0DAC-D84D-BD85-0FE03E8B75EF}" type="presOf" srcId="{3D2E914C-79A9-436E-899B-7922FDB9B882}" destId="{24CCFB45-BF3F-4987-84B9-107E0BAFD2BF}" srcOrd="0" destOrd="0" presId="urn:microsoft.com/office/officeart/2005/8/layout/process1"/>
    <dgm:cxn modelId="{DB2DD996-DF99-4D2A-800B-E39A99FF2F41}" srcId="{F13A4897-A102-4433-BEDB-9E32BAC5DAA6}" destId="{0D2DF753-4495-4D85-AE13-BBBE82483011}" srcOrd="2" destOrd="0" parTransId="{2B20FA1F-062E-4E3D-BE23-E53667636F6C}" sibTransId="{F6863455-D9D2-4260-801C-54A9C38222F8}"/>
    <dgm:cxn modelId="{4BF61D1B-343B-DE44-B54D-AC979A73134F}" type="presOf" srcId="{0D2DF753-4495-4D85-AE13-BBBE82483011}" destId="{C676C494-B864-4A24-910E-4280C92ED1BF}" srcOrd="0" destOrd="0" presId="urn:microsoft.com/office/officeart/2005/8/layout/process1"/>
    <dgm:cxn modelId="{B624E2D2-DF38-854B-AF77-5CDCCE2D8415}" type="presOf" srcId="{3B38ECD5-2921-4FEF-9553-2874001A7ACD}" destId="{00415937-6FCA-47DC-B053-F47A0F076C7D}" srcOrd="0" destOrd="0" presId="urn:microsoft.com/office/officeart/2005/8/layout/process1"/>
    <dgm:cxn modelId="{91E8B869-008A-4CE3-BF3E-ED2309505A53}" srcId="{F13A4897-A102-4433-BEDB-9E32BAC5DAA6}" destId="{9F908020-6A00-4DBB-88B8-9E8A93A015BA}" srcOrd="0" destOrd="0" parTransId="{F274FEDC-5B88-4C0E-8271-456FA55F64E0}" sibTransId="{C1B018CC-EF1F-4BAE-9BCD-CCCFFB3E067E}"/>
    <dgm:cxn modelId="{3E0549F6-7083-4224-A377-802A36B5867C}" srcId="{F13A4897-A102-4433-BEDB-9E32BAC5DAA6}" destId="{3D2E914C-79A9-436E-899B-7922FDB9B882}" srcOrd="1" destOrd="0" parTransId="{27841157-0B36-4821-A502-681698D400FC}" sibTransId="{3B38ECD5-2921-4FEF-9553-2874001A7ACD}"/>
    <dgm:cxn modelId="{CB6D9C42-E577-C348-B074-5DE07A2D0E6F}" type="presParOf" srcId="{37784B9B-11AD-4C0D-9DAD-EE7127EF92F6}" destId="{1287EA38-62E8-4F0E-9D91-8C1118CEB832}" srcOrd="0" destOrd="0" presId="urn:microsoft.com/office/officeart/2005/8/layout/process1"/>
    <dgm:cxn modelId="{EE403A7E-72E3-2743-9F45-2E935F1991F4}" type="presParOf" srcId="{37784B9B-11AD-4C0D-9DAD-EE7127EF92F6}" destId="{1C67E940-8E5C-4809-A1C4-9119722DD42A}" srcOrd="1" destOrd="0" presId="urn:microsoft.com/office/officeart/2005/8/layout/process1"/>
    <dgm:cxn modelId="{BE855E6E-52B9-6241-9011-7F5FE2CA0418}" type="presParOf" srcId="{1C67E940-8E5C-4809-A1C4-9119722DD42A}" destId="{8BAF00EC-F86E-41B0-A5A8-5AE1BE92931A}" srcOrd="0" destOrd="0" presId="urn:microsoft.com/office/officeart/2005/8/layout/process1"/>
    <dgm:cxn modelId="{7C78EB45-8A26-FB41-926F-CEDE5BD9BB14}" type="presParOf" srcId="{37784B9B-11AD-4C0D-9DAD-EE7127EF92F6}" destId="{24CCFB45-BF3F-4987-84B9-107E0BAFD2BF}" srcOrd="2" destOrd="0" presId="urn:microsoft.com/office/officeart/2005/8/layout/process1"/>
    <dgm:cxn modelId="{FCE220AD-5152-1E47-8989-15F2DC9E9132}" type="presParOf" srcId="{37784B9B-11AD-4C0D-9DAD-EE7127EF92F6}" destId="{00415937-6FCA-47DC-B053-F47A0F076C7D}" srcOrd="3" destOrd="0" presId="urn:microsoft.com/office/officeart/2005/8/layout/process1"/>
    <dgm:cxn modelId="{04248AFB-80AA-EB48-87AD-8E6DFEFF0D19}" type="presParOf" srcId="{00415937-6FCA-47DC-B053-F47A0F076C7D}" destId="{8B0D60F8-E4FB-4F3F-B170-2945F406B8C0}" srcOrd="0" destOrd="0" presId="urn:microsoft.com/office/officeart/2005/8/layout/process1"/>
    <dgm:cxn modelId="{6ED833B5-E1B9-EB40-95B3-86E6E45E1CFD}" type="presParOf" srcId="{37784B9B-11AD-4C0D-9DAD-EE7127EF92F6}" destId="{C676C494-B864-4A24-910E-4280C92ED1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EA38-62E8-4F0E-9D91-8C1118CEB832}">
      <dsp:nvSpPr>
        <dsp:cNvPr id="0" name=""/>
        <dsp:cNvSpPr/>
      </dsp:nvSpPr>
      <dsp:spPr>
        <a:xfrm>
          <a:off x="4364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Takes text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(US English)</a:t>
          </a:r>
          <a:endParaRPr lang="en-GB" sz="2200" kern="1200" dirty="0"/>
        </a:p>
      </dsp:txBody>
      <dsp:txXfrm>
        <a:off x="62567" y="345037"/>
        <a:ext cx="1918972" cy="1870775"/>
      </dsp:txXfrm>
    </dsp:sp>
    <dsp:sp modelId="{1C67E940-8E5C-4809-A1C4-9119722DD42A}">
      <dsp:nvSpPr>
        <dsp:cNvPr id="0" name=""/>
        <dsp:cNvSpPr/>
      </dsp:nvSpPr>
      <dsp:spPr>
        <a:xfrm>
          <a:off x="2243280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243280" y="1128993"/>
        <a:ext cx="302050" cy="302863"/>
      </dsp:txXfrm>
    </dsp:sp>
    <dsp:sp modelId="{24CCFB45-BF3F-4987-84B9-107E0BAFD2BF}">
      <dsp:nvSpPr>
        <dsp:cNvPr id="0" name=""/>
        <dsp:cNvSpPr/>
      </dsp:nvSpPr>
      <dsp:spPr>
        <a:xfrm>
          <a:off x="2853894" y="286834"/>
          <a:ext cx="3095017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Excludes: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pronouns, abbreviations, numbers, words shorter than three letters</a:t>
          </a:r>
          <a:endParaRPr lang="en-GB" sz="2200" kern="1200" dirty="0"/>
        </a:p>
      </dsp:txBody>
      <dsp:txXfrm>
        <a:off x="2912097" y="345037"/>
        <a:ext cx="2978611" cy="1870775"/>
      </dsp:txXfrm>
    </dsp:sp>
    <dsp:sp modelId="{00415937-6FCA-47DC-B053-F47A0F076C7D}">
      <dsp:nvSpPr>
        <dsp:cNvPr id="0" name=""/>
        <dsp:cNvSpPr/>
      </dsp:nvSpPr>
      <dsp:spPr>
        <a:xfrm>
          <a:off x="6152449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6152449" y="1128993"/>
        <a:ext cx="302050" cy="302863"/>
      </dsp:txXfrm>
    </dsp:sp>
    <dsp:sp modelId="{C676C494-B864-4A24-910E-4280C92ED1BF}">
      <dsp:nvSpPr>
        <dsp:cNvPr id="0" name=""/>
        <dsp:cNvSpPr/>
      </dsp:nvSpPr>
      <dsp:spPr>
        <a:xfrm>
          <a:off x="6763062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Reports the % of word not classed as jargon</a:t>
          </a:r>
          <a:endParaRPr lang="en-GB" sz="2400" kern="1200" dirty="0"/>
        </a:p>
      </dsp:txBody>
      <dsp:txXfrm>
        <a:off x="6821265" y="345037"/>
        <a:ext cx="1918972" cy="187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09" y="361333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Problem: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4369" y="1305306"/>
            <a:ext cx="8017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When communicating with non-</a:t>
            </a:r>
            <a:r>
              <a:rPr lang="en-GB" sz="2800" dirty="0" smtClean="0"/>
              <a:t>experts, </a:t>
            </a:r>
            <a:r>
              <a:rPr lang="en-GB" sz="2800" dirty="0" smtClean="0"/>
              <a:t>technical language or jargon creates barriers for understanding.</a:t>
            </a:r>
          </a:p>
          <a:p>
            <a:endParaRPr lang="en-GB" sz="2800" dirty="0"/>
          </a:p>
          <a:p>
            <a:r>
              <a:rPr lang="en-GB" sz="2800" dirty="0" smtClean="0"/>
              <a:t>As an </a:t>
            </a:r>
            <a:r>
              <a:rPr lang="en-GB" sz="2800" dirty="0" smtClean="0"/>
              <a:t>expert, it </a:t>
            </a:r>
            <a:r>
              <a:rPr lang="en-GB" sz="2800" dirty="0" smtClean="0"/>
              <a:t>can be a challenge to identify if you have </a:t>
            </a:r>
            <a:r>
              <a:rPr lang="en-GB" sz="2800" dirty="0" smtClean="0"/>
              <a:t>successfully </a:t>
            </a:r>
            <a:r>
              <a:rPr lang="en-GB" sz="2800" dirty="0" smtClean="0"/>
              <a:t>removed jargon from a document.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2481" y="3761905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Solution:</a:t>
            </a:r>
            <a:endParaRPr lang="en-GB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686" t="25140" r="35840" b="22808"/>
          <a:stretch/>
        </p:blipFill>
        <p:spPr>
          <a:xfrm>
            <a:off x="4080682" y="3761905"/>
            <a:ext cx="2879678" cy="2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4" y="132566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What does the Jargon Profiler do?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251" y="1064525"/>
            <a:ext cx="8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 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2006022"/>
              </p:ext>
            </p:extLst>
          </p:nvPr>
        </p:nvGraphicFramePr>
        <p:xfrm>
          <a:off x="143301" y="717341"/>
          <a:ext cx="8802806" cy="256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913" y="3141920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Novel aspects: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3" y="3726695"/>
            <a:ext cx="853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Munroe </a:t>
            </a:r>
            <a:r>
              <a:rPr lang="en-GB" sz="2400" dirty="0"/>
              <a:t>approach to characterising common language (top 1000 </a:t>
            </a:r>
            <a:r>
              <a:rPr lang="en-GB" sz="2400" dirty="0" smtClean="0"/>
              <a:t>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Alternative </a:t>
            </a:r>
            <a:r>
              <a:rPr lang="en-GB" sz="2400" dirty="0"/>
              <a:t>definitions of </a:t>
            </a:r>
            <a:r>
              <a:rPr lang="en-GB" sz="2400" dirty="0" smtClean="0"/>
              <a:t>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User can provide an exclusion list of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provides multiple outputs:</a:t>
            </a:r>
          </a:p>
          <a:p>
            <a:pPr lvl="1"/>
            <a:r>
              <a:rPr lang="en-GB" sz="2400" dirty="0"/>
              <a:t>multiple metrics based on different definitions of jargon</a:t>
            </a:r>
          </a:p>
          <a:p>
            <a:pPr lvl="1"/>
            <a:r>
              <a:rPr lang="en-GB" sz="2400" dirty="0"/>
              <a:t>a highlighted version of the text </a:t>
            </a:r>
            <a:r>
              <a:rPr lang="en-GB" sz="2400" dirty="0" smtClean="0"/>
              <a:t>identifying jargon</a:t>
            </a:r>
            <a:endParaRPr lang="en-GB" sz="2400" dirty="0"/>
          </a:p>
          <a:p>
            <a:pPr lvl="1"/>
            <a:r>
              <a:rPr lang="en-GB" sz="2400" dirty="0"/>
              <a:t>a word cloud </a:t>
            </a:r>
            <a:r>
              <a:rPr lang="en-GB" sz="2400" dirty="0" smtClean="0"/>
              <a:t>distinguishing </a:t>
            </a:r>
            <a:r>
              <a:rPr lang="en-GB" sz="2400" dirty="0"/>
              <a:t>jargon from common words.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2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3" y="31683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Applications: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913" y="1079030"/>
            <a:ext cx="8533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Writers or communicators can use it as a self-check.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used by funding bodies, journal editors to assess appropriateness of “lay” abstracts.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Used to rate online training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Compliment to traditional grammar checkers, common exercise on writing course.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2913" y="371866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Extensions: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2" y="4303439"/>
            <a:ext cx="8533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other classifications of 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Different representations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Transcribe a sound file and analyse the jargon content </a:t>
            </a:r>
            <a:r>
              <a:rPr lang="en-GB" sz="2400" smtClean="0"/>
              <a:t>of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66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8293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088951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93573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89785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59.4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106066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67.5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088951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61.4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7559869" y="4496205"/>
            <a:ext cx="19971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Technical Abstracts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937633" y="5707264"/>
            <a:ext cx="198002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Newspaper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290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Demo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11</cp:revision>
  <dcterms:created xsi:type="dcterms:W3CDTF">2017-03-29T13:04:44Z</dcterms:created>
  <dcterms:modified xsi:type="dcterms:W3CDTF">2017-03-29T14:25:02Z</dcterms:modified>
</cp:coreProperties>
</file>