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>
        <p:scale>
          <a:sx n="70" d="100"/>
          <a:sy n="70" d="100"/>
        </p:scale>
        <p:origin x="132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3A4897-A102-4433-BEDB-9E32BAC5DAA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F908020-6A00-4DBB-88B8-9E8A93A015BA}">
      <dgm:prSet phldrT="[Text]" custT="1"/>
      <dgm:spPr/>
      <dgm:t>
        <a:bodyPr/>
        <a:lstStyle/>
        <a:p>
          <a:r>
            <a:rPr lang="en-GB" sz="2400" dirty="0" smtClean="0"/>
            <a:t>Takes text</a:t>
          </a:r>
        </a:p>
        <a:p>
          <a:r>
            <a:rPr lang="en-GB" sz="2200" dirty="0" smtClean="0"/>
            <a:t>(US English)</a:t>
          </a:r>
          <a:endParaRPr lang="en-GB" sz="2200" dirty="0"/>
        </a:p>
      </dgm:t>
    </dgm:pt>
    <dgm:pt modelId="{F274FEDC-5B88-4C0E-8271-456FA55F64E0}" type="parTrans" cxnId="{91E8B869-008A-4CE3-BF3E-ED2309505A53}">
      <dgm:prSet/>
      <dgm:spPr/>
      <dgm:t>
        <a:bodyPr/>
        <a:lstStyle/>
        <a:p>
          <a:endParaRPr lang="en-GB"/>
        </a:p>
      </dgm:t>
    </dgm:pt>
    <dgm:pt modelId="{C1B018CC-EF1F-4BAE-9BCD-CCCFFB3E067E}" type="sibTrans" cxnId="{91E8B869-008A-4CE3-BF3E-ED2309505A53}">
      <dgm:prSet/>
      <dgm:spPr/>
      <dgm:t>
        <a:bodyPr/>
        <a:lstStyle/>
        <a:p>
          <a:endParaRPr lang="en-GB"/>
        </a:p>
      </dgm:t>
    </dgm:pt>
    <dgm:pt modelId="{3D2E914C-79A9-436E-899B-7922FDB9B882}">
      <dgm:prSet phldrT="[Text]" custT="1"/>
      <dgm:spPr/>
      <dgm:t>
        <a:bodyPr/>
        <a:lstStyle/>
        <a:p>
          <a:r>
            <a:rPr lang="en-GB" sz="2400" dirty="0" smtClean="0"/>
            <a:t>Excludes:</a:t>
          </a:r>
        </a:p>
        <a:p>
          <a:r>
            <a:rPr lang="en-GB" sz="2200" dirty="0" smtClean="0"/>
            <a:t>pronouns, abbreviations, numbers, words shorter than three letters</a:t>
          </a:r>
          <a:endParaRPr lang="en-GB" sz="2200" dirty="0"/>
        </a:p>
      </dgm:t>
    </dgm:pt>
    <dgm:pt modelId="{27841157-0B36-4821-A502-681698D400FC}" type="parTrans" cxnId="{3E0549F6-7083-4224-A377-802A36B5867C}">
      <dgm:prSet/>
      <dgm:spPr/>
      <dgm:t>
        <a:bodyPr/>
        <a:lstStyle/>
        <a:p>
          <a:endParaRPr lang="en-GB"/>
        </a:p>
      </dgm:t>
    </dgm:pt>
    <dgm:pt modelId="{3B38ECD5-2921-4FEF-9553-2874001A7ACD}" type="sibTrans" cxnId="{3E0549F6-7083-4224-A377-802A36B5867C}">
      <dgm:prSet/>
      <dgm:spPr/>
      <dgm:t>
        <a:bodyPr/>
        <a:lstStyle/>
        <a:p>
          <a:endParaRPr lang="en-GB"/>
        </a:p>
      </dgm:t>
    </dgm:pt>
    <dgm:pt modelId="{0D2DF753-4495-4D85-AE13-BBBE82483011}">
      <dgm:prSet phldrT="[Text]" custT="1"/>
      <dgm:spPr/>
      <dgm:t>
        <a:bodyPr/>
        <a:lstStyle/>
        <a:p>
          <a:r>
            <a:rPr lang="en-GB" sz="2400" dirty="0" smtClean="0"/>
            <a:t>Reports the % of word not classed as jargon</a:t>
          </a:r>
          <a:endParaRPr lang="en-GB" sz="2400" dirty="0"/>
        </a:p>
      </dgm:t>
    </dgm:pt>
    <dgm:pt modelId="{2B20FA1F-062E-4E3D-BE23-E53667636F6C}" type="parTrans" cxnId="{DB2DD996-DF99-4D2A-800B-E39A99FF2F41}">
      <dgm:prSet/>
      <dgm:spPr/>
      <dgm:t>
        <a:bodyPr/>
        <a:lstStyle/>
        <a:p>
          <a:endParaRPr lang="en-GB"/>
        </a:p>
      </dgm:t>
    </dgm:pt>
    <dgm:pt modelId="{F6863455-D9D2-4260-801C-54A9C38222F8}" type="sibTrans" cxnId="{DB2DD996-DF99-4D2A-800B-E39A99FF2F41}">
      <dgm:prSet/>
      <dgm:spPr/>
      <dgm:t>
        <a:bodyPr/>
        <a:lstStyle/>
        <a:p>
          <a:endParaRPr lang="en-GB"/>
        </a:p>
      </dgm:t>
    </dgm:pt>
    <dgm:pt modelId="{37784B9B-11AD-4C0D-9DAD-EE7127EF92F6}" type="pres">
      <dgm:prSet presAssocID="{F13A4897-A102-4433-BEDB-9E32BAC5DAA6}" presName="Name0" presStyleCnt="0">
        <dgm:presLayoutVars>
          <dgm:dir/>
          <dgm:resizeHandles val="exact"/>
        </dgm:presLayoutVars>
      </dgm:prSet>
      <dgm:spPr/>
    </dgm:pt>
    <dgm:pt modelId="{1287EA38-62E8-4F0E-9D91-8C1118CEB832}" type="pres">
      <dgm:prSet presAssocID="{9F908020-6A00-4DBB-88B8-9E8A93A015B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C67E940-8E5C-4809-A1C4-9119722DD42A}" type="pres">
      <dgm:prSet presAssocID="{C1B018CC-EF1F-4BAE-9BCD-CCCFFB3E067E}" presName="sibTrans" presStyleLbl="sibTrans2D1" presStyleIdx="0" presStyleCnt="2"/>
      <dgm:spPr/>
    </dgm:pt>
    <dgm:pt modelId="{8BAF00EC-F86E-41B0-A5A8-5AE1BE92931A}" type="pres">
      <dgm:prSet presAssocID="{C1B018CC-EF1F-4BAE-9BCD-CCCFFB3E067E}" presName="connectorText" presStyleLbl="sibTrans2D1" presStyleIdx="0" presStyleCnt="2"/>
      <dgm:spPr/>
    </dgm:pt>
    <dgm:pt modelId="{24CCFB45-BF3F-4987-84B9-107E0BAFD2BF}" type="pres">
      <dgm:prSet presAssocID="{3D2E914C-79A9-436E-899B-7922FDB9B882}" presName="node" presStyleLbl="node1" presStyleIdx="1" presStyleCnt="3" custScaleX="15206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0415937-6FCA-47DC-B053-F47A0F076C7D}" type="pres">
      <dgm:prSet presAssocID="{3B38ECD5-2921-4FEF-9553-2874001A7ACD}" presName="sibTrans" presStyleLbl="sibTrans2D1" presStyleIdx="1" presStyleCnt="2"/>
      <dgm:spPr/>
    </dgm:pt>
    <dgm:pt modelId="{8B0D60F8-E4FB-4F3F-B170-2945F406B8C0}" type="pres">
      <dgm:prSet presAssocID="{3B38ECD5-2921-4FEF-9553-2874001A7ACD}" presName="connectorText" presStyleLbl="sibTrans2D1" presStyleIdx="1" presStyleCnt="2"/>
      <dgm:spPr/>
    </dgm:pt>
    <dgm:pt modelId="{C676C494-B864-4A24-910E-4280C92ED1BF}" type="pres">
      <dgm:prSet presAssocID="{0D2DF753-4495-4D85-AE13-BBBE8248301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E8FD5C77-5C42-494C-8306-12960E8C79C4}" type="presOf" srcId="{9F908020-6A00-4DBB-88B8-9E8A93A015BA}" destId="{1287EA38-62E8-4F0E-9D91-8C1118CEB832}" srcOrd="0" destOrd="0" presId="urn:microsoft.com/office/officeart/2005/8/layout/process1"/>
    <dgm:cxn modelId="{A210846A-72E3-490F-B1B7-7EFA31FF4812}" type="presOf" srcId="{C1B018CC-EF1F-4BAE-9BCD-CCCFFB3E067E}" destId="{8BAF00EC-F86E-41B0-A5A8-5AE1BE92931A}" srcOrd="1" destOrd="0" presId="urn:microsoft.com/office/officeart/2005/8/layout/process1"/>
    <dgm:cxn modelId="{02ABEE6A-AE6A-4648-B79A-548FF062950B}" type="presOf" srcId="{3B38ECD5-2921-4FEF-9553-2874001A7ACD}" destId="{8B0D60F8-E4FB-4F3F-B170-2945F406B8C0}" srcOrd="1" destOrd="0" presId="urn:microsoft.com/office/officeart/2005/8/layout/process1"/>
    <dgm:cxn modelId="{47CDE850-3639-4C8D-8DBD-FA59516A06D3}" type="presOf" srcId="{3B38ECD5-2921-4FEF-9553-2874001A7ACD}" destId="{00415937-6FCA-47DC-B053-F47A0F076C7D}" srcOrd="0" destOrd="0" presId="urn:microsoft.com/office/officeart/2005/8/layout/process1"/>
    <dgm:cxn modelId="{7FE4DAAD-750F-4C4C-A8E6-0B1156A9DC0F}" type="presOf" srcId="{0D2DF753-4495-4D85-AE13-BBBE82483011}" destId="{C676C494-B864-4A24-910E-4280C92ED1BF}" srcOrd="0" destOrd="0" presId="urn:microsoft.com/office/officeart/2005/8/layout/process1"/>
    <dgm:cxn modelId="{DB2DD996-DF99-4D2A-800B-E39A99FF2F41}" srcId="{F13A4897-A102-4433-BEDB-9E32BAC5DAA6}" destId="{0D2DF753-4495-4D85-AE13-BBBE82483011}" srcOrd="2" destOrd="0" parTransId="{2B20FA1F-062E-4E3D-BE23-E53667636F6C}" sibTransId="{F6863455-D9D2-4260-801C-54A9C38222F8}"/>
    <dgm:cxn modelId="{1FC7FF88-7D25-4C9A-8727-327DB4F4F278}" type="presOf" srcId="{3D2E914C-79A9-436E-899B-7922FDB9B882}" destId="{24CCFB45-BF3F-4987-84B9-107E0BAFD2BF}" srcOrd="0" destOrd="0" presId="urn:microsoft.com/office/officeart/2005/8/layout/process1"/>
    <dgm:cxn modelId="{54EA20FB-939F-4299-A099-522B83153A0D}" type="presOf" srcId="{F13A4897-A102-4433-BEDB-9E32BAC5DAA6}" destId="{37784B9B-11AD-4C0D-9DAD-EE7127EF92F6}" srcOrd="0" destOrd="0" presId="urn:microsoft.com/office/officeart/2005/8/layout/process1"/>
    <dgm:cxn modelId="{563E8E10-81B3-4E5B-93FB-6F58C54AD623}" type="presOf" srcId="{C1B018CC-EF1F-4BAE-9BCD-CCCFFB3E067E}" destId="{1C67E940-8E5C-4809-A1C4-9119722DD42A}" srcOrd="0" destOrd="0" presId="urn:microsoft.com/office/officeart/2005/8/layout/process1"/>
    <dgm:cxn modelId="{91E8B869-008A-4CE3-BF3E-ED2309505A53}" srcId="{F13A4897-A102-4433-BEDB-9E32BAC5DAA6}" destId="{9F908020-6A00-4DBB-88B8-9E8A93A015BA}" srcOrd="0" destOrd="0" parTransId="{F274FEDC-5B88-4C0E-8271-456FA55F64E0}" sibTransId="{C1B018CC-EF1F-4BAE-9BCD-CCCFFB3E067E}"/>
    <dgm:cxn modelId="{3E0549F6-7083-4224-A377-802A36B5867C}" srcId="{F13A4897-A102-4433-BEDB-9E32BAC5DAA6}" destId="{3D2E914C-79A9-436E-899B-7922FDB9B882}" srcOrd="1" destOrd="0" parTransId="{27841157-0B36-4821-A502-681698D400FC}" sibTransId="{3B38ECD5-2921-4FEF-9553-2874001A7ACD}"/>
    <dgm:cxn modelId="{DB93ACC4-6EE6-411B-A572-ABF7D930C6F2}" type="presParOf" srcId="{37784B9B-11AD-4C0D-9DAD-EE7127EF92F6}" destId="{1287EA38-62E8-4F0E-9D91-8C1118CEB832}" srcOrd="0" destOrd="0" presId="urn:microsoft.com/office/officeart/2005/8/layout/process1"/>
    <dgm:cxn modelId="{45E39D69-5387-4BA3-8FDF-17363B22CCCB}" type="presParOf" srcId="{37784B9B-11AD-4C0D-9DAD-EE7127EF92F6}" destId="{1C67E940-8E5C-4809-A1C4-9119722DD42A}" srcOrd="1" destOrd="0" presId="urn:microsoft.com/office/officeart/2005/8/layout/process1"/>
    <dgm:cxn modelId="{1A77C8B5-CE46-446F-8CC5-481A533EFB86}" type="presParOf" srcId="{1C67E940-8E5C-4809-A1C4-9119722DD42A}" destId="{8BAF00EC-F86E-41B0-A5A8-5AE1BE92931A}" srcOrd="0" destOrd="0" presId="urn:microsoft.com/office/officeart/2005/8/layout/process1"/>
    <dgm:cxn modelId="{BEFB3C6D-011C-4565-8045-E4FF790F1CB5}" type="presParOf" srcId="{37784B9B-11AD-4C0D-9DAD-EE7127EF92F6}" destId="{24CCFB45-BF3F-4987-84B9-107E0BAFD2BF}" srcOrd="2" destOrd="0" presId="urn:microsoft.com/office/officeart/2005/8/layout/process1"/>
    <dgm:cxn modelId="{1837BB4D-A768-4C27-9DCF-D18DBC77F270}" type="presParOf" srcId="{37784B9B-11AD-4C0D-9DAD-EE7127EF92F6}" destId="{00415937-6FCA-47DC-B053-F47A0F076C7D}" srcOrd="3" destOrd="0" presId="urn:microsoft.com/office/officeart/2005/8/layout/process1"/>
    <dgm:cxn modelId="{18E245EE-925C-4F4B-97D0-60EF6723BF39}" type="presParOf" srcId="{00415937-6FCA-47DC-B053-F47A0F076C7D}" destId="{8B0D60F8-E4FB-4F3F-B170-2945F406B8C0}" srcOrd="0" destOrd="0" presId="urn:microsoft.com/office/officeart/2005/8/layout/process1"/>
    <dgm:cxn modelId="{6558D6AE-E3B2-4D6F-9C67-4A275F5DB80A}" type="presParOf" srcId="{37784B9B-11AD-4C0D-9DAD-EE7127EF92F6}" destId="{C676C494-B864-4A24-910E-4280C92ED1B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87EA38-62E8-4F0E-9D91-8C1118CEB832}">
      <dsp:nvSpPr>
        <dsp:cNvPr id="0" name=""/>
        <dsp:cNvSpPr/>
      </dsp:nvSpPr>
      <dsp:spPr>
        <a:xfrm>
          <a:off x="4364" y="267712"/>
          <a:ext cx="2035378" cy="20254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smtClean="0"/>
            <a:t>Takes text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dirty="0" smtClean="0"/>
            <a:t>(US English)</a:t>
          </a:r>
          <a:endParaRPr lang="en-GB" sz="2200" kern="1200" dirty="0"/>
        </a:p>
      </dsp:txBody>
      <dsp:txXfrm>
        <a:off x="63687" y="327035"/>
        <a:ext cx="1916732" cy="1906780"/>
      </dsp:txXfrm>
    </dsp:sp>
    <dsp:sp modelId="{1C67E940-8E5C-4809-A1C4-9119722DD42A}">
      <dsp:nvSpPr>
        <dsp:cNvPr id="0" name=""/>
        <dsp:cNvSpPr/>
      </dsp:nvSpPr>
      <dsp:spPr>
        <a:xfrm>
          <a:off x="2243280" y="1028038"/>
          <a:ext cx="431500" cy="504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100" kern="1200"/>
        </a:p>
      </dsp:txBody>
      <dsp:txXfrm>
        <a:off x="2243280" y="1128993"/>
        <a:ext cx="302050" cy="302863"/>
      </dsp:txXfrm>
    </dsp:sp>
    <dsp:sp modelId="{24CCFB45-BF3F-4987-84B9-107E0BAFD2BF}">
      <dsp:nvSpPr>
        <dsp:cNvPr id="0" name=""/>
        <dsp:cNvSpPr/>
      </dsp:nvSpPr>
      <dsp:spPr>
        <a:xfrm>
          <a:off x="2853894" y="267712"/>
          <a:ext cx="3095017" cy="20254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smtClean="0"/>
            <a:t>Excludes: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dirty="0" smtClean="0"/>
            <a:t>pronouns, abbreviations, numbers, words shorter than three letters</a:t>
          </a:r>
          <a:endParaRPr lang="en-GB" sz="2200" kern="1200" dirty="0"/>
        </a:p>
      </dsp:txBody>
      <dsp:txXfrm>
        <a:off x="2913217" y="327035"/>
        <a:ext cx="2976371" cy="1906780"/>
      </dsp:txXfrm>
    </dsp:sp>
    <dsp:sp modelId="{00415937-6FCA-47DC-B053-F47A0F076C7D}">
      <dsp:nvSpPr>
        <dsp:cNvPr id="0" name=""/>
        <dsp:cNvSpPr/>
      </dsp:nvSpPr>
      <dsp:spPr>
        <a:xfrm>
          <a:off x="6152449" y="1028038"/>
          <a:ext cx="431500" cy="504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100" kern="1200"/>
        </a:p>
      </dsp:txBody>
      <dsp:txXfrm>
        <a:off x="6152449" y="1128993"/>
        <a:ext cx="302050" cy="302863"/>
      </dsp:txXfrm>
    </dsp:sp>
    <dsp:sp modelId="{C676C494-B864-4A24-910E-4280C92ED1BF}">
      <dsp:nvSpPr>
        <dsp:cNvPr id="0" name=""/>
        <dsp:cNvSpPr/>
      </dsp:nvSpPr>
      <dsp:spPr>
        <a:xfrm>
          <a:off x="6763062" y="267712"/>
          <a:ext cx="2035378" cy="20254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smtClean="0"/>
            <a:t>Reports the % of word not classed as jargon</a:t>
          </a:r>
          <a:endParaRPr lang="en-GB" sz="2400" kern="1200" dirty="0"/>
        </a:p>
      </dsp:txBody>
      <dsp:txXfrm>
        <a:off x="6822385" y="327035"/>
        <a:ext cx="1916732" cy="19067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1E19-8CE4-4F3C-81CE-DE480C37E9C9}" type="datetimeFigureOut">
              <a:rPr lang="en-GB" smtClean="0"/>
              <a:t>29/03/2017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16A2D-A5D4-4DEC-8874-45CDAD78CA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3597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1E19-8CE4-4F3C-81CE-DE480C37E9C9}" type="datetimeFigureOut">
              <a:rPr lang="en-GB" smtClean="0"/>
              <a:t>29/03/2017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16A2D-A5D4-4DEC-8874-45CDAD78CA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440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1E19-8CE4-4F3C-81CE-DE480C37E9C9}" type="datetimeFigureOut">
              <a:rPr lang="en-GB" smtClean="0"/>
              <a:t>29/03/2017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16A2D-A5D4-4DEC-8874-45CDAD78CA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425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1E19-8CE4-4F3C-81CE-DE480C37E9C9}" type="datetimeFigureOut">
              <a:rPr lang="en-GB" smtClean="0"/>
              <a:t>29/03/2017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16A2D-A5D4-4DEC-8874-45CDAD78CA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3401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1E19-8CE4-4F3C-81CE-DE480C37E9C9}" type="datetimeFigureOut">
              <a:rPr lang="en-GB" smtClean="0"/>
              <a:t>29/03/2017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16A2D-A5D4-4DEC-8874-45CDAD78CA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5905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1E19-8CE4-4F3C-81CE-DE480C37E9C9}" type="datetimeFigureOut">
              <a:rPr lang="en-GB" smtClean="0"/>
              <a:t>29/03/2017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16A2D-A5D4-4DEC-8874-45CDAD78CA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14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1E19-8CE4-4F3C-81CE-DE480C37E9C9}" type="datetimeFigureOut">
              <a:rPr lang="en-GB" smtClean="0"/>
              <a:t>29/03/2017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16A2D-A5D4-4DEC-8874-45CDAD78CA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2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1E19-8CE4-4F3C-81CE-DE480C37E9C9}" type="datetimeFigureOut">
              <a:rPr lang="en-GB" smtClean="0"/>
              <a:t>29/03/2017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16A2D-A5D4-4DEC-8874-45CDAD78CA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781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1E19-8CE4-4F3C-81CE-DE480C37E9C9}" type="datetimeFigureOut">
              <a:rPr lang="en-GB" smtClean="0"/>
              <a:t>29/03/2017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16A2D-A5D4-4DEC-8874-45CDAD78CA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2372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1E19-8CE4-4F3C-81CE-DE480C37E9C9}" type="datetimeFigureOut">
              <a:rPr lang="en-GB" smtClean="0"/>
              <a:t>29/03/2017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16A2D-A5D4-4DEC-8874-45CDAD78CA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292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1E19-8CE4-4F3C-81CE-DE480C37E9C9}" type="datetimeFigureOut">
              <a:rPr lang="en-GB" smtClean="0"/>
              <a:t>29/03/2017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16A2D-A5D4-4DEC-8874-45CDAD78CA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071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F1E19-8CE4-4F3C-81CE-DE480C37E9C9}" type="datetimeFigureOut">
              <a:rPr lang="en-GB" smtClean="0"/>
              <a:t>29/03/2017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16A2D-A5D4-4DEC-8874-45CDAD78CA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918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0209" y="361333"/>
            <a:ext cx="8017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/>
              <a:t>The Problem:</a:t>
            </a:r>
            <a:endParaRPr lang="en-GB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24369" y="1305306"/>
            <a:ext cx="801772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When communicating with non-experts technical language or jargon creates barriers for understanding.</a:t>
            </a:r>
          </a:p>
          <a:p>
            <a:endParaRPr lang="en-GB" sz="2800" dirty="0"/>
          </a:p>
          <a:p>
            <a:r>
              <a:rPr lang="en-GB" sz="2800" dirty="0" smtClean="0"/>
              <a:t>As an expert is can be a challenge to identify if you have successful removed jargon from a document.</a:t>
            </a:r>
            <a:endParaRPr lang="en-GB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42481" y="3761905"/>
            <a:ext cx="8017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/>
              <a:t>The Solution:</a:t>
            </a:r>
            <a:endParaRPr lang="en-GB" sz="32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34686" t="25140" r="35840" b="22808"/>
          <a:stretch/>
        </p:blipFill>
        <p:spPr>
          <a:xfrm>
            <a:off x="4080682" y="3761905"/>
            <a:ext cx="2879678" cy="285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473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2914" y="132566"/>
            <a:ext cx="8017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/>
              <a:t>What does the Jargon Profiler do?</a:t>
            </a:r>
            <a:endParaRPr lang="en-GB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0251" y="1064525"/>
            <a:ext cx="8488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, </a:t>
            </a:r>
            <a:endParaRPr lang="en-GB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022006022"/>
              </p:ext>
            </p:extLst>
          </p:nvPr>
        </p:nvGraphicFramePr>
        <p:xfrm>
          <a:off x="143301" y="717341"/>
          <a:ext cx="8802806" cy="25608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12913" y="3141920"/>
            <a:ext cx="8017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/>
              <a:t>Novel aspects:</a:t>
            </a:r>
            <a:endParaRPr lang="en-GB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12913" y="3726695"/>
            <a:ext cx="85331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Munroe </a:t>
            </a:r>
            <a:r>
              <a:rPr lang="en-GB" sz="2400" dirty="0"/>
              <a:t>approach to characterising common language (top 1000 </a:t>
            </a:r>
            <a:r>
              <a:rPr lang="en-GB" sz="2400" dirty="0" smtClean="0"/>
              <a:t>words)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Alternative </a:t>
            </a:r>
            <a:r>
              <a:rPr lang="en-GB" sz="2400" dirty="0"/>
              <a:t>definitions of </a:t>
            </a:r>
            <a:r>
              <a:rPr lang="en-GB" sz="2400" dirty="0" smtClean="0"/>
              <a:t>jargon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User can provide an exclusion list of key 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it </a:t>
            </a:r>
            <a:r>
              <a:rPr lang="en-GB" sz="2400" dirty="0"/>
              <a:t>provides multiple outputs:</a:t>
            </a:r>
          </a:p>
          <a:p>
            <a:pPr lvl="1"/>
            <a:r>
              <a:rPr lang="en-GB" sz="2400" dirty="0"/>
              <a:t>multiple metrics based on different definitions of jargon</a:t>
            </a:r>
          </a:p>
          <a:p>
            <a:pPr lvl="1"/>
            <a:r>
              <a:rPr lang="en-GB" sz="2400" dirty="0"/>
              <a:t>a highlighted version of the text </a:t>
            </a:r>
            <a:r>
              <a:rPr lang="en-GB" sz="2400" dirty="0" smtClean="0"/>
              <a:t>identifying jargon</a:t>
            </a:r>
            <a:endParaRPr lang="en-GB" sz="2400" dirty="0"/>
          </a:p>
          <a:p>
            <a:pPr lvl="1"/>
            <a:r>
              <a:rPr lang="en-GB" sz="2400" dirty="0"/>
              <a:t>a word cloud </a:t>
            </a:r>
            <a:r>
              <a:rPr lang="en-GB" sz="2400" dirty="0" smtClean="0"/>
              <a:t>distinguishing </a:t>
            </a:r>
            <a:r>
              <a:rPr lang="en-GB" sz="2400" dirty="0"/>
              <a:t>jargon from common words.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53234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2913" y="316834"/>
            <a:ext cx="8017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/>
              <a:t>Applications:</a:t>
            </a:r>
            <a:endParaRPr lang="en-GB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12913" y="1079030"/>
            <a:ext cx="853319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Writers or communicators can use it as a self-check.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Can be used by funding bodies, journal editors to assess appropriateness of “lay” abstracts.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Used to rate online training content.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Compliment to traditional grammar checkers, common exercise on writing course.</a:t>
            </a:r>
          </a:p>
          <a:p>
            <a:endParaRPr lang="en-GB" sz="2400" dirty="0"/>
          </a:p>
          <a:p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12913" y="3718664"/>
            <a:ext cx="8017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/>
              <a:t>Extensions:</a:t>
            </a:r>
            <a:endParaRPr lang="en-GB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12912" y="4303439"/>
            <a:ext cx="85331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Add other classifications of jargon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Different representations of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Transcribe a sound file and analyse the jargon content </a:t>
            </a:r>
            <a:r>
              <a:rPr lang="en-GB" sz="2400" smtClean="0"/>
              <a:t>of that.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 smtClean="0"/>
          </a:p>
          <a:p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186606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204</Words>
  <Application>Microsoft Office PowerPoint</Application>
  <PresentationFormat>On-screen Show (4:3)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Eilis Hannon</dc:creator>
  <cp:lastModifiedBy>Eilis Hannon</cp:lastModifiedBy>
  <cp:revision>7</cp:revision>
  <dcterms:created xsi:type="dcterms:W3CDTF">2017-03-29T13:03:13Z</dcterms:created>
  <dcterms:modified xsi:type="dcterms:W3CDTF">2017-03-29T13:44:02Z</dcterms:modified>
</cp:coreProperties>
</file>