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65" r:id="rId2"/>
    <p:sldId id="334" r:id="rId3"/>
    <p:sldId id="335" r:id="rId4"/>
    <p:sldId id="341" r:id="rId5"/>
    <p:sldId id="320" r:id="rId6"/>
    <p:sldId id="336" r:id="rId7"/>
    <p:sldId id="321" r:id="rId8"/>
    <p:sldId id="342" r:id="rId9"/>
    <p:sldId id="322" r:id="rId10"/>
    <p:sldId id="332" r:id="rId11"/>
    <p:sldId id="331" r:id="rId12"/>
    <p:sldId id="326" r:id="rId13"/>
    <p:sldId id="339" r:id="rId14"/>
    <p:sldId id="327" r:id="rId15"/>
    <p:sldId id="328" r:id="rId16"/>
    <p:sldId id="337" r:id="rId17"/>
    <p:sldId id="329" r:id="rId18"/>
    <p:sldId id="343" r:id="rId19"/>
    <p:sldId id="330" r:id="rId20"/>
    <p:sldId id="314" r:id="rId21"/>
    <p:sldId id="324" r:id="rId22"/>
    <p:sldId id="325" r:id="rId23"/>
    <p:sldId id="317" r:id="rId24"/>
  </p:sldIdLst>
  <p:sldSz cx="12188825" cy="6858000"/>
  <p:notesSz cx="6858000" cy="9144000"/>
  <p:custDataLst>
    <p:tags r:id="rId2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4629" autoAdjust="0"/>
  </p:normalViewPr>
  <p:slideViewPr>
    <p:cSldViewPr showGuides="1">
      <p:cViewPr>
        <p:scale>
          <a:sx n="100" d="100"/>
          <a:sy n="100" d="100"/>
        </p:scale>
        <p:origin x="183" y="-279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9/25/2018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9/25/2018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Is the data suitable to answer initial questions</a:t>
            </a:r>
          </a:p>
          <a:p>
            <a:pPr marL="0" indent="0">
              <a:buNone/>
            </a:pPr>
            <a:r>
              <a:rPr lang="en-US" dirty="0"/>
              <a:t>Challenge ourselves to see if the data contradicts any preconceived outcomes</a:t>
            </a:r>
          </a:p>
          <a:p>
            <a:pPr marL="0" indent="0">
              <a:buNone/>
            </a:pPr>
            <a:r>
              <a:rPr lang="en-US" dirty="0"/>
              <a:t>What further questions has this analysis generated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5726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Middle East and Central America have shown an upward trend over time, while South America and Oceania have lagged behind other areas in growth.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7536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5634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Travel patterns reveal themselves in monthly charts. There are spikes for travel in March potentially due to carnival/spring break. The summer months are the busiest, likely due to the pleasant weather and kids being out of school. September shows a downwards trend for the </a:t>
            </a:r>
            <a:r>
              <a:rPr lang="en-US" dirty="0" err="1"/>
              <a:t>Carribean</a:t>
            </a:r>
            <a:r>
              <a:rPr lang="en-US" dirty="0"/>
              <a:t> and Mexican regions, likely owing to the hurricane season. December has a noticeable spike as well, most likely because of the holidays and time from work.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1848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4796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Median and Travel are related. Travel to closer destinations increases or stays the same as unemployment goes up.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607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9/25/2018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9/25/2018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9/25/2018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9/25/2018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9/25/2018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9/25/2018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9/25/2018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9/25/2018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9/25/2018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9/25/2018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9/25/2018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eta.bls.gov/dataQuery/find?fq=survey:%5bln%5d&amp;s=popularity:D" TargetMode="External"/><Relationship Id="rId2" Type="http://schemas.openxmlformats.org/officeDocument/2006/relationships/hyperlink" Target="https://travel.trade.gov/research/monthly/departure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red.stlouisfed.org/series/MEHOINUSA672N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‘</a:t>
            </a:r>
            <a:r>
              <a:rPr lang="en-US" dirty="0" err="1"/>
              <a:t>Commit’ment</a:t>
            </a:r>
            <a:r>
              <a:rPr lang="en-US" dirty="0"/>
              <a:t> to Travel:</a:t>
            </a:r>
            <a:br>
              <a:rPr lang="en-US" dirty="0"/>
            </a:br>
            <a:r>
              <a:rPr lang="en-US" sz="6000" dirty="0"/>
              <a:t>Trends of Flight Excursions from the US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it-IT" dirty="0"/>
              <a:t>Eric hagee, iqbal sandhu, </a:t>
            </a:r>
          </a:p>
          <a:p>
            <a:pPr algn="ctr"/>
            <a:r>
              <a:rPr lang="it-IT" dirty="0"/>
              <a:t>khrystyne vaughan &amp; cheng zeng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E60E2-3E81-41F8-A787-51BB26091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(cont’d)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B9ACD22E-466D-4AD9-B189-0CD9CF8D081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49872">
            <a:off x="3135225" y="2902066"/>
            <a:ext cx="2457450" cy="3276600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F4BBD6E-398C-4D13-B47C-A35E031149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208212" y="1827446"/>
            <a:ext cx="9067801" cy="762000"/>
          </a:xfrm>
        </p:spPr>
        <p:txBody>
          <a:bodyPr/>
          <a:lstStyle/>
          <a:p>
            <a:r>
              <a:rPr lang="en-US" dirty="0"/>
              <a:t>What charts can we use to show our findings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C676420-CB8C-4996-AFFB-E1A3E993DC9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39365">
            <a:off x="6004210" y="2871819"/>
            <a:ext cx="2457118" cy="3276600"/>
          </a:xfrm>
        </p:spPr>
      </p:pic>
    </p:spTree>
    <p:extLst>
      <p:ext uri="{BB962C8B-B14F-4D97-AF65-F5344CB8AC3E}">
        <p14:creationId xmlns:p14="http://schemas.microsoft.com/office/powerpoint/2010/main" val="1566079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9135DBA-EAFB-46AC-A65C-B0568B362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2501073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0F467-FBC1-4785-A7DD-5C537ADB4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/>
          <a:lstStyle/>
          <a:p>
            <a:r>
              <a:rPr lang="en-US" dirty="0"/>
              <a:t>How has travel numbers changed over time?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22E4BA-D83A-46DB-BE58-22C85C8B0ED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Travel has nearly doubled since 1996, however some regions have shown more of a change than others. 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451F7E8A-594F-470E-9D48-E0B982252DC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6" r="384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56034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0F467-FBC1-4785-A7DD-5C537ADB4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/>
          <a:lstStyle/>
          <a:p>
            <a:r>
              <a:rPr lang="en-US" dirty="0"/>
              <a:t>How has travel numbers changed over time? (cont’d)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22E4BA-D83A-46DB-BE58-22C85C8B0ED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Middle East and Central America have shown an upward trend over time, while South America and Oceania have lagged behind other areas in growth.</a:t>
            </a:r>
          </a:p>
          <a:p>
            <a:endParaRPr lang="en-US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9BFC3A60-7645-4870-A6AB-8CCD3159DDE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6" r="384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97628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081BC-D4C1-4FB1-85C8-D760DB21D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may make people travel during certain periods of time?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6C5E65AB-1AE3-42BE-9665-EF43626E1DD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6" r="3846"/>
          <a:stretch>
            <a:fillRect/>
          </a:stretch>
        </p:blipFill>
        <p:spPr/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25E68B6-AEEF-44C7-8664-BD0F63E0A57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Spikes throughout the year align with readily available opportunities for segments of the population.</a:t>
            </a:r>
          </a:p>
        </p:txBody>
      </p:sp>
    </p:spTree>
    <p:extLst>
      <p:ext uri="{BB962C8B-B14F-4D97-AF65-F5344CB8AC3E}">
        <p14:creationId xmlns:p14="http://schemas.microsoft.com/office/powerpoint/2010/main" val="26422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115E5-F9F3-4281-A18E-54EE5B5FE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What's the most and least popular destination in the past ~20 years?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EC82AB-B521-45D5-BE3B-424E37B6C9A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Europe is by far the most popular. Mexico and the Caribbean alternate between second and third place fairly often. The least traveled to region appears to be Africa.</a:t>
            </a:r>
          </a:p>
          <a:p>
            <a:endParaRPr lang="en-US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1B6F2319-9810-4384-BB52-4D3FB2DDF7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413" y="890954"/>
            <a:ext cx="6400800" cy="4923692"/>
          </a:xfrm>
        </p:spPr>
      </p:pic>
    </p:spTree>
    <p:extLst>
      <p:ext uri="{BB962C8B-B14F-4D97-AF65-F5344CB8AC3E}">
        <p14:creationId xmlns:p14="http://schemas.microsoft.com/office/powerpoint/2010/main" val="3920942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C3ED7-102B-4613-9227-29470F527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the change of economy affects people's purchasing power on traveling overseas?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68584-88B5-4E6C-9FD5-49AE18F8B1B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unemployment rate to the median income are inversely related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A5EB528A-0360-41B0-BAF9-68CB328668D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6" r="384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42809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C3ED7-102B-4613-9227-29470F527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the change of economy affects people's purchasing power on traveling overseas?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68584-88B5-4E6C-9FD5-49AE18F8B1B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The amount of outbound visitors appears to be inversely linked to the unemployment rate. </a:t>
            </a:r>
          </a:p>
          <a:p>
            <a:r>
              <a:rPr lang="en-US" dirty="0"/>
              <a:t>Median income seems to be reflected in overall travel. However, travel is affected more when distance is further than closer.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5E9F4848-1D23-4383-8A20-A74EFC0555D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6" r="384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890501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C3ED7-102B-4613-9227-29470F527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the change of economy affects people's purchasing power on traveling overseas? (cont’d)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68584-88B5-4E6C-9FD5-49AE18F8B1B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Travel spending has made an upward trajectory overall, suffering only slight setbacks after 9/11 and the recession in 2008.</a:t>
            </a:r>
          </a:p>
        </p:txBody>
      </p:sp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09A40674-2B16-4FDB-8B1F-5A84FE03944F}"/>
              </a:ext>
            </a:extLst>
          </p:cNvPr>
          <p:cNvPicPr>
            <a:picLocks noGrp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012" y="914400"/>
            <a:ext cx="6487314" cy="5335458"/>
          </a:xfrm>
        </p:spPr>
      </p:pic>
    </p:spTree>
    <p:extLst>
      <p:ext uri="{BB962C8B-B14F-4D97-AF65-F5344CB8AC3E}">
        <p14:creationId xmlns:p14="http://schemas.microsoft.com/office/powerpoint/2010/main" val="2369892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3543E-C3A8-4FCC-B42B-BACAFF956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the change on travel numbers during a major historical event/ natural disaster/ political crisis?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B49C73-4E32-44C4-9C1E-703E3FF3957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It is difficult to describe the impact of a major historical event on the data that we have. We can not conclusively say that events such as 9/11 have impacted the travel data, while at the same time discounting the recession and it’s impact on travel tourism and the economy.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5C5612CB-2A36-4131-94DA-573687BDCBF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6" r="384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70549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Travel or Not to Travel?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3" y="1904999"/>
            <a:ext cx="9134391" cy="48006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dirty="0"/>
              <a:t>Purpose</a:t>
            </a:r>
            <a:r>
              <a:rPr lang="en-US" dirty="0"/>
              <a:t>: Analyze U.S. citizens travel trends to international regions for the last ~20 years (1996 -2017).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Data Analysis Questions/Rationale</a:t>
            </a:r>
            <a:r>
              <a:rPr lang="en-US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How has travel numbers changed over time?</a:t>
            </a:r>
          </a:p>
          <a:p>
            <a:pPr marL="696912" lvl="1" indent="-457200"/>
            <a:r>
              <a:rPr lang="en-US" dirty="0"/>
              <a:t>“Have people been traveling more or less as time goes on?”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What's the most popular and the least favorable travel destination according to the travel trends in the past ~20 years?</a:t>
            </a:r>
          </a:p>
          <a:p>
            <a:pPr marL="696912" lvl="1" indent="-457200"/>
            <a:r>
              <a:rPr lang="en-US" dirty="0"/>
              <a:t>“Where do people tend to go when leaving the US?”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915033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Mortem</a:t>
            </a:r>
          </a:p>
        </p:txBody>
      </p:sp>
    </p:spTree>
    <p:extLst>
      <p:ext uri="{BB962C8B-B14F-4D97-AF65-F5344CB8AC3E}">
        <p14:creationId xmlns:p14="http://schemas.microsoft.com/office/powerpoint/2010/main" val="247816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821BC-581C-4230-B2C4-E6F04D0D1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Mortem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6572A-53DF-4079-AAF3-67D95D1F7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Challenges:</a:t>
            </a:r>
          </a:p>
          <a:p>
            <a:pPr lvl="1"/>
            <a:r>
              <a:rPr lang="en-US" dirty="0"/>
              <a:t>Finding data for time span to correlate against</a:t>
            </a:r>
          </a:p>
          <a:p>
            <a:pPr marL="463550" lvl="2" indent="0">
              <a:buNone/>
            </a:pPr>
            <a:endParaRPr lang="en-US" dirty="0"/>
          </a:p>
          <a:p>
            <a:r>
              <a:rPr lang="en-US" dirty="0"/>
              <a:t>Additional Question(s): </a:t>
            </a:r>
          </a:p>
          <a:p>
            <a:pPr lvl="1"/>
            <a:r>
              <a:rPr lang="en-US" dirty="0"/>
              <a:t>Analysis of departure zone vs. economic/political situations of the time. 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944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6B63CDD-AF80-4F33-BC19-0E22B094B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2212" y="2590800"/>
            <a:ext cx="5029199" cy="1371600"/>
          </a:xfrm>
        </p:spPr>
        <p:txBody>
          <a:bodyPr>
            <a:normAutofit/>
          </a:bodyPr>
          <a:lstStyle/>
          <a:p>
            <a:r>
              <a:rPr lang="en-US" sz="72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491304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5722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Travel or Not to Travel? (cont’d)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3" y="1904999"/>
            <a:ext cx="9134391" cy="480060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dirty="0"/>
              <a:t> What may make people travel over a certain period of time?</a:t>
            </a:r>
          </a:p>
          <a:p>
            <a:pPr marL="696912" lvl="1" indent="-457200"/>
            <a:r>
              <a:rPr lang="en-US" dirty="0"/>
              <a:t>“Are people traveling from a perspective of desire or relief?’ 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dirty="0"/>
              <a:t>How the change of economy affects people's purchasing power on traveling overseas?</a:t>
            </a:r>
          </a:p>
          <a:p>
            <a:pPr marL="696912" lvl="1" indent="-457200"/>
            <a:r>
              <a:rPr lang="en-US" dirty="0"/>
              <a:t>“What might affect where a person goes and when?”</a:t>
            </a:r>
          </a:p>
          <a:p>
            <a:pPr fontAlgn="t"/>
            <a:endParaRPr lang="en-US" i="1" dirty="0"/>
          </a:p>
          <a:p>
            <a:pPr marL="0" indent="0" algn="ctr" fontAlgn="t">
              <a:buNone/>
            </a:pPr>
            <a:r>
              <a:rPr lang="en-US" i="1" dirty="0"/>
              <a:t>Answered most of our questions, but this led to more which needs more information</a:t>
            </a:r>
          </a:p>
          <a:p>
            <a:pPr fontAlgn="t"/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266507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9135DBA-EAFB-46AC-A65C-B0568B362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and Data</a:t>
            </a:r>
          </a:p>
        </p:txBody>
      </p:sp>
    </p:spTree>
    <p:extLst>
      <p:ext uri="{BB962C8B-B14F-4D97-AF65-F5344CB8AC3E}">
        <p14:creationId xmlns:p14="http://schemas.microsoft.com/office/powerpoint/2010/main" val="1604625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002C2-E4D6-4E37-B835-62AE3F6CA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and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BE9F3-1D6E-4CF1-899F-8379FD8AD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Our focused questions require:</a:t>
            </a:r>
          </a:p>
          <a:p>
            <a:pPr marL="688975" lvl="1" indent="-457200"/>
            <a:r>
              <a:rPr lang="en-US" dirty="0"/>
              <a:t>Time analysis to correlate travel against time of year. </a:t>
            </a:r>
          </a:p>
          <a:p>
            <a:pPr marL="688975" lvl="1" indent="-457200"/>
            <a:r>
              <a:rPr lang="en-US" dirty="0"/>
              <a:t>Destination frequency rates. </a:t>
            </a:r>
          </a:p>
          <a:p>
            <a:pPr marL="688975" lvl="1" indent="-457200"/>
            <a:r>
              <a:rPr lang="en-US" dirty="0"/>
              <a:t>Economic analysis over travel rates.</a:t>
            </a:r>
          </a:p>
          <a:p>
            <a:pPr marL="688975" lvl="1" indent="-457200"/>
            <a:r>
              <a:rPr lang="en-US" dirty="0"/>
              <a:t>Popularity ratios over destinations.</a:t>
            </a:r>
          </a:p>
          <a:p>
            <a:pPr marL="688975" lvl="1" indent="-457200"/>
            <a:r>
              <a:rPr lang="en-US" dirty="0"/>
              <a:t>Popularity ratio against economic analysis. </a:t>
            </a:r>
          </a:p>
          <a:p>
            <a:pPr marL="908050" lvl="2" indent="-457200"/>
            <a:endParaRPr lang="en-US" dirty="0"/>
          </a:p>
          <a:p>
            <a:pPr marL="0" indent="0">
              <a:buNone/>
            </a:pPr>
            <a:r>
              <a:rPr lang="en-US" dirty="0"/>
              <a:t>Data Sources:</a:t>
            </a:r>
          </a:p>
          <a:p>
            <a:pPr lvl="1"/>
            <a:r>
              <a:rPr lang="en-US" dirty="0"/>
              <a:t>Travel Departures: </a:t>
            </a:r>
            <a:r>
              <a:rPr lang="en-US" dirty="0">
                <a:hlinkClick r:id="rId2"/>
              </a:rPr>
              <a:t>https://travel.trade.gov/research/monthly/departures/</a:t>
            </a:r>
            <a:endParaRPr lang="en-US" dirty="0"/>
          </a:p>
          <a:p>
            <a:pPr lvl="1"/>
            <a:r>
              <a:rPr lang="en-US" dirty="0"/>
              <a:t>Unemployment Rates (BLS Data Finder): </a:t>
            </a:r>
            <a:r>
              <a:rPr lang="en-US" dirty="0">
                <a:hlinkClick r:id="rId3"/>
              </a:rPr>
              <a:t>https://beta.bls.gov/dataQuery/find?fq=survey:[ln]&amp;s=popularity:D</a:t>
            </a:r>
            <a:endParaRPr lang="en-US" dirty="0"/>
          </a:p>
          <a:p>
            <a:pPr lvl="1"/>
            <a:r>
              <a:rPr lang="en-US" dirty="0"/>
              <a:t>Median Income in U.S. (FRED Economic Data): </a:t>
            </a:r>
            <a:r>
              <a:rPr lang="en-US" dirty="0">
                <a:hlinkClick r:id="rId4"/>
              </a:rPr>
              <a:t>https://fred.stlouisfed.org/series/MEHOINUSA672N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167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9135DBA-EAFB-46AC-A65C-B0568B362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Cleanup &amp; Exploration</a:t>
            </a:r>
          </a:p>
        </p:txBody>
      </p:sp>
    </p:spTree>
    <p:extLst>
      <p:ext uri="{BB962C8B-B14F-4D97-AF65-F5344CB8AC3E}">
        <p14:creationId xmlns:p14="http://schemas.microsoft.com/office/powerpoint/2010/main" val="4146184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BCFBC-B779-48A9-9C1B-F629CADA8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Cleanup &amp;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834D3-5DB8-4B8F-8A43-CE6AB79B8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 the exploration and cleanup process</a:t>
            </a:r>
          </a:p>
          <a:p>
            <a:r>
              <a:rPr lang="en-US" dirty="0"/>
              <a:t>Discuss insights you had while exploring the data that you didn't anticipate</a:t>
            </a:r>
          </a:p>
          <a:p>
            <a:r>
              <a:rPr lang="en-US" dirty="0"/>
              <a:t>Discuss any problems that arose after exploring the data, and how you resolved them</a:t>
            </a:r>
          </a:p>
          <a:p>
            <a:r>
              <a:rPr lang="en-US" dirty="0"/>
              <a:t>Present and discuss interesting figures developed during exploration, ideally with the help of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978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9135DBA-EAFB-46AC-A65C-B0568B362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</p:spTree>
    <p:extLst>
      <p:ext uri="{BB962C8B-B14F-4D97-AF65-F5344CB8AC3E}">
        <p14:creationId xmlns:p14="http://schemas.microsoft.com/office/powerpoint/2010/main" val="2809316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E60E2-3E81-41F8-A787-51BB26091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F647D3FC-8D01-4923-A2C3-E917FEEAE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Evaluate the data sources and determine what alterations are needed to provide answers for our focused questions</a:t>
            </a:r>
          </a:p>
          <a:p>
            <a:pPr marL="0" indent="0">
              <a:buNone/>
            </a:pPr>
            <a:r>
              <a:rPr lang="en-US" dirty="0"/>
              <a:t>Extract answers from data sources through plot manipulations</a:t>
            </a:r>
          </a:p>
          <a:p>
            <a:pPr marL="0" indent="0">
              <a:buNone/>
            </a:pPr>
            <a:r>
              <a:rPr lang="en-US" dirty="0"/>
              <a:t>Re-evaluate data sources to find alternative hypotheses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103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4CBF9558-C12D-4F51-9AA3-9D0796951DBC}" vid="{FFC159E6-A134-46E7-B1A0-C306E39FC295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0</TotalTime>
  <Words>919</Words>
  <Application>Microsoft Office PowerPoint</Application>
  <PresentationFormat>Custom</PresentationFormat>
  <Paragraphs>82</Paragraphs>
  <Slides>23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Corbel</vt:lpstr>
      <vt:lpstr>Digital Blue Tunnel 16x9</vt:lpstr>
      <vt:lpstr>‘Commit’ment to Travel: Trends of Flight Excursions from the US</vt:lpstr>
      <vt:lpstr>To Travel or Not to Travel?</vt:lpstr>
      <vt:lpstr>To Travel or Not to Travel? (cont’d)</vt:lpstr>
      <vt:lpstr>Questions and Data</vt:lpstr>
      <vt:lpstr>Questions and Data</vt:lpstr>
      <vt:lpstr>Data Cleanup &amp; Exploration</vt:lpstr>
      <vt:lpstr>Data Cleanup &amp; Exploration</vt:lpstr>
      <vt:lpstr>Data Analysis</vt:lpstr>
      <vt:lpstr>Data Analysis</vt:lpstr>
      <vt:lpstr>Data Analysis (cont’d)</vt:lpstr>
      <vt:lpstr>Discussion</vt:lpstr>
      <vt:lpstr>How has travel numbers changed over time?</vt:lpstr>
      <vt:lpstr>How has travel numbers changed over time? (cont’d)</vt:lpstr>
      <vt:lpstr>What may make people travel during certain periods of time?</vt:lpstr>
      <vt:lpstr>What's the most and least popular destination in the past ~20 years?</vt:lpstr>
      <vt:lpstr>How the change of economy affects people's purchasing power on traveling overseas?</vt:lpstr>
      <vt:lpstr>How the change of economy affects people's purchasing power on traveling overseas?</vt:lpstr>
      <vt:lpstr>How the change of economy affects people's purchasing power on traveling overseas? (cont’d)</vt:lpstr>
      <vt:lpstr>What is the change on travel numbers during a major historical event/ natural disaster/ political crisis?</vt:lpstr>
      <vt:lpstr>Post Mortem</vt:lpstr>
      <vt:lpstr>Post Mortem</vt:lpstr>
      <vt:lpstr>Questions?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“Commit”ment to Travel: Trends of Flight Excursions from the US</dc:title>
  <dc:creator>Khrystyne Vaughan</dc:creator>
  <cp:lastModifiedBy>Khrystyne Vaughan</cp:lastModifiedBy>
  <cp:revision>59</cp:revision>
  <dcterms:created xsi:type="dcterms:W3CDTF">2018-09-26T00:41:26Z</dcterms:created>
  <dcterms:modified xsi:type="dcterms:W3CDTF">2018-09-26T23:18:59Z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