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87" r:id="rId4"/>
    <p:sldId id="289" r:id="rId5"/>
    <p:sldId id="276" r:id="rId6"/>
    <p:sldId id="280" r:id="rId7"/>
    <p:sldId id="281" r:id="rId8"/>
    <p:sldId id="286" r:id="rId9"/>
    <p:sldId id="268" r:id="rId10"/>
    <p:sldId id="282" r:id="rId11"/>
    <p:sldId id="284" r:id="rId12"/>
    <p:sldId id="285" r:id="rId13"/>
    <p:sldId id="256" r:id="rId14"/>
    <p:sldId id="267" r:id="rId15"/>
    <p:sldId id="290" r:id="rId16"/>
    <p:sldId id="264" r:id="rId17"/>
    <p:sldId id="29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AD"/>
    <a:srgbClr val="C18DBB"/>
    <a:srgbClr val="EFF0BE"/>
    <a:srgbClr val="FFFF00"/>
    <a:srgbClr val="E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Burndown</a:t>
            </a:r>
            <a:r>
              <a:rPr lang="fr-FR" baseline="0" dirty="0"/>
              <a:t> TryMe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Feuil1!$D$1</c:f>
              <c:strCache>
                <c:ptCount val="1"/>
                <c:pt idx="0">
                  <c:v>Début/Fin Pause</c:v>
                </c:pt>
              </c:strCache>
            </c:strRef>
          </c:tx>
          <c:spPr>
            <a:solidFill>
              <a:schemeClr val="tx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Feuil1!$A$2:$A$7</c:f>
              <c:strCache>
                <c:ptCount val="6"/>
                <c:pt idx="0">
                  <c:v>10H30</c:v>
                </c:pt>
                <c:pt idx="1">
                  <c:v>11H30</c:v>
                </c:pt>
                <c:pt idx="2">
                  <c:v>12H30</c:v>
                </c:pt>
                <c:pt idx="3">
                  <c:v>13H30</c:v>
                </c:pt>
                <c:pt idx="4">
                  <c:v>14H30</c:v>
                </c:pt>
                <c:pt idx="5">
                  <c:v>15H30</c:v>
                </c:pt>
              </c:strCache>
            </c:strRef>
          </c:cat>
          <c:val>
            <c:numRef>
              <c:f>Feuil1!$D$2:$D$7</c:f>
              <c:numCache>
                <c:formatCode>General</c:formatCode>
                <c:ptCount val="6"/>
                <c:pt idx="2">
                  <c:v>65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74-4C18-8E17-A097DF5E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90"/>
        <c:axId val="1897400639"/>
        <c:axId val="1745675375"/>
      </c:barChart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Guideline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Feuil1!$A$2:$A$7</c:f>
              <c:strCache>
                <c:ptCount val="6"/>
                <c:pt idx="0">
                  <c:v>10H30</c:v>
                </c:pt>
                <c:pt idx="1">
                  <c:v>11H30</c:v>
                </c:pt>
                <c:pt idx="2">
                  <c:v>12H30</c:v>
                </c:pt>
                <c:pt idx="3">
                  <c:v>13H30</c:v>
                </c:pt>
                <c:pt idx="4">
                  <c:v>14H30</c:v>
                </c:pt>
                <c:pt idx="5">
                  <c:v>15H30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65</c:v>
                </c:pt>
                <c:pt idx="1">
                  <c:v>48.75</c:v>
                </c:pt>
                <c:pt idx="2">
                  <c:v>32.5</c:v>
                </c:pt>
                <c:pt idx="3">
                  <c:v>32.5</c:v>
                </c:pt>
                <c:pt idx="4">
                  <c:v>16.25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74-4C18-8E17-A097DF5E15E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Remaining Values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Feuil1!$A$2:$A$7</c:f>
              <c:strCache>
                <c:ptCount val="6"/>
                <c:pt idx="0">
                  <c:v>10H30</c:v>
                </c:pt>
                <c:pt idx="1">
                  <c:v>11H30</c:v>
                </c:pt>
                <c:pt idx="2">
                  <c:v>12H30</c:v>
                </c:pt>
                <c:pt idx="3">
                  <c:v>13H30</c:v>
                </c:pt>
                <c:pt idx="4">
                  <c:v>14H30</c:v>
                </c:pt>
                <c:pt idx="5">
                  <c:v>15H30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65</c:v>
                </c:pt>
                <c:pt idx="1">
                  <c:v>60</c:v>
                </c:pt>
                <c:pt idx="2">
                  <c:v>35</c:v>
                </c:pt>
                <c:pt idx="3">
                  <c:v>35</c:v>
                </c:pt>
                <c:pt idx="4">
                  <c:v>28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74-4C18-8E17-A097DF5E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5578175"/>
        <c:axId val="1968842111"/>
      </c:lineChart>
      <c:catAx>
        <c:axId val="1895578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68842111"/>
        <c:crosses val="autoZero"/>
        <c:auto val="1"/>
        <c:lblAlgn val="ctr"/>
        <c:lblOffset val="100"/>
        <c:noMultiLvlLbl val="0"/>
      </c:catAx>
      <c:valAx>
        <c:axId val="196884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95578175"/>
        <c:crosses val="autoZero"/>
        <c:crossBetween val="between"/>
      </c:valAx>
      <c:valAx>
        <c:axId val="1745675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97400639"/>
        <c:crosses val="max"/>
        <c:crossBetween val="between"/>
      </c:valAx>
      <c:catAx>
        <c:axId val="189740063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4567537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2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87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58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85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32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41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5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2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9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90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44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3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0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42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9E321A-CF22-4D6B-A14B-B4B700AD5A10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A68301-8B73-495E-989E-0694FF03A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9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TmXhwGiJ/tableau-agil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cpLIV743kECBFRMfdZcJeQ/Projet_Scrum?node-id=4%3A0&amp;scaling=contai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6F5537F-EDA1-4745-B2E6-44BA90BCED67}"/>
              </a:ext>
            </a:extLst>
          </p:cNvPr>
          <p:cNvSpPr/>
          <p:nvPr/>
        </p:nvSpPr>
        <p:spPr>
          <a:xfrm>
            <a:off x="753879" y="561541"/>
            <a:ext cx="42193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CDD6E4-EA93-4B1C-9254-51D35B05C4AD}"/>
              </a:ext>
            </a:extLst>
          </p:cNvPr>
          <p:cNvSpPr txBox="1"/>
          <p:nvPr/>
        </p:nvSpPr>
        <p:spPr>
          <a:xfrm>
            <a:off x="4973217" y="2110307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By Angélique Victoire 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DC6C48A-AD74-4D17-ADF8-522A2C1E8F8E}"/>
              </a:ext>
            </a:extLst>
          </p:cNvPr>
          <p:cNvSpPr txBox="1"/>
          <p:nvPr/>
        </p:nvSpPr>
        <p:spPr>
          <a:xfrm>
            <a:off x="635572" y="3095192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Un </a:t>
            </a:r>
            <a:r>
              <a:rPr lang="fr-FR" sz="3200" dirty="0">
                <a:solidFill>
                  <a:schemeClr val="bg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appel</a:t>
            </a: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 à </a:t>
            </a:r>
            <a:r>
              <a:rPr lang="en-US" sz="3200" dirty="0" err="1">
                <a:solidFill>
                  <a:schemeClr val="bg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projet</a:t>
            </a: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proposé</a:t>
            </a: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 par :</a:t>
            </a:r>
            <a:endParaRPr lang="fr-FR" sz="3200" dirty="0">
              <a:solidFill>
                <a:schemeClr val="bg1"/>
              </a:solidFill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58E4F89-A1C6-4B37-9AE7-A14246622029}"/>
              </a:ext>
            </a:extLst>
          </p:cNvPr>
          <p:cNvSpPr txBox="1"/>
          <p:nvPr/>
        </p:nvSpPr>
        <p:spPr>
          <a:xfrm>
            <a:off x="2863548" y="3919170"/>
            <a:ext cx="490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Anthony 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Bonfils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Sacia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Houioua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Roger 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Johary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Constant Junior Amos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Joshua Harris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5BFB9AA4-5299-485A-9017-2EB88969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65" y="5644962"/>
            <a:ext cx="2507963" cy="868141"/>
          </a:xfrm>
          <a:prstGeom prst="rect">
            <a:avLst/>
          </a:prstGeom>
        </p:spPr>
      </p:pic>
      <p:sp>
        <p:nvSpPr>
          <p:cNvPr id="85" name="Google Shape;84;p2">
            <a:extLst>
              <a:ext uri="{FF2B5EF4-FFF2-40B4-BE49-F238E27FC236}">
                <a16:creationId xmlns:a16="http://schemas.microsoft.com/office/drawing/2014/main" id="{38863741-C2FD-4084-AFFA-01D0B8F6A927}"/>
              </a:ext>
            </a:extLst>
          </p:cNvPr>
          <p:cNvSpPr txBox="1">
            <a:spLocks/>
          </p:cNvSpPr>
          <p:nvPr/>
        </p:nvSpPr>
        <p:spPr>
          <a:xfrm>
            <a:off x="9075230" y="5499581"/>
            <a:ext cx="2509934" cy="29076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11425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SzPts val="1400"/>
            </a:pPr>
            <a:r>
              <a:rPr lang="en-US" sz="1400" dirty="0">
                <a:latin typeface="Montserrat Medium"/>
                <a:ea typeface="Montserrat Medium"/>
                <a:cs typeface="Montserrat Medium"/>
                <a:sym typeface="Montserrat Medium"/>
              </a:rPr>
              <a:t>DÉVELOPPEUR</a:t>
            </a:r>
            <a:r>
              <a:rPr lang="en-US" sz="1400" b="1" dirty="0">
                <a:latin typeface="Montserrat Medium"/>
                <a:ea typeface="Montserrat Medium"/>
                <a:cs typeface="Montserrat Medium"/>
                <a:sym typeface="Montserrat Medium"/>
              </a:rPr>
              <a:t>.SE DATA Ai</a:t>
            </a:r>
          </a:p>
        </p:txBody>
      </p:sp>
    </p:spTree>
    <p:extLst>
      <p:ext uri="{BB962C8B-B14F-4D97-AF65-F5344CB8AC3E}">
        <p14:creationId xmlns:p14="http://schemas.microsoft.com/office/powerpoint/2010/main" val="273330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1646896" y="898441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Nos </a:t>
            </a:r>
            <a:r>
              <a:rPr lang="en-US" sz="4000" dirty="0" err="1">
                <a:latin typeface="Abadi" panose="020B0604020104020204" pitchFamily="34" charset="0"/>
              </a:rPr>
              <a:t>outils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  <a:r>
              <a:rPr lang="en-US" sz="4000" dirty="0" err="1">
                <a:latin typeface="Abadi" panose="020B0604020104020204" pitchFamily="34" charset="0"/>
              </a:rPr>
              <a:t>méthode</a:t>
            </a:r>
            <a:r>
              <a:rPr lang="en-US" sz="4000" dirty="0">
                <a:latin typeface="Abadi" panose="020B0604020104020204" pitchFamily="34" charset="0"/>
              </a:rPr>
              <a:t> agile :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132671" y="160632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User Story  </a:t>
            </a:r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BD1EF-0F33-43CE-BC26-AE2B5C3FDF42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7F360B-FAE0-4437-BBDB-B75FF34EE7A9}"/>
              </a:ext>
            </a:extLst>
          </p:cNvPr>
          <p:cNvSpPr txBox="1"/>
          <p:nvPr/>
        </p:nvSpPr>
        <p:spPr>
          <a:xfrm>
            <a:off x="752475" y="2252658"/>
            <a:ext cx="8296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 TANT QUE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gérante d’une société de vente de vêtements (SVV) TryMe, </a:t>
            </a: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 VEUX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pouvoir proposer un article </a:t>
            </a: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AFIN DE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vendre.</a:t>
            </a:r>
            <a:endParaRPr lang="fr-FR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Tâches et fonctionnalité :</a:t>
            </a:r>
            <a:endParaRPr lang="fr-FR" sz="3600" b="0" u="sng" dirty="0">
              <a:effectLst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Connexion administrateur;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Connexion client;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Ajouter un article (photo, prix, caractéristiques);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Modifier un article;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Supprimer un article;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Proposer les articles par catégories;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client peut sélectionner un article en tant que coup de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coeur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client peut visualiser la liste de ses coups de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coeur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de stock;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Possibilité d'appliquer un rabais;</a:t>
            </a:r>
          </a:p>
          <a:p>
            <a:pPr marL="1200150" lvl="2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Essayer virtuellement un article.</a:t>
            </a:r>
          </a:p>
        </p:txBody>
      </p:sp>
    </p:spTree>
    <p:extLst>
      <p:ext uri="{BB962C8B-B14F-4D97-AF65-F5344CB8AC3E}">
        <p14:creationId xmlns:p14="http://schemas.microsoft.com/office/powerpoint/2010/main" val="305466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1646896" y="898441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Nos </a:t>
            </a:r>
            <a:r>
              <a:rPr lang="en-US" sz="4000" dirty="0" err="1">
                <a:latin typeface="Abadi" panose="020B0604020104020204" pitchFamily="34" charset="0"/>
              </a:rPr>
              <a:t>outils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  <a:r>
              <a:rPr lang="en-US" sz="4000" dirty="0" err="1">
                <a:latin typeface="Abadi" panose="020B0604020104020204" pitchFamily="34" charset="0"/>
              </a:rPr>
              <a:t>méthode</a:t>
            </a:r>
            <a:r>
              <a:rPr lang="en-US" sz="4000" dirty="0">
                <a:latin typeface="Abadi" panose="020B0604020104020204" pitchFamily="34" charset="0"/>
              </a:rPr>
              <a:t> agile :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132671" y="160632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User Story  </a:t>
            </a:r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BD1EF-0F33-43CE-BC26-AE2B5C3FDF42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7F360B-FAE0-4437-BBDB-B75FF34EE7A9}"/>
              </a:ext>
            </a:extLst>
          </p:cNvPr>
          <p:cNvSpPr txBox="1"/>
          <p:nvPr/>
        </p:nvSpPr>
        <p:spPr>
          <a:xfrm>
            <a:off x="752475" y="2252658"/>
            <a:ext cx="82962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 TANT QUE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gérante SVV, </a:t>
            </a: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 VEUX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proposer un système de paiement sécurisé en ligne </a:t>
            </a: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AFIN QUE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mes clients puissent payer en toute sécurité.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Tâches et fonctionnalité :</a:t>
            </a:r>
            <a:endParaRPr lang="fr-FR" sz="3600" b="0" u="sng" dirty="0">
              <a:effectLst/>
            </a:endParaRPr>
          </a:p>
          <a:p>
            <a:pPr marL="1200150" lvl="2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Possibilité de sélectionner un ou plusieurs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article.s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le mettre dans le paniers;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Possibilité d'enlever un article du paniers;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Possibilité de revenir à la recherche pour continuer ses achats;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Possibilité d'introduire les coordonnés de Facturation;</a:t>
            </a:r>
          </a:p>
          <a:p>
            <a:pPr marL="1200150" lvl="2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Possibilité d'introduire les coordonnés de Livraison (si différente);</a:t>
            </a:r>
          </a:p>
          <a:p>
            <a:pPr marL="1200150" lvl="2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Proposer plusieurs types de paiement : 2 (CB,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Paypal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4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1646896" y="898441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Nos </a:t>
            </a:r>
            <a:r>
              <a:rPr lang="en-US" sz="4000" dirty="0" err="1">
                <a:latin typeface="Abadi" panose="020B0604020104020204" pitchFamily="34" charset="0"/>
              </a:rPr>
              <a:t>outils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  <a:r>
              <a:rPr lang="en-US" sz="4000" dirty="0" err="1">
                <a:latin typeface="Abadi" panose="020B0604020104020204" pitchFamily="34" charset="0"/>
              </a:rPr>
              <a:t>méthode</a:t>
            </a:r>
            <a:r>
              <a:rPr lang="en-US" sz="4000" dirty="0">
                <a:latin typeface="Abadi" panose="020B0604020104020204" pitchFamily="34" charset="0"/>
              </a:rPr>
              <a:t> agile :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132671" y="1606327"/>
            <a:ext cx="736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Product backlog &amp; Planning </a:t>
            </a:r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pocker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BD1EF-0F33-43CE-BC26-AE2B5C3FDF42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5B37CD-3C09-4576-BAF6-69C42B03ACE9}"/>
              </a:ext>
            </a:extLst>
          </p:cNvPr>
          <p:cNvSpPr txBox="1"/>
          <p:nvPr/>
        </p:nvSpPr>
        <p:spPr>
          <a:xfrm>
            <a:off x="2802566" y="2252658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Planning map </a:t>
            </a:r>
          </a:p>
        </p:txBody>
      </p:sp>
    </p:spTree>
    <p:extLst>
      <p:ext uri="{BB962C8B-B14F-4D97-AF65-F5344CB8AC3E}">
        <p14:creationId xmlns:p14="http://schemas.microsoft.com/office/powerpoint/2010/main" val="5938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6034C06-79CC-452D-B196-BA41D575BB18}"/>
              </a:ext>
            </a:extLst>
          </p:cNvPr>
          <p:cNvCxnSpPr>
            <a:cxnSpLocks/>
          </p:cNvCxnSpPr>
          <p:nvPr/>
        </p:nvCxnSpPr>
        <p:spPr>
          <a:xfrm>
            <a:off x="710068" y="453222"/>
            <a:ext cx="0" cy="602065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71A4F6B-856A-4B28-B765-160DD7786034}"/>
              </a:ext>
            </a:extLst>
          </p:cNvPr>
          <p:cNvCxnSpPr>
            <a:cxnSpLocks/>
          </p:cNvCxnSpPr>
          <p:nvPr/>
        </p:nvCxnSpPr>
        <p:spPr>
          <a:xfrm>
            <a:off x="710068" y="456430"/>
            <a:ext cx="10260437" cy="838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7E98A09-1F7B-4D98-80C3-8E3D25C96134}"/>
              </a:ext>
            </a:extLst>
          </p:cNvPr>
          <p:cNvSpPr txBox="1"/>
          <p:nvPr/>
        </p:nvSpPr>
        <p:spPr>
          <a:xfrm rot="16200000">
            <a:off x="-10293" y="5317575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71E934D-8379-479D-BC56-FFDA5FF5AE91}"/>
              </a:ext>
            </a:extLst>
          </p:cNvPr>
          <p:cNvCxnSpPr>
            <a:cxnSpLocks/>
          </p:cNvCxnSpPr>
          <p:nvPr/>
        </p:nvCxnSpPr>
        <p:spPr>
          <a:xfrm>
            <a:off x="809587" y="1391646"/>
            <a:ext cx="1002784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18ECCF7-8536-4C5E-AD6A-E1C9E7CA33B5}"/>
              </a:ext>
            </a:extLst>
          </p:cNvPr>
          <p:cNvSpPr txBox="1"/>
          <p:nvPr/>
        </p:nvSpPr>
        <p:spPr>
          <a:xfrm>
            <a:off x="10055641" y="83890"/>
            <a:ext cx="6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F02114-1A82-4A31-A84C-07AD230FE4E0}"/>
              </a:ext>
            </a:extLst>
          </p:cNvPr>
          <p:cNvSpPr txBox="1"/>
          <p:nvPr/>
        </p:nvSpPr>
        <p:spPr>
          <a:xfrm>
            <a:off x="10705178" y="942973"/>
            <a:ext cx="92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Thèmes</a:t>
            </a:r>
            <a:endParaRPr lang="fr-F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6556527-5839-4C83-9BEA-240B3C83AA7F}"/>
              </a:ext>
            </a:extLst>
          </p:cNvPr>
          <p:cNvCxnSpPr>
            <a:cxnSpLocks/>
          </p:cNvCxnSpPr>
          <p:nvPr/>
        </p:nvCxnSpPr>
        <p:spPr>
          <a:xfrm>
            <a:off x="809587" y="2318987"/>
            <a:ext cx="1002784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EE01186-99B0-4AC1-AC37-E9F924798FB4}"/>
              </a:ext>
            </a:extLst>
          </p:cNvPr>
          <p:cNvSpPr txBox="1"/>
          <p:nvPr/>
        </p:nvSpPr>
        <p:spPr>
          <a:xfrm>
            <a:off x="10837427" y="1881398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Epics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D4EC4B1-62B7-41AF-BBFE-8E8EBEB65B22}"/>
              </a:ext>
            </a:extLst>
          </p:cNvPr>
          <p:cNvCxnSpPr>
            <a:cxnSpLocks/>
          </p:cNvCxnSpPr>
          <p:nvPr/>
        </p:nvCxnSpPr>
        <p:spPr>
          <a:xfrm>
            <a:off x="822454" y="4847325"/>
            <a:ext cx="1002784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E9E595F-29EE-4D9A-B85C-33B390587B25}"/>
              </a:ext>
            </a:extLst>
          </p:cNvPr>
          <p:cNvCxnSpPr>
            <a:cxnSpLocks/>
          </p:cNvCxnSpPr>
          <p:nvPr/>
        </p:nvCxnSpPr>
        <p:spPr>
          <a:xfrm>
            <a:off x="10968210" y="4981575"/>
            <a:ext cx="0" cy="680449"/>
          </a:xfrm>
          <a:prstGeom prst="straightConnector1">
            <a:avLst/>
          </a:prstGeom>
          <a:ln w="12700">
            <a:solidFill>
              <a:schemeClr val="bg2">
                <a:lumMod val="75000"/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0D4CBDF-0B82-41B6-9DDF-23FBC31AD014}"/>
              </a:ext>
            </a:extLst>
          </p:cNvPr>
          <p:cNvCxnSpPr>
            <a:cxnSpLocks/>
          </p:cNvCxnSpPr>
          <p:nvPr/>
        </p:nvCxnSpPr>
        <p:spPr>
          <a:xfrm>
            <a:off x="10968210" y="2517432"/>
            <a:ext cx="0" cy="2252139"/>
          </a:xfrm>
          <a:prstGeom prst="straightConnector1">
            <a:avLst/>
          </a:prstGeom>
          <a:ln w="12700">
            <a:solidFill>
              <a:schemeClr val="bg2">
                <a:lumMod val="75000"/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96623F-43C2-42FF-A08D-D18FCCF2598A}"/>
              </a:ext>
            </a:extLst>
          </p:cNvPr>
          <p:cNvSpPr txBox="1"/>
          <p:nvPr/>
        </p:nvSpPr>
        <p:spPr>
          <a:xfrm>
            <a:off x="11164432" y="3058512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91830D7-9D04-4C07-9696-86692C5F2470}"/>
              </a:ext>
            </a:extLst>
          </p:cNvPr>
          <p:cNvSpPr txBox="1"/>
          <p:nvPr/>
        </p:nvSpPr>
        <p:spPr>
          <a:xfrm>
            <a:off x="11164432" y="5174051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03F54B-A629-4E2A-93D0-3B63F0EF599D}"/>
              </a:ext>
            </a:extLst>
          </p:cNvPr>
          <p:cNvSpPr/>
          <p:nvPr/>
        </p:nvSpPr>
        <p:spPr>
          <a:xfrm>
            <a:off x="939704" y="1504757"/>
            <a:ext cx="1397519" cy="697071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Visuel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Général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C24EAF60-FD74-490C-B331-46913742ABA9}"/>
              </a:ext>
            </a:extLst>
          </p:cNvPr>
          <p:cNvSpPr/>
          <p:nvPr/>
        </p:nvSpPr>
        <p:spPr>
          <a:xfrm>
            <a:off x="2575518" y="1504763"/>
            <a:ext cx="1397519" cy="697065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Navigue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sur le site 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D688B8CC-6AFB-430B-A684-7EFA9B460532}"/>
              </a:ext>
            </a:extLst>
          </p:cNvPr>
          <p:cNvSpPr/>
          <p:nvPr/>
        </p:nvSpPr>
        <p:spPr>
          <a:xfrm>
            <a:off x="5847146" y="1504307"/>
            <a:ext cx="1397519" cy="697051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fiche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produit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735CF65-5088-4102-8441-485B43A96F35}"/>
              </a:ext>
            </a:extLst>
          </p:cNvPr>
          <p:cNvSpPr/>
          <p:nvPr/>
        </p:nvSpPr>
        <p:spPr>
          <a:xfrm>
            <a:off x="4211332" y="1504771"/>
            <a:ext cx="1397519" cy="697057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Cherche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produit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25164D3E-06F4-473D-A9D7-A341462BC0C3}"/>
              </a:ext>
            </a:extLst>
          </p:cNvPr>
          <p:cNvSpPr/>
          <p:nvPr/>
        </p:nvSpPr>
        <p:spPr>
          <a:xfrm>
            <a:off x="7482960" y="1504311"/>
            <a:ext cx="1397519" cy="697047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Ajout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produit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panier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0BDDF64-E83E-4E85-B664-D7E1A55FA01C}"/>
              </a:ext>
            </a:extLst>
          </p:cNvPr>
          <p:cNvSpPr/>
          <p:nvPr/>
        </p:nvSpPr>
        <p:spPr>
          <a:xfrm>
            <a:off x="939703" y="2440924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sur la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homePage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9EBF7B8F-30C0-457F-BB1C-4A5F887026A6}"/>
              </a:ext>
            </a:extLst>
          </p:cNvPr>
          <p:cNvSpPr/>
          <p:nvPr/>
        </p:nvSpPr>
        <p:spPr>
          <a:xfrm>
            <a:off x="5838485" y="2443721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 fiche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produit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7AF410E-1D5C-407B-B59D-F30DC2E1EDA4}"/>
              </a:ext>
            </a:extLst>
          </p:cNvPr>
          <p:cNvSpPr/>
          <p:nvPr/>
        </p:nvSpPr>
        <p:spPr>
          <a:xfrm>
            <a:off x="5836374" y="3254674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Enlever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un article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95C23584-A820-45F0-9AC7-124FFC3EF7DD}"/>
              </a:ext>
            </a:extLst>
          </p:cNvPr>
          <p:cNvSpPr/>
          <p:nvPr/>
        </p:nvSpPr>
        <p:spPr>
          <a:xfrm>
            <a:off x="7465640" y="2443720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 page panier 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B3044FFD-4CB3-483F-B88E-F5270C3C3CD4}"/>
              </a:ext>
            </a:extLst>
          </p:cNvPr>
          <p:cNvSpPr/>
          <p:nvPr/>
        </p:nvSpPr>
        <p:spPr>
          <a:xfrm>
            <a:off x="5847146" y="5084843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Facturation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25345CC2-6439-4589-9256-EB5D60CFBC7B}"/>
              </a:ext>
            </a:extLst>
          </p:cNvPr>
          <p:cNvSpPr/>
          <p:nvPr/>
        </p:nvSpPr>
        <p:spPr>
          <a:xfrm>
            <a:off x="9105890" y="3250770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Choix lieu livraison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3102F051-6405-477A-A332-824C9D4E043B}"/>
              </a:ext>
            </a:extLst>
          </p:cNvPr>
          <p:cNvSpPr/>
          <p:nvPr/>
        </p:nvSpPr>
        <p:spPr>
          <a:xfrm>
            <a:off x="9092796" y="1510597"/>
            <a:ext cx="1397519" cy="697071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Indique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addresse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livraison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8072DF9-2961-4E83-8627-EBC9F5D8193C}"/>
              </a:ext>
            </a:extLst>
          </p:cNvPr>
          <p:cNvSpPr/>
          <p:nvPr/>
        </p:nvSpPr>
        <p:spPr>
          <a:xfrm>
            <a:off x="939703" y="609359"/>
            <a:ext cx="1397519" cy="697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22D1D75-5886-410A-BBF1-E90877098B79}"/>
              </a:ext>
            </a:extLst>
          </p:cNvPr>
          <p:cNvSpPr/>
          <p:nvPr/>
        </p:nvSpPr>
        <p:spPr>
          <a:xfrm>
            <a:off x="7490161" y="5077249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Affichage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des stocks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4CECE9B-160C-4E52-90B8-8D118521B1C4}"/>
              </a:ext>
            </a:extLst>
          </p:cNvPr>
          <p:cNvSpPr/>
          <p:nvPr/>
        </p:nvSpPr>
        <p:spPr>
          <a:xfrm>
            <a:off x="7452545" y="3273736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Paiment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paypal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cb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3384B2FF-3502-40AC-91B7-4FDCD539B482}"/>
              </a:ext>
            </a:extLst>
          </p:cNvPr>
          <p:cNvSpPr/>
          <p:nvPr/>
        </p:nvSpPr>
        <p:spPr>
          <a:xfrm>
            <a:off x="9078024" y="2451314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Ajouter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addresse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fav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CD7897-7F21-4A48-BFB2-0F7E18E354BE}"/>
              </a:ext>
            </a:extLst>
          </p:cNvPr>
          <p:cNvSpPr/>
          <p:nvPr/>
        </p:nvSpPr>
        <p:spPr>
          <a:xfrm>
            <a:off x="10055641" y="5836550"/>
            <a:ext cx="1914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020F3DA6-BAC5-4EA8-9D93-CE9C5CCD63E2}"/>
              </a:ext>
            </a:extLst>
          </p:cNvPr>
          <p:cNvSpPr/>
          <p:nvPr/>
        </p:nvSpPr>
        <p:spPr>
          <a:xfrm>
            <a:off x="5847146" y="584126"/>
            <a:ext cx="1397519" cy="697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Panier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F200B506-983F-49F5-8201-C56B0636F361}"/>
              </a:ext>
            </a:extLst>
          </p:cNvPr>
          <p:cNvSpPr/>
          <p:nvPr/>
        </p:nvSpPr>
        <p:spPr>
          <a:xfrm>
            <a:off x="9115639" y="5093871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Appliquer bon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d’achat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2C4551F8-C4EA-483F-8E9B-B76CCD7C82FC}"/>
              </a:ext>
            </a:extLst>
          </p:cNvPr>
          <p:cNvSpPr/>
          <p:nvPr/>
        </p:nvSpPr>
        <p:spPr>
          <a:xfrm>
            <a:off x="5823507" y="4072500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article coup de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60DB14C8-764E-457C-BFD9-EE826AE81B69}"/>
              </a:ext>
            </a:extLst>
          </p:cNvPr>
          <p:cNvSpPr/>
          <p:nvPr/>
        </p:nvSpPr>
        <p:spPr>
          <a:xfrm>
            <a:off x="7452544" y="4095539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article coup de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5FE7B882-3E08-48B6-BAAD-C042EFA94B8C}"/>
              </a:ext>
            </a:extLst>
          </p:cNvPr>
          <p:cNvSpPr/>
          <p:nvPr/>
        </p:nvSpPr>
        <p:spPr>
          <a:xfrm>
            <a:off x="947308" y="3254674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Barre de recherche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192F10ED-37A4-4E20-9F3A-D5610548DA8B}"/>
              </a:ext>
            </a:extLst>
          </p:cNvPr>
          <p:cNvSpPr/>
          <p:nvPr/>
        </p:nvSpPr>
        <p:spPr>
          <a:xfrm>
            <a:off x="2551434" y="2440924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Header et footer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5C09A6A-0F01-4BC2-94BB-427FFE8B6F00}"/>
              </a:ext>
            </a:extLst>
          </p:cNvPr>
          <p:cNvSpPr/>
          <p:nvPr/>
        </p:nvSpPr>
        <p:spPr>
          <a:xfrm>
            <a:off x="939702" y="5196265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Qui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sommes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-nous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9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6034C06-79CC-452D-B196-BA41D575BB18}"/>
              </a:ext>
            </a:extLst>
          </p:cNvPr>
          <p:cNvCxnSpPr>
            <a:cxnSpLocks/>
          </p:cNvCxnSpPr>
          <p:nvPr/>
        </p:nvCxnSpPr>
        <p:spPr>
          <a:xfrm>
            <a:off x="710068" y="453222"/>
            <a:ext cx="0" cy="602065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71A4F6B-856A-4B28-B765-160DD7786034}"/>
              </a:ext>
            </a:extLst>
          </p:cNvPr>
          <p:cNvCxnSpPr>
            <a:cxnSpLocks/>
          </p:cNvCxnSpPr>
          <p:nvPr/>
        </p:nvCxnSpPr>
        <p:spPr>
          <a:xfrm>
            <a:off x="710068" y="456430"/>
            <a:ext cx="10260437" cy="838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7E98A09-1F7B-4D98-80C3-8E3D25C96134}"/>
              </a:ext>
            </a:extLst>
          </p:cNvPr>
          <p:cNvSpPr txBox="1"/>
          <p:nvPr/>
        </p:nvSpPr>
        <p:spPr>
          <a:xfrm rot="16200000">
            <a:off x="-10293" y="5317575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71E934D-8379-479D-BC56-FFDA5FF5AE91}"/>
              </a:ext>
            </a:extLst>
          </p:cNvPr>
          <p:cNvCxnSpPr>
            <a:cxnSpLocks/>
          </p:cNvCxnSpPr>
          <p:nvPr/>
        </p:nvCxnSpPr>
        <p:spPr>
          <a:xfrm>
            <a:off x="809587" y="1391646"/>
            <a:ext cx="1002784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18ECCF7-8536-4C5E-AD6A-E1C9E7CA33B5}"/>
              </a:ext>
            </a:extLst>
          </p:cNvPr>
          <p:cNvSpPr txBox="1"/>
          <p:nvPr/>
        </p:nvSpPr>
        <p:spPr>
          <a:xfrm>
            <a:off x="10055641" y="83890"/>
            <a:ext cx="6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F02114-1A82-4A31-A84C-07AD230FE4E0}"/>
              </a:ext>
            </a:extLst>
          </p:cNvPr>
          <p:cNvSpPr txBox="1"/>
          <p:nvPr/>
        </p:nvSpPr>
        <p:spPr>
          <a:xfrm>
            <a:off x="10705178" y="942973"/>
            <a:ext cx="92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Thèmes</a:t>
            </a:r>
            <a:endParaRPr lang="fr-F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6556527-5839-4C83-9BEA-240B3C83AA7F}"/>
              </a:ext>
            </a:extLst>
          </p:cNvPr>
          <p:cNvCxnSpPr>
            <a:cxnSpLocks/>
          </p:cNvCxnSpPr>
          <p:nvPr/>
        </p:nvCxnSpPr>
        <p:spPr>
          <a:xfrm>
            <a:off x="809587" y="2318987"/>
            <a:ext cx="1002784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EE01186-99B0-4AC1-AC37-E9F924798FB4}"/>
              </a:ext>
            </a:extLst>
          </p:cNvPr>
          <p:cNvSpPr txBox="1"/>
          <p:nvPr/>
        </p:nvSpPr>
        <p:spPr>
          <a:xfrm>
            <a:off x="11037254" y="1716355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Epics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E9E595F-29EE-4D9A-B85C-33B390587B25}"/>
              </a:ext>
            </a:extLst>
          </p:cNvPr>
          <p:cNvCxnSpPr>
            <a:cxnSpLocks/>
          </p:cNvCxnSpPr>
          <p:nvPr/>
        </p:nvCxnSpPr>
        <p:spPr>
          <a:xfrm>
            <a:off x="10937340" y="1391646"/>
            <a:ext cx="33165" cy="4437654"/>
          </a:xfrm>
          <a:prstGeom prst="straightConnector1">
            <a:avLst/>
          </a:prstGeom>
          <a:ln w="12700">
            <a:solidFill>
              <a:schemeClr val="bg2">
                <a:lumMod val="75000"/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91830D7-9D04-4C07-9696-86692C5F2470}"/>
              </a:ext>
            </a:extLst>
          </p:cNvPr>
          <p:cNvSpPr txBox="1"/>
          <p:nvPr/>
        </p:nvSpPr>
        <p:spPr>
          <a:xfrm>
            <a:off x="11072105" y="2859069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03F54B-A629-4E2A-93D0-3B63F0EF599D}"/>
              </a:ext>
            </a:extLst>
          </p:cNvPr>
          <p:cNvSpPr/>
          <p:nvPr/>
        </p:nvSpPr>
        <p:spPr>
          <a:xfrm>
            <a:off x="939704" y="1504757"/>
            <a:ext cx="1397519" cy="697071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Connexion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admin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C24EAF60-FD74-490C-B331-46913742ABA9}"/>
              </a:ext>
            </a:extLst>
          </p:cNvPr>
          <p:cNvSpPr/>
          <p:nvPr/>
        </p:nvSpPr>
        <p:spPr>
          <a:xfrm>
            <a:off x="2575518" y="1504763"/>
            <a:ext cx="1397519" cy="697065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Gestion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utilisateur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D688B8CC-6AFB-430B-A684-7EFA9B460532}"/>
              </a:ext>
            </a:extLst>
          </p:cNvPr>
          <p:cNvSpPr/>
          <p:nvPr/>
        </p:nvSpPr>
        <p:spPr>
          <a:xfrm>
            <a:off x="5847146" y="1504307"/>
            <a:ext cx="1397519" cy="697051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Visuel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IRL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25164D3E-06F4-473D-A9D7-A341462BC0C3}"/>
              </a:ext>
            </a:extLst>
          </p:cNvPr>
          <p:cNvSpPr/>
          <p:nvPr/>
        </p:nvSpPr>
        <p:spPr>
          <a:xfrm>
            <a:off x="7482960" y="1504311"/>
            <a:ext cx="1397519" cy="697047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Selection article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8072DF9-2961-4E83-8627-EBC9F5D8193C}"/>
              </a:ext>
            </a:extLst>
          </p:cNvPr>
          <p:cNvSpPr/>
          <p:nvPr/>
        </p:nvSpPr>
        <p:spPr>
          <a:xfrm>
            <a:off x="939703" y="609359"/>
            <a:ext cx="1397519" cy="697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Administration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56BDB26B-AED7-4729-84E5-53198E355BC7}"/>
              </a:ext>
            </a:extLst>
          </p:cNvPr>
          <p:cNvSpPr/>
          <p:nvPr/>
        </p:nvSpPr>
        <p:spPr>
          <a:xfrm>
            <a:off x="5866798" y="609359"/>
            <a:ext cx="1397519" cy="697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Réalité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augmenté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22196604-DC2D-47CA-869C-131BCC05FD71}"/>
              </a:ext>
            </a:extLst>
          </p:cNvPr>
          <p:cNvSpPr/>
          <p:nvPr/>
        </p:nvSpPr>
        <p:spPr>
          <a:xfrm>
            <a:off x="926609" y="2437901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Gestion de stocks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A88E4D71-5EB7-4D19-91C6-210F402E89E9}"/>
              </a:ext>
            </a:extLst>
          </p:cNvPr>
          <p:cNvSpPr/>
          <p:nvPr/>
        </p:nvSpPr>
        <p:spPr>
          <a:xfrm>
            <a:off x="926609" y="3237359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Supprimer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article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FD3F14A0-7D2A-4AA5-86B9-5F0722E5F156}"/>
              </a:ext>
            </a:extLst>
          </p:cNvPr>
          <p:cNvSpPr/>
          <p:nvPr/>
        </p:nvSpPr>
        <p:spPr>
          <a:xfrm>
            <a:off x="2553764" y="2437901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Burndown Chart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3F2734D3-400C-49E0-8FC1-66F5E665FB3A}"/>
              </a:ext>
            </a:extLst>
          </p:cNvPr>
          <p:cNvSpPr/>
          <p:nvPr/>
        </p:nvSpPr>
        <p:spPr>
          <a:xfrm>
            <a:off x="2553764" y="3237359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Modifier un article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4F3728E9-4943-40E3-BEBB-26016C5A254A}"/>
              </a:ext>
            </a:extLst>
          </p:cNvPr>
          <p:cNvSpPr/>
          <p:nvPr/>
        </p:nvSpPr>
        <p:spPr>
          <a:xfrm>
            <a:off x="4198236" y="2439336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Ajout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article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photo,prix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06A4A095-18A4-4472-882C-5F5C220DE573}"/>
              </a:ext>
            </a:extLst>
          </p:cNvPr>
          <p:cNvSpPr/>
          <p:nvPr/>
        </p:nvSpPr>
        <p:spPr>
          <a:xfrm>
            <a:off x="5825391" y="2430308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Rotation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l’article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22D1D75-5886-410A-BBF1-E90877098B79}"/>
              </a:ext>
            </a:extLst>
          </p:cNvPr>
          <p:cNvSpPr/>
          <p:nvPr/>
        </p:nvSpPr>
        <p:spPr>
          <a:xfrm>
            <a:off x="7452546" y="2430307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Changer la couleur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C4A4A118-3D19-46D8-9819-CDE72BF3EEDD}"/>
              </a:ext>
            </a:extLst>
          </p:cNvPr>
          <p:cNvSpPr/>
          <p:nvPr/>
        </p:nvSpPr>
        <p:spPr>
          <a:xfrm>
            <a:off x="7452546" y="3229765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4CECE9B-160C-4E52-90B8-8D118521B1C4}"/>
              </a:ext>
            </a:extLst>
          </p:cNvPr>
          <p:cNvSpPr/>
          <p:nvPr/>
        </p:nvSpPr>
        <p:spPr>
          <a:xfrm>
            <a:off x="9079701" y="2437901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Gestion des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tailles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l’article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AB094120-924B-4BAE-91B1-3825E5405279}"/>
              </a:ext>
            </a:extLst>
          </p:cNvPr>
          <p:cNvSpPr/>
          <p:nvPr/>
        </p:nvSpPr>
        <p:spPr>
          <a:xfrm>
            <a:off x="9092796" y="3237357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4BD4FA5-4CC4-443D-BA10-CFB99AB18695}"/>
              </a:ext>
            </a:extLst>
          </p:cNvPr>
          <p:cNvSpPr/>
          <p:nvPr/>
        </p:nvSpPr>
        <p:spPr>
          <a:xfrm>
            <a:off x="9078025" y="1493819"/>
            <a:ext cx="1397519" cy="697047"/>
          </a:xfrm>
          <a:prstGeom prst="roundRect">
            <a:avLst/>
          </a:prstGeom>
          <a:solidFill>
            <a:srgbClr val="E58F9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3D article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F7F47C34-0582-4C00-BF70-C49D830BDCFD}"/>
              </a:ext>
            </a:extLst>
          </p:cNvPr>
          <p:cNvSpPr/>
          <p:nvPr/>
        </p:nvSpPr>
        <p:spPr>
          <a:xfrm>
            <a:off x="5812296" y="3229765"/>
            <a:ext cx="1397519" cy="69707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Maison, decoration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73B912-2B97-418A-8A7E-6AF85B276CB5}"/>
              </a:ext>
            </a:extLst>
          </p:cNvPr>
          <p:cNvSpPr/>
          <p:nvPr/>
        </p:nvSpPr>
        <p:spPr>
          <a:xfrm>
            <a:off x="10055641" y="5836550"/>
            <a:ext cx="1914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</p:spTree>
    <p:extLst>
      <p:ext uri="{BB962C8B-B14F-4D97-AF65-F5344CB8AC3E}">
        <p14:creationId xmlns:p14="http://schemas.microsoft.com/office/powerpoint/2010/main" val="276376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1646896" y="898441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Nos </a:t>
            </a:r>
            <a:r>
              <a:rPr lang="en-US" sz="4000" dirty="0" err="1">
                <a:latin typeface="Abadi" panose="020B0604020104020204" pitchFamily="34" charset="0"/>
              </a:rPr>
              <a:t>outils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  <a:r>
              <a:rPr lang="en-US" sz="4000" dirty="0" err="1">
                <a:latin typeface="Abadi" panose="020B0604020104020204" pitchFamily="34" charset="0"/>
              </a:rPr>
              <a:t>méthode</a:t>
            </a:r>
            <a:r>
              <a:rPr lang="en-US" sz="4000" dirty="0">
                <a:latin typeface="Abadi" panose="020B0604020104020204" pitchFamily="34" charset="0"/>
              </a:rPr>
              <a:t> agile :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132671" y="1606327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Le burndown chart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BD1EF-0F33-43CE-BC26-AE2B5C3FDF42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</p:spTree>
    <p:extLst>
      <p:ext uri="{BB962C8B-B14F-4D97-AF65-F5344CB8AC3E}">
        <p14:creationId xmlns:p14="http://schemas.microsoft.com/office/powerpoint/2010/main" val="57867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52FE10D-492C-4942-A445-C45141E52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601608"/>
              </p:ext>
            </p:extLst>
          </p:nvPr>
        </p:nvGraphicFramePr>
        <p:xfrm>
          <a:off x="1543179" y="329885"/>
          <a:ext cx="9105641" cy="6070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6C0FEC0-91ED-41B5-82D6-BA991CC5919F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</p:spTree>
    <p:extLst>
      <p:ext uri="{BB962C8B-B14F-4D97-AF65-F5344CB8AC3E}">
        <p14:creationId xmlns:p14="http://schemas.microsoft.com/office/powerpoint/2010/main" val="213296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1646896" y="898441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Nos </a:t>
            </a:r>
            <a:r>
              <a:rPr lang="en-US" sz="4000" dirty="0" err="1">
                <a:latin typeface="Abadi" panose="020B0604020104020204" pitchFamily="34" charset="0"/>
              </a:rPr>
              <a:t>outils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  <a:r>
              <a:rPr lang="en-US" sz="4000" dirty="0" err="1">
                <a:latin typeface="Abadi" panose="020B0604020104020204" pitchFamily="34" charset="0"/>
              </a:rPr>
              <a:t>méthode</a:t>
            </a:r>
            <a:r>
              <a:rPr lang="en-US" sz="4000" dirty="0">
                <a:latin typeface="Abadi" panose="020B0604020104020204" pitchFamily="34" charset="0"/>
              </a:rPr>
              <a:t> agile :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hlinkClick r:id="rId2"/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132671" y="1606327"/>
            <a:ext cx="282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Notre </a:t>
            </a:r>
            <a:r>
              <a:rPr lang="fr-FR" sz="3600" b="0" i="0" u="none" strike="noStrike" dirty="0">
                <a:solidFill>
                  <a:srgbClr val="DCDDDE"/>
                </a:solidFill>
                <a:effectLst/>
                <a:latin typeface="Whitney"/>
                <a:hlinkClick r:id="rId2" tooltip="https://trello.com/b/TmXhwGiJ/tableau-agile"/>
              </a:rPr>
              <a:t>Kanban</a:t>
            </a:r>
            <a:endParaRPr lang="en-US" sz="3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BD1EF-0F33-43CE-BC26-AE2B5C3FDF42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</p:spTree>
    <p:extLst>
      <p:ext uri="{BB962C8B-B14F-4D97-AF65-F5344CB8AC3E}">
        <p14:creationId xmlns:p14="http://schemas.microsoft.com/office/powerpoint/2010/main" val="313118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6F5537F-EDA1-4745-B2E6-44BA90BCED67}"/>
              </a:ext>
            </a:extLst>
          </p:cNvPr>
          <p:cNvSpPr/>
          <p:nvPr/>
        </p:nvSpPr>
        <p:spPr>
          <a:xfrm>
            <a:off x="753879" y="561541"/>
            <a:ext cx="42193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CDD6E4-EA93-4B1C-9254-51D35B05C4AD}"/>
              </a:ext>
            </a:extLst>
          </p:cNvPr>
          <p:cNvSpPr txBox="1"/>
          <p:nvPr/>
        </p:nvSpPr>
        <p:spPr>
          <a:xfrm>
            <a:off x="4973217" y="2110307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By Angélique Victoire 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58E4F89-A1C6-4B37-9AE7-A14246622029}"/>
              </a:ext>
            </a:extLst>
          </p:cNvPr>
          <p:cNvSpPr txBox="1"/>
          <p:nvPr/>
        </p:nvSpPr>
        <p:spPr>
          <a:xfrm>
            <a:off x="236375" y="6343826"/>
            <a:ext cx="8385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Anthony 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Bonfils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 - 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Sacia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Houioua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 - Roger 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Johary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 - Constant Junior Amos - Joshua Harris</a:t>
            </a:r>
            <a:endParaRPr lang="fr-FR" sz="16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5BFB9AA4-5299-485A-9017-2EB88969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65" y="5644962"/>
            <a:ext cx="2507963" cy="868141"/>
          </a:xfrm>
          <a:prstGeom prst="rect">
            <a:avLst/>
          </a:prstGeom>
        </p:spPr>
      </p:pic>
      <p:sp>
        <p:nvSpPr>
          <p:cNvPr id="7" name="Google Shape;84;p2">
            <a:extLst>
              <a:ext uri="{FF2B5EF4-FFF2-40B4-BE49-F238E27FC236}">
                <a16:creationId xmlns:a16="http://schemas.microsoft.com/office/drawing/2014/main" id="{18E6D106-DAB6-4B18-8DD6-1F5B2DF4DFA8}"/>
              </a:ext>
            </a:extLst>
          </p:cNvPr>
          <p:cNvSpPr txBox="1">
            <a:spLocks/>
          </p:cNvSpPr>
          <p:nvPr/>
        </p:nvSpPr>
        <p:spPr>
          <a:xfrm>
            <a:off x="9075230" y="5499581"/>
            <a:ext cx="2509934" cy="29076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11425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SzPts val="1400"/>
            </a:pPr>
            <a:r>
              <a:rPr lang="en-US" sz="1400" dirty="0">
                <a:latin typeface="Montserrat Medium"/>
                <a:ea typeface="Montserrat Medium"/>
                <a:cs typeface="Montserrat Medium"/>
                <a:sym typeface="Montserrat Medium"/>
              </a:rPr>
              <a:t>DÉVELOPPEUR</a:t>
            </a:r>
            <a:r>
              <a:rPr lang="en-US" sz="1400" b="1" dirty="0">
                <a:latin typeface="Montserrat Medium"/>
                <a:ea typeface="Montserrat Medium"/>
                <a:cs typeface="Montserrat Medium"/>
                <a:sym typeface="Montserrat Medium"/>
              </a:rPr>
              <a:t>.SE DATA Ai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808C55-23C3-4D3A-8DE7-C26272DE3EEE}"/>
              </a:ext>
            </a:extLst>
          </p:cNvPr>
          <p:cNvSpPr txBox="1"/>
          <p:nvPr/>
        </p:nvSpPr>
        <p:spPr>
          <a:xfrm>
            <a:off x="1180872" y="2972081"/>
            <a:ext cx="5455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Merci de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votre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 attention</a:t>
            </a:r>
            <a:endParaRPr lang="fr-FR" sz="40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8BDED-BC60-41AD-A7A5-DC6CD692EC6B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2113621" y="1593766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Introduction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599396" y="2301652"/>
            <a:ext cx="249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Le </a:t>
            </a:r>
            <a:r>
              <a:rPr lang="en-US" sz="3600" dirty="0" err="1">
                <a:solidFill>
                  <a:schemeClr val="bg1"/>
                </a:solidFill>
                <a:latin typeface="Abadi" panose="020B0604020104020204" pitchFamily="34" charset="0"/>
              </a:rPr>
              <a:t>besoin</a:t>
            </a:r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 :</a:t>
            </a:r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2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8BDED-BC60-41AD-A7A5-DC6CD692EC6B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2113621" y="1593766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Introduction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599395" y="2301652"/>
            <a:ext cx="39061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Le </a:t>
            </a:r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besoin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Le confinement </a:t>
            </a:r>
            <a:endParaRPr lang="fr-FR" sz="3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5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8BDED-BC60-41AD-A7A5-DC6CD692EC6B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2113621" y="1593766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Introduction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599395" y="2301652"/>
            <a:ext cx="4334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Le </a:t>
            </a:r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besoin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Le confinement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Abadi" panose="020B0604020104020204" pitchFamily="34" charset="0"/>
              </a:rPr>
              <a:t>maintenir</a:t>
            </a: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badi" panose="020B0604020104020204" pitchFamily="34" charset="0"/>
              </a:rPr>
              <a:t>l’activité</a:t>
            </a: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badi" panose="020B0604020104020204" pitchFamily="34" charset="0"/>
              </a:rPr>
              <a:t>économique</a:t>
            </a:r>
            <a:endParaRPr lang="fr-FR" sz="3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6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AEB2396-2A9A-4FC1-B934-9F89D6107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21754"/>
              </p:ext>
            </p:extLst>
          </p:nvPr>
        </p:nvGraphicFramePr>
        <p:xfrm>
          <a:off x="2123812" y="303907"/>
          <a:ext cx="7944376" cy="5673747"/>
        </p:xfrm>
        <a:graphic>
          <a:graphicData uri="http://schemas.openxmlformats.org/drawingml/2006/table">
            <a:tbl>
              <a:tblPr/>
              <a:tblGrid>
                <a:gridCol w="1793690">
                  <a:extLst>
                    <a:ext uri="{9D8B030D-6E8A-4147-A177-3AD203B41FA5}">
                      <a16:colId xmlns:a16="http://schemas.microsoft.com/office/drawing/2014/main" val="979782525"/>
                    </a:ext>
                  </a:extLst>
                </a:gridCol>
                <a:gridCol w="1600630">
                  <a:extLst>
                    <a:ext uri="{9D8B030D-6E8A-4147-A177-3AD203B41FA5}">
                      <a16:colId xmlns:a16="http://schemas.microsoft.com/office/drawing/2014/main" val="615577880"/>
                    </a:ext>
                  </a:extLst>
                </a:gridCol>
                <a:gridCol w="1920757">
                  <a:extLst>
                    <a:ext uri="{9D8B030D-6E8A-4147-A177-3AD203B41FA5}">
                      <a16:colId xmlns:a16="http://schemas.microsoft.com/office/drawing/2014/main" val="3077047910"/>
                    </a:ext>
                  </a:extLst>
                </a:gridCol>
                <a:gridCol w="1322626">
                  <a:extLst>
                    <a:ext uri="{9D8B030D-6E8A-4147-A177-3AD203B41FA5}">
                      <a16:colId xmlns:a16="http://schemas.microsoft.com/office/drawing/2014/main" val="2302207556"/>
                    </a:ext>
                  </a:extLst>
                </a:gridCol>
                <a:gridCol w="1306673">
                  <a:extLst>
                    <a:ext uri="{9D8B030D-6E8A-4147-A177-3AD203B41FA5}">
                      <a16:colId xmlns:a16="http://schemas.microsoft.com/office/drawing/2014/main" val="70586288"/>
                    </a:ext>
                  </a:extLst>
                </a:gridCol>
              </a:tblGrid>
              <a:tr h="2911626">
                <a:tc rowSpan="2">
                  <a:txBody>
                    <a:bodyPr/>
                    <a:lstStyle/>
                    <a:p>
                      <a:pPr rtl="0"/>
                      <a:br>
                        <a:rPr lang="fr-FR" sz="8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2400" b="1" i="0" u="sng" strike="noStrike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Problème :</a:t>
                      </a:r>
                      <a:endParaRPr lang="fr-FR" sz="1000" b="1" u="sng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br>
                        <a:rPr lang="fr-FR" sz="16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Mises en place d’une solution</a:t>
                      </a:r>
                      <a:endParaRPr lang="fr-FR" sz="16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r>
                        <a:rPr lang="fr-F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rapide </a:t>
                      </a:r>
                      <a:endParaRPr lang="fr-FR" sz="16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r>
                        <a:rPr lang="fr-F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par les TPE/PME pour maintenir et contribuer à développer l’activité économique</a:t>
                      </a:r>
                      <a:endParaRPr lang="fr-FR" sz="16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br>
                        <a:rPr lang="fr-FR" sz="800" dirty="0">
                          <a:latin typeface="Abadi" panose="020B0604020104020204" pitchFamily="34" charset="0"/>
                        </a:rPr>
                      </a:br>
                      <a:br>
                        <a:rPr lang="fr-FR" sz="500" dirty="0">
                          <a:effectLst/>
                          <a:latin typeface="Abadi" panose="020B0604020104020204" pitchFamily="34" charset="0"/>
                        </a:rPr>
                      </a:br>
                      <a:br>
                        <a:rPr lang="fr-FR" sz="500" dirty="0">
                          <a:effectLst/>
                          <a:latin typeface="Abadi" panose="020B0604020104020204" pitchFamily="34" charset="0"/>
                        </a:rPr>
                      </a:br>
                      <a:br>
                        <a:rPr lang="fr-FR" sz="500" dirty="0">
                          <a:effectLst/>
                          <a:latin typeface="Abadi" panose="020B0604020104020204" pitchFamily="34" charset="0"/>
                        </a:rPr>
                      </a:br>
                      <a:br>
                        <a:rPr lang="fr-FR" sz="500" dirty="0">
                          <a:effectLst/>
                          <a:latin typeface="Abadi" panose="020B0604020104020204" pitchFamily="34" charset="0"/>
                        </a:rPr>
                      </a:br>
                      <a:br>
                        <a:rPr lang="fr-FR" sz="500" dirty="0">
                          <a:effectLst/>
                          <a:latin typeface="Abadi" panose="020B0604020104020204" pitchFamily="34" charset="0"/>
                        </a:rPr>
                      </a:br>
                      <a:endParaRPr lang="fr-FR" sz="50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7534" marR="17534" marT="17534" marB="17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br>
                        <a:rPr lang="fr-FR" sz="8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2400" b="1" i="0" u="sng" strike="noStrike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Solution :</a:t>
                      </a:r>
                      <a:endParaRPr lang="fr-FR" sz="2400" b="1" u="sng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br>
                        <a:rPr lang="fr-FR" sz="8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1. Développer un site marchand.</a:t>
                      </a:r>
                      <a:endParaRPr lang="fr-FR" sz="16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br>
                        <a:rPr lang="fr-FR" sz="16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2. Proposer un paiement en ligne  sécurisé.</a:t>
                      </a:r>
                      <a:endParaRPr lang="fr-FR" sz="1600" b="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7534" marR="17534" marT="17534" marB="17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lang="fr-FR" sz="1600" b="1" i="0" u="sng" strike="noStrike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Proposition de valeur unique :</a:t>
                      </a:r>
                      <a:endParaRPr lang="fr-FR" sz="1600" b="1" u="sng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br>
                        <a:rPr lang="fr-FR" sz="14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1. Continuer son activité de vente de vêtements</a:t>
                      </a:r>
                      <a:endParaRPr lang="fr-FR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br>
                        <a:rPr lang="fr-FR" sz="14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2. Écouler le stock accumulé</a:t>
                      </a:r>
                      <a:endParaRPr lang="fr-FR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br>
                        <a:rPr lang="fr-FR" sz="14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3. Essayage en réalité augmenté</a:t>
                      </a:r>
                      <a:endParaRPr lang="fr-FR" sz="1400" b="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7534" marR="17534" marT="17534" marB="17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 b="1" i="0" u="sng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 compétitif</a:t>
                      </a:r>
                      <a:endParaRPr lang="fr-FR" sz="1600" b="1" u="sng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br>
                        <a:rPr lang="fr-FR" sz="800" b="0" dirty="0">
                          <a:effectLst/>
                        </a:rPr>
                      </a:br>
                      <a:br>
                        <a:rPr lang="fr-FR" sz="800" b="0" dirty="0">
                          <a:effectLst/>
                        </a:rPr>
                      </a:br>
                      <a:r>
                        <a:rPr lang="fr-F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Maintenir et développer l’activité</a:t>
                      </a:r>
                      <a:endParaRPr lang="fr-FR" sz="1600" b="0" dirty="0">
                        <a:effectLst/>
                      </a:endParaRPr>
                    </a:p>
                  </a:txBody>
                  <a:tcPr marL="17534" marR="17534" marT="17534" marB="17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lang="fr-FR" sz="1600" b="1" i="0" u="sng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Segments de clientèles:</a:t>
                      </a:r>
                      <a:endParaRPr lang="fr-FR" sz="1600" b="1" u="sng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br>
                        <a:rPr lang="fr-FR" sz="800" b="0" dirty="0">
                          <a:effectLst/>
                        </a:rPr>
                      </a:br>
                      <a:br>
                        <a:rPr lang="fr-FR" sz="800" b="0" dirty="0">
                          <a:effectLst/>
                        </a:rPr>
                      </a:b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Petit commerçant</a:t>
                      </a:r>
                      <a:endParaRPr lang="fr-FR" sz="1400" b="0" dirty="0">
                        <a:effectLst/>
                      </a:endParaRPr>
                    </a:p>
                    <a:p>
                      <a:pPr rtl="0"/>
                      <a:br>
                        <a:rPr lang="fr-FR" sz="1400" b="0" dirty="0">
                          <a:effectLst/>
                        </a:rPr>
                      </a:b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N’ayant pas les compétences pour mettre en place une solution alternative.</a:t>
                      </a:r>
                      <a:endParaRPr lang="fr-FR" sz="1400" b="0" dirty="0">
                        <a:effectLst/>
                      </a:endParaRPr>
                    </a:p>
                    <a:p>
                      <a:br>
                        <a:rPr lang="fr-FR" sz="1400" dirty="0"/>
                      </a:br>
                      <a:endParaRPr lang="fr-FR" sz="140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7534" marR="17534" marT="17534" marB="17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728854"/>
                  </a:ext>
                </a:extLst>
              </a:tr>
              <a:tr h="23612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Indicateurs de </a:t>
                      </a:r>
                      <a:endParaRPr lang="fr-FR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performance</a:t>
                      </a:r>
                      <a:endParaRPr lang="fr-FR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br>
                        <a:rPr lang="fr-FR" sz="14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Nombre de ventes / jour</a:t>
                      </a:r>
                      <a:endParaRPr lang="fr-FR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rtl="0"/>
                      <a:br>
                        <a:rPr lang="fr-FR" sz="1400" b="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CA / jour</a:t>
                      </a:r>
                      <a:endParaRPr lang="fr-FR" sz="140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7534" marR="17534" marT="17534" marB="17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800" b="1" i="0" u="sng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Canaux :</a:t>
                      </a:r>
                      <a:endParaRPr lang="fr-FR" sz="800" b="1" u="sng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br>
                        <a:rPr lang="fr-FR" sz="800" b="0" dirty="0">
                          <a:effectLst/>
                        </a:rPr>
                      </a:br>
                      <a:br>
                        <a:rPr lang="fr-FR" sz="800" b="0" dirty="0">
                          <a:effectLst/>
                        </a:rPr>
                      </a:br>
                      <a:r>
                        <a:rPr lang="fr-F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Livraison des produits à domicile </a:t>
                      </a:r>
                      <a:endParaRPr lang="fr-FR" sz="1600" b="0" dirty="0">
                        <a:effectLst/>
                      </a:endParaRPr>
                    </a:p>
                    <a:p>
                      <a:pPr rtl="0"/>
                      <a:br>
                        <a:rPr lang="fr-FR" sz="1600" b="0" dirty="0">
                          <a:effectLst/>
                        </a:rPr>
                      </a:br>
                      <a:r>
                        <a:rPr lang="fr-F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Retrait en magasin</a:t>
                      </a:r>
                      <a:endParaRPr lang="fr-FR" sz="1600" b="0" dirty="0">
                        <a:effectLst/>
                      </a:endParaRPr>
                    </a:p>
                    <a:p>
                      <a:endParaRPr lang="fr-FR" sz="50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7534" marR="17534" marT="17534" marB="17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28376"/>
                  </a:ext>
                </a:extLst>
              </a:tr>
              <a:tr h="297542">
                <a:tc gridSpan="5">
                  <a:txBody>
                    <a:bodyPr/>
                    <a:lstStyle/>
                    <a:p>
                      <a:pPr fontAlgn="t"/>
                      <a:r>
                        <a:rPr lang="en-US" sz="2400" b="1" u="none" dirty="0" err="1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Coût</a:t>
                      </a:r>
                      <a:r>
                        <a:rPr lang="en-US" sz="2400" b="1" u="none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 :                                   </a:t>
                      </a:r>
                      <a:r>
                        <a:rPr lang="fr-F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Revenus :</a:t>
                      </a:r>
                      <a:r>
                        <a:rPr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2400" b="1" u="none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7534" marR="17534" marT="17534" marB="17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98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802BE79-811E-4AF8-9B3F-9A80F44397DF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</p:spTree>
    <p:extLst>
      <p:ext uri="{BB962C8B-B14F-4D97-AF65-F5344CB8AC3E}">
        <p14:creationId xmlns:p14="http://schemas.microsoft.com/office/powerpoint/2010/main" val="20890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2113621" y="1593766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Nos </a:t>
            </a:r>
            <a:r>
              <a:rPr lang="en-US" sz="4000" dirty="0" err="1">
                <a:latin typeface="Abadi" panose="020B0604020104020204" pitchFamily="34" charset="0"/>
              </a:rPr>
              <a:t>outils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  <a:r>
              <a:rPr lang="en-US" sz="4000" dirty="0" err="1">
                <a:latin typeface="Abadi" panose="020B0604020104020204" pitchFamily="34" charset="0"/>
              </a:rPr>
              <a:t>méthode</a:t>
            </a:r>
            <a:r>
              <a:rPr lang="en-US" sz="4000" dirty="0">
                <a:latin typeface="Abadi" panose="020B0604020104020204" pitchFamily="34" charset="0"/>
              </a:rPr>
              <a:t> agile :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2599396" y="2301652"/>
            <a:ext cx="4678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Notre prototype </a:t>
            </a:r>
            <a:r>
              <a:rPr lang="fr-FR" sz="3600" b="0" i="0" u="none" strike="noStrike" dirty="0">
                <a:effectLst/>
                <a:latin typeface="Whitney"/>
                <a:hlinkClick r:id="rId2" tooltip="https://www.figma.com/file/cpLIV743kECBFRMfdZcJeQ/Projet_Scrum?node-id=0%3A1"/>
              </a:rPr>
              <a:t>TryMe</a:t>
            </a:r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1FDA5-19D5-4859-87E4-74ABFFD66512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</p:spTree>
    <p:extLst>
      <p:ext uri="{BB962C8B-B14F-4D97-AF65-F5344CB8AC3E}">
        <p14:creationId xmlns:p14="http://schemas.microsoft.com/office/powerpoint/2010/main" val="253189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2113621" y="1593766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Nos </a:t>
            </a:r>
            <a:r>
              <a:rPr lang="en-US" sz="4000" dirty="0" err="1">
                <a:latin typeface="Abadi" panose="020B0604020104020204" pitchFamily="34" charset="0"/>
              </a:rPr>
              <a:t>outils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  <a:r>
              <a:rPr lang="en-US" sz="4000" dirty="0" err="1">
                <a:latin typeface="Abadi" panose="020B0604020104020204" pitchFamily="34" charset="0"/>
              </a:rPr>
              <a:t>méthode</a:t>
            </a:r>
            <a:r>
              <a:rPr lang="en-US" sz="4000" dirty="0">
                <a:latin typeface="Abadi" panose="020B0604020104020204" pitchFamily="34" charset="0"/>
              </a:rPr>
              <a:t> agile :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3208996" y="2301652"/>
            <a:ext cx="3190297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Lean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Prototypage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Persona</a:t>
            </a:r>
            <a:endParaRPr lang="en-US" sz="5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Planning </a:t>
            </a:r>
            <a:r>
              <a:rPr lang="fr-FR" sz="2800" b="0" i="0" u="none" strike="noStrike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Pocker</a:t>
            </a:r>
            <a:endParaRPr lang="en-US" sz="5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Product Back Log</a:t>
            </a:r>
            <a:endParaRPr lang="en-US" sz="5400" b="0" i="0" u="none" strike="noStrike" dirty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  <a:latin typeface="Abadi" panose="020B0604020104020204" pitchFamily="34" charset="0"/>
              </a:rPr>
              <a:t>Burndown</a:t>
            </a:r>
            <a:r>
              <a:rPr lang="fr-FR" sz="2800" dirty="0">
                <a:solidFill>
                  <a:schemeClr val="bg1"/>
                </a:solidFill>
                <a:latin typeface="Abadi" panose="020B0604020104020204" pitchFamily="34" charset="0"/>
              </a:rPr>
              <a:t>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Abadi" panose="020B0604020104020204" pitchFamily="34" charset="0"/>
              </a:rPr>
              <a:t>Kanban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0C0D0-EAB4-4E07-9E2D-2A3E9D967A7A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</p:spTree>
    <p:extLst>
      <p:ext uri="{BB962C8B-B14F-4D97-AF65-F5344CB8AC3E}">
        <p14:creationId xmlns:p14="http://schemas.microsoft.com/office/powerpoint/2010/main" val="361026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66F1863-5299-43DE-9C74-CE3576A79E67}"/>
              </a:ext>
            </a:extLst>
          </p:cNvPr>
          <p:cNvSpPr txBox="1"/>
          <p:nvPr/>
        </p:nvSpPr>
        <p:spPr>
          <a:xfrm>
            <a:off x="2113621" y="1593766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Nos </a:t>
            </a:r>
            <a:r>
              <a:rPr lang="en-US" sz="4000" dirty="0" err="1">
                <a:latin typeface="Abadi" panose="020B0604020104020204" pitchFamily="34" charset="0"/>
              </a:rPr>
              <a:t>outils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  <a:r>
              <a:rPr lang="en-US" sz="4000" dirty="0" err="1">
                <a:latin typeface="Abadi" panose="020B0604020104020204" pitchFamily="34" charset="0"/>
              </a:rPr>
              <a:t>méthode</a:t>
            </a:r>
            <a:r>
              <a:rPr lang="en-US" sz="4000" dirty="0">
                <a:latin typeface="Abadi" panose="020B0604020104020204" pitchFamily="34" charset="0"/>
              </a:rPr>
              <a:t> agile : </a:t>
            </a:r>
            <a:endParaRPr lang="fr-FR" sz="40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8B7F64-FAFB-49DE-AB91-61681BA96DDA}"/>
              </a:ext>
            </a:extLst>
          </p:cNvPr>
          <p:cNvSpPr txBox="1"/>
          <p:nvPr/>
        </p:nvSpPr>
        <p:spPr>
          <a:xfrm>
            <a:off x="3208996" y="2301652"/>
            <a:ext cx="402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badi" panose="020B0604020104020204" pitchFamily="34" charset="0"/>
              </a:rPr>
              <a:t>Notre persona Angelique</a:t>
            </a:r>
            <a:endParaRPr lang="fr-FR" sz="28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0C0D0-EAB4-4E07-9E2D-2A3E9D967A7A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</p:spTree>
    <p:extLst>
      <p:ext uri="{BB962C8B-B14F-4D97-AF65-F5344CB8AC3E}">
        <p14:creationId xmlns:p14="http://schemas.microsoft.com/office/powerpoint/2010/main" val="56367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AC366B-957A-4B0F-9E2C-FCDC2586C896}"/>
              </a:ext>
            </a:extLst>
          </p:cNvPr>
          <p:cNvSpPr/>
          <p:nvPr/>
        </p:nvSpPr>
        <p:spPr>
          <a:xfrm>
            <a:off x="9315450" y="5505450"/>
            <a:ext cx="23526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rgbClr val="F3F5AD"/>
                </a:solidFill>
                <a:effectLst>
                  <a:glow rad="63500">
                    <a:schemeClr val="accent1">
                      <a:lumMod val="75000"/>
                      <a:alpha val="60000"/>
                    </a:schemeClr>
                  </a:glow>
                  <a:reflection blurRad="6350" stA="53000" endA="300" endPos="49000" dir="5400000" sy="-90000" algn="bl" rotWithShape="0"/>
                </a:effectLst>
                <a:latin typeface="Forte" panose="03060902040502070203" pitchFamily="66" charset="0"/>
              </a:rPr>
              <a:t>TryMe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259C4D-9BF2-42CC-AE84-DC81BFA9C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58" y="524442"/>
            <a:ext cx="6361284" cy="58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429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340</TotalTime>
  <Words>626</Words>
  <Application>Microsoft Office PowerPoint</Application>
  <PresentationFormat>Grand écran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Abadi</vt:lpstr>
      <vt:lpstr>Arial</vt:lpstr>
      <vt:lpstr>Calibri</vt:lpstr>
      <vt:lpstr>Century Gothic</vt:lpstr>
      <vt:lpstr>Forte</vt:lpstr>
      <vt:lpstr>Montserrat Medium</vt:lpstr>
      <vt:lpstr>Whitney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Joshua Harris</dc:creator>
  <cp:lastModifiedBy>Joshua Harris</cp:lastModifiedBy>
  <cp:revision>29</cp:revision>
  <dcterms:created xsi:type="dcterms:W3CDTF">2020-12-08T09:33:45Z</dcterms:created>
  <dcterms:modified xsi:type="dcterms:W3CDTF">2020-12-08T15:14:16Z</dcterms:modified>
</cp:coreProperties>
</file>