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60" r:id="rId6"/>
    <p:sldId id="261" r:id="rId7"/>
    <p:sldId id="265" r:id="rId8"/>
    <p:sldId id="264" r:id="rId9"/>
    <p:sldId id="267" r:id="rId10"/>
    <p:sldId id="269" r:id="rId11"/>
    <p:sldId id="270" r:id="rId12"/>
    <p:sldId id="268" r:id="rId13"/>
    <p:sldId id="272" r:id="rId14"/>
    <p:sldId id="271" r:id="rId15"/>
    <p:sldId id="266" r:id="rId16"/>
    <p:sldId id="274" r:id="rId17"/>
    <p:sldId id="275" r:id="rId18"/>
    <p:sldId id="277" r:id="rId19"/>
    <p:sldId id="307" r:id="rId20"/>
    <p:sldId id="308" r:id="rId21"/>
    <p:sldId id="276" r:id="rId22"/>
    <p:sldId id="273" r:id="rId23"/>
    <p:sldId id="280" r:id="rId24"/>
    <p:sldId id="294" r:id="rId25"/>
    <p:sldId id="295" r:id="rId26"/>
    <p:sldId id="281" r:id="rId27"/>
    <p:sldId id="282" r:id="rId28"/>
    <p:sldId id="283" r:id="rId29"/>
    <p:sldId id="312" r:id="rId30"/>
    <p:sldId id="284" r:id="rId31"/>
    <p:sldId id="285" r:id="rId32"/>
    <p:sldId id="286" r:id="rId33"/>
    <p:sldId id="287" r:id="rId34"/>
    <p:sldId id="288" r:id="rId35"/>
    <p:sldId id="289" r:id="rId36"/>
    <p:sldId id="290" r:id="rId37"/>
    <p:sldId id="291" r:id="rId38"/>
    <p:sldId id="292" r:id="rId39"/>
    <p:sldId id="296" r:id="rId40"/>
    <p:sldId id="297" r:id="rId41"/>
    <p:sldId id="298" r:id="rId42"/>
    <p:sldId id="310" r:id="rId43"/>
    <p:sldId id="311" r:id="rId44"/>
    <p:sldId id="299" r:id="rId45"/>
    <p:sldId id="300" r:id="rId46"/>
    <p:sldId id="306" r:id="rId47"/>
    <p:sldId id="301" r:id="rId48"/>
    <p:sldId id="302" r:id="rId49"/>
    <p:sldId id="303" r:id="rId50"/>
    <p:sldId id="304" r:id="rId51"/>
    <p:sldId id="305"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8" d="100"/>
          <a:sy n="88" d="100"/>
        </p:scale>
        <p:origin x="131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irrors.estointernet.in/apache/maven/maven-3/3.6.3/binaries/apache-maven-3.6.3-bin.tar.gz"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medium.com/happy5/aws-dynamic-inventory-and-ansible-thank-god-i-can-sleep-more-4d2aeadbc6f" TargetMode="Externa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609600" y="1066800"/>
            <a:ext cx="8154052" cy="4572000"/>
          </a:xfrm>
          <a:prstGeom prst="rect">
            <a:avLst/>
          </a:prstGeom>
          <a:noFill/>
          <a:ln w="9525">
            <a:noFill/>
            <a:miter lim="800000"/>
            <a:headEnd/>
            <a:tailEnd/>
          </a:ln>
          <a:effectLst/>
        </p:spPr>
      </p:pic>
      <p:sp>
        <p:nvSpPr>
          <p:cNvPr id="3" name="Title 1"/>
          <p:cNvSpPr txBox="1">
            <a:spLocks/>
          </p:cNvSpPr>
          <p:nvPr/>
        </p:nvSpPr>
        <p:spPr>
          <a:xfrm>
            <a:off x="381000" y="228601"/>
            <a:ext cx="7543800" cy="7619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ANSIBLE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2968633" cy="369332"/>
          </a:xfrm>
          <a:prstGeom prst="rect">
            <a:avLst/>
          </a:prstGeom>
        </p:spPr>
        <p:txBody>
          <a:bodyPr wrap="none">
            <a:spAutoFit/>
          </a:bodyPr>
          <a:lstStyle/>
          <a:p>
            <a:r>
              <a:rPr lang="en-US" b="1" dirty="0"/>
              <a:t>Managing Software Packages</a:t>
            </a:r>
          </a:p>
        </p:txBody>
      </p:sp>
      <p:sp>
        <p:nvSpPr>
          <p:cNvPr id="3" name="Rectangle 2"/>
          <p:cNvSpPr/>
          <p:nvPr/>
        </p:nvSpPr>
        <p:spPr>
          <a:xfrm>
            <a:off x="762000" y="533400"/>
            <a:ext cx="7924800" cy="646331"/>
          </a:xfrm>
          <a:prstGeom prst="rect">
            <a:avLst/>
          </a:prstGeom>
        </p:spPr>
        <p:txBody>
          <a:bodyPr wrap="square">
            <a:spAutoFit/>
          </a:bodyPr>
          <a:lstStyle/>
          <a:p>
            <a:r>
              <a:rPr lang="en-US" dirty="0"/>
              <a:t>If you need to install software packages through ‘yum’ or ‘apt’ you can use the below commands</a:t>
            </a:r>
          </a:p>
        </p:txBody>
      </p:sp>
      <p:sp>
        <p:nvSpPr>
          <p:cNvPr id="4" name="Rectangle 3"/>
          <p:cNvSpPr/>
          <p:nvPr/>
        </p:nvSpPr>
        <p:spPr>
          <a:xfrm>
            <a:off x="838200" y="1295400"/>
            <a:ext cx="7162800" cy="369332"/>
          </a:xfrm>
          <a:prstGeom prst="rect">
            <a:avLst/>
          </a:prstGeom>
        </p:spPr>
        <p:txBody>
          <a:bodyPr wrap="square">
            <a:spAutoFit/>
          </a:bodyPr>
          <a:lstStyle/>
          <a:p>
            <a:r>
              <a:rPr lang="en-US" dirty="0" err="1"/>
              <a:t>ansible</a:t>
            </a:r>
            <a:r>
              <a:rPr lang="en-US" dirty="0"/>
              <a:t> </a:t>
            </a:r>
            <a:r>
              <a:rPr lang="en-US" dirty="0" err="1"/>
              <a:t>webservers</a:t>
            </a:r>
            <a:r>
              <a:rPr lang="en-US" dirty="0"/>
              <a:t> -m yum -a "name=</a:t>
            </a:r>
            <a:r>
              <a:rPr lang="en-US" dirty="0" err="1"/>
              <a:t>git</a:t>
            </a:r>
            <a:r>
              <a:rPr lang="en-US" dirty="0"/>
              <a:t> state=present" --become</a:t>
            </a:r>
          </a:p>
        </p:txBody>
      </p:sp>
      <p:sp>
        <p:nvSpPr>
          <p:cNvPr id="5" name="Rectangle 4"/>
          <p:cNvSpPr/>
          <p:nvPr/>
        </p:nvSpPr>
        <p:spPr>
          <a:xfrm>
            <a:off x="457200" y="1752600"/>
            <a:ext cx="2613408" cy="369332"/>
          </a:xfrm>
          <a:prstGeom prst="rect">
            <a:avLst/>
          </a:prstGeom>
        </p:spPr>
        <p:txBody>
          <a:bodyPr wrap="none">
            <a:spAutoFit/>
          </a:bodyPr>
          <a:lstStyle/>
          <a:p>
            <a:r>
              <a:rPr lang="en-US" b="1" dirty="0"/>
              <a:t>Install Apache </a:t>
            </a:r>
            <a:r>
              <a:rPr lang="en-US" b="1" dirty="0" err="1"/>
              <a:t>Webserver</a:t>
            </a:r>
            <a:endParaRPr lang="en-US" b="1" dirty="0"/>
          </a:p>
        </p:txBody>
      </p:sp>
      <p:sp>
        <p:nvSpPr>
          <p:cNvPr id="6" name="Rectangle 5"/>
          <p:cNvSpPr/>
          <p:nvPr/>
        </p:nvSpPr>
        <p:spPr>
          <a:xfrm>
            <a:off x="914400" y="2133600"/>
            <a:ext cx="7086600" cy="369332"/>
          </a:xfrm>
          <a:prstGeom prst="rect">
            <a:avLst/>
          </a:prstGeom>
        </p:spPr>
        <p:txBody>
          <a:bodyPr wrap="square">
            <a:spAutoFit/>
          </a:bodyPr>
          <a:lstStyle/>
          <a:p>
            <a:r>
              <a:rPr lang="en-US" dirty="0" err="1"/>
              <a:t>ansible</a:t>
            </a:r>
            <a:r>
              <a:rPr lang="en-US" dirty="0"/>
              <a:t> </a:t>
            </a:r>
            <a:r>
              <a:rPr lang="en-US" dirty="0" err="1"/>
              <a:t>webservers</a:t>
            </a:r>
            <a:r>
              <a:rPr lang="en-US" dirty="0"/>
              <a:t> -m yum -a "name=</a:t>
            </a:r>
            <a:r>
              <a:rPr lang="en-US" dirty="0" err="1"/>
              <a:t>httpd</a:t>
            </a:r>
            <a:r>
              <a:rPr lang="en-US" dirty="0"/>
              <a:t> state=present" --become</a:t>
            </a:r>
          </a:p>
        </p:txBody>
      </p:sp>
      <p:sp>
        <p:nvSpPr>
          <p:cNvPr id="7" name="Rectangle 6"/>
          <p:cNvSpPr/>
          <p:nvPr/>
        </p:nvSpPr>
        <p:spPr>
          <a:xfrm>
            <a:off x="533400" y="2590800"/>
            <a:ext cx="1771191" cy="369332"/>
          </a:xfrm>
          <a:prstGeom prst="rect">
            <a:avLst/>
          </a:prstGeom>
        </p:spPr>
        <p:txBody>
          <a:bodyPr wrap="none">
            <a:spAutoFit/>
          </a:bodyPr>
          <a:lstStyle/>
          <a:p>
            <a:r>
              <a:rPr lang="en-US" b="1" dirty="0"/>
              <a:t>Manage services</a:t>
            </a:r>
          </a:p>
        </p:txBody>
      </p:sp>
      <p:sp>
        <p:nvSpPr>
          <p:cNvPr id="8" name="Rectangle 7"/>
          <p:cNvSpPr/>
          <p:nvPr/>
        </p:nvSpPr>
        <p:spPr>
          <a:xfrm>
            <a:off x="1066800" y="3048000"/>
            <a:ext cx="1634678" cy="923330"/>
          </a:xfrm>
          <a:prstGeom prst="rect">
            <a:avLst/>
          </a:prstGeom>
        </p:spPr>
        <p:txBody>
          <a:bodyPr wrap="none">
            <a:spAutoFit/>
          </a:bodyPr>
          <a:lstStyle/>
          <a:p>
            <a:r>
              <a:rPr lang="en-US" dirty="0"/>
              <a:t>State=started</a:t>
            </a:r>
          </a:p>
          <a:p>
            <a:r>
              <a:rPr lang="en-US" dirty="0"/>
              <a:t>State=stop</a:t>
            </a:r>
          </a:p>
          <a:p>
            <a:r>
              <a:rPr lang="en-US" dirty="0"/>
              <a:t>State=restarted</a:t>
            </a:r>
          </a:p>
        </p:txBody>
      </p:sp>
      <p:sp>
        <p:nvSpPr>
          <p:cNvPr id="9" name="Rectangle 8"/>
          <p:cNvSpPr/>
          <p:nvPr/>
        </p:nvSpPr>
        <p:spPr>
          <a:xfrm>
            <a:off x="457200" y="4267200"/>
            <a:ext cx="7543800" cy="646331"/>
          </a:xfrm>
          <a:prstGeom prst="rect">
            <a:avLst/>
          </a:prstGeom>
        </p:spPr>
        <p:txBody>
          <a:bodyPr wrap="square">
            <a:spAutoFit/>
          </a:bodyPr>
          <a:lstStyle/>
          <a:p>
            <a:r>
              <a:rPr lang="en-US" b="1" dirty="0"/>
              <a:t>All the Modules list:</a:t>
            </a:r>
          </a:p>
          <a:p>
            <a:r>
              <a:rPr lang="en-US" dirty="0"/>
              <a:t>https://</a:t>
            </a:r>
            <a:r>
              <a:rPr lang="en-US" dirty="0" smtClean="0"/>
              <a:t>docs.ansible.com/ansible/2.8/modules/list_of_all_modules.html</a:t>
            </a:r>
            <a:endParaRPr lang="en-US" dirty="0"/>
          </a:p>
        </p:txBody>
      </p:sp>
      <p:sp>
        <p:nvSpPr>
          <p:cNvPr id="10" name="Rectangle 9"/>
          <p:cNvSpPr/>
          <p:nvPr/>
        </p:nvSpPr>
        <p:spPr>
          <a:xfrm>
            <a:off x="533400" y="5029200"/>
            <a:ext cx="4572000" cy="1477328"/>
          </a:xfrm>
          <a:prstGeom prst="rect">
            <a:avLst/>
          </a:prstGeom>
        </p:spPr>
        <p:txBody>
          <a:bodyPr>
            <a:spAutoFit/>
          </a:bodyPr>
          <a:lstStyle/>
          <a:p>
            <a:pPr lvl="0">
              <a:spcBef>
                <a:spcPct val="0"/>
              </a:spcBef>
              <a:defRPr/>
            </a:pPr>
            <a:r>
              <a:rPr lang="en-US" dirty="0" err="1"/>
              <a:t>Ansible</a:t>
            </a:r>
            <a:r>
              <a:rPr lang="en-US" dirty="0"/>
              <a:t>-doc  –l (from command line)</a:t>
            </a:r>
          </a:p>
          <a:p>
            <a:pPr lvl="0">
              <a:spcBef>
                <a:spcPct val="0"/>
              </a:spcBef>
              <a:defRPr/>
            </a:pPr>
            <a:endParaRPr lang="en-US" b="1" dirty="0"/>
          </a:p>
          <a:p>
            <a:pPr lvl="0">
              <a:spcBef>
                <a:spcPct val="0"/>
              </a:spcBef>
              <a:defRPr/>
            </a:pPr>
            <a:r>
              <a:rPr lang="en-US" b="1" dirty="0"/>
              <a:t>To Check Particular module details</a:t>
            </a:r>
          </a:p>
          <a:p>
            <a:pPr lvl="0">
              <a:spcBef>
                <a:spcPct val="0"/>
              </a:spcBef>
              <a:defRPr/>
            </a:pPr>
            <a:endParaRPr lang="en-US" b="1" dirty="0"/>
          </a:p>
          <a:p>
            <a:pPr lvl="0">
              <a:spcBef>
                <a:spcPct val="0"/>
              </a:spcBef>
              <a:defRPr/>
            </a:pPr>
            <a:r>
              <a:rPr lang="en-US" dirty="0" err="1"/>
              <a:t>Ansible</a:t>
            </a:r>
            <a:r>
              <a:rPr lang="en-US" dirty="0"/>
              <a:t>-doc </a:t>
            </a:r>
            <a:r>
              <a:rPr lang="en-US" dirty="0" err="1"/>
              <a:t>modulename</a:t>
            </a:r>
            <a:r>
              <a:rPr lang="en-US" dirty="0"/>
              <a:t> (ex : ping)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1911421" cy="369332"/>
          </a:xfrm>
          <a:prstGeom prst="rect">
            <a:avLst/>
          </a:prstGeom>
        </p:spPr>
        <p:txBody>
          <a:bodyPr wrap="none">
            <a:spAutoFit/>
          </a:bodyPr>
          <a:lstStyle/>
          <a:p>
            <a:r>
              <a:rPr lang="en-US" b="1" dirty="0" err="1"/>
              <a:t>Ansible</a:t>
            </a:r>
            <a:r>
              <a:rPr lang="en-US" b="1" dirty="0"/>
              <a:t> Playbooks</a:t>
            </a:r>
          </a:p>
        </p:txBody>
      </p:sp>
      <p:sp>
        <p:nvSpPr>
          <p:cNvPr id="3" name="Rectangle 2"/>
          <p:cNvSpPr/>
          <p:nvPr/>
        </p:nvSpPr>
        <p:spPr>
          <a:xfrm>
            <a:off x="685800" y="838200"/>
            <a:ext cx="8001000" cy="923330"/>
          </a:xfrm>
          <a:prstGeom prst="rect">
            <a:avLst/>
          </a:prstGeom>
        </p:spPr>
        <p:txBody>
          <a:bodyPr wrap="square">
            <a:spAutoFit/>
          </a:bodyPr>
          <a:lstStyle/>
          <a:p>
            <a:r>
              <a:rPr lang="en-US" dirty="0"/>
              <a:t>Playbooks contain the steps which the user wants to execute on a particular machine. Playbooks are run sequentially. Playbooks are the building blocks for all the use cases of </a:t>
            </a:r>
            <a:r>
              <a:rPr lang="en-US" dirty="0" err="1"/>
              <a:t>Ansible</a:t>
            </a:r>
            <a:r>
              <a:rPr lang="en-US" dirty="0"/>
              <a:t>.</a:t>
            </a:r>
          </a:p>
        </p:txBody>
      </p:sp>
      <p:sp>
        <p:nvSpPr>
          <p:cNvPr id="4" name="Rectangle 3"/>
          <p:cNvSpPr/>
          <p:nvPr/>
        </p:nvSpPr>
        <p:spPr>
          <a:xfrm>
            <a:off x="838200" y="1828800"/>
            <a:ext cx="7772400" cy="646331"/>
          </a:xfrm>
          <a:prstGeom prst="rect">
            <a:avLst/>
          </a:prstGeom>
        </p:spPr>
        <p:txBody>
          <a:bodyPr wrap="square">
            <a:spAutoFit/>
          </a:bodyPr>
          <a:lstStyle/>
          <a:p>
            <a:r>
              <a:rPr lang="en-US" dirty="0"/>
              <a:t>Playbook is written in YAML format with a .</a:t>
            </a:r>
            <a:r>
              <a:rPr lang="en-US" dirty="0" err="1"/>
              <a:t>yml</a:t>
            </a:r>
            <a:r>
              <a:rPr lang="en-US" dirty="0"/>
              <a:t> file extension. One needs to be very careful with the format and alignment which makes it very sensitive</a:t>
            </a:r>
          </a:p>
        </p:txBody>
      </p:sp>
      <p:sp>
        <p:nvSpPr>
          <p:cNvPr id="5" name="Rectangle 4"/>
          <p:cNvSpPr/>
          <p:nvPr/>
        </p:nvSpPr>
        <p:spPr>
          <a:xfrm>
            <a:off x="1066800" y="2700278"/>
            <a:ext cx="7315200" cy="2862322"/>
          </a:xfrm>
          <a:prstGeom prst="rect">
            <a:avLst/>
          </a:prstGeom>
        </p:spPr>
        <p:txBody>
          <a:bodyPr wrap="square">
            <a:spAutoFit/>
          </a:bodyPr>
          <a:lstStyle/>
          <a:p>
            <a:r>
              <a:rPr lang="en-US" b="1" dirty="0"/>
              <a:t>It contains the following sections:</a:t>
            </a:r>
            <a:endParaRPr lang="en-US" dirty="0"/>
          </a:p>
          <a:p>
            <a:r>
              <a:rPr lang="en-US" dirty="0"/>
              <a:t>Every playbook starts with 3 hyphens ‘—‘</a:t>
            </a:r>
          </a:p>
          <a:p>
            <a:r>
              <a:rPr lang="en-US" b="1" dirty="0"/>
              <a:t>Host section</a:t>
            </a:r>
            <a:r>
              <a:rPr lang="en-US" dirty="0"/>
              <a:t> – Defines the target machines on which the playbook should run. This is based on the </a:t>
            </a:r>
            <a:r>
              <a:rPr lang="en-US" dirty="0" err="1"/>
              <a:t>Ansible</a:t>
            </a:r>
            <a:r>
              <a:rPr lang="en-US" dirty="0"/>
              <a:t> inventory file.</a:t>
            </a:r>
          </a:p>
          <a:p>
            <a:r>
              <a:rPr lang="en-US" b="1" dirty="0"/>
              <a:t>Variable section</a:t>
            </a:r>
            <a:r>
              <a:rPr lang="en-US" dirty="0"/>
              <a:t> – This is optional and can declare all the variables needed in the playbook. We will look at some examples as well.</a:t>
            </a:r>
          </a:p>
          <a:p>
            <a:r>
              <a:rPr lang="en-US" b="1" dirty="0"/>
              <a:t>Tasks section</a:t>
            </a:r>
            <a:r>
              <a:rPr lang="en-US" dirty="0"/>
              <a:t> – This section lists out all the tasks that should be executed on the target machine. It specifies the use of Modules. Every task has a name which is a small description of what the task will do and will be listed while the playbook is run.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762000"/>
            <a:ext cx="8077200" cy="2031325"/>
          </a:xfrm>
          <a:prstGeom prst="rect">
            <a:avLst/>
          </a:prstGeom>
        </p:spPr>
        <p:txBody>
          <a:bodyPr wrap="square">
            <a:spAutoFit/>
          </a:bodyPr>
          <a:lstStyle/>
          <a:p>
            <a:r>
              <a:rPr lang="en-US" dirty="0"/>
              <a:t>--- Playbook start</a:t>
            </a:r>
          </a:p>
          <a:p>
            <a:r>
              <a:rPr lang="en-US" dirty="0"/>
              <a:t>- hosts: </a:t>
            </a:r>
            <a:r>
              <a:rPr lang="en-US" dirty="0" err="1"/>
              <a:t>webservers</a:t>
            </a:r>
            <a:r>
              <a:rPr lang="en-US" dirty="0"/>
              <a:t> Specify the group or servers as per inventory to execute tasks</a:t>
            </a:r>
          </a:p>
          <a:p>
            <a:r>
              <a:rPr lang="en-US" dirty="0"/>
              <a:t>  become: true</a:t>
            </a:r>
          </a:p>
          <a:p>
            <a:r>
              <a:rPr lang="en-US" dirty="0"/>
              <a:t>  tasks:</a:t>
            </a:r>
          </a:p>
          <a:p>
            <a:r>
              <a:rPr lang="en-US" dirty="0"/>
              <a:t>  - name: Copy Tomcat ZIP file to install location Short description of the task</a:t>
            </a:r>
          </a:p>
          <a:p>
            <a:r>
              <a:rPr lang="en-US" dirty="0"/>
              <a:t>    copy: </a:t>
            </a:r>
            <a:r>
              <a:rPr lang="en-US" dirty="0" err="1"/>
              <a:t>src</a:t>
            </a:r>
            <a:r>
              <a:rPr lang="en-US" dirty="0"/>
              <a:t>=/home/</a:t>
            </a:r>
            <a:r>
              <a:rPr lang="en-US" dirty="0" err="1"/>
              <a:t>ansible</a:t>
            </a:r>
            <a:r>
              <a:rPr lang="en-US" dirty="0"/>
              <a:t>/</a:t>
            </a:r>
            <a:r>
              <a:rPr lang="en-US" dirty="0" err="1"/>
              <a:t>niranjan</a:t>
            </a:r>
            <a:r>
              <a:rPr lang="en-US" dirty="0"/>
              <a:t>/apache-tomcat-8.5.31.tar.gz </a:t>
            </a:r>
            <a:r>
              <a:rPr lang="en-US" dirty="0" err="1"/>
              <a:t>dest</a:t>
            </a:r>
            <a:r>
              <a:rPr lang="en-US" dirty="0"/>
              <a:t>=/opt/</a:t>
            </a:r>
            <a:r>
              <a:rPr lang="en-US" dirty="0" err="1"/>
              <a:t>niranjan</a:t>
            </a:r>
            <a:r>
              <a:rPr lang="en-US" dirty="0"/>
              <a:t>/tomcat</a:t>
            </a:r>
          </a:p>
        </p:txBody>
      </p:sp>
      <p:sp>
        <p:nvSpPr>
          <p:cNvPr id="4" name="Rectangle 3"/>
          <p:cNvSpPr/>
          <p:nvPr/>
        </p:nvSpPr>
        <p:spPr>
          <a:xfrm>
            <a:off x="304800" y="228600"/>
            <a:ext cx="2529731" cy="369332"/>
          </a:xfrm>
          <a:prstGeom prst="rect">
            <a:avLst/>
          </a:prstGeom>
        </p:spPr>
        <p:txBody>
          <a:bodyPr wrap="none">
            <a:spAutoFit/>
          </a:bodyPr>
          <a:lstStyle/>
          <a:p>
            <a:r>
              <a:rPr lang="en-US" b="1" dirty="0"/>
              <a:t>Sample playbook format</a:t>
            </a:r>
            <a:endParaRPr lang="en-US" dirty="0"/>
          </a:p>
        </p:txBody>
      </p:sp>
      <p:sp>
        <p:nvSpPr>
          <p:cNvPr id="5" name="Rectangle 4"/>
          <p:cNvSpPr/>
          <p:nvPr/>
        </p:nvSpPr>
        <p:spPr>
          <a:xfrm>
            <a:off x="533400" y="2971800"/>
            <a:ext cx="4572000" cy="369332"/>
          </a:xfrm>
          <a:prstGeom prst="rect">
            <a:avLst/>
          </a:prstGeom>
        </p:spPr>
        <p:txBody>
          <a:bodyPr>
            <a:spAutoFit/>
          </a:bodyPr>
          <a:lstStyle/>
          <a:p>
            <a:r>
              <a:rPr lang="en-US" b="1" dirty="0"/>
              <a:t>To run playbook</a:t>
            </a:r>
            <a:endParaRPr lang="en-US" dirty="0"/>
          </a:p>
        </p:txBody>
      </p:sp>
      <p:sp>
        <p:nvSpPr>
          <p:cNvPr id="6" name="Rectangle 5"/>
          <p:cNvSpPr/>
          <p:nvPr/>
        </p:nvSpPr>
        <p:spPr>
          <a:xfrm>
            <a:off x="1066800" y="3505200"/>
            <a:ext cx="3304494" cy="369332"/>
          </a:xfrm>
          <a:prstGeom prst="rect">
            <a:avLst/>
          </a:prstGeom>
        </p:spPr>
        <p:txBody>
          <a:bodyPr wrap="none">
            <a:spAutoFit/>
          </a:bodyPr>
          <a:lstStyle/>
          <a:p>
            <a:r>
              <a:rPr lang="en-US" dirty="0" err="1"/>
              <a:t>ansible</a:t>
            </a:r>
            <a:r>
              <a:rPr lang="en-US" dirty="0"/>
              <a:t>-playbook &lt;playbook.yml&gt;</a:t>
            </a:r>
          </a:p>
        </p:txBody>
      </p:sp>
      <p:sp>
        <p:nvSpPr>
          <p:cNvPr id="7" name="Rectangle 6"/>
          <p:cNvSpPr/>
          <p:nvPr/>
        </p:nvSpPr>
        <p:spPr>
          <a:xfrm>
            <a:off x="609600" y="3974068"/>
            <a:ext cx="3918189" cy="369332"/>
          </a:xfrm>
          <a:prstGeom prst="rect">
            <a:avLst/>
          </a:prstGeom>
        </p:spPr>
        <p:txBody>
          <a:bodyPr wrap="none">
            <a:spAutoFit/>
          </a:bodyPr>
          <a:lstStyle/>
          <a:p>
            <a:r>
              <a:rPr lang="en-US" b="1" dirty="0"/>
              <a:t>To check the playbook for syntax errors</a:t>
            </a:r>
            <a:endParaRPr lang="en-US" dirty="0"/>
          </a:p>
        </p:txBody>
      </p:sp>
      <p:sp>
        <p:nvSpPr>
          <p:cNvPr id="8" name="Rectangle 7"/>
          <p:cNvSpPr/>
          <p:nvPr/>
        </p:nvSpPr>
        <p:spPr>
          <a:xfrm>
            <a:off x="1143000" y="4572000"/>
            <a:ext cx="6629400" cy="369332"/>
          </a:xfrm>
          <a:prstGeom prst="rect">
            <a:avLst/>
          </a:prstGeom>
        </p:spPr>
        <p:txBody>
          <a:bodyPr wrap="square">
            <a:spAutoFit/>
          </a:bodyPr>
          <a:lstStyle/>
          <a:p>
            <a:r>
              <a:rPr lang="en-US" dirty="0" err="1"/>
              <a:t>ansible</a:t>
            </a:r>
            <a:r>
              <a:rPr lang="en-US" dirty="0"/>
              <a:t>-playbook &lt;playbook.yml&gt; --syntax-check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3787704" cy="369332"/>
          </a:xfrm>
          <a:prstGeom prst="rect">
            <a:avLst/>
          </a:prstGeom>
        </p:spPr>
        <p:txBody>
          <a:bodyPr wrap="none">
            <a:spAutoFit/>
          </a:bodyPr>
          <a:lstStyle/>
          <a:p>
            <a:r>
              <a:rPr lang="en-US" b="1" dirty="0"/>
              <a:t>Create the file on the target machines</a:t>
            </a:r>
          </a:p>
        </p:txBody>
      </p:sp>
      <p:sp>
        <p:nvSpPr>
          <p:cNvPr id="3" name="Rectangle 2"/>
          <p:cNvSpPr/>
          <p:nvPr/>
        </p:nvSpPr>
        <p:spPr>
          <a:xfrm>
            <a:off x="685800" y="762000"/>
            <a:ext cx="7620000" cy="1754326"/>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Create a file</a:t>
            </a:r>
          </a:p>
          <a:p>
            <a:r>
              <a:rPr lang="en-US" dirty="0"/>
              <a:t>    file: path=/home/</a:t>
            </a:r>
            <a:r>
              <a:rPr lang="en-US" dirty="0" err="1"/>
              <a:t>ansible</a:t>
            </a:r>
            <a:r>
              <a:rPr lang="en-US" dirty="0"/>
              <a:t>/sankar.txt state=touch</a:t>
            </a:r>
          </a:p>
        </p:txBody>
      </p:sp>
      <p:pic>
        <p:nvPicPr>
          <p:cNvPr id="27649" name="Picture 1"/>
          <p:cNvPicPr>
            <a:picLocks noChangeAspect="1" noChangeArrowheads="1"/>
          </p:cNvPicPr>
          <p:nvPr/>
        </p:nvPicPr>
        <p:blipFill>
          <a:blip r:embed="rId2"/>
          <a:srcRect/>
          <a:stretch>
            <a:fillRect/>
          </a:stretch>
        </p:blipFill>
        <p:spPr bwMode="auto">
          <a:xfrm>
            <a:off x="914400" y="2666999"/>
            <a:ext cx="7391400" cy="2088791"/>
          </a:xfrm>
          <a:prstGeom prst="rect">
            <a:avLst/>
          </a:prstGeom>
          <a:noFill/>
          <a:ln w="9525">
            <a:noFill/>
            <a:miter lim="800000"/>
            <a:headEnd/>
            <a:tailEnd/>
          </a:ln>
          <a:effectLst/>
        </p:spPr>
      </p:pic>
      <p:sp>
        <p:nvSpPr>
          <p:cNvPr id="5" name="Rectangle 4"/>
          <p:cNvSpPr/>
          <p:nvPr/>
        </p:nvSpPr>
        <p:spPr>
          <a:xfrm>
            <a:off x="990600" y="5181600"/>
            <a:ext cx="7543800" cy="369332"/>
          </a:xfrm>
          <a:prstGeom prst="rect">
            <a:avLst/>
          </a:prstGeom>
        </p:spPr>
        <p:txBody>
          <a:bodyPr wrap="square">
            <a:spAutoFit/>
          </a:bodyPr>
          <a:lstStyle/>
          <a:p>
            <a:r>
              <a:rPr lang="en-US" dirty="0"/>
              <a:t>In the above example, we have used the </a:t>
            </a:r>
            <a:r>
              <a:rPr lang="en-US" b="1" dirty="0"/>
              <a:t>file </a:t>
            </a:r>
            <a:r>
              <a:rPr lang="en-US" dirty="0"/>
              <a:t>module to create the file.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077200" cy="369332"/>
          </a:xfrm>
          <a:prstGeom prst="rect">
            <a:avLst/>
          </a:prstGeom>
        </p:spPr>
        <p:txBody>
          <a:bodyPr wrap="square">
            <a:spAutoFit/>
          </a:bodyPr>
          <a:lstStyle/>
          <a:p>
            <a:r>
              <a:rPr lang="en-US" b="1" dirty="0"/>
              <a:t>Create a directory with the mode as 775 and owner/group as </a:t>
            </a:r>
            <a:r>
              <a:rPr lang="en-US" b="1" dirty="0" err="1"/>
              <a:t>Ansible</a:t>
            </a:r>
            <a:r>
              <a:rPr lang="en-US" dirty="0"/>
              <a:t>.</a:t>
            </a:r>
          </a:p>
        </p:txBody>
      </p:sp>
      <p:sp>
        <p:nvSpPr>
          <p:cNvPr id="3" name="Rectangle 2"/>
          <p:cNvSpPr/>
          <p:nvPr/>
        </p:nvSpPr>
        <p:spPr>
          <a:xfrm>
            <a:off x="533400" y="685800"/>
            <a:ext cx="8077200" cy="2031325"/>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Create directory</a:t>
            </a:r>
          </a:p>
          <a:p>
            <a:r>
              <a:rPr lang="en-US" dirty="0"/>
              <a:t>    file: path=/home/</a:t>
            </a:r>
            <a:r>
              <a:rPr lang="en-US" dirty="0" err="1"/>
              <a:t>ansible</a:t>
            </a:r>
            <a:r>
              <a:rPr lang="en-US" dirty="0"/>
              <a:t>/</a:t>
            </a:r>
            <a:r>
              <a:rPr lang="en-US" dirty="0" err="1"/>
              <a:t>sankar</a:t>
            </a:r>
            <a:r>
              <a:rPr lang="en-US" dirty="0"/>
              <a:t> state=directory mode=775 owner=</a:t>
            </a:r>
            <a:r>
              <a:rPr lang="en-US" dirty="0" err="1"/>
              <a:t>ansible</a:t>
            </a:r>
            <a:r>
              <a:rPr lang="en-US" dirty="0"/>
              <a:t> group=</a:t>
            </a:r>
            <a:r>
              <a:rPr lang="en-US" dirty="0" err="1"/>
              <a:t>ansible</a:t>
            </a:r>
            <a:endParaRPr lang="en-US" dirty="0"/>
          </a:p>
        </p:txBody>
      </p:sp>
      <p:sp>
        <p:nvSpPr>
          <p:cNvPr id="4" name="Rectangle 3"/>
          <p:cNvSpPr/>
          <p:nvPr/>
        </p:nvSpPr>
        <p:spPr>
          <a:xfrm>
            <a:off x="533400" y="2886670"/>
            <a:ext cx="7848600" cy="646331"/>
          </a:xfrm>
          <a:prstGeom prst="rect">
            <a:avLst/>
          </a:prstGeom>
        </p:spPr>
        <p:txBody>
          <a:bodyPr wrap="square">
            <a:spAutoFit/>
          </a:bodyPr>
          <a:lstStyle/>
          <a:p>
            <a:r>
              <a:rPr lang="en-US" dirty="0"/>
              <a:t>Create multiple directories. To create multiple directories with one single task you can use the loop </a:t>
            </a:r>
            <a:r>
              <a:rPr lang="en-US" b="1" dirty="0" err="1"/>
              <a:t>with_items</a:t>
            </a:r>
            <a:r>
              <a:rPr lang="en-US" dirty="0"/>
              <a:t> statement</a:t>
            </a:r>
          </a:p>
        </p:txBody>
      </p:sp>
      <p:sp>
        <p:nvSpPr>
          <p:cNvPr id="5" name="Rectangle 4"/>
          <p:cNvSpPr/>
          <p:nvPr/>
        </p:nvSpPr>
        <p:spPr>
          <a:xfrm>
            <a:off x="1600200" y="3581400"/>
            <a:ext cx="4572000" cy="2862322"/>
          </a:xfrm>
          <a:prstGeom prst="rect">
            <a:avLst/>
          </a:prstGeom>
        </p:spPr>
        <p:txBody>
          <a:bodyPr>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Create multiple directories</a:t>
            </a:r>
          </a:p>
          <a:p>
            <a:r>
              <a:rPr lang="en-US" dirty="0"/>
              <a:t>    file: path={{item}} state=directory</a:t>
            </a:r>
          </a:p>
          <a:p>
            <a:r>
              <a:rPr lang="en-US" dirty="0"/>
              <a:t>    </a:t>
            </a:r>
            <a:r>
              <a:rPr lang="en-US" dirty="0" err="1"/>
              <a:t>with_items</a:t>
            </a:r>
            <a:r>
              <a:rPr lang="en-US" dirty="0"/>
              <a:t>:</a:t>
            </a:r>
          </a:p>
          <a:p>
            <a:r>
              <a:rPr lang="en-US" dirty="0"/>
              <a:t>     - '/home/</a:t>
            </a:r>
            <a:r>
              <a:rPr lang="en-US" dirty="0" err="1"/>
              <a:t>ansible</a:t>
            </a:r>
            <a:r>
              <a:rPr lang="en-US" dirty="0"/>
              <a:t>/vn1'</a:t>
            </a:r>
          </a:p>
          <a:p>
            <a:r>
              <a:rPr lang="en-US" dirty="0"/>
              <a:t>     - '/home/</a:t>
            </a:r>
            <a:r>
              <a:rPr lang="en-US" dirty="0" err="1"/>
              <a:t>ansible</a:t>
            </a:r>
            <a:r>
              <a:rPr lang="en-US" dirty="0"/>
              <a:t>/vn2'</a:t>
            </a:r>
          </a:p>
          <a:p>
            <a:r>
              <a:rPr lang="en-US" dirty="0"/>
              <a:t>     - '/home/</a:t>
            </a:r>
            <a:r>
              <a:rPr lang="en-US" dirty="0" err="1"/>
              <a:t>ansible</a:t>
            </a:r>
            <a:r>
              <a:rPr lang="en-US" dirty="0"/>
              <a:t>/vn3'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1270412" cy="369332"/>
          </a:xfrm>
          <a:prstGeom prst="rect">
            <a:avLst/>
          </a:prstGeom>
        </p:spPr>
        <p:txBody>
          <a:bodyPr wrap="none">
            <a:spAutoFit/>
          </a:bodyPr>
          <a:lstStyle/>
          <a:p>
            <a:r>
              <a:rPr lang="en-US" b="1" dirty="0"/>
              <a:t>Create user</a:t>
            </a:r>
            <a:endParaRPr lang="en-US" dirty="0"/>
          </a:p>
        </p:txBody>
      </p:sp>
      <p:sp>
        <p:nvSpPr>
          <p:cNvPr id="3" name="Rectangle 2"/>
          <p:cNvSpPr/>
          <p:nvPr/>
        </p:nvSpPr>
        <p:spPr>
          <a:xfrm>
            <a:off x="838200" y="762000"/>
            <a:ext cx="7467600" cy="1754326"/>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Create User</a:t>
            </a:r>
          </a:p>
          <a:p>
            <a:r>
              <a:rPr lang="en-US" dirty="0"/>
              <a:t>    user: name=</a:t>
            </a:r>
            <a:r>
              <a:rPr lang="en-US" dirty="0" err="1"/>
              <a:t>sankar</a:t>
            </a:r>
            <a:r>
              <a:rPr lang="en-US" dirty="0"/>
              <a:t> password=</a:t>
            </a:r>
            <a:r>
              <a:rPr lang="en-US" dirty="0" err="1"/>
              <a:t>sankar</a:t>
            </a:r>
            <a:r>
              <a:rPr lang="en-US" dirty="0"/>
              <a:t> groups=</a:t>
            </a:r>
            <a:r>
              <a:rPr lang="en-US" dirty="0" err="1"/>
              <a:t>ansible</a:t>
            </a:r>
            <a:r>
              <a:rPr lang="en-US" dirty="0"/>
              <a:t> shell=/bin/bash</a:t>
            </a:r>
          </a:p>
        </p:txBody>
      </p:sp>
      <p:sp>
        <p:nvSpPr>
          <p:cNvPr id="5" name="Rectangle 4"/>
          <p:cNvSpPr/>
          <p:nvPr/>
        </p:nvSpPr>
        <p:spPr>
          <a:xfrm>
            <a:off x="1066800" y="5525869"/>
            <a:ext cx="7315200" cy="646331"/>
          </a:xfrm>
          <a:prstGeom prst="rect">
            <a:avLst/>
          </a:prstGeom>
        </p:spPr>
        <p:txBody>
          <a:bodyPr wrap="square">
            <a:spAutoFit/>
          </a:bodyPr>
          <a:lstStyle/>
          <a:p>
            <a:r>
              <a:rPr lang="en-US" dirty="0"/>
              <a:t>In the above playbook, </a:t>
            </a:r>
            <a:r>
              <a:rPr lang="en-US" b="1" dirty="0"/>
              <a:t>remove=yes</a:t>
            </a:r>
            <a:r>
              <a:rPr lang="en-US" dirty="0"/>
              <a:t> will remove the home directory and </a:t>
            </a:r>
            <a:r>
              <a:rPr lang="en-US" b="1" dirty="0"/>
              <a:t>force=yes</a:t>
            </a:r>
            <a:r>
              <a:rPr lang="en-US" dirty="0"/>
              <a:t> will remove the files in the directory.</a:t>
            </a:r>
          </a:p>
        </p:txBody>
      </p:sp>
      <p:sp>
        <p:nvSpPr>
          <p:cNvPr id="6" name="Rectangle 5"/>
          <p:cNvSpPr/>
          <p:nvPr/>
        </p:nvSpPr>
        <p:spPr>
          <a:xfrm>
            <a:off x="1066800" y="3302675"/>
            <a:ext cx="6705600" cy="1754326"/>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Remove User</a:t>
            </a:r>
          </a:p>
          <a:p>
            <a:r>
              <a:rPr lang="en-US" dirty="0"/>
              <a:t>    user: name=</a:t>
            </a:r>
            <a:r>
              <a:rPr lang="en-US" dirty="0" err="1"/>
              <a:t>sankar</a:t>
            </a:r>
            <a:r>
              <a:rPr lang="en-US" dirty="0"/>
              <a:t> state=absent remove=yes force=yes</a:t>
            </a:r>
          </a:p>
        </p:txBody>
      </p:sp>
      <p:sp>
        <p:nvSpPr>
          <p:cNvPr id="7" name="Rectangle 6"/>
          <p:cNvSpPr/>
          <p:nvPr/>
        </p:nvSpPr>
        <p:spPr>
          <a:xfrm>
            <a:off x="685800" y="2743200"/>
            <a:ext cx="1273490" cy="369332"/>
          </a:xfrm>
          <a:prstGeom prst="rect">
            <a:avLst/>
          </a:prstGeom>
        </p:spPr>
        <p:txBody>
          <a:bodyPr wrap="none">
            <a:spAutoFit/>
          </a:bodyPr>
          <a:lstStyle/>
          <a:p>
            <a:r>
              <a:rPr lang="en-US" b="1" dirty="0"/>
              <a:t>Delete user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1479764" cy="369332"/>
          </a:xfrm>
          <a:prstGeom prst="rect">
            <a:avLst/>
          </a:prstGeom>
        </p:spPr>
        <p:txBody>
          <a:bodyPr wrap="none">
            <a:spAutoFit/>
          </a:bodyPr>
          <a:lstStyle/>
          <a:p>
            <a:r>
              <a:rPr lang="en-US" b="1" dirty="0"/>
              <a:t>Replace word</a:t>
            </a:r>
            <a:endParaRPr lang="en-US" dirty="0"/>
          </a:p>
        </p:txBody>
      </p:sp>
      <p:sp>
        <p:nvSpPr>
          <p:cNvPr id="3" name="Rectangle 2"/>
          <p:cNvSpPr/>
          <p:nvPr/>
        </p:nvSpPr>
        <p:spPr>
          <a:xfrm>
            <a:off x="762000" y="685800"/>
            <a:ext cx="4572000" cy="2031325"/>
          </a:xfrm>
          <a:prstGeom prst="rect">
            <a:avLst/>
          </a:prstGeom>
        </p:spPr>
        <p:txBody>
          <a:bodyPr>
            <a:spAutoFit/>
          </a:bodyPr>
          <a:lstStyle/>
          <a:p>
            <a:r>
              <a:rPr lang="en-US" dirty="0"/>
              <a:t>- hosts: </a:t>
            </a:r>
            <a:r>
              <a:rPr lang="en-US" dirty="0" err="1"/>
              <a:t>webservers</a:t>
            </a:r>
            <a:endParaRPr lang="en-US" dirty="0"/>
          </a:p>
          <a:p>
            <a:r>
              <a:rPr lang="en-US" dirty="0"/>
              <a:t>  tasks:</a:t>
            </a:r>
          </a:p>
          <a:p>
            <a:r>
              <a:rPr lang="en-US" dirty="0"/>
              <a:t>  - name: Replace example</a:t>
            </a:r>
          </a:p>
          <a:p>
            <a:r>
              <a:rPr lang="en-US" dirty="0"/>
              <a:t>    replace:</a:t>
            </a:r>
          </a:p>
          <a:p>
            <a:r>
              <a:rPr lang="en-US" dirty="0"/>
              <a:t>     path: /home/</a:t>
            </a:r>
            <a:r>
              <a:rPr lang="en-US" dirty="0" err="1"/>
              <a:t>ansible</a:t>
            </a:r>
            <a:r>
              <a:rPr lang="en-US" dirty="0"/>
              <a:t>/</a:t>
            </a:r>
            <a:r>
              <a:rPr lang="en-US" dirty="0" err="1"/>
              <a:t>passwd</a:t>
            </a:r>
            <a:endParaRPr lang="en-US" dirty="0"/>
          </a:p>
          <a:p>
            <a:r>
              <a:rPr lang="en-US" dirty="0"/>
              <a:t>     </a:t>
            </a:r>
            <a:r>
              <a:rPr lang="en-US" dirty="0" err="1"/>
              <a:t>regexp</a:t>
            </a:r>
            <a:r>
              <a:rPr lang="en-US" dirty="0"/>
              <a:t>: 'shutdown'</a:t>
            </a:r>
          </a:p>
          <a:p>
            <a:r>
              <a:rPr lang="en-US" dirty="0"/>
              <a:t>     replace: "breakdown"</a:t>
            </a:r>
          </a:p>
        </p:txBody>
      </p:sp>
      <p:sp>
        <p:nvSpPr>
          <p:cNvPr id="4" name="Rectangle 3"/>
          <p:cNvSpPr/>
          <p:nvPr/>
        </p:nvSpPr>
        <p:spPr>
          <a:xfrm>
            <a:off x="685800" y="3581400"/>
            <a:ext cx="6324600" cy="2585323"/>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tasks:</a:t>
            </a:r>
          </a:p>
          <a:p>
            <a:r>
              <a:rPr lang="en-US" dirty="0"/>
              <a:t>  - name: </a:t>
            </a:r>
            <a:r>
              <a:rPr lang="en-US" dirty="0" err="1"/>
              <a:t>Ansible</a:t>
            </a:r>
            <a:r>
              <a:rPr lang="en-US" dirty="0"/>
              <a:t> zip directory example</a:t>
            </a:r>
          </a:p>
          <a:p>
            <a:r>
              <a:rPr lang="en-US" dirty="0"/>
              <a:t>    archive:</a:t>
            </a:r>
          </a:p>
          <a:p>
            <a:r>
              <a:rPr lang="en-US" dirty="0"/>
              <a:t>     path:</a:t>
            </a:r>
          </a:p>
          <a:p>
            <a:r>
              <a:rPr lang="en-US" dirty="0"/>
              <a:t>     - /home/</a:t>
            </a:r>
            <a:r>
              <a:rPr lang="en-US" dirty="0" err="1"/>
              <a:t>ansible</a:t>
            </a:r>
            <a:endParaRPr lang="en-US" dirty="0"/>
          </a:p>
          <a:p>
            <a:r>
              <a:rPr lang="en-US" dirty="0"/>
              <a:t>     </a:t>
            </a:r>
            <a:r>
              <a:rPr lang="en-US" dirty="0" err="1"/>
              <a:t>dest</a:t>
            </a:r>
            <a:r>
              <a:rPr lang="en-US" dirty="0"/>
              <a:t>: /home/</a:t>
            </a:r>
            <a:r>
              <a:rPr lang="en-US" dirty="0" err="1"/>
              <a:t>ansible</a:t>
            </a:r>
            <a:r>
              <a:rPr lang="en-US" dirty="0"/>
              <a:t>/sankar.zip</a:t>
            </a:r>
          </a:p>
          <a:p>
            <a:r>
              <a:rPr lang="en-US" dirty="0"/>
              <a:t>     format: zip</a:t>
            </a:r>
          </a:p>
        </p:txBody>
      </p:sp>
      <p:sp>
        <p:nvSpPr>
          <p:cNvPr id="5" name="Rectangle 4"/>
          <p:cNvSpPr/>
          <p:nvPr/>
        </p:nvSpPr>
        <p:spPr>
          <a:xfrm>
            <a:off x="381000" y="3200400"/>
            <a:ext cx="1261692" cy="369332"/>
          </a:xfrm>
          <a:prstGeom prst="rect">
            <a:avLst/>
          </a:prstGeom>
        </p:spPr>
        <p:txBody>
          <a:bodyPr wrap="none">
            <a:spAutoFit/>
          </a:bodyPr>
          <a:lstStyle/>
          <a:p>
            <a:r>
              <a:rPr lang="en-US" b="1" dirty="0"/>
              <a:t>Zip content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077200" cy="369332"/>
          </a:xfrm>
          <a:prstGeom prst="rect">
            <a:avLst/>
          </a:prstGeom>
        </p:spPr>
        <p:txBody>
          <a:bodyPr wrap="square">
            <a:spAutoFit/>
          </a:bodyPr>
          <a:lstStyle/>
          <a:p>
            <a:r>
              <a:rPr lang="en-US" b="1" dirty="0"/>
              <a:t>Apache installation</a:t>
            </a:r>
            <a:r>
              <a:rPr lang="en-US" dirty="0"/>
              <a:t>. </a:t>
            </a:r>
          </a:p>
        </p:txBody>
      </p:sp>
      <p:sp>
        <p:nvSpPr>
          <p:cNvPr id="4" name="Rectangle 3"/>
          <p:cNvSpPr/>
          <p:nvPr/>
        </p:nvSpPr>
        <p:spPr>
          <a:xfrm>
            <a:off x="533400" y="685800"/>
            <a:ext cx="4572000" cy="2308324"/>
          </a:xfrm>
          <a:prstGeom prst="rect">
            <a:avLst/>
          </a:prstGeom>
        </p:spPr>
        <p:txBody>
          <a:bodyPr>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Install Package</a:t>
            </a:r>
          </a:p>
          <a:p>
            <a:r>
              <a:rPr lang="en-US" dirty="0"/>
              <a:t>    yum: name=</a:t>
            </a:r>
            <a:r>
              <a:rPr lang="en-US" dirty="0" err="1"/>
              <a:t>httpd</a:t>
            </a:r>
            <a:r>
              <a:rPr lang="en-US" dirty="0"/>
              <a:t> state=present</a:t>
            </a:r>
          </a:p>
          <a:p>
            <a:r>
              <a:rPr lang="en-US" dirty="0"/>
              <a:t>  - name: Start </a:t>
            </a:r>
            <a:r>
              <a:rPr lang="en-US" dirty="0" err="1"/>
              <a:t>httpd</a:t>
            </a:r>
            <a:r>
              <a:rPr lang="en-US" dirty="0"/>
              <a:t> service</a:t>
            </a:r>
          </a:p>
          <a:p>
            <a:r>
              <a:rPr lang="en-US" dirty="0"/>
              <a:t>    service: name=</a:t>
            </a:r>
            <a:r>
              <a:rPr lang="en-US" dirty="0" err="1"/>
              <a:t>httpd</a:t>
            </a:r>
            <a:r>
              <a:rPr lang="en-US" dirty="0"/>
              <a:t> state=started</a:t>
            </a:r>
          </a:p>
        </p:txBody>
      </p:sp>
      <p:sp>
        <p:nvSpPr>
          <p:cNvPr id="9" name="Rectangle 8"/>
          <p:cNvSpPr/>
          <p:nvPr/>
        </p:nvSpPr>
        <p:spPr>
          <a:xfrm>
            <a:off x="381000" y="3429000"/>
            <a:ext cx="1737463" cy="369332"/>
          </a:xfrm>
          <a:prstGeom prst="rect">
            <a:avLst/>
          </a:prstGeom>
        </p:spPr>
        <p:txBody>
          <a:bodyPr wrap="none">
            <a:spAutoFit/>
          </a:bodyPr>
          <a:lstStyle/>
          <a:p>
            <a:r>
              <a:rPr lang="en-US" b="1" dirty="0"/>
              <a:t>GIT installation</a:t>
            </a:r>
            <a:r>
              <a:rPr lang="en-US" dirty="0"/>
              <a:t>. </a:t>
            </a:r>
          </a:p>
        </p:txBody>
      </p:sp>
      <p:sp>
        <p:nvSpPr>
          <p:cNvPr id="10" name="Rectangle 9"/>
          <p:cNvSpPr/>
          <p:nvPr/>
        </p:nvSpPr>
        <p:spPr>
          <a:xfrm>
            <a:off x="685800" y="4038600"/>
            <a:ext cx="4572000" cy="1754326"/>
          </a:xfrm>
          <a:prstGeom prst="rect">
            <a:avLst/>
          </a:prstGeom>
        </p:spPr>
        <p:txBody>
          <a:bodyPr>
            <a:spAutoFit/>
          </a:bodyPr>
          <a:lstStyle/>
          <a:p>
            <a:r>
              <a:rPr lang="en-US" dirty="0"/>
              <a:t>---</a:t>
            </a:r>
          </a:p>
          <a:p>
            <a:r>
              <a:rPr lang="en-US" dirty="0"/>
              <a:t>- hosts: </a:t>
            </a:r>
            <a:r>
              <a:rPr lang="en-US" dirty="0" err="1"/>
              <a:t>webservers</a:t>
            </a:r>
            <a:endParaRPr lang="en-US" dirty="0"/>
          </a:p>
          <a:p>
            <a:r>
              <a:rPr lang="en-US" dirty="0"/>
              <a:t>  become: true</a:t>
            </a:r>
          </a:p>
          <a:p>
            <a:r>
              <a:rPr lang="en-US" dirty="0"/>
              <a:t>  tasks:</a:t>
            </a:r>
          </a:p>
          <a:p>
            <a:r>
              <a:rPr lang="en-US" dirty="0"/>
              <a:t>  - name: Install Package</a:t>
            </a:r>
          </a:p>
          <a:p>
            <a:r>
              <a:rPr lang="en-US" dirty="0"/>
              <a:t>    yum: name=</a:t>
            </a:r>
            <a:r>
              <a:rPr lang="en-US" dirty="0" err="1"/>
              <a:t>vim,git</a:t>
            </a:r>
            <a:r>
              <a:rPr lang="en-US" dirty="0"/>
              <a:t> state=latest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85800"/>
            <a:ext cx="8915400" cy="5816977"/>
          </a:xfrm>
          <a:prstGeom prst="rect">
            <a:avLst/>
          </a:prstGeom>
        </p:spPr>
        <p:txBody>
          <a:bodyPr wrap="square">
            <a:spAutoFit/>
          </a:bodyPr>
          <a:lstStyle/>
          <a:p>
            <a:r>
              <a:rPr lang="en-US" sz="1200" dirty="0"/>
              <a:t>---</a:t>
            </a:r>
          </a:p>
          <a:p>
            <a:r>
              <a:rPr lang="en-US" sz="1200" dirty="0"/>
              <a:t>- hosts: webservers</a:t>
            </a:r>
          </a:p>
          <a:p>
            <a:r>
              <a:rPr lang="en-US" sz="1200" dirty="0"/>
              <a:t>  become: true</a:t>
            </a:r>
          </a:p>
          <a:p>
            <a:r>
              <a:rPr lang="en-US" sz="1200" dirty="0"/>
              <a:t>  tasks:</a:t>
            </a:r>
          </a:p>
          <a:p>
            <a:r>
              <a:rPr lang="en-US" sz="1200" dirty="0"/>
              <a:t>  - name: Install Java</a:t>
            </a:r>
          </a:p>
          <a:p>
            <a:r>
              <a:rPr lang="en-US" sz="1200" dirty="0"/>
              <a:t>    command: yum install java-1.8.0-openjdk -y</a:t>
            </a:r>
          </a:p>
          <a:p>
            <a:r>
              <a:rPr lang="en-US" sz="1200" dirty="0"/>
              <a:t>    command: yum install java-1.8.0-openjdk-devel -y</a:t>
            </a:r>
          </a:p>
          <a:p>
            <a:r>
              <a:rPr lang="en-US" sz="1200" dirty="0"/>
              <a:t>  - name: Setup Environment variables</a:t>
            </a:r>
          </a:p>
          <a:p>
            <a:r>
              <a:rPr lang="en-US" sz="1200" dirty="0"/>
              <a:t>    copy:</a:t>
            </a:r>
          </a:p>
          <a:p>
            <a:r>
              <a:rPr lang="en-US" sz="1200" dirty="0"/>
              <a:t>      content: "export JAVA_HOME=/</a:t>
            </a:r>
            <a:r>
              <a:rPr lang="en-US" sz="1200" dirty="0" err="1"/>
              <a:t>usr</a:t>
            </a:r>
            <a:r>
              <a:rPr lang="en-US" sz="1200" dirty="0"/>
              <a:t>/lib/</a:t>
            </a:r>
            <a:r>
              <a:rPr lang="en-US" sz="1200" dirty="0" err="1"/>
              <a:t>jvm</a:t>
            </a:r>
            <a:r>
              <a:rPr lang="en-US" sz="1200" dirty="0"/>
              <a:t>/jre-1.8.0-openjdk \n"</a:t>
            </a:r>
          </a:p>
          <a:p>
            <a:r>
              <a:rPr lang="en-US" sz="1200" dirty="0"/>
              <a:t>      </a:t>
            </a:r>
            <a:r>
              <a:rPr lang="en-US" sz="1200" dirty="0" err="1"/>
              <a:t>dest</a:t>
            </a:r>
            <a:r>
              <a:rPr lang="en-US" sz="1200" dirty="0"/>
              <a:t>: "/</a:t>
            </a:r>
            <a:r>
              <a:rPr lang="en-US" sz="1200" dirty="0" err="1"/>
              <a:t>etc</a:t>
            </a:r>
            <a:r>
              <a:rPr lang="en-US" sz="1200" dirty="0"/>
              <a:t>/</a:t>
            </a:r>
            <a:r>
              <a:rPr lang="en-US" sz="1200" dirty="0" err="1"/>
              <a:t>profile.d</a:t>
            </a:r>
            <a:r>
              <a:rPr lang="en-US" sz="1200" dirty="0"/>
              <a:t>/maven.sh"</a:t>
            </a:r>
          </a:p>
          <a:p>
            <a:r>
              <a:rPr lang="en-US" sz="1200" dirty="0"/>
              <a:t>  - </a:t>
            </a:r>
            <a:r>
              <a:rPr lang="en-US" sz="1200" dirty="0" err="1"/>
              <a:t>lineinfile</a:t>
            </a:r>
            <a:r>
              <a:rPr lang="en-US" sz="1200" dirty="0"/>
              <a:t>:</a:t>
            </a:r>
          </a:p>
          <a:p>
            <a:r>
              <a:rPr lang="en-US" sz="1200" dirty="0"/>
              <a:t>      path: /etc/profile.d/maven.sh</a:t>
            </a:r>
          </a:p>
          <a:p>
            <a:r>
              <a:rPr lang="en-US" sz="1200" dirty="0"/>
              <a:t>      line: 'export JRE_HOME=/</a:t>
            </a:r>
            <a:r>
              <a:rPr lang="en-US" sz="1200" dirty="0" err="1"/>
              <a:t>usr</a:t>
            </a:r>
            <a:r>
              <a:rPr lang="en-US" sz="1200" dirty="0"/>
              <a:t>/lib/</a:t>
            </a:r>
            <a:r>
              <a:rPr lang="en-US" sz="1200" dirty="0" err="1"/>
              <a:t>jvm</a:t>
            </a:r>
            <a:r>
              <a:rPr lang="en-US" sz="1200" dirty="0"/>
              <a:t>/</a:t>
            </a:r>
            <a:r>
              <a:rPr lang="en-US" sz="1200" dirty="0" err="1"/>
              <a:t>jre</a:t>
            </a:r>
            <a:r>
              <a:rPr lang="en-US" sz="1200" dirty="0"/>
              <a:t>'</a:t>
            </a:r>
          </a:p>
          <a:p>
            <a:r>
              <a:rPr lang="en-US" sz="1200" dirty="0"/>
              <a:t>  - name: Create directory</a:t>
            </a:r>
          </a:p>
          <a:p>
            <a:r>
              <a:rPr lang="en-US" sz="1200" dirty="0"/>
              <a:t>    file: path=/opt/</a:t>
            </a:r>
            <a:r>
              <a:rPr lang="en-US" sz="1200" dirty="0" err="1"/>
              <a:t>sankar</a:t>
            </a:r>
            <a:r>
              <a:rPr lang="en-US" sz="1200" dirty="0"/>
              <a:t> state=directory</a:t>
            </a:r>
          </a:p>
          <a:p>
            <a:r>
              <a:rPr lang="en-US" sz="1200" dirty="0"/>
              <a:t>  - name: Download Maven</a:t>
            </a:r>
          </a:p>
          <a:p>
            <a:r>
              <a:rPr lang="en-US" sz="1200" dirty="0"/>
              <a:t>    </a:t>
            </a:r>
            <a:r>
              <a:rPr lang="en-US" sz="1200" dirty="0" err="1"/>
              <a:t>get_url</a:t>
            </a:r>
            <a:r>
              <a:rPr lang="en-US" sz="1200" dirty="0"/>
              <a:t>: </a:t>
            </a:r>
            <a:r>
              <a:rPr lang="en-US" sz="1200" dirty="0" err="1" smtClean="0"/>
              <a:t>url</a:t>
            </a:r>
            <a:r>
              <a:rPr lang="en-US" sz="1200" dirty="0" smtClean="0"/>
              <a:t>=</a:t>
            </a:r>
            <a:r>
              <a:rPr lang="en-US" sz="1200" dirty="0" smtClean="0">
                <a:hlinkClick r:id="rId2"/>
              </a:rPr>
              <a:t>https</a:t>
            </a:r>
            <a:r>
              <a:rPr lang="en-US" sz="1200" dirty="0">
                <a:hlinkClick r:id="rId2"/>
              </a:rPr>
              <a:t>://mirrors.estointernet.in/apache/maven/maven-3/3.6.3/binaries/apache-maven-3.6.3-bin.tar.gz</a:t>
            </a:r>
            <a:endParaRPr lang="en-US" sz="1200" dirty="0"/>
          </a:p>
          <a:p>
            <a:r>
              <a:rPr lang="en-US" sz="1200" dirty="0" err="1" smtClean="0"/>
              <a:t>dest</a:t>
            </a:r>
            <a:r>
              <a:rPr lang="en-US" sz="1200" dirty="0"/>
              <a:t>=/opt/</a:t>
            </a:r>
            <a:r>
              <a:rPr lang="en-US" sz="1200" dirty="0" err="1"/>
              <a:t>sankar</a:t>
            </a:r>
            <a:r>
              <a:rPr lang="en-US" sz="1200" dirty="0"/>
              <a:t>/apache-maven-3.6.3-bin.tar.gz</a:t>
            </a:r>
          </a:p>
          <a:p>
            <a:r>
              <a:rPr lang="en-US" sz="1200" dirty="0"/>
              <a:t>  - name: Extract Maven</a:t>
            </a:r>
          </a:p>
          <a:p>
            <a:r>
              <a:rPr lang="en-US" sz="1200" dirty="0"/>
              <a:t>    command: tar </a:t>
            </a:r>
            <a:r>
              <a:rPr lang="en-US" sz="1200" dirty="0" err="1"/>
              <a:t>xvf</a:t>
            </a:r>
            <a:r>
              <a:rPr lang="en-US" sz="1200" dirty="0"/>
              <a:t> /opt/</a:t>
            </a:r>
            <a:r>
              <a:rPr lang="en-US" sz="1200" dirty="0" err="1"/>
              <a:t>sankar</a:t>
            </a:r>
            <a:r>
              <a:rPr lang="en-US" sz="1200" dirty="0"/>
              <a:t>/apache-maven-3.6.3-bin.tar.gz -C /opt/</a:t>
            </a:r>
            <a:r>
              <a:rPr lang="en-US" sz="1200" dirty="0" err="1"/>
              <a:t>sankar</a:t>
            </a:r>
            <a:endParaRPr lang="en-US" sz="1200" dirty="0"/>
          </a:p>
          <a:p>
            <a:r>
              <a:rPr lang="en-US" sz="1200" dirty="0"/>
              <a:t>  - name: Move to a smaller directory</a:t>
            </a:r>
          </a:p>
          <a:p>
            <a:r>
              <a:rPr lang="en-US" sz="1200" dirty="0"/>
              <a:t>    command: mv /opt/</a:t>
            </a:r>
            <a:r>
              <a:rPr lang="en-US" sz="1200" dirty="0" err="1"/>
              <a:t>sankar</a:t>
            </a:r>
            <a:r>
              <a:rPr lang="en-US" sz="1200" dirty="0"/>
              <a:t>/apache-maven-3.6.3 /opt/</a:t>
            </a:r>
            <a:r>
              <a:rPr lang="en-US" sz="1200" dirty="0" err="1"/>
              <a:t>sankar</a:t>
            </a:r>
            <a:r>
              <a:rPr lang="en-US" sz="1200" dirty="0"/>
              <a:t>/maven</a:t>
            </a:r>
          </a:p>
          <a:p>
            <a:r>
              <a:rPr lang="en-US" sz="1200" dirty="0"/>
              <a:t>  - </a:t>
            </a:r>
            <a:r>
              <a:rPr lang="en-US" sz="1200" dirty="0" err="1"/>
              <a:t>lineinfile</a:t>
            </a:r>
            <a:r>
              <a:rPr lang="en-US" sz="1200" dirty="0"/>
              <a:t>:</a:t>
            </a:r>
          </a:p>
          <a:p>
            <a:r>
              <a:rPr lang="en-US" sz="1200" dirty="0"/>
              <a:t>      path: /etc/profile.d/maven.sh</a:t>
            </a:r>
          </a:p>
          <a:p>
            <a:r>
              <a:rPr lang="en-US" sz="1200" dirty="0"/>
              <a:t>      line: 'export M2_HOME=/opt/</a:t>
            </a:r>
            <a:r>
              <a:rPr lang="en-US" sz="1200" dirty="0" err="1"/>
              <a:t>sankar</a:t>
            </a:r>
            <a:r>
              <a:rPr lang="en-US" sz="1200" dirty="0"/>
              <a:t>/maven'</a:t>
            </a:r>
          </a:p>
          <a:p>
            <a:r>
              <a:rPr lang="en-US" sz="1200" dirty="0"/>
              <a:t>  - </a:t>
            </a:r>
            <a:r>
              <a:rPr lang="en-US" sz="1200" dirty="0" err="1"/>
              <a:t>lineinfile</a:t>
            </a:r>
            <a:r>
              <a:rPr lang="en-US" sz="1200" dirty="0"/>
              <a:t>:</a:t>
            </a:r>
          </a:p>
          <a:p>
            <a:r>
              <a:rPr lang="en-US" sz="1200" dirty="0"/>
              <a:t>      path: /etc/profile.d/maven.sh</a:t>
            </a:r>
          </a:p>
          <a:p>
            <a:r>
              <a:rPr lang="en-US" sz="1200" dirty="0"/>
              <a:t>      line: 'export PATH=${M2_HOME}/bin:${PATH}'</a:t>
            </a:r>
          </a:p>
          <a:p>
            <a:r>
              <a:rPr lang="fr-FR" sz="1200" dirty="0"/>
              <a:t>  - </a:t>
            </a:r>
            <a:r>
              <a:rPr lang="fr-FR" sz="1200" dirty="0" err="1"/>
              <a:t>name</a:t>
            </a:r>
            <a:r>
              <a:rPr lang="fr-FR" sz="1200" dirty="0"/>
              <a:t>: Source profile</a:t>
            </a:r>
          </a:p>
          <a:p>
            <a:r>
              <a:rPr lang="fr-FR" sz="1200" dirty="0"/>
              <a:t>    </a:t>
            </a:r>
            <a:r>
              <a:rPr lang="fr-FR" sz="1200" dirty="0" err="1"/>
              <a:t>shell</a:t>
            </a:r>
            <a:r>
              <a:rPr lang="fr-FR" sz="1200" dirty="0"/>
              <a:t>: source /</a:t>
            </a:r>
            <a:r>
              <a:rPr lang="fr-FR" sz="1200" dirty="0" err="1"/>
              <a:t>etc</a:t>
            </a:r>
            <a:r>
              <a:rPr lang="fr-FR" sz="1200" dirty="0"/>
              <a:t>/profile</a:t>
            </a:r>
            <a:endParaRPr lang="en-US" sz="1200" dirty="0"/>
          </a:p>
        </p:txBody>
      </p:sp>
      <p:sp>
        <p:nvSpPr>
          <p:cNvPr id="3" name="Rectangle 2"/>
          <p:cNvSpPr/>
          <p:nvPr/>
        </p:nvSpPr>
        <p:spPr>
          <a:xfrm>
            <a:off x="228600" y="228600"/>
            <a:ext cx="2073516" cy="369332"/>
          </a:xfrm>
          <a:prstGeom prst="rect">
            <a:avLst/>
          </a:prstGeom>
        </p:spPr>
        <p:txBody>
          <a:bodyPr wrap="none">
            <a:spAutoFit/>
          </a:bodyPr>
          <a:lstStyle/>
          <a:p>
            <a:r>
              <a:rPr lang="en-US" b="1" dirty="0"/>
              <a:t>Maven installation</a:t>
            </a: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2065117" cy="369332"/>
          </a:xfrm>
          <a:prstGeom prst="rect">
            <a:avLst/>
          </a:prstGeom>
        </p:spPr>
        <p:txBody>
          <a:bodyPr wrap="none">
            <a:spAutoFit/>
          </a:bodyPr>
          <a:lstStyle/>
          <a:p>
            <a:r>
              <a:rPr lang="en-US" b="1" dirty="0"/>
              <a:t>Tomcat Installation:</a:t>
            </a:r>
          </a:p>
        </p:txBody>
      </p:sp>
      <p:sp>
        <p:nvSpPr>
          <p:cNvPr id="5" name="Rectangle 4">
            <a:extLst>
              <a:ext uri="{FF2B5EF4-FFF2-40B4-BE49-F238E27FC236}">
                <a16:creationId xmlns="" xmlns:a16="http://schemas.microsoft.com/office/drawing/2014/main" id="{0440CE43-E43E-4CD6-BA7C-6BAD1490854F}"/>
              </a:ext>
            </a:extLst>
          </p:cNvPr>
          <p:cNvSpPr/>
          <p:nvPr/>
        </p:nvSpPr>
        <p:spPr>
          <a:xfrm>
            <a:off x="152400" y="594415"/>
            <a:ext cx="8382000" cy="6186309"/>
          </a:xfrm>
          <a:prstGeom prst="rect">
            <a:avLst/>
          </a:prstGeom>
        </p:spPr>
        <p:txBody>
          <a:bodyPr wrap="square">
            <a:spAutoFit/>
          </a:bodyPr>
          <a:lstStyle/>
          <a:p>
            <a:r>
              <a:rPr lang="en-IN"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hosts: webservers</a:t>
            </a:r>
          </a:p>
          <a:p>
            <a:r>
              <a:rPr lang="en-IN" sz="1100" dirty="0">
                <a:solidFill>
                  <a:prstClr val="black"/>
                </a:solidFill>
                <a:latin typeface="Lucida Console" panose="020B0609040504020204" pitchFamily="49" charset="0"/>
              </a:rPr>
              <a:t>  become: true</a:t>
            </a:r>
          </a:p>
          <a:p>
            <a:r>
              <a:rPr lang="en-IN" sz="1100" dirty="0">
                <a:solidFill>
                  <a:prstClr val="black"/>
                </a:solidFill>
                <a:latin typeface="Lucida Console" panose="020B0609040504020204" pitchFamily="49" charset="0"/>
              </a:rPr>
              <a:t>  tasks:</a:t>
            </a:r>
          </a:p>
          <a:p>
            <a:r>
              <a:rPr lang="en-IN" sz="1100" dirty="0">
                <a:solidFill>
                  <a:prstClr val="black"/>
                </a:solidFill>
                <a:latin typeface="Lucida Console" panose="020B0609040504020204" pitchFamily="49" charset="0"/>
              </a:rPr>
              <a:t>  - name: Install Java</a:t>
            </a:r>
          </a:p>
          <a:p>
            <a:r>
              <a:rPr lang="sv-SE" sz="1100" dirty="0">
                <a:solidFill>
                  <a:prstClr val="black"/>
                </a:solidFill>
                <a:latin typeface="Lucida Console" panose="020B0609040504020204" pitchFamily="49" charset="0"/>
              </a:rPr>
              <a:t>    command: yum install java-1.8.0-openjdk -y</a:t>
            </a:r>
          </a:p>
          <a:p>
            <a:r>
              <a:rPr lang="en-IN" sz="1100" dirty="0">
                <a:solidFill>
                  <a:prstClr val="black"/>
                </a:solidFill>
                <a:latin typeface="Lucida Console" panose="020B0609040504020204" pitchFamily="49" charset="0"/>
              </a:rPr>
              <a:t>    command: yum install java-1.8.0-openjdk-devel -y</a:t>
            </a:r>
          </a:p>
          <a:p>
            <a:r>
              <a:rPr lang="en-IN" sz="1100" dirty="0">
                <a:solidFill>
                  <a:prstClr val="black"/>
                </a:solidFill>
                <a:latin typeface="Lucida Console" panose="020B0609040504020204" pitchFamily="49" charset="0"/>
              </a:rPr>
              <a:t>  - </a:t>
            </a:r>
            <a:r>
              <a:rPr lang="en-IN" sz="1100" dirty="0" err="1">
                <a:solidFill>
                  <a:prstClr val="black"/>
                </a:solidFill>
                <a:latin typeface="Lucida Console" panose="020B0609040504020204" pitchFamily="49" charset="0"/>
              </a:rPr>
              <a:t>lineinfile</a:t>
            </a:r>
            <a:r>
              <a:rPr lang="en-IN"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path: /etc/profile</a:t>
            </a:r>
          </a:p>
          <a:p>
            <a:r>
              <a:rPr lang="en-US" sz="1100" dirty="0">
                <a:solidFill>
                  <a:prstClr val="black"/>
                </a:solidFill>
                <a:latin typeface="Lucida Console" panose="020B0609040504020204" pitchFamily="49" charset="0"/>
              </a:rPr>
              <a:t>     line: 'export JRE_HOME=/</a:t>
            </a:r>
            <a:r>
              <a:rPr lang="en-US" sz="1100" dirty="0" err="1">
                <a:solidFill>
                  <a:prstClr val="black"/>
                </a:solidFill>
                <a:latin typeface="Lucida Console" panose="020B0609040504020204" pitchFamily="49" charset="0"/>
              </a:rPr>
              <a:t>usr</a:t>
            </a:r>
            <a:r>
              <a:rPr lang="en-US" sz="1100" dirty="0">
                <a:solidFill>
                  <a:prstClr val="black"/>
                </a:solidFill>
                <a:latin typeface="Lucida Console" panose="020B0609040504020204" pitchFamily="49" charset="0"/>
              </a:rPr>
              <a:t>/lib/</a:t>
            </a:r>
            <a:r>
              <a:rPr lang="en-US" sz="1100" dirty="0" err="1">
                <a:solidFill>
                  <a:prstClr val="black"/>
                </a:solidFill>
                <a:latin typeface="Lucida Console" panose="020B0609040504020204" pitchFamily="49" charset="0"/>
              </a:rPr>
              <a:t>jvm</a:t>
            </a:r>
            <a:r>
              <a:rPr lang="en-US" sz="1100" dirty="0">
                <a:solidFill>
                  <a:prstClr val="black"/>
                </a:solidFill>
                <a:latin typeface="Lucida Console" panose="020B0609040504020204" pitchFamily="49" charset="0"/>
              </a:rPr>
              <a:t>/</a:t>
            </a:r>
            <a:r>
              <a:rPr lang="en-US" sz="1100" dirty="0" err="1">
                <a:solidFill>
                  <a:prstClr val="black"/>
                </a:solidFill>
                <a:latin typeface="Lucida Console" panose="020B0609040504020204" pitchFamily="49" charset="0"/>
              </a:rPr>
              <a:t>jre</a:t>
            </a:r>
            <a:r>
              <a:rPr lang="en-US"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 </a:t>
            </a:r>
            <a:r>
              <a:rPr lang="en-IN" sz="1100" dirty="0" err="1">
                <a:solidFill>
                  <a:prstClr val="black"/>
                </a:solidFill>
                <a:latin typeface="Lucida Console" panose="020B0609040504020204" pitchFamily="49" charset="0"/>
              </a:rPr>
              <a:t>lineinfile</a:t>
            </a:r>
            <a:r>
              <a:rPr lang="en-IN"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path: /etc/profile</a:t>
            </a:r>
          </a:p>
          <a:p>
            <a:r>
              <a:rPr lang="en-IN" sz="1100" dirty="0">
                <a:solidFill>
                  <a:prstClr val="black"/>
                </a:solidFill>
                <a:latin typeface="Lucida Console" panose="020B0609040504020204" pitchFamily="49" charset="0"/>
              </a:rPr>
              <a:t>     line: 'export JAVA_HOME=/</a:t>
            </a:r>
            <a:r>
              <a:rPr lang="en-IN" sz="1100" dirty="0" err="1">
                <a:solidFill>
                  <a:prstClr val="black"/>
                </a:solidFill>
                <a:latin typeface="Lucida Console" panose="020B0609040504020204" pitchFamily="49" charset="0"/>
              </a:rPr>
              <a:t>usr</a:t>
            </a:r>
            <a:r>
              <a:rPr lang="en-IN" sz="1100" dirty="0">
                <a:solidFill>
                  <a:prstClr val="black"/>
                </a:solidFill>
                <a:latin typeface="Lucida Console" panose="020B0609040504020204" pitchFamily="49" charset="0"/>
              </a:rPr>
              <a:t>/lib/</a:t>
            </a:r>
            <a:r>
              <a:rPr lang="en-IN" sz="1100" dirty="0" err="1">
                <a:solidFill>
                  <a:prstClr val="black"/>
                </a:solidFill>
                <a:latin typeface="Lucida Console" panose="020B0609040504020204" pitchFamily="49" charset="0"/>
              </a:rPr>
              <a:t>jvm</a:t>
            </a:r>
            <a:r>
              <a:rPr lang="en-IN" sz="1100" dirty="0">
                <a:solidFill>
                  <a:prstClr val="black"/>
                </a:solidFill>
                <a:latin typeface="Lucida Console" panose="020B0609040504020204" pitchFamily="49" charset="0"/>
              </a:rPr>
              <a:t>/jre-1.8.0-openjdk'</a:t>
            </a:r>
          </a:p>
          <a:p>
            <a:r>
              <a:rPr lang="en-US" sz="1100" dirty="0">
                <a:solidFill>
                  <a:prstClr val="black"/>
                </a:solidFill>
                <a:latin typeface="Lucida Console" panose="020B0609040504020204" pitchFamily="49" charset="0"/>
              </a:rPr>
              <a:t>  - name: ensure a list of packages installed</a:t>
            </a:r>
          </a:p>
          <a:p>
            <a:r>
              <a:rPr lang="en-IN" sz="1100" dirty="0">
                <a:solidFill>
                  <a:prstClr val="black"/>
                </a:solidFill>
                <a:latin typeface="Lucida Console" panose="020B0609040504020204" pitchFamily="49" charset="0"/>
              </a:rPr>
              <a:t>    yum:</a:t>
            </a:r>
          </a:p>
          <a:p>
            <a:r>
              <a:rPr lang="en-IN" sz="1100" dirty="0">
                <a:solidFill>
                  <a:prstClr val="black"/>
                </a:solidFill>
                <a:latin typeface="Lucida Console" panose="020B0609040504020204" pitchFamily="49" charset="0"/>
              </a:rPr>
              <a:t>     name: "{{ packages }}"</a:t>
            </a:r>
          </a:p>
          <a:p>
            <a:r>
              <a:rPr lang="en-IN" sz="1100" dirty="0">
                <a:solidFill>
                  <a:prstClr val="black"/>
                </a:solidFill>
                <a:latin typeface="Lucida Console" panose="020B0609040504020204" pitchFamily="49" charset="0"/>
              </a:rPr>
              <a:t>    vars:</a:t>
            </a:r>
          </a:p>
          <a:p>
            <a:r>
              <a:rPr lang="en-IN" sz="1100" dirty="0">
                <a:solidFill>
                  <a:prstClr val="black"/>
                </a:solidFill>
                <a:latin typeface="Lucida Console" panose="020B0609040504020204" pitchFamily="49" charset="0"/>
              </a:rPr>
              <a:t>     packages:</a:t>
            </a:r>
          </a:p>
          <a:p>
            <a:r>
              <a:rPr lang="en-IN" sz="1100" dirty="0">
                <a:solidFill>
                  <a:prstClr val="black"/>
                </a:solidFill>
                <a:latin typeface="Lucida Console" panose="020B0609040504020204" pitchFamily="49" charset="0"/>
              </a:rPr>
              <a:t>      - tomcat</a:t>
            </a:r>
          </a:p>
          <a:p>
            <a:r>
              <a:rPr lang="en-IN" sz="1100" dirty="0">
                <a:solidFill>
                  <a:prstClr val="black"/>
                </a:solidFill>
                <a:latin typeface="Lucida Console" panose="020B0609040504020204" pitchFamily="49" charset="0"/>
              </a:rPr>
              <a:t>      - tomcat-</a:t>
            </a:r>
            <a:r>
              <a:rPr lang="en-IN" sz="1100" dirty="0" err="1">
                <a:solidFill>
                  <a:prstClr val="black"/>
                </a:solidFill>
                <a:latin typeface="Lucida Console" panose="020B0609040504020204" pitchFamily="49" charset="0"/>
              </a:rPr>
              <a:t>webapps</a:t>
            </a:r>
            <a:endParaRPr lang="en-IN" sz="1100" dirty="0">
              <a:solidFill>
                <a:prstClr val="black"/>
              </a:solidFill>
              <a:latin typeface="Lucida Console" panose="020B0609040504020204" pitchFamily="49" charset="0"/>
            </a:endParaRPr>
          </a:p>
          <a:p>
            <a:r>
              <a:rPr lang="en-IN" sz="1100" dirty="0">
                <a:solidFill>
                  <a:prstClr val="black"/>
                </a:solidFill>
                <a:latin typeface="Lucida Console" panose="020B0609040504020204" pitchFamily="49" charset="0"/>
              </a:rPr>
              <a:t>      - tomcat-admin-</a:t>
            </a:r>
            <a:r>
              <a:rPr lang="en-IN" sz="1100" dirty="0" err="1">
                <a:solidFill>
                  <a:prstClr val="black"/>
                </a:solidFill>
                <a:latin typeface="Lucida Console" panose="020B0609040504020204" pitchFamily="49" charset="0"/>
              </a:rPr>
              <a:t>webapps</a:t>
            </a:r>
            <a:endParaRPr lang="en-IN" sz="1100" dirty="0">
              <a:solidFill>
                <a:prstClr val="black"/>
              </a:solidFill>
              <a:latin typeface="Lucida Console" panose="020B0609040504020204" pitchFamily="49" charset="0"/>
            </a:endParaRPr>
          </a:p>
          <a:p>
            <a:r>
              <a:rPr lang="en-IN" sz="1100" dirty="0">
                <a:solidFill>
                  <a:prstClr val="black"/>
                </a:solidFill>
                <a:latin typeface="Lucida Console" panose="020B0609040504020204" pitchFamily="49" charset="0"/>
              </a:rPr>
              <a:t>      - tomcat-docs-</a:t>
            </a:r>
            <a:r>
              <a:rPr lang="en-IN" sz="1100" dirty="0" err="1">
                <a:solidFill>
                  <a:prstClr val="black"/>
                </a:solidFill>
                <a:latin typeface="Lucida Console" panose="020B0609040504020204" pitchFamily="49" charset="0"/>
              </a:rPr>
              <a:t>webapp</a:t>
            </a:r>
            <a:endParaRPr lang="en-IN" sz="1100" dirty="0">
              <a:solidFill>
                <a:prstClr val="black"/>
              </a:solidFill>
              <a:latin typeface="Lucida Console" panose="020B0609040504020204" pitchFamily="49" charset="0"/>
            </a:endParaRPr>
          </a:p>
          <a:p>
            <a:r>
              <a:rPr lang="en-IN" sz="1100" dirty="0">
                <a:solidFill>
                  <a:prstClr val="black"/>
                </a:solidFill>
                <a:latin typeface="Lucida Console" panose="020B0609040504020204" pitchFamily="49" charset="0"/>
              </a:rPr>
              <a:t>      - tomcat-</a:t>
            </a:r>
            <a:r>
              <a:rPr lang="en-IN" sz="1100" dirty="0" err="1">
                <a:solidFill>
                  <a:prstClr val="black"/>
                </a:solidFill>
                <a:latin typeface="Lucida Console" panose="020B0609040504020204" pitchFamily="49" charset="0"/>
              </a:rPr>
              <a:t>javadoc</a:t>
            </a:r>
            <a:endParaRPr lang="en-IN" sz="1100" dirty="0">
              <a:solidFill>
                <a:prstClr val="black"/>
              </a:solidFill>
              <a:latin typeface="Lucida Console" panose="020B0609040504020204" pitchFamily="49" charset="0"/>
            </a:endParaRPr>
          </a:p>
          <a:p>
            <a:r>
              <a:rPr lang="en-IN" sz="1100" dirty="0">
                <a:solidFill>
                  <a:prstClr val="black"/>
                </a:solidFill>
                <a:latin typeface="Lucida Console" panose="020B0609040504020204" pitchFamily="49" charset="0"/>
              </a:rPr>
              <a:t>     state: present</a:t>
            </a:r>
          </a:p>
          <a:p>
            <a:r>
              <a:rPr lang="en-US" sz="1100" dirty="0">
                <a:solidFill>
                  <a:prstClr val="black"/>
                </a:solidFill>
                <a:latin typeface="Lucida Console" panose="020B0609040504020204" pitchFamily="49" charset="0"/>
              </a:rPr>
              <a:t>  - name: Copy fil</a:t>
            </a:r>
          </a:p>
          <a:p>
            <a:r>
              <a:rPr lang="en-IN" sz="1100" dirty="0">
                <a:solidFill>
                  <a:prstClr val="black"/>
                </a:solidFill>
                <a:latin typeface="Lucida Console" panose="020B0609040504020204" pitchFamily="49" charset="0"/>
              </a:rPr>
              <a:t>    copy:</a:t>
            </a:r>
          </a:p>
          <a:p>
            <a:r>
              <a:rPr lang="en-US" sz="1100" dirty="0">
                <a:solidFill>
                  <a:prstClr val="black"/>
                </a:solidFill>
                <a:latin typeface="Lucida Console" panose="020B0609040504020204" pitchFamily="49" charset="0"/>
              </a:rPr>
              <a:t>     </a:t>
            </a:r>
            <a:r>
              <a:rPr lang="en-US" sz="1100" dirty="0" err="1">
                <a:solidFill>
                  <a:prstClr val="black"/>
                </a:solidFill>
                <a:latin typeface="Lucida Console" panose="020B0609040504020204" pitchFamily="49" charset="0"/>
              </a:rPr>
              <a:t>src</a:t>
            </a:r>
            <a:r>
              <a:rPr lang="en-US" sz="1100" dirty="0">
                <a:solidFill>
                  <a:prstClr val="black"/>
                </a:solidFill>
                <a:latin typeface="Lucida Console" panose="020B0609040504020204" pitchFamily="49" charset="0"/>
              </a:rPr>
              <a:t>: /home/ansible/tomcat-users.xml</a:t>
            </a:r>
          </a:p>
          <a:p>
            <a:r>
              <a:rPr lang="en-US" sz="1100" dirty="0">
                <a:solidFill>
                  <a:prstClr val="black"/>
                </a:solidFill>
                <a:latin typeface="Lucida Console" panose="020B0609040504020204" pitchFamily="49" charset="0"/>
              </a:rPr>
              <a:t>     </a:t>
            </a:r>
            <a:r>
              <a:rPr lang="en-US" sz="1100" dirty="0" err="1">
                <a:solidFill>
                  <a:prstClr val="black"/>
                </a:solidFill>
                <a:latin typeface="Lucida Console" panose="020B0609040504020204" pitchFamily="49" charset="0"/>
              </a:rPr>
              <a:t>dest</a:t>
            </a:r>
            <a:r>
              <a:rPr lang="en-US" sz="1100" dirty="0">
                <a:solidFill>
                  <a:prstClr val="black"/>
                </a:solidFill>
                <a:latin typeface="Lucida Console" panose="020B0609040504020204" pitchFamily="49" charset="0"/>
              </a:rPr>
              <a:t>: /</a:t>
            </a:r>
            <a:r>
              <a:rPr lang="en-US" sz="1100" dirty="0" err="1">
                <a:solidFill>
                  <a:prstClr val="black"/>
                </a:solidFill>
                <a:latin typeface="Lucida Console" panose="020B0609040504020204" pitchFamily="49" charset="0"/>
              </a:rPr>
              <a:t>usr</a:t>
            </a:r>
            <a:r>
              <a:rPr lang="en-US" sz="1100" dirty="0">
                <a:solidFill>
                  <a:prstClr val="black"/>
                </a:solidFill>
                <a:latin typeface="Lucida Console" panose="020B0609040504020204" pitchFamily="49" charset="0"/>
              </a:rPr>
              <a:t>/share/tomcat/conf/tomcat-users.xml</a:t>
            </a:r>
          </a:p>
          <a:p>
            <a:r>
              <a:rPr lang="en-IN" sz="1100" dirty="0">
                <a:solidFill>
                  <a:prstClr val="black"/>
                </a:solidFill>
                <a:latin typeface="Lucida Console" panose="020B0609040504020204" pitchFamily="49" charset="0"/>
              </a:rPr>
              <a:t>  - name: enable service tomcat</a:t>
            </a:r>
          </a:p>
          <a:p>
            <a:r>
              <a:rPr lang="en-IN" sz="1100" dirty="0">
                <a:solidFill>
                  <a:prstClr val="black"/>
                </a:solidFill>
                <a:latin typeface="Lucida Console" panose="020B0609040504020204" pitchFamily="49" charset="0"/>
              </a:rPr>
              <a:t>    </a:t>
            </a:r>
            <a:r>
              <a:rPr lang="en-IN" sz="1100" dirty="0" err="1">
                <a:solidFill>
                  <a:prstClr val="black"/>
                </a:solidFill>
                <a:latin typeface="Lucida Console" panose="020B0609040504020204" pitchFamily="49" charset="0"/>
              </a:rPr>
              <a:t>systemd</a:t>
            </a:r>
            <a:r>
              <a:rPr lang="en-IN"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name: tomcat</a:t>
            </a:r>
          </a:p>
          <a:p>
            <a:r>
              <a:rPr lang="en-IN" sz="1100" dirty="0">
                <a:solidFill>
                  <a:prstClr val="black"/>
                </a:solidFill>
                <a:latin typeface="Lucida Console" panose="020B0609040504020204" pitchFamily="49" charset="0"/>
              </a:rPr>
              <a:t>     enabled: yes</a:t>
            </a:r>
          </a:p>
          <a:p>
            <a:r>
              <a:rPr lang="en-IN" sz="1100" dirty="0">
                <a:solidFill>
                  <a:prstClr val="black"/>
                </a:solidFill>
                <a:latin typeface="Lucida Console" panose="020B0609040504020204" pitchFamily="49" charset="0"/>
              </a:rPr>
              <a:t>  - name: start service tomcat</a:t>
            </a:r>
          </a:p>
          <a:p>
            <a:r>
              <a:rPr lang="en-IN" sz="1100" dirty="0">
                <a:solidFill>
                  <a:prstClr val="black"/>
                </a:solidFill>
                <a:latin typeface="Lucida Console" panose="020B0609040504020204" pitchFamily="49" charset="0"/>
              </a:rPr>
              <a:t>    </a:t>
            </a:r>
            <a:r>
              <a:rPr lang="en-IN" sz="1100" dirty="0" err="1">
                <a:solidFill>
                  <a:prstClr val="black"/>
                </a:solidFill>
                <a:latin typeface="Lucida Console" panose="020B0609040504020204" pitchFamily="49" charset="0"/>
              </a:rPr>
              <a:t>systemd</a:t>
            </a:r>
            <a:r>
              <a:rPr lang="en-IN" sz="1100" dirty="0">
                <a:solidFill>
                  <a:prstClr val="black"/>
                </a:solidFill>
                <a:latin typeface="Lucida Console" panose="020B0609040504020204" pitchFamily="49" charset="0"/>
              </a:rPr>
              <a:t>:</a:t>
            </a:r>
          </a:p>
          <a:p>
            <a:r>
              <a:rPr lang="en-IN" sz="1100" dirty="0">
                <a:solidFill>
                  <a:prstClr val="black"/>
                </a:solidFill>
                <a:latin typeface="Lucida Console" panose="020B0609040504020204" pitchFamily="49" charset="0"/>
              </a:rPr>
              <a:t>     name: tomcat</a:t>
            </a:r>
          </a:p>
          <a:p>
            <a:r>
              <a:rPr lang="en-IN" sz="1100" dirty="0">
                <a:solidFill>
                  <a:prstClr val="black"/>
                </a:solidFill>
                <a:latin typeface="Lucida Console" panose="020B0609040504020204" pitchFamily="49" charset="0"/>
              </a:rPr>
              <a:t>     state: started</a:t>
            </a:r>
          </a:p>
        </p:txBody>
      </p:sp>
    </p:spTree>
    <p:extLst>
      <p:ext uri="{BB962C8B-B14F-4D97-AF65-F5344CB8AC3E}">
        <p14:creationId xmlns:p14="http://schemas.microsoft.com/office/powerpoint/2010/main" val="144939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1"/>
            <a:ext cx="7543800" cy="761999"/>
          </a:xfrm>
        </p:spPr>
        <p:txBody>
          <a:bodyPr>
            <a:normAutofit fontScale="90000"/>
          </a:bodyPr>
          <a:lstStyle/>
          <a:p>
            <a:r>
              <a:rPr lang="en-US" b="1" dirty="0"/>
              <a:t>ANSIBLE</a:t>
            </a:r>
          </a:p>
        </p:txBody>
      </p:sp>
      <p:sp>
        <p:nvSpPr>
          <p:cNvPr id="3" name="Subtitle 2"/>
          <p:cNvSpPr>
            <a:spLocks noGrp="1"/>
          </p:cNvSpPr>
          <p:nvPr>
            <p:ph type="subTitle" idx="1"/>
          </p:nvPr>
        </p:nvSpPr>
        <p:spPr>
          <a:xfrm>
            <a:off x="457200" y="1066800"/>
            <a:ext cx="8305800" cy="762000"/>
          </a:xfrm>
        </p:spPr>
        <p:txBody>
          <a:bodyPr>
            <a:normAutofit/>
          </a:bodyPr>
          <a:lstStyle/>
          <a:p>
            <a:pPr algn="l"/>
            <a:r>
              <a:rPr lang="en-US" sz="2000" dirty="0" err="1"/>
              <a:t>Ansible</a:t>
            </a:r>
            <a:r>
              <a:rPr lang="en-US" sz="2000" dirty="0"/>
              <a:t> is an open source tool that helps in task automation, application deployment, cloud provisioning and configuration management</a:t>
            </a:r>
          </a:p>
        </p:txBody>
      </p:sp>
      <p:sp>
        <p:nvSpPr>
          <p:cNvPr id="4" name="Rectangle 3"/>
          <p:cNvSpPr/>
          <p:nvPr/>
        </p:nvSpPr>
        <p:spPr>
          <a:xfrm>
            <a:off x="457200" y="1981200"/>
            <a:ext cx="2742995" cy="369332"/>
          </a:xfrm>
          <a:prstGeom prst="rect">
            <a:avLst/>
          </a:prstGeom>
        </p:spPr>
        <p:txBody>
          <a:bodyPr wrap="none">
            <a:spAutoFit/>
          </a:bodyPr>
          <a:lstStyle/>
          <a:p>
            <a:r>
              <a:rPr lang="en-US" dirty="0" err="1"/>
              <a:t>Ansible</a:t>
            </a:r>
            <a:r>
              <a:rPr lang="en-US" dirty="0"/>
              <a:t> installation on AWS</a:t>
            </a:r>
          </a:p>
        </p:txBody>
      </p:sp>
      <p:sp>
        <p:nvSpPr>
          <p:cNvPr id="5" name="Rectangle 4"/>
          <p:cNvSpPr/>
          <p:nvPr/>
        </p:nvSpPr>
        <p:spPr>
          <a:xfrm>
            <a:off x="609600" y="2438400"/>
            <a:ext cx="4709110" cy="369332"/>
          </a:xfrm>
          <a:prstGeom prst="rect">
            <a:avLst/>
          </a:prstGeom>
        </p:spPr>
        <p:txBody>
          <a:bodyPr wrap="none">
            <a:spAutoFit/>
          </a:bodyPr>
          <a:lstStyle/>
          <a:p>
            <a:r>
              <a:rPr lang="en-US" b="1" dirty="0"/>
              <a:t>Step 1 : </a:t>
            </a:r>
            <a:r>
              <a:rPr lang="en-US" dirty="0"/>
              <a:t>Create a common id on all the machines</a:t>
            </a:r>
          </a:p>
        </p:txBody>
      </p:sp>
      <p:sp>
        <p:nvSpPr>
          <p:cNvPr id="7" name="Rectangle 6"/>
          <p:cNvSpPr/>
          <p:nvPr/>
        </p:nvSpPr>
        <p:spPr>
          <a:xfrm>
            <a:off x="1295400" y="2895600"/>
            <a:ext cx="4572000" cy="646331"/>
          </a:xfrm>
          <a:prstGeom prst="rect">
            <a:avLst/>
          </a:prstGeom>
        </p:spPr>
        <p:txBody>
          <a:bodyPr>
            <a:spAutoFit/>
          </a:bodyPr>
          <a:lstStyle/>
          <a:p>
            <a:r>
              <a:rPr lang="en-US" dirty="0"/>
              <a:t># </a:t>
            </a:r>
            <a:r>
              <a:rPr lang="en-US" dirty="0" err="1"/>
              <a:t>useradd</a:t>
            </a:r>
            <a:r>
              <a:rPr lang="en-US" dirty="0"/>
              <a:t> </a:t>
            </a:r>
            <a:r>
              <a:rPr lang="en-US" dirty="0" err="1"/>
              <a:t>ansible</a:t>
            </a:r>
            <a:endParaRPr lang="en-US" dirty="0"/>
          </a:p>
          <a:p>
            <a:r>
              <a:rPr lang="en-US" dirty="0"/>
              <a:t># </a:t>
            </a:r>
            <a:r>
              <a:rPr lang="en-US" dirty="0" err="1"/>
              <a:t>passwd</a:t>
            </a:r>
            <a:r>
              <a:rPr lang="en-US" dirty="0"/>
              <a:t> </a:t>
            </a:r>
            <a:r>
              <a:rPr lang="en-US" dirty="0" err="1"/>
              <a:t>ansible</a:t>
            </a:r>
            <a:endParaRPr lang="en-US" dirty="0"/>
          </a:p>
        </p:txBody>
      </p:sp>
      <p:sp>
        <p:nvSpPr>
          <p:cNvPr id="8" name="Rectangle 7"/>
          <p:cNvSpPr/>
          <p:nvPr/>
        </p:nvSpPr>
        <p:spPr>
          <a:xfrm>
            <a:off x="685800" y="3810000"/>
            <a:ext cx="7924800" cy="646331"/>
          </a:xfrm>
          <a:prstGeom prst="rect">
            <a:avLst/>
          </a:prstGeom>
        </p:spPr>
        <p:txBody>
          <a:bodyPr wrap="square">
            <a:spAutoFit/>
          </a:bodyPr>
          <a:lstStyle/>
          <a:p>
            <a:r>
              <a:rPr lang="en-US" b="1" dirty="0"/>
              <a:t>Step 2: </a:t>
            </a:r>
            <a:r>
              <a:rPr lang="en-US" dirty="0"/>
              <a:t>Edit the</a:t>
            </a:r>
            <a:r>
              <a:rPr lang="en-US" b="1" dirty="0"/>
              <a:t> /etc/</a:t>
            </a:r>
            <a:r>
              <a:rPr lang="en-US" b="1" dirty="0" err="1"/>
              <a:t>ssh</a:t>
            </a:r>
            <a:r>
              <a:rPr lang="en-US" b="1" dirty="0"/>
              <a:t>/</a:t>
            </a:r>
            <a:r>
              <a:rPr lang="en-US" b="1" dirty="0" err="1"/>
              <a:t>sshd_config</a:t>
            </a:r>
            <a:r>
              <a:rPr lang="en-US" b="1" dirty="0"/>
              <a:t> </a:t>
            </a:r>
            <a:r>
              <a:rPr lang="en-US" dirty="0"/>
              <a:t>file on the </a:t>
            </a:r>
            <a:r>
              <a:rPr lang="en-US" b="1" dirty="0"/>
              <a:t>control machine</a:t>
            </a:r>
            <a:r>
              <a:rPr lang="en-US" dirty="0"/>
              <a:t> and uncomment out the lines </a:t>
            </a:r>
            <a:r>
              <a:rPr lang="en-US" dirty="0" err="1"/>
              <a:t>for</a:t>
            </a:r>
            <a:r>
              <a:rPr lang="en-US" b="1" dirty="0" err="1"/>
              <a:t>PasswordAuthentication</a:t>
            </a:r>
            <a:r>
              <a:rPr lang="en-US" b="1" dirty="0"/>
              <a:t> and </a:t>
            </a:r>
            <a:r>
              <a:rPr lang="en-US" b="1" dirty="0" err="1"/>
              <a:t>PermitRootLogin</a:t>
            </a:r>
            <a:endParaRPr lang="en-US" dirty="0"/>
          </a:p>
        </p:txBody>
      </p:sp>
      <p:sp>
        <p:nvSpPr>
          <p:cNvPr id="9" name="Rectangle 8"/>
          <p:cNvSpPr/>
          <p:nvPr/>
        </p:nvSpPr>
        <p:spPr>
          <a:xfrm>
            <a:off x="1447800" y="4572000"/>
            <a:ext cx="6858000" cy="646331"/>
          </a:xfrm>
          <a:prstGeom prst="rect">
            <a:avLst/>
          </a:prstGeom>
        </p:spPr>
        <p:txBody>
          <a:bodyPr wrap="square">
            <a:spAutoFit/>
          </a:bodyPr>
          <a:lstStyle/>
          <a:p>
            <a:r>
              <a:rPr lang="en-US" dirty="0"/>
              <a:t>Perform the above steps on all the machines. Once completed, restart the </a:t>
            </a:r>
            <a:r>
              <a:rPr lang="en-US" b="1" dirty="0" err="1"/>
              <a:t>sshd</a:t>
            </a:r>
            <a:r>
              <a:rPr lang="en-US" dirty="0"/>
              <a:t> service on both the machines</a:t>
            </a:r>
          </a:p>
        </p:txBody>
      </p:sp>
      <p:sp>
        <p:nvSpPr>
          <p:cNvPr id="10" name="Rectangle 9"/>
          <p:cNvSpPr/>
          <p:nvPr/>
        </p:nvSpPr>
        <p:spPr>
          <a:xfrm>
            <a:off x="2286000" y="5410200"/>
            <a:ext cx="2380267" cy="369332"/>
          </a:xfrm>
          <a:prstGeom prst="rect">
            <a:avLst/>
          </a:prstGeom>
        </p:spPr>
        <p:txBody>
          <a:bodyPr wrap="none">
            <a:spAutoFit/>
          </a:bodyPr>
          <a:lstStyle/>
          <a:p>
            <a:r>
              <a:rPr lang="en-US" dirty="0"/>
              <a:t># </a:t>
            </a:r>
            <a:r>
              <a:rPr lang="en-US" dirty="0" err="1"/>
              <a:t>systemctl</a:t>
            </a:r>
            <a:r>
              <a:rPr lang="en-US" dirty="0"/>
              <a:t> restart </a:t>
            </a:r>
            <a:r>
              <a:rPr lang="en-US" dirty="0" err="1"/>
              <a:t>sshd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2065117" cy="369332"/>
          </a:xfrm>
          <a:prstGeom prst="rect">
            <a:avLst/>
          </a:prstGeom>
        </p:spPr>
        <p:txBody>
          <a:bodyPr wrap="none">
            <a:spAutoFit/>
          </a:bodyPr>
          <a:lstStyle/>
          <a:p>
            <a:r>
              <a:rPr lang="en-US" b="1" dirty="0"/>
              <a:t>Tomcat Installation:</a:t>
            </a:r>
          </a:p>
        </p:txBody>
      </p:sp>
      <p:graphicFrame>
        <p:nvGraphicFramePr>
          <p:cNvPr id="2" name="Object 1">
            <a:extLst>
              <a:ext uri="{FF2B5EF4-FFF2-40B4-BE49-F238E27FC236}">
                <a16:creationId xmlns="" xmlns:a16="http://schemas.microsoft.com/office/drawing/2014/main" id="{DACE44B0-B278-40BD-8675-86B5A866AE38}"/>
              </a:ext>
            </a:extLst>
          </p:cNvPr>
          <p:cNvGraphicFramePr>
            <a:graphicFrameLocks noChangeAspect="1"/>
          </p:cNvGraphicFramePr>
          <p:nvPr>
            <p:extLst>
              <p:ext uri="{D42A27DB-BD31-4B8C-83A1-F6EECF244321}">
                <p14:modId xmlns:p14="http://schemas.microsoft.com/office/powerpoint/2010/main" val="161571577"/>
              </p:ext>
            </p:extLst>
          </p:nvPr>
        </p:nvGraphicFramePr>
        <p:xfrm>
          <a:off x="609600" y="1752600"/>
          <a:ext cx="2135533" cy="990600"/>
        </p:xfrm>
        <a:graphic>
          <a:graphicData uri="http://schemas.openxmlformats.org/presentationml/2006/ole">
            <mc:AlternateContent xmlns:mc="http://schemas.openxmlformats.org/markup-compatibility/2006">
              <mc:Choice xmlns:v="urn:schemas-microsoft-com:vml" Requires="v">
                <p:oleObj spid="_x0000_s2100" name="Packager Shell Object" showAsIcon="1" r:id="rId3" imgW="944640" imgH="437760" progId="Package">
                  <p:embed/>
                </p:oleObj>
              </mc:Choice>
              <mc:Fallback>
                <p:oleObj name="Packager Shell Object" showAsIcon="1" r:id="rId3" imgW="944640" imgH="437760" progId="Package">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213553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a:extLst>
              <a:ext uri="{FF2B5EF4-FFF2-40B4-BE49-F238E27FC236}">
                <a16:creationId xmlns="" xmlns:a16="http://schemas.microsoft.com/office/drawing/2014/main" id="{6383E2CC-A39B-48AD-957C-6E9A68B5EDCE}"/>
              </a:ext>
            </a:extLst>
          </p:cNvPr>
          <p:cNvGraphicFramePr>
            <a:graphicFrameLocks noChangeAspect="1"/>
          </p:cNvGraphicFramePr>
          <p:nvPr>
            <p:extLst>
              <p:ext uri="{D42A27DB-BD31-4B8C-83A1-F6EECF244321}">
                <p14:modId xmlns:p14="http://schemas.microsoft.com/office/powerpoint/2010/main" val="1277118921"/>
              </p:ext>
            </p:extLst>
          </p:nvPr>
        </p:nvGraphicFramePr>
        <p:xfrm>
          <a:off x="822083" y="2933700"/>
          <a:ext cx="1417708" cy="990600"/>
        </p:xfrm>
        <a:graphic>
          <a:graphicData uri="http://schemas.openxmlformats.org/presentationml/2006/ole">
            <mc:AlternateContent xmlns:mc="http://schemas.openxmlformats.org/markup-compatibility/2006">
              <mc:Choice xmlns:v="urn:schemas-microsoft-com:vml" Requires="v">
                <p:oleObj spid="_x0000_s2101" name="Packager Shell Object" showAsIcon="1" r:id="rId5" imgW="627120" imgH="437760" progId="Package">
                  <p:embed/>
                </p:oleObj>
              </mc:Choice>
              <mc:Fallback>
                <p:oleObj name="Packager Shell Object" showAsIcon="1" r:id="rId5" imgW="627120" imgH="437760" progId="Package">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083" y="2933700"/>
                        <a:ext cx="141770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93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145733" cy="369332"/>
          </a:xfrm>
          <a:prstGeom prst="rect">
            <a:avLst/>
          </a:prstGeom>
        </p:spPr>
        <p:txBody>
          <a:bodyPr wrap="none">
            <a:spAutoFit/>
          </a:bodyPr>
          <a:lstStyle/>
          <a:p>
            <a:r>
              <a:rPr lang="en-US" b="1" dirty="0" err="1"/>
              <a:t>pre_tasks</a:t>
            </a:r>
            <a:r>
              <a:rPr lang="en-US" b="1" dirty="0"/>
              <a:t>, </a:t>
            </a:r>
            <a:r>
              <a:rPr lang="en-US" b="1" dirty="0" err="1"/>
              <a:t>post_tasks</a:t>
            </a:r>
            <a:r>
              <a:rPr lang="en-US" b="1" dirty="0"/>
              <a:t>, and tags</a:t>
            </a:r>
          </a:p>
        </p:txBody>
      </p:sp>
      <p:sp>
        <p:nvSpPr>
          <p:cNvPr id="3" name="Rectangle 2"/>
          <p:cNvSpPr/>
          <p:nvPr/>
        </p:nvSpPr>
        <p:spPr>
          <a:xfrm>
            <a:off x="609600" y="685800"/>
            <a:ext cx="8077200" cy="646331"/>
          </a:xfrm>
          <a:prstGeom prst="rect">
            <a:avLst/>
          </a:prstGeom>
        </p:spPr>
        <p:txBody>
          <a:bodyPr wrap="square">
            <a:spAutoFit/>
          </a:bodyPr>
          <a:lstStyle/>
          <a:p>
            <a:r>
              <a:rPr lang="en-US" dirty="0"/>
              <a:t>You can use </a:t>
            </a:r>
            <a:r>
              <a:rPr lang="en-US" b="1" dirty="0" err="1"/>
              <a:t>pre_tasks</a:t>
            </a:r>
            <a:r>
              <a:rPr lang="en-US" b="1" dirty="0"/>
              <a:t> and </a:t>
            </a:r>
            <a:r>
              <a:rPr lang="en-US" b="1" dirty="0" err="1"/>
              <a:t>post_tasks</a:t>
            </a:r>
            <a:r>
              <a:rPr lang="en-US" b="1" dirty="0"/>
              <a:t> </a:t>
            </a:r>
            <a:r>
              <a:rPr lang="en-US" dirty="0"/>
              <a:t>to run certain tasks before or after running the main task.</a:t>
            </a:r>
          </a:p>
        </p:txBody>
      </p:sp>
      <p:sp>
        <p:nvSpPr>
          <p:cNvPr id="4" name="Rectangle 3"/>
          <p:cNvSpPr/>
          <p:nvPr/>
        </p:nvSpPr>
        <p:spPr>
          <a:xfrm>
            <a:off x="1524000" y="1371600"/>
            <a:ext cx="6400800" cy="5355312"/>
          </a:xfrm>
          <a:prstGeom prst="rect">
            <a:avLst/>
          </a:prstGeom>
        </p:spPr>
        <p:txBody>
          <a:bodyPr wrap="square">
            <a:spAutoFit/>
          </a:bodyPr>
          <a:lstStyle/>
          <a:p>
            <a:r>
              <a:rPr lang="en-US" dirty="0"/>
              <a:t>---</a:t>
            </a:r>
          </a:p>
          <a:p>
            <a:r>
              <a:rPr lang="en-US" dirty="0"/>
              <a:t>- name: Pre , Post tasks and Tags example</a:t>
            </a:r>
          </a:p>
          <a:p>
            <a:r>
              <a:rPr lang="en-US" dirty="0"/>
              <a:t>  hosts: </a:t>
            </a:r>
            <a:r>
              <a:rPr lang="en-US" dirty="0" err="1"/>
              <a:t>webservers</a:t>
            </a:r>
            <a:endParaRPr lang="en-US" dirty="0"/>
          </a:p>
          <a:p>
            <a:r>
              <a:rPr lang="en-US" dirty="0"/>
              <a:t>  become: true</a:t>
            </a:r>
          </a:p>
          <a:p>
            <a:r>
              <a:rPr lang="en-US" dirty="0"/>
              <a:t>  tags:</a:t>
            </a:r>
          </a:p>
          <a:p>
            <a:r>
              <a:rPr lang="en-US" dirty="0"/>
              <a:t>     - </a:t>
            </a:r>
            <a:r>
              <a:rPr lang="en-US" dirty="0" err="1"/>
              <a:t>sankar</a:t>
            </a:r>
            <a:endParaRPr lang="en-US" dirty="0"/>
          </a:p>
          <a:p>
            <a:r>
              <a:rPr lang="en-US" dirty="0"/>
              <a:t>  </a:t>
            </a:r>
            <a:r>
              <a:rPr lang="en-US" dirty="0" err="1"/>
              <a:t>pre_tasks</a:t>
            </a:r>
            <a:r>
              <a:rPr lang="en-US" dirty="0"/>
              <a:t>:</a:t>
            </a:r>
          </a:p>
          <a:p>
            <a:r>
              <a:rPr lang="en-US" dirty="0"/>
              <a:t>   - debug: </a:t>
            </a:r>
            <a:r>
              <a:rPr lang="en-US" dirty="0" err="1"/>
              <a:t>msg</a:t>
            </a:r>
            <a:r>
              <a:rPr lang="en-US" dirty="0"/>
              <a:t>="Started task with tag - </a:t>
            </a:r>
            <a:r>
              <a:rPr lang="en-US" dirty="0" err="1"/>
              <a:t>sankar</a:t>
            </a:r>
            <a:r>
              <a:rPr lang="en-US" dirty="0"/>
              <a:t>."</a:t>
            </a:r>
          </a:p>
          <a:p>
            <a:r>
              <a:rPr lang="en-US" dirty="0"/>
              <a:t>  tasks:</a:t>
            </a:r>
          </a:p>
          <a:p>
            <a:r>
              <a:rPr lang="en-US" dirty="0"/>
              <a:t>   - name: Going to execute the main task</a:t>
            </a:r>
          </a:p>
          <a:p>
            <a:r>
              <a:rPr lang="en-US" dirty="0"/>
              <a:t>     debug: </a:t>
            </a:r>
            <a:r>
              <a:rPr lang="en-US" dirty="0" err="1"/>
              <a:t>msg</a:t>
            </a:r>
            <a:r>
              <a:rPr lang="en-US" dirty="0"/>
              <a:t>="Currently in the target server"</a:t>
            </a:r>
          </a:p>
          <a:p>
            <a:r>
              <a:rPr lang="en-US" dirty="0"/>
              <a:t>  </a:t>
            </a:r>
            <a:r>
              <a:rPr lang="en-US" dirty="0" err="1"/>
              <a:t>post_tasks</a:t>
            </a:r>
            <a:r>
              <a:rPr lang="en-US" dirty="0"/>
              <a:t>:</a:t>
            </a:r>
          </a:p>
          <a:p>
            <a:r>
              <a:rPr lang="en-US" dirty="0"/>
              <a:t>   - debug: </a:t>
            </a:r>
            <a:r>
              <a:rPr lang="en-US" dirty="0" err="1"/>
              <a:t>msg</a:t>
            </a:r>
            <a:r>
              <a:rPr lang="en-US" dirty="0"/>
              <a:t>="Completed task with tag - </a:t>
            </a:r>
            <a:r>
              <a:rPr lang="en-US" dirty="0" err="1"/>
              <a:t>sankar</a:t>
            </a:r>
            <a:r>
              <a:rPr lang="en-US" dirty="0"/>
              <a:t>."</a:t>
            </a:r>
          </a:p>
          <a:p>
            <a:r>
              <a:rPr lang="en-US" dirty="0"/>
              <a:t>- name: Play without tags</a:t>
            </a:r>
          </a:p>
          <a:p>
            <a:r>
              <a:rPr lang="en-US" dirty="0"/>
              <a:t>  hosts: </a:t>
            </a:r>
            <a:r>
              <a:rPr lang="en-US" dirty="0" err="1"/>
              <a:t>webservers</a:t>
            </a:r>
            <a:endParaRPr lang="en-US" dirty="0"/>
          </a:p>
          <a:p>
            <a:r>
              <a:rPr lang="en-US" dirty="0"/>
              <a:t>  become: true</a:t>
            </a:r>
          </a:p>
          <a:p>
            <a:r>
              <a:rPr lang="en-US" dirty="0"/>
              <a:t>  tasks:</a:t>
            </a:r>
          </a:p>
          <a:p>
            <a:r>
              <a:rPr lang="en-US" dirty="0"/>
              <a:t>   - name: Command to list files</a:t>
            </a:r>
          </a:p>
          <a:p>
            <a:r>
              <a:rPr lang="en-US" dirty="0"/>
              <a:t>     shell: </a:t>
            </a:r>
            <a:r>
              <a:rPr lang="en-US" dirty="0" err="1"/>
              <a:t>ls</a:t>
            </a:r>
            <a:r>
              <a:rPr lang="en-US" dirty="0"/>
              <a:t> -</a:t>
            </a:r>
            <a:r>
              <a:rPr lang="en-US" dirty="0" err="1"/>
              <a:t>lrt</a:t>
            </a:r>
            <a:r>
              <a:rPr lang="en-US" dirty="0"/>
              <a:t> &gt; sankar.txt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3513847" cy="369332"/>
          </a:xfrm>
          <a:prstGeom prst="rect">
            <a:avLst/>
          </a:prstGeom>
        </p:spPr>
        <p:txBody>
          <a:bodyPr wrap="none">
            <a:spAutoFit/>
          </a:bodyPr>
          <a:lstStyle/>
          <a:p>
            <a:r>
              <a:rPr lang="en-US" b="1" dirty="0"/>
              <a:t>playbook with the –list-tags option</a:t>
            </a:r>
          </a:p>
        </p:txBody>
      </p:sp>
      <p:sp>
        <p:nvSpPr>
          <p:cNvPr id="3" name="Rectangle 2"/>
          <p:cNvSpPr/>
          <p:nvPr/>
        </p:nvSpPr>
        <p:spPr>
          <a:xfrm>
            <a:off x="990600" y="685800"/>
            <a:ext cx="4202241" cy="369332"/>
          </a:xfrm>
          <a:prstGeom prst="rect">
            <a:avLst/>
          </a:prstGeom>
        </p:spPr>
        <p:txBody>
          <a:bodyPr wrap="none">
            <a:spAutoFit/>
          </a:bodyPr>
          <a:lstStyle/>
          <a:p>
            <a:r>
              <a:rPr lang="en-US" dirty="0"/>
              <a:t> </a:t>
            </a:r>
            <a:r>
              <a:rPr lang="en-US" dirty="0" err="1"/>
              <a:t>ansible</a:t>
            </a:r>
            <a:r>
              <a:rPr lang="en-US" dirty="0"/>
              <a:t>-playbook preposttag.yml --list-tags</a:t>
            </a:r>
          </a:p>
        </p:txBody>
      </p:sp>
      <p:pic>
        <p:nvPicPr>
          <p:cNvPr id="1026" name="Picture 2"/>
          <p:cNvPicPr>
            <a:picLocks noChangeAspect="1" noChangeArrowheads="1"/>
          </p:cNvPicPr>
          <p:nvPr/>
        </p:nvPicPr>
        <p:blipFill>
          <a:blip r:embed="rId2"/>
          <a:srcRect/>
          <a:stretch>
            <a:fillRect/>
          </a:stretch>
        </p:blipFill>
        <p:spPr bwMode="auto">
          <a:xfrm>
            <a:off x="1066800" y="1143000"/>
            <a:ext cx="6600825" cy="1438275"/>
          </a:xfrm>
          <a:prstGeom prst="rect">
            <a:avLst/>
          </a:prstGeom>
          <a:noFill/>
          <a:ln w="9525">
            <a:noFill/>
            <a:miter lim="800000"/>
            <a:headEnd/>
            <a:tailEnd/>
          </a:ln>
          <a:effectLst/>
        </p:spPr>
      </p:pic>
      <p:sp>
        <p:nvSpPr>
          <p:cNvPr id="5" name="Rectangle 4"/>
          <p:cNvSpPr/>
          <p:nvPr/>
        </p:nvSpPr>
        <p:spPr>
          <a:xfrm>
            <a:off x="609600" y="3810000"/>
            <a:ext cx="7010400" cy="369332"/>
          </a:xfrm>
          <a:prstGeom prst="rect">
            <a:avLst/>
          </a:prstGeom>
        </p:spPr>
        <p:txBody>
          <a:bodyPr wrap="square">
            <a:spAutoFit/>
          </a:bodyPr>
          <a:lstStyle/>
          <a:p>
            <a:r>
              <a:rPr lang="en-US" dirty="0"/>
              <a:t>The second play is not executed and the file is not created</a:t>
            </a:r>
          </a:p>
        </p:txBody>
      </p:sp>
      <p:sp>
        <p:nvSpPr>
          <p:cNvPr id="6" name="Rectangle 5"/>
          <p:cNvSpPr/>
          <p:nvPr/>
        </p:nvSpPr>
        <p:spPr>
          <a:xfrm>
            <a:off x="381000" y="3200400"/>
            <a:ext cx="2364750" cy="369332"/>
          </a:xfrm>
          <a:prstGeom prst="rect">
            <a:avLst/>
          </a:prstGeom>
        </p:spPr>
        <p:txBody>
          <a:bodyPr wrap="none">
            <a:spAutoFit/>
          </a:bodyPr>
          <a:lstStyle/>
          <a:p>
            <a:r>
              <a:rPr lang="en-US" b="1" dirty="0"/>
              <a:t>playbook with the tags</a:t>
            </a:r>
          </a:p>
        </p:txBody>
      </p:sp>
      <p:sp>
        <p:nvSpPr>
          <p:cNvPr id="7" name="Rectangle 6"/>
          <p:cNvSpPr/>
          <p:nvPr/>
        </p:nvSpPr>
        <p:spPr>
          <a:xfrm>
            <a:off x="762000" y="4343400"/>
            <a:ext cx="4474943" cy="369332"/>
          </a:xfrm>
          <a:prstGeom prst="rect">
            <a:avLst/>
          </a:prstGeom>
        </p:spPr>
        <p:txBody>
          <a:bodyPr wrap="none">
            <a:spAutoFit/>
          </a:bodyPr>
          <a:lstStyle/>
          <a:p>
            <a:r>
              <a:rPr lang="en-US" dirty="0" err="1"/>
              <a:t>ansible</a:t>
            </a:r>
            <a:r>
              <a:rPr lang="en-US" dirty="0"/>
              <a:t>-playbook preposttag.yml --tags </a:t>
            </a:r>
            <a:r>
              <a:rPr lang="en-US" dirty="0" err="1"/>
              <a:t>sankar</a:t>
            </a:r>
            <a:endParaRPr lang="en-US" dirty="0"/>
          </a:p>
        </p:txBody>
      </p:sp>
      <p:sp>
        <p:nvSpPr>
          <p:cNvPr id="8" name="Rectangle 7"/>
          <p:cNvSpPr/>
          <p:nvPr/>
        </p:nvSpPr>
        <p:spPr>
          <a:xfrm>
            <a:off x="717898" y="4999077"/>
            <a:ext cx="4914166" cy="369332"/>
          </a:xfrm>
          <a:prstGeom prst="rect">
            <a:avLst/>
          </a:prstGeom>
        </p:spPr>
        <p:txBody>
          <a:bodyPr wrap="none">
            <a:spAutoFit/>
          </a:bodyPr>
          <a:lstStyle/>
          <a:p>
            <a:r>
              <a:rPr lang="en-US" dirty="0" err="1"/>
              <a:t>ansible</a:t>
            </a:r>
            <a:r>
              <a:rPr lang="en-US" dirty="0"/>
              <a:t>-playbook </a:t>
            </a:r>
            <a:r>
              <a:rPr lang="en-US" dirty="0" err="1"/>
              <a:t>preposttag.yml</a:t>
            </a:r>
            <a:r>
              <a:rPr lang="en-US" dirty="0"/>
              <a:t> </a:t>
            </a:r>
            <a:r>
              <a:rPr lang="en-US" dirty="0" smtClean="0"/>
              <a:t>--skip-tags </a:t>
            </a:r>
            <a:r>
              <a:rPr lang="en-US" dirty="0" err="1"/>
              <a:t>sankar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38200" y="685800"/>
            <a:ext cx="7239000" cy="518498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239000" cy="369332"/>
          </a:xfrm>
          <a:prstGeom prst="rect">
            <a:avLst/>
          </a:prstGeom>
        </p:spPr>
        <p:txBody>
          <a:bodyPr wrap="square">
            <a:spAutoFit/>
          </a:bodyPr>
          <a:lstStyle/>
          <a:p>
            <a:r>
              <a:rPr lang="en-US" b="1" dirty="0"/>
              <a:t>Create EC2 Instance</a:t>
            </a:r>
          </a:p>
        </p:txBody>
      </p:sp>
      <p:sp>
        <p:nvSpPr>
          <p:cNvPr id="3" name="Rectangle 2"/>
          <p:cNvSpPr/>
          <p:nvPr/>
        </p:nvSpPr>
        <p:spPr>
          <a:xfrm>
            <a:off x="533400" y="685800"/>
            <a:ext cx="8458200" cy="5078313"/>
          </a:xfrm>
          <a:prstGeom prst="rect">
            <a:avLst/>
          </a:prstGeom>
        </p:spPr>
        <p:txBody>
          <a:bodyPr wrap="square">
            <a:spAutoFit/>
          </a:bodyPr>
          <a:lstStyle/>
          <a:p>
            <a:r>
              <a:rPr lang="en-US" dirty="0"/>
              <a:t>Step1 : Create AWS Account</a:t>
            </a:r>
          </a:p>
          <a:p>
            <a:r>
              <a:rPr lang="en-US" dirty="0"/>
              <a:t>Step2 : Create User with Full EC2 </a:t>
            </a:r>
            <a:r>
              <a:rPr lang="en-US" dirty="0" err="1"/>
              <a:t>Privilage</a:t>
            </a:r>
            <a:endParaRPr lang="en-US" dirty="0"/>
          </a:p>
          <a:p>
            <a:r>
              <a:rPr lang="en-US" dirty="0"/>
              <a:t>Step 3 : Export Access key and Secret Key on the machine where </a:t>
            </a:r>
            <a:r>
              <a:rPr lang="en-US" dirty="0" err="1"/>
              <a:t>ansible</a:t>
            </a:r>
            <a:r>
              <a:rPr lang="en-US" dirty="0"/>
              <a:t> is running </a:t>
            </a:r>
          </a:p>
          <a:p>
            <a:r>
              <a:rPr lang="en-US" dirty="0"/>
              <a:t>              export AWS_ACCESS_KEY_ID=“Access Key"</a:t>
            </a:r>
          </a:p>
          <a:p>
            <a:r>
              <a:rPr lang="en-US" dirty="0"/>
              <a:t>              export AWS_SECRET_ACCESS_KEY=“Secret Key“</a:t>
            </a:r>
          </a:p>
          <a:p>
            <a:r>
              <a:rPr lang="en-US" dirty="0"/>
              <a:t>Step 4 : Create Key if key not exist</a:t>
            </a:r>
          </a:p>
          <a:p>
            <a:r>
              <a:rPr lang="en-US" dirty="0"/>
              <a:t>Step 5 :  Install </a:t>
            </a:r>
            <a:r>
              <a:rPr lang="en-US" dirty="0" err="1"/>
              <a:t>Ansible</a:t>
            </a:r>
            <a:r>
              <a:rPr lang="en-US" dirty="0"/>
              <a:t> </a:t>
            </a:r>
          </a:p>
          <a:p>
            <a:r>
              <a:rPr lang="en-US" dirty="0"/>
              <a:t>                Yum install </a:t>
            </a:r>
            <a:r>
              <a:rPr lang="en-US" dirty="0" err="1"/>
              <a:t>Ansible</a:t>
            </a:r>
            <a:r>
              <a:rPr lang="en-US" dirty="0"/>
              <a:t> (centos)</a:t>
            </a:r>
          </a:p>
          <a:p>
            <a:r>
              <a:rPr lang="en-US" dirty="0"/>
              <a:t>Step 6 : Install Python PIP</a:t>
            </a:r>
          </a:p>
          <a:p>
            <a:r>
              <a:rPr lang="en-US" dirty="0"/>
              <a:t>               Yum install python-pip</a:t>
            </a:r>
          </a:p>
          <a:p>
            <a:r>
              <a:rPr lang="en-US" dirty="0"/>
              <a:t>Step 7 : Install </a:t>
            </a:r>
            <a:r>
              <a:rPr lang="en-US" dirty="0" err="1"/>
              <a:t>boto</a:t>
            </a:r>
            <a:r>
              <a:rPr lang="en-US" dirty="0"/>
              <a:t> and boto3</a:t>
            </a:r>
          </a:p>
          <a:p>
            <a:r>
              <a:rPr lang="en-US" dirty="0"/>
              <a:t>               pip install </a:t>
            </a:r>
            <a:r>
              <a:rPr lang="en-US" dirty="0" err="1"/>
              <a:t>boto</a:t>
            </a:r>
            <a:r>
              <a:rPr lang="en-US" dirty="0"/>
              <a:t> boto3</a:t>
            </a:r>
          </a:p>
          <a:p>
            <a:r>
              <a:rPr lang="en-US" dirty="0"/>
              <a:t>Step 8 : check </a:t>
            </a:r>
            <a:r>
              <a:rPr lang="en-US" dirty="0" err="1"/>
              <a:t>ansible</a:t>
            </a:r>
            <a:r>
              <a:rPr lang="en-US" dirty="0"/>
              <a:t> and </a:t>
            </a:r>
            <a:r>
              <a:rPr lang="en-US" dirty="0" err="1"/>
              <a:t>boto</a:t>
            </a:r>
            <a:r>
              <a:rPr lang="en-US" dirty="0"/>
              <a:t> versions to confirm successfully installed</a:t>
            </a:r>
          </a:p>
          <a:p>
            <a:r>
              <a:rPr lang="en-US" dirty="0"/>
              <a:t>               </a:t>
            </a:r>
            <a:r>
              <a:rPr lang="en-US" dirty="0" err="1"/>
              <a:t>ansible</a:t>
            </a:r>
            <a:r>
              <a:rPr lang="en-US" dirty="0"/>
              <a:t> - - version</a:t>
            </a:r>
          </a:p>
          <a:p>
            <a:r>
              <a:rPr lang="en-US" dirty="0"/>
              <a:t>               pip show </a:t>
            </a:r>
            <a:r>
              <a:rPr lang="en-US" dirty="0" err="1"/>
              <a:t>boto</a:t>
            </a:r>
            <a:endParaRPr lang="en-US" dirty="0"/>
          </a:p>
          <a:p>
            <a:r>
              <a:rPr lang="en-US" dirty="0"/>
              <a:t>               pip show boto3</a:t>
            </a:r>
          </a:p>
          <a:p>
            <a:endParaRPr lang="en-US" dirty="0"/>
          </a:p>
          <a:p>
            <a:r>
              <a:rPr lang="en-US" dirty="0"/>
              <a:t>Step 9 : Write the playbook to launch ec2 instance and run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4572000" cy="4247317"/>
          </a:xfrm>
          <a:prstGeom prst="rect">
            <a:avLst/>
          </a:prstGeom>
        </p:spPr>
        <p:txBody>
          <a:bodyPr>
            <a:spAutoFit/>
          </a:bodyPr>
          <a:lstStyle/>
          <a:p>
            <a:r>
              <a:rPr lang="en-US" dirty="0"/>
              <a:t>- name: ec2 launcher</a:t>
            </a:r>
          </a:p>
          <a:p>
            <a:r>
              <a:rPr lang="en-US" dirty="0"/>
              <a:t>  hosts: </a:t>
            </a:r>
            <a:r>
              <a:rPr lang="en-US" dirty="0" err="1"/>
              <a:t>localhost</a:t>
            </a:r>
            <a:endParaRPr lang="en-US" dirty="0"/>
          </a:p>
          <a:p>
            <a:r>
              <a:rPr lang="en-US" dirty="0"/>
              <a:t>  connection: local</a:t>
            </a:r>
          </a:p>
          <a:p>
            <a:r>
              <a:rPr lang="en-US" dirty="0"/>
              <a:t>  tasks:</a:t>
            </a:r>
          </a:p>
          <a:p>
            <a:r>
              <a:rPr lang="en-US" dirty="0"/>
              <a:t>  - name: launching ec2 instance</a:t>
            </a:r>
          </a:p>
          <a:p>
            <a:r>
              <a:rPr lang="en-US" dirty="0"/>
              <a:t>    ec2:</a:t>
            </a:r>
          </a:p>
          <a:p>
            <a:r>
              <a:rPr lang="en-US" dirty="0"/>
              <a:t>      </a:t>
            </a:r>
            <a:r>
              <a:rPr lang="en-US" dirty="0" err="1"/>
              <a:t>instance_type</a:t>
            </a:r>
            <a:r>
              <a:rPr lang="en-US" dirty="0"/>
              <a:t>: t2.micro</a:t>
            </a:r>
          </a:p>
          <a:p>
            <a:r>
              <a:rPr lang="en-US" dirty="0"/>
              <a:t>      </a:t>
            </a:r>
            <a:r>
              <a:rPr lang="en-US" dirty="0" err="1"/>
              <a:t>key_name</a:t>
            </a:r>
            <a:r>
              <a:rPr lang="en-US" dirty="0"/>
              <a:t>: </a:t>
            </a:r>
            <a:r>
              <a:rPr lang="en-US" dirty="0" err="1"/>
              <a:t>aws</a:t>
            </a:r>
            <a:r>
              <a:rPr lang="en-US" dirty="0"/>
              <a:t>-key</a:t>
            </a:r>
          </a:p>
          <a:p>
            <a:r>
              <a:rPr lang="en-US" dirty="0"/>
              <a:t>      image: ami-f4f4cf91</a:t>
            </a:r>
          </a:p>
          <a:p>
            <a:r>
              <a:rPr lang="en-US" dirty="0"/>
              <a:t>      region: us-east-2</a:t>
            </a:r>
          </a:p>
          <a:p>
            <a:r>
              <a:rPr lang="en-US" dirty="0"/>
              <a:t>      group: default</a:t>
            </a:r>
          </a:p>
          <a:p>
            <a:r>
              <a:rPr lang="en-US" dirty="0"/>
              <a:t>      count: 1</a:t>
            </a:r>
          </a:p>
          <a:p>
            <a:r>
              <a:rPr lang="en-US" dirty="0"/>
              <a:t>      wait: yes</a:t>
            </a:r>
          </a:p>
          <a:p>
            <a:r>
              <a:rPr lang="en-US" dirty="0"/>
              <a:t>      </a:t>
            </a:r>
            <a:r>
              <a:rPr lang="en-US" dirty="0" err="1"/>
              <a:t>assign_public_ip</a:t>
            </a:r>
            <a:r>
              <a:rPr lang="en-US" dirty="0"/>
              <a:t>: yes</a:t>
            </a:r>
          </a:p>
          <a:p>
            <a:r>
              <a:rPr lang="en-US" dirty="0"/>
              <a:t>      </a:t>
            </a:r>
            <a:r>
              <a:rPr lang="en-US" dirty="0" err="1"/>
              <a:t>vpc_subnet_id</a:t>
            </a:r>
            <a:r>
              <a:rPr lang="en-US" dirty="0"/>
              <a:t>: subnet-b586acdd</a:t>
            </a:r>
          </a:p>
        </p:txBody>
      </p:sp>
      <p:sp>
        <p:nvSpPr>
          <p:cNvPr id="5" name="Rectangle 4"/>
          <p:cNvSpPr/>
          <p:nvPr/>
        </p:nvSpPr>
        <p:spPr>
          <a:xfrm>
            <a:off x="304800" y="228600"/>
            <a:ext cx="7239000" cy="369332"/>
          </a:xfrm>
          <a:prstGeom prst="rect">
            <a:avLst/>
          </a:prstGeom>
        </p:spPr>
        <p:txBody>
          <a:bodyPr wrap="square">
            <a:spAutoFit/>
          </a:bodyPr>
          <a:lstStyle/>
          <a:p>
            <a:r>
              <a:rPr lang="en-US" b="1" dirty="0"/>
              <a:t>Launchec2.yml</a:t>
            </a:r>
          </a:p>
        </p:txBody>
      </p:sp>
      <p:sp>
        <p:nvSpPr>
          <p:cNvPr id="6" name="Rectangle 5"/>
          <p:cNvSpPr/>
          <p:nvPr/>
        </p:nvSpPr>
        <p:spPr>
          <a:xfrm>
            <a:off x="381000" y="4971871"/>
            <a:ext cx="6858000" cy="1200329"/>
          </a:xfrm>
          <a:prstGeom prst="rect">
            <a:avLst/>
          </a:prstGeom>
        </p:spPr>
        <p:txBody>
          <a:bodyPr wrap="square">
            <a:spAutoFit/>
          </a:bodyPr>
          <a:lstStyle/>
          <a:p>
            <a:r>
              <a:rPr lang="en-US" b="1" dirty="0"/>
              <a:t>Trouble Shoot : </a:t>
            </a:r>
          </a:p>
          <a:p>
            <a:r>
              <a:rPr lang="en-US" dirty="0"/>
              <a:t>IF it throws error ec2-connect related (upgrade </a:t>
            </a:r>
            <a:r>
              <a:rPr lang="en-US" dirty="0" err="1"/>
              <a:t>boto</a:t>
            </a:r>
            <a:r>
              <a:rPr lang="en-US" dirty="0"/>
              <a:t> versions)</a:t>
            </a:r>
          </a:p>
          <a:p>
            <a:r>
              <a:rPr lang="en-US" dirty="0"/>
              <a:t>pip install boto3/</a:t>
            </a:r>
            <a:r>
              <a:rPr lang="en-US" dirty="0" err="1"/>
              <a:t>boto</a:t>
            </a:r>
            <a:r>
              <a:rPr lang="en-US" dirty="0"/>
              <a:t> –upgrade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152400"/>
            <a:ext cx="8229600" cy="762000"/>
          </a:xfrm>
          <a:prstGeom prst="rect">
            <a:avLst/>
          </a:prstGeom>
        </p:spPr>
        <p:txBody>
          <a:bodyPr vert="horz" lIns="91440" tIns="45720" rIns="91440" bIns="45720" rtlCol="0" anchor="ctr">
            <a:normAutofit fontScale="82500" lnSpcReduction="10000"/>
          </a:bodyPr>
          <a:lstStyle/>
          <a:p>
            <a:pPr lvl="0">
              <a:spcBef>
                <a:spcPct val="0"/>
              </a:spcBef>
              <a:defRPr/>
            </a:pPr>
            <a:r>
              <a:rPr kumimoji="0" lang="en-US" sz="2400" b="1" i="0" u="none" strike="noStrike" kern="1200" cap="none" spc="0" normalizeH="0" baseline="0" noProof="0" dirty="0">
                <a:ln>
                  <a:noFill/>
                </a:ln>
                <a:solidFill>
                  <a:schemeClr val="tx1"/>
                </a:solidFill>
                <a:effectLst/>
                <a:uLnTx/>
                <a:uFillTx/>
                <a:latin typeface="+mj-lt"/>
                <a:ea typeface="+mj-ea"/>
                <a:cs typeface="+mj-cs"/>
              </a:rPr>
              <a:t>Handlers  : </a:t>
            </a:r>
            <a:r>
              <a:rPr lang="en-US" sz="2000" dirty="0"/>
              <a:t>Any software package will have configuration files and any changes to it will have effect only when the service is restarted. So you need to have the service set to restart</a:t>
            </a:r>
            <a:r>
              <a:rPr kumimoji="0" lang="en-US" sz="2400" b="1" i="0" u="none" strike="noStrike" kern="1200" cap="none" spc="0" normalizeH="0" baseline="0" noProof="0" dirty="0">
                <a:ln>
                  <a:noFill/>
                </a:ln>
                <a:solidFill>
                  <a:schemeClr val="tx1"/>
                </a:solidFill>
                <a:effectLst/>
                <a:uLnTx/>
                <a:uFillTx/>
                <a:latin typeface="+mj-lt"/>
                <a:ea typeface="+mj-ea"/>
                <a:cs typeface="+mj-cs"/>
              </a:rPr>
              <a:t> </a:t>
            </a:r>
          </a:p>
        </p:txBody>
      </p:sp>
      <p:sp>
        <p:nvSpPr>
          <p:cNvPr id="4" name="Rectangle 3"/>
          <p:cNvSpPr/>
          <p:nvPr/>
        </p:nvSpPr>
        <p:spPr>
          <a:xfrm>
            <a:off x="685800" y="858083"/>
            <a:ext cx="7467600" cy="4247317"/>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a:t>
            </a:r>
            <a:r>
              <a:rPr lang="en-US" dirty="0" err="1"/>
              <a:t>become_user</a:t>
            </a:r>
            <a:r>
              <a:rPr lang="en-US" dirty="0"/>
              <a:t>: root</a:t>
            </a:r>
          </a:p>
          <a:p>
            <a:r>
              <a:rPr lang="en-US" dirty="0"/>
              <a:t>  tasks:</a:t>
            </a:r>
          </a:p>
          <a:p>
            <a:r>
              <a:rPr lang="en-US" dirty="0"/>
              <a:t>  - name: install tomcat</a:t>
            </a:r>
          </a:p>
          <a:p>
            <a:r>
              <a:rPr lang="en-US" dirty="0"/>
              <a:t>    yum: name=tomcat state=latest</a:t>
            </a:r>
          </a:p>
          <a:p>
            <a:r>
              <a:rPr lang="en-US" dirty="0"/>
              <a:t>  - name: start </a:t>
            </a:r>
            <a:r>
              <a:rPr lang="en-US" dirty="0" smtClean="0"/>
              <a:t>tomcat</a:t>
            </a:r>
            <a:endParaRPr lang="en-US" dirty="0"/>
          </a:p>
          <a:p>
            <a:r>
              <a:rPr lang="en-US" dirty="0"/>
              <a:t>    service: name=tomcat state=started</a:t>
            </a:r>
          </a:p>
          <a:p>
            <a:r>
              <a:rPr lang="en-US" dirty="0"/>
              <a:t>  - name: deploy the war</a:t>
            </a:r>
          </a:p>
          <a:p>
            <a:r>
              <a:rPr lang="en-US" dirty="0"/>
              <a:t>    copy: </a:t>
            </a:r>
            <a:r>
              <a:rPr lang="en-US" dirty="0" err="1"/>
              <a:t>src</a:t>
            </a:r>
            <a:r>
              <a:rPr lang="en-US" dirty="0"/>
              <a:t>=</a:t>
            </a:r>
            <a:r>
              <a:rPr lang="en-US" dirty="0" err="1"/>
              <a:t>sample.war</a:t>
            </a:r>
            <a:r>
              <a:rPr lang="en-US" dirty="0"/>
              <a:t> </a:t>
            </a:r>
            <a:r>
              <a:rPr lang="en-US" dirty="0" err="1"/>
              <a:t>dest</a:t>
            </a:r>
            <a:r>
              <a:rPr lang="en-US" dirty="0"/>
              <a:t>=/</a:t>
            </a:r>
            <a:r>
              <a:rPr lang="en-US" dirty="0" err="1"/>
              <a:t>usr</a:t>
            </a:r>
            <a:r>
              <a:rPr lang="en-US" dirty="0"/>
              <a:t>/share/tomcat/</a:t>
            </a:r>
            <a:r>
              <a:rPr lang="en-US" dirty="0" err="1"/>
              <a:t>webapps</a:t>
            </a:r>
            <a:endParaRPr lang="en-US" dirty="0"/>
          </a:p>
          <a:p>
            <a:r>
              <a:rPr lang="en-US" dirty="0"/>
              <a:t>    notify: restart tomcat</a:t>
            </a:r>
          </a:p>
          <a:p>
            <a:r>
              <a:rPr lang="en-US" dirty="0"/>
              <a:t>  handlers:</a:t>
            </a:r>
          </a:p>
          <a:p>
            <a:r>
              <a:rPr lang="en-US" dirty="0"/>
              <a:t>  - name: restart tomcat</a:t>
            </a:r>
          </a:p>
          <a:p>
            <a:r>
              <a:rPr lang="en-US" dirty="0"/>
              <a:t>    service: name=tomcat state=restarted</a:t>
            </a:r>
          </a:p>
        </p:txBody>
      </p:sp>
      <p:sp>
        <p:nvSpPr>
          <p:cNvPr id="5" name="Title 1"/>
          <p:cNvSpPr txBox="1">
            <a:spLocks/>
          </p:cNvSpPr>
          <p:nvPr/>
        </p:nvSpPr>
        <p:spPr>
          <a:xfrm>
            <a:off x="609600" y="5867400"/>
            <a:ext cx="8229600" cy="411162"/>
          </a:xfrm>
          <a:prstGeom prst="rect">
            <a:avLst/>
          </a:prstGeom>
        </p:spPr>
        <p:txBody>
          <a:bodyPr vert="horz" lIns="91440" tIns="45720" rIns="91440" bIns="45720" rtlCol="0" anchor="ctr">
            <a:noAutofit/>
          </a:bodyPr>
          <a:lstStyle/>
          <a:p>
            <a:pPr lvl="0">
              <a:spcBef>
                <a:spcPct val="0"/>
              </a:spcBef>
            </a:pPr>
            <a:r>
              <a:rPr lang="en-US" b="1" dirty="0">
                <a:latin typeface="+mj-lt"/>
                <a:ea typeface="+mj-ea"/>
                <a:cs typeface="+mj-cs"/>
              </a:rPr>
              <a:t>Note </a:t>
            </a:r>
            <a:r>
              <a:rPr lang="en-US" dirty="0">
                <a:latin typeface="+mj-lt"/>
                <a:ea typeface="+mj-ea"/>
                <a:cs typeface="+mj-cs"/>
              </a:rPr>
              <a:t>: Handlers used to execute tasks which specified under handlers, these tasks will execute at the end and only once.</a:t>
            </a:r>
          </a:p>
          <a:p>
            <a:pPr lvl="0">
              <a:spcBef>
                <a:spcPct val="0"/>
              </a:spcBef>
            </a:pPr>
            <a:r>
              <a:rPr lang="en-US" dirty="0">
                <a:latin typeface="+mj-lt"/>
                <a:ea typeface="+mj-ea"/>
                <a:cs typeface="+mj-cs"/>
              </a:rPr>
              <a:t> </a:t>
            </a:r>
            <a:r>
              <a:rPr lang="en-US" dirty="0" err="1">
                <a:latin typeface="+mj-lt"/>
                <a:ea typeface="+mj-ea"/>
                <a:cs typeface="+mj-cs"/>
              </a:rPr>
              <a:t>nofify</a:t>
            </a:r>
            <a:r>
              <a:rPr lang="en-US" dirty="0">
                <a:latin typeface="+mj-lt"/>
                <a:ea typeface="+mj-ea"/>
                <a:cs typeface="+mj-cs"/>
              </a:rPr>
              <a:t> will call these handlers</a:t>
            </a:r>
          </a:p>
        </p:txBody>
      </p:sp>
      <p:sp>
        <p:nvSpPr>
          <p:cNvPr id="6" name="Title 1"/>
          <p:cNvSpPr txBox="1">
            <a:spLocks/>
          </p:cNvSpPr>
          <p:nvPr/>
        </p:nvSpPr>
        <p:spPr>
          <a:xfrm>
            <a:off x="685800" y="5105400"/>
            <a:ext cx="8229600" cy="411162"/>
          </a:xfrm>
          <a:prstGeom prst="rect">
            <a:avLst/>
          </a:prstGeom>
        </p:spPr>
        <p:txBody>
          <a:bodyPr vert="horz" lIns="91440" tIns="45720" rIns="91440" bIns="45720" rtlCol="0" anchor="ctr">
            <a:noAutofit/>
          </a:bodyPr>
          <a:lstStyle/>
          <a:p>
            <a:pPr lvl="0">
              <a:spcBef>
                <a:spcPct val="0"/>
              </a:spcBef>
            </a:pPr>
            <a:r>
              <a:rPr lang="en-US" dirty="0" err="1">
                <a:latin typeface="+mj-lt"/>
                <a:ea typeface="+mj-ea"/>
                <a:cs typeface="+mj-cs"/>
              </a:rPr>
              <a:t>Sample.war</a:t>
            </a:r>
            <a:r>
              <a:rPr lang="en-US" dirty="0">
                <a:latin typeface="+mj-lt"/>
                <a:ea typeface="+mj-ea"/>
                <a:cs typeface="+mj-cs"/>
              </a:rPr>
              <a:t> file location : https://tomcat.apache.org/tomcat-5.5-doc/appdev/sample/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381000"/>
            <a:ext cx="8229600" cy="411162"/>
          </a:xfrm>
          <a:prstGeom prst="rect">
            <a:avLst/>
          </a:prstGeom>
        </p:spPr>
        <p:txBody>
          <a:bodyPr vert="horz" lIns="91440" tIns="45720" rIns="91440" bIns="45720" rtlCol="0" anchor="ctr">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a:latin typeface="+mj-lt"/>
                <a:ea typeface="+mj-ea"/>
                <a:cs typeface="+mj-cs"/>
              </a:rPr>
              <a:t>When Condition</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533400" y="4267200"/>
            <a:ext cx="8229600" cy="411162"/>
          </a:xfrm>
          <a:prstGeom prst="rect">
            <a:avLst/>
          </a:prstGeom>
        </p:spPr>
        <p:txBody>
          <a:bodyPr vert="horz" lIns="91440" tIns="45720" rIns="91440" bIns="45720" rtlCol="0" anchor="ctr">
            <a:noAutofit/>
          </a:bodyPr>
          <a:lstStyle/>
          <a:p>
            <a:pPr lvl="0">
              <a:spcBef>
                <a:spcPct val="0"/>
              </a:spcBef>
            </a:pPr>
            <a:r>
              <a:rPr lang="en-US" dirty="0">
                <a:latin typeface="+mj-lt"/>
                <a:ea typeface="+mj-ea"/>
                <a:cs typeface="+mj-cs"/>
              </a:rPr>
              <a:t>If the </a:t>
            </a:r>
            <a:r>
              <a:rPr lang="en-US" dirty="0" err="1">
                <a:latin typeface="+mj-lt"/>
                <a:ea typeface="+mj-ea"/>
                <a:cs typeface="+mj-cs"/>
              </a:rPr>
              <a:t>os</a:t>
            </a:r>
            <a:r>
              <a:rPr lang="en-US" dirty="0">
                <a:latin typeface="+mj-lt"/>
                <a:ea typeface="+mj-ea"/>
                <a:cs typeface="+mj-cs"/>
              </a:rPr>
              <a:t> is </a:t>
            </a:r>
            <a:r>
              <a:rPr lang="en-US" dirty="0" err="1">
                <a:latin typeface="+mj-lt"/>
                <a:ea typeface="+mj-ea"/>
                <a:cs typeface="+mj-cs"/>
              </a:rPr>
              <a:t>Redhat</a:t>
            </a:r>
            <a:r>
              <a:rPr lang="en-US" dirty="0">
                <a:latin typeface="+mj-lt"/>
                <a:ea typeface="+mj-ea"/>
                <a:cs typeface="+mj-cs"/>
              </a:rPr>
              <a:t> then only </a:t>
            </a:r>
            <a:r>
              <a:rPr lang="en-US" dirty="0" err="1">
                <a:latin typeface="+mj-lt"/>
                <a:ea typeface="+mj-ea"/>
                <a:cs typeface="+mj-cs"/>
              </a:rPr>
              <a:t>httpd</a:t>
            </a:r>
            <a:r>
              <a:rPr lang="en-US" dirty="0">
                <a:latin typeface="+mj-lt"/>
                <a:ea typeface="+mj-ea"/>
                <a:cs typeface="+mj-cs"/>
              </a:rPr>
              <a:t> will ne </a:t>
            </a:r>
            <a:r>
              <a:rPr lang="en-US" dirty="0" err="1">
                <a:latin typeface="+mj-lt"/>
                <a:ea typeface="+mj-ea"/>
                <a:cs typeface="+mj-cs"/>
              </a:rPr>
              <a:t>istalled</a:t>
            </a:r>
            <a:endParaRPr lang="en-US" dirty="0">
              <a:latin typeface="+mj-lt"/>
              <a:ea typeface="+mj-ea"/>
              <a:cs typeface="+mj-cs"/>
            </a:endParaRPr>
          </a:p>
        </p:txBody>
      </p:sp>
      <p:sp>
        <p:nvSpPr>
          <p:cNvPr id="6" name="Rectangle 5"/>
          <p:cNvSpPr/>
          <p:nvPr/>
        </p:nvSpPr>
        <p:spPr>
          <a:xfrm>
            <a:off x="762000" y="990600"/>
            <a:ext cx="7391400" cy="3139321"/>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a:t>
            </a:r>
            <a:r>
              <a:rPr lang="en-US" dirty="0" err="1"/>
              <a:t>become_user</a:t>
            </a:r>
            <a:r>
              <a:rPr lang="en-US" dirty="0"/>
              <a:t>: root</a:t>
            </a:r>
          </a:p>
          <a:p>
            <a:r>
              <a:rPr lang="en-US" dirty="0"/>
              <a:t>  tasks:</a:t>
            </a:r>
          </a:p>
          <a:p>
            <a:r>
              <a:rPr lang="en-US" dirty="0"/>
              <a:t>   - name: install </a:t>
            </a:r>
            <a:r>
              <a:rPr lang="en-US" dirty="0" err="1"/>
              <a:t>httpd</a:t>
            </a:r>
            <a:endParaRPr lang="en-US" dirty="0"/>
          </a:p>
          <a:p>
            <a:r>
              <a:rPr lang="en-US" dirty="0"/>
              <a:t>     yum: name=</a:t>
            </a:r>
            <a:r>
              <a:rPr lang="en-US" dirty="0" err="1"/>
              <a:t>httpd</a:t>
            </a:r>
            <a:r>
              <a:rPr lang="en-US" dirty="0"/>
              <a:t> state=present</a:t>
            </a:r>
          </a:p>
          <a:p>
            <a:r>
              <a:rPr lang="en-US" dirty="0"/>
              <a:t>     when: </a:t>
            </a:r>
            <a:r>
              <a:rPr lang="en-US" dirty="0" err="1"/>
              <a:t>ansible_os_family</a:t>
            </a:r>
            <a:r>
              <a:rPr lang="en-US" dirty="0"/>
              <a:t> == “</a:t>
            </a:r>
            <a:r>
              <a:rPr lang="en-US" dirty="0" err="1"/>
              <a:t>Redhat</a:t>
            </a:r>
            <a:r>
              <a:rPr lang="en-US" dirty="0"/>
              <a:t>“ or “centos”</a:t>
            </a:r>
          </a:p>
          <a:p>
            <a:r>
              <a:rPr lang="en-US" dirty="0"/>
              <a:t>   - name: start </a:t>
            </a:r>
            <a:r>
              <a:rPr lang="en-US" dirty="0" err="1"/>
              <a:t>httpd</a:t>
            </a:r>
            <a:endParaRPr lang="en-US" dirty="0"/>
          </a:p>
          <a:p>
            <a:r>
              <a:rPr lang="en-US" dirty="0"/>
              <a:t>     service: name=</a:t>
            </a:r>
            <a:r>
              <a:rPr lang="en-US" dirty="0" err="1"/>
              <a:t>httpd</a:t>
            </a:r>
            <a:r>
              <a:rPr lang="en-US" dirty="0"/>
              <a:t> state=started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381000"/>
            <a:ext cx="8229600" cy="411162"/>
          </a:xfrm>
          <a:prstGeom prst="rect">
            <a:avLst/>
          </a:prstGeom>
        </p:spPr>
        <p:txBody>
          <a:bodyPr vert="horz" lIns="91440" tIns="45720" rIns="91440" bIns="45720" rtlCol="0" anchor="ctr">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a:latin typeface="+mj-lt"/>
                <a:ea typeface="+mj-ea"/>
                <a:cs typeface="+mj-cs"/>
              </a:rPr>
              <a:t>Variables</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6"/>
          <p:cNvSpPr/>
          <p:nvPr/>
        </p:nvSpPr>
        <p:spPr>
          <a:xfrm>
            <a:off x="762000" y="914400"/>
            <a:ext cx="7391400" cy="5078313"/>
          </a:xfrm>
          <a:prstGeom prst="rect">
            <a:avLst/>
          </a:prstGeom>
        </p:spPr>
        <p:txBody>
          <a:bodyPr wrap="square">
            <a:spAutoFit/>
          </a:bodyPr>
          <a:lstStyle/>
          <a:p>
            <a:r>
              <a:rPr lang="en-US" dirty="0"/>
              <a:t>---</a:t>
            </a:r>
          </a:p>
          <a:p>
            <a:r>
              <a:rPr lang="en-US" dirty="0"/>
              <a:t>- hosts: </a:t>
            </a:r>
            <a:r>
              <a:rPr lang="en-US" dirty="0" err="1"/>
              <a:t>webservers</a:t>
            </a:r>
            <a:endParaRPr lang="en-US" dirty="0"/>
          </a:p>
          <a:p>
            <a:r>
              <a:rPr lang="en-US" dirty="0"/>
              <a:t>  become: true</a:t>
            </a:r>
          </a:p>
          <a:p>
            <a:r>
              <a:rPr lang="en-US" dirty="0"/>
              <a:t>  </a:t>
            </a:r>
            <a:r>
              <a:rPr lang="en-US" dirty="0" err="1"/>
              <a:t>become_user</a:t>
            </a:r>
            <a:r>
              <a:rPr lang="en-US" dirty="0"/>
              <a:t>: root</a:t>
            </a:r>
          </a:p>
          <a:p>
            <a:r>
              <a:rPr lang="en-US" dirty="0"/>
              <a:t>  </a:t>
            </a:r>
            <a:r>
              <a:rPr lang="en-US" dirty="0" err="1"/>
              <a:t>vars</a:t>
            </a:r>
            <a:r>
              <a:rPr lang="en-US" dirty="0"/>
              <a:t>:</a:t>
            </a:r>
          </a:p>
          <a:p>
            <a:r>
              <a:rPr lang="en-US" dirty="0"/>
              <a:t>   </a:t>
            </a:r>
            <a:r>
              <a:rPr lang="en-US" dirty="0" err="1"/>
              <a:t>src_path</a:t>
            </a:r>
            <a:r>
              <a:rPr lang="en-US" dirty="0"/>
              <a:t>: /root/</a:t>
            </a:r>
            <a:r>
              <a:rPr lang="en-US" dirty="0" err="1"/>
              <a:t>ansible</a:t>
            </a:r>
            <a:endParaRPr lang="en-US" dirty="0"/>
          </a:p>
          <a:p>
            <a:r>
              <a:rPr lang="en-US" dirty="0"/>
              <a:t>   </a:t>
            </a:r>
            <a:r>
              <a:rPr lang="en-US" dirty="0" err="1"/>
              <a:t>dest_path</a:t>
            </a:r>
            <a:r>
              <a:rPr lang="en-US" dirty="0"/>
              <a:t>: /</a:t>
            </a:r>
            <a:r>
              <a:rPr lang="en-US" dirty="0" err="1"/>
              <a:t>var</a:t>
            </a:r>
            <a:r>
              <a:rPr lang="en-US" dirty="0"/>
              <a:t>/www/html</a:t>
            </a:r>
          </a:p>
          <a:p>
            <a:r>
              <a:rPr lang="en-US" dirty="0"/>
              <a:t>  tasks:</a:t>
            </a:r>
          </a:p>
          <a:p>
            <a:r>
              <a:rPr lang="en-US" dirty="0"/>
              <a:t>   - name: Install </a:t>
            </a:r>
            <a:r>
              <a:rPr lang="en-US" dirty="0" err="1"/>
              <a:t>httpd</a:t>
            </a:r>
            <a:endParaRPr lang="en-US" dirty="0"/>
          </a:p>
          <a:p>
            <a:r>
              <a:rPr lang="en-US" dirty="0"/>
              <a:t>     yum: name=</a:t>
            </a:r>
            <a:r>
              <a:rPr lang="en-US" dirty="0" err="1"/>
              <a:t>httpd</a:t>
            </a:r>
            <a:r>
              <a:rPr lang="en-US" dirty="0"/>
              <a:t> state=present</a:t>
            </a:r>
          </a:p>
          <a:p>
            <a:r>
              <a:rPr lang="en-US" dirty="0"/>
              <a:t>   - name: start </a:t>
            </a:r>
            <a:r>
              <a:rPr lang="en-US" dirty="0" err="1"/>
              <a:t>httpd</a:t>
            </a:r>
            <a:endParaRPr lang="en-US" dirty="0"/>
          </a:p>
          <a:p>
            <a:r>
              <a:rPr lang="en-US" dirty="0"/>
              <a:t>     service: name=</a:t>
            </a:r>
            <a:r>
              <a:rPr lang="en-US" dirty="0" err="1"/>
              <a:t>httpd</a:t>
            </a:r>
            <a:r>
              <a:rPr lang="en-US" dirty="0"/>
              <a:t> state=started</a:t>
            </a:r>
          </a:p>
          <a:p>
            <a:r>
              <a:rPr lang="en-US" dirty="0"/>
              <a:t>   - name: deploy html file</a:t>
            </a:r>
          </a:p>
          <a:p>
            <a:r>
              <a:rPr lang="en-US" dirty="0"/>
              <a:t>     copy: </a:t>
            </a:r>
            <a:r>
              <a:rPr lang="en-US" dirty="0" err="1"/>
              <a:t>src</a:t>
            </a:r>
            <a:r>
              <a:rPr lang="en-US" dirty="0"/>
              <a:t>={{</a:t>
            </a:r>
            <a:r>
              <a:rPr lang="en-US" dirty="0" err="1"/>
              <a:t>src_path</a:t>
            </a:r>
            <a:r>
              <a:rPr lang="en-US" dirty="0"/>
              <a:t>}}/index.html </a:t>
            </a:r>
            <a:r>
              <a:rPr lang="en-US" dirty="0" err="1"/>
              <a:t>dest</a:t>
            </a:r>
            <a:r>
              <a:rPr lang="en-US" dirty="0"/>
              <a:t>={{</a:t>
            </a:r>
            <a:r>
              <a:rPr lang="en-US" dirty="0" err="1"/>
              <a:t>dest_path</a:t>
            </a:r>
            <a:r>
              <a:rPr lang="en-US" dirty="0"/>
              <a:t>}}</a:t>
            </a:r>
          </a:p>
          <a:p>
            <a:r>
              <a:rPr lang="en-US" dirty="0"/>
              <a:t>     notify: restart </a:t>
            </a:r>
            <a:r>
              <a:rPr lang="en-US" dirty="0" err="1"/>
              <a:t>httpd</a:t>
            </a:r>
            <a:endParaRPr lang="en-US" dirty="0"/>
          </a:p>
          <a:p>
            <a:r>
              <a:rPr lang="en-US" dirty="0"/>
              <a:t>  handlers:</a:t>
            </a:r>
          </a:p>
          <a:p>
            <a:r>
              <a:rPr lang="en-US" dirty="0"/>
              <a:t>   - name: restart </a:t>
            </a:r>
            <a:r>
              <a:rPr lang="en-US" dirty="0" err="1"/>
              <a:t>httpd</a:t>
            </a:r>
            <a:endParaRPr lang="en-US" dirty="0"/>
          </a:p>
          <a:p>
            <a:r>
              <a:rPr lang="en-US" dirty="0"/>
              <a:t>     service: name=</a:t>
            </a:r>
            <a:r>
              <a:rPr lang="en-US" dirty="0" err="1"/>
              <a:t>httpd</a:t>
            </a:r>
            <a:r>
              <a:rPr lang="en-US" dirty="0"/>
              <a:t> state=restarted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381000"/>
            <a:ext cx="8229600" cy="411162"/>
          </a:xfrm>
          <a:prstGeom prst="rect">
            <a:avLst/>
          </a:prstGeom>
        </p:spPr>
        <p:txBody>
          <a:bodyPr vert="horz" lIns="91440" tIns="45720" rIns="91440" bIns="45720" rtlCol="0" anchor="ctr">
            <a:normAutofit fontScale="97500"/>
          </a:bodyPr>
          <a:lstStyle/>
          <a:p>
            <a:pPr>
              <a:spcBef>
                <a:spcPct val="0"/>
              </a:spcBef>
              <a:defRPr/>
            </a:pPr>
            <a:r>
              <a:rPr lang="en-US" sz="2000" b="1" dirty="0"/>
              <a:t>Jinja2 </a:t>
            </a:r>
            <a:r>
              <a:rPr lang="en-US" sz="2000" b="1" dirty="0" smtClean="0"/>
              <a:t>Template</a:t>
            </a:r>
            <a:endParaRPr lang="en-US" sz="2000" b="1" dirty="0"/>
          </a:p>
        </p:txBody>
      </p:sp>
      <p:sp>
        <p:nvSpPr>
          <p:cNvPr id="2" name="Rectangle 1"/>
          <p:cNvSpPr/>
          <p:nvPr/>
        </p:nvSpPr>
        <p:spPr>
          <a:xfrm>
            <a:off x="609600" y="914400"/>
            <a:ext cx="8153400" cy="923330"/>
          </a:xfrm>
          <a:prstGeom prst="rect">
            <a:avLst/>
          </a:prstGeom>
        </p:spPr>
        <p:txBody>
          <a:bodyPr wrap="square">
            <a:spAutoFit/>
          </a:bodyPr>
          <a:lstStyle/>
          <a:p>
            <a:r>
              <a:rPr lang="en-US" dirty="0"/>
              <a:t>Jinja2 templates are simple template files that store variables that can change from time to time. When Playbooks are executed, these variables get replaced by actual values defined in </a:t>
            </a:r>
            <a:r>
              <a:rPr lang="en-US" dirty="0" err="1"/>
              <a:t>Ansible</a:t>
            </a:r>
            <a:r>
              <a:rPr lang="en-US" dirty="0"/>
              <a:t> Playbooks</a:t>
            </a:r>
          </a:p>
        </p:txBody>
      </p:sp>
      <p:sp>
        <p:nvSpPr>
          <p:cNvPr id="3" name="Rectangle 2"/>
          <p:cNvSpPr/>
          <p:nvPr/>
        </p:nvSpPr>
        <p:spPr>
          <a:xfrm>
            <a:off x="914400" y="1959968"/>
            <a:ext cx="6718121" cy="646331"/>
          </a:xfrm>
          <a:prstGeom prst="rect">
            <a:avLst/>
          </a:prstGeom>
        </p:spPr>
        <p:txBody>
          <a:bodyPr wrap="none">
            <a:spAutoFit/>
          </a:bodyPr>
          <a:lstStyle/>
          <a:p>
            <a:r>
              <a:rPr lang="en-US" dirty="0"/>
              <a:t>Create template with extension .j2</a:t>
            </a:r>
          </a:p>
          <a:p>
            <a:r>
              <a:rPr lang="en-US" dirty="0"/>
              <a:t>   ex : </a:t>
            </a:r>
            <a:r>
              <a:rPr lang="en-US" dirty="0" smtClean="0"/>
              <a:t>apache-conf.j2 (hard coded port number changed with variable)</a:t>
            </a:r>
            <a:endParaRPr lang="en-US" dirty="0"/>
          </a:p>
        </p:txBody>
      </p:sp>
      <p:pic>
        <p:nvPicPr>
          <p:cNvPr id="4" name="Picture 3"/>
          <p:cNvPicPr>
            <a:picLocks noChangeAspect="1"/>
          </p:cNvPicPr>
          <p:nvPr/>
        </p:nvPicPr>
        <p:blipFill>
          <a:blip r:embed="rId2"/>
          <a:stretch>
            <a:fillRect/>
          </a:stretch>
        </p:blipFill>
        <p:spPr>
          <a:xfrm>
            <a:off x="1600200" y="2606299"/>
            <a:ext cx="2514600" cy="687754"/>
          </a:xfrm>
          <a:prstGeom prst="rect">
            <a:avLst/>
          </a:prstGeom>
        </p:spPr>
      </p:pic>
      <p:sp>
        <p:nvSpPr>
          <p:cNvPr id="5" name="Rectangle 4"/>
          <p:cNvSpPr/>
          <p:nvPr/>
        </p:nvSpPr>
        <p:spPr>
          <a:xfrm>
            <a:off x="1371600" y="3429000"/>
            <a:ext cx="4572000" cy="2677656"/>
          </a:xfrm>
          <a:prstGeom prst="rect">
            <a:avLst/>
          </a:prstGeom>
        </p:spPr>
        <p:txBody>
          <a:bodyPr>
            <a:spAutoFit/>
          </a:bodyPr>
          <a:lstStyle/>
          <a:p>
            <a:r>
              <a:rPr lang="en-US" sz="1200" dirty="0">
                <a:solidFill>
                  <a:prstClr val="black"/>
                </a:solidFill>
                <a:latin typeface="Lucida Console" panose="020B0609040504020204" pitchFamily="49" charset="0"/>
              </a:rPr>
              <a:t>---</a:t>
            </a:r>
          </a:p>
          <a:p>
            <a:r>
              <a:rPr lang="en-US" sz="1200" dirty="0">
                <a:solidFill>
                  <a:prstClr val="black"/>
                </a:solidFill>
                <a:latin typeface="Lucida Console" panose="020B0609040504020204" pitchFamily="49" charset="0"/>
              </a:rPr>
              <a:t>- hosts: webservers</a:t>
            </a:r>
          </a:p>
          <a:p>
            <a:r>
              <a:rPr lang="en-US" sz="1200" dirty="0">
                <a:solidFill>
                  <a:prstClr val="black"/>
                </a:solidFill>
                <a:latin typeface="Lucida Console" panose="020B0609040504020204" pitchFamily="49" charset="0"/>
              </a:rPr>
              <a:t>  become: true</a:t>
            </a:r>
          </a:p>
          <a:p>
            <a:r>
              <a:rPr lang="en-US" sz="1200" dirty="0">
                <a:solidFill>
                  <a:prstClr val="black"/>
                </a:solidFill>
                <a:latin typeface="Lucida Console" panose="020B0609040504020204" pitchFamily="49" charset="0"/>
              </a:rPr>
              <a:t>  </a:t>
            </a:r>
            <a:r>
              <a:rPr lang="en-US" sz="1200" dirty="0" err="1">
                <a:solidFill>
                  <a:prstClr val="black"/>
                </a:solidFill>
                <a:latin typeface="Lucida Console" panose="020B0609040504020204" pitchFamily="49" charset="0"/>
              </a:rPr>
              <a:t>vars</a:t>
            </a:r>
            <a:r>
              <a:rPr lang="en-US" sz="1200" dirty="0">
                <a:solidFill>
                  <a:prstClr val="black"/>
                </a:solidFill>
                <a:latin typeface="Lucida Console" panose="020B0609040504020204" pitchFamily="49" charset="0"/>
              </a:rPr>
              <a:t>:</a:t>
            </a:r>
          </a:p>
          <a:p>
            <a:r>
              <a:rPr lang="en-US" sz="1200" dirty="0">
                <a:solidFill>
                  <a:prstClr val="black"/>
                </a:solidFill>
                <a:latin typeface="Lucida Console" panose="020B0609040504020204" pitchFamily="49" charset="0"/>
              </a:rPr>
              <a:t>   </a:t>
            </a:r>
            <a:r>
              <a:rPr lang="en-US" sz="1200" dirty="0" err="1">
                <a:solidFill>
                  <a:prstClr val="black"/>
                </a:solidFill>
                <a:latin typeface="Lucida Console" panose="020B0609040504020204" pitchFamily="49" charset="0"/>
              </a:rPr>
              <a:t>port_number</a:t>
            </a:r>
            <a:r>
              <a:rPr lang="en-US" sz="1200" dirty="0">
                <a:solidFill>
                  <a:prstClr val="black"/>
                </a:solidFill>
                <a:latin typeface="Lucida Console" panose="020B0609040504020204" pitchFamily="49" charset="0"/>
              </a:rPr>
              <a:t>: 81</a:t>
            </a:r>
          </a:p>
          <a:p>
            <a:r>
              <a:rPr lang="en-US" sz="1200" dirty="0">
                <a:solidFill>
                  <a:prstClr val="black"/>
                </a:solidFill>
                <a:latin typeface="Lucida Console" panose="020B0609040504020204" pitchFamily="49" charset="0"/>
              </a:rPr>
              <a:t>  tasks:</a:t>
            </a:r>
          </a:p>
          <a:p>
            <a:r>
              <a:rPr lang="en-US" sz="1200" dirty="0">
                <a:solidFill>
                  <a:prstClr val="black"/>
                </a:solidFill>
                <a:latin typeface="Lucida Console" panose="020B0609040504020204" pitchFamily="49" charset="0"/>
              </a:rPr>
              <a:t>  - name: Install Package</a:t>
            </a:r>
          </a:p>
          <a:p>
            <a:r>
              <a:rPr lang="en-US" sz="1200" dirty="0">
                <a:solidFill>
                  <a:prstClr val="black"/>
                </a:solidFill>
                <a:latin typeface="Lucida Console" panose="020B0609040504020204" pitchFamily="49" charset="0"/>
              </a:rPr>
              <a:t>    yum: name=</a:t>
            </a:r>
            <a:r>
              <a:rPr lang="en-US" sz="1200" dirty="0" err="1">
                <a:solidFill>
                  <a:prstClr val="black"/>
                </a:solidFill>
                <a:latin typeface="Lucida Console" panose="020B0609040504020204" pitchFamily="49" charset="0"/>
              </a:rPr>
              <a:t>httpd</a:t>
            </a:r>
            <a:r>
              <a:rPr lang="en-US" sz="1200" dirty="0">
                <a:solidFill>
                  <a:prstClr val="black"/>
                </a:solidFill>
                <a:latin typeface="Lucida Console" panose="020B0609040504020204" pitchFamily="49" charset="0"/>
              </a:rPr>
              <a:t> state=present</a:t>
            </a:r>
          </a:p>
          <a:p>
            <a:r>
              <a:rPr lang="en-US" sz="1200" dirty="0">
                <a:solidFill>
                  <a:prstClr val="black"/>
                </a:solidFill>
                <a:latin typeface="Lucida Console" panose="020B0609040504020204" pitchFamily="49" charset="0"/>
              </a:rPr>
              <a:t>  - name: Jinja2 template</a:t>
            </a:r>
          </a:p>
          <a:p>
            <a:r>
              <a:rPr lang="en-US" sz="1200" dirty="0">
                <a:solidFill>
                  <a:prstClr val="black"/>
                </a:solidFill>
                <a:latin typeface="Lucida Console" panose="020B0609040504020204" pitchFamily="49" charset="0"/>
              </a:rPr>
              <a:t>    template:</a:t>
            </a:r>
          </a:p>
          <a:p>
            <a:r>
              <a:rPr lang="en-US" sz="1200" dirty="0">
                <a:solidFill>
                  <a:prstClr val="black"/>
                </a:solidFill>
                <a:latin typeface="Lucida Console" panose="020B0609040504020204" pitchFamily="49" charset="0"/>
              </a:rPr>
              <a:t>       </a:t>
            </a:r>
            <a:r>
              <a:rPr lang="en-US" sz="1200" dirty="0" err="1">
                <a:solidFill>
                  <a:prstClr val="black"/>
                </a:solidFill>
                <a:latin typeface="Lucida Console" panose="020B0609040504020204" pitchFamily="49" charset="0"/>
              </a:rPr>
              <a:t>src</a:t>
            </a:r>
            <a:r>
              <a:rPr lang="en-US" sz="1200" dirty="0">
                <a:solidFill>
                  <a:prstClr val="black"/>
                </a:solidFill>
                <a:latin typeface="Lucida Console" panose="020B0609040504020204" pitchFamily="49" charset="0"/>
              </a:rPr>
              <a:t>: apache-conf.j2</a:t>
            </a:r>
          </a:p>
          <a:p>
            <a:r>
              <a:rPr lang="en-US" sz="1200" dirty="0">
                <a:solidFill>
                  <a:prstClr val="black"/>
                </a:solidFill>
                <a:latin typeface="Lucida Console" panose="020B0609040504020204" pitchFamily="49" charset="0"/>
              </a:rPr>
              <a:t>       </a:t>
            </a:r>
            <a:r>
              <a:rPr lang="en-US" sz="1200" dirty="0" err="1">
                <a:solidFill>
                  <a:prstClr val="black"/>
                </a:solidFill>
                <a:latin typeface="Lucida Console" panose="020B0609040504020204" pitchFamily="49" charset="0"/>
              </a:rPr>
              <a:t>dest</a:t>
            </a:r>
            <a:r>
              <a:rPr lang="en-US" sz="1200" dirty="0">
                <a:solidFill>
                  <a:prstClr val="black"/>
                </a:solidFill>
                <a:latin typeface="Lucida Console" panose="020B0609040504020204" pitchFamily="49" charset="0"/>
              </a:rPr>
              <a:t>: /</a:t>
            </a:r>
            <a:r>
              <a:rPr lang="en-US" sz="1200" dirty="0" err="1">
                <a:solidFill>
                  <a:prstClr val="black"/>
                </a:solidFill>
                <a:latin typeface="Lucida Console" panose="020B0609040504020204" pitchFamily="49" charset="0"/>
              </a:rPr>
              <a:t>etc</a:t>
            </a:r>
            <a:r>
              <a:rPr lang="en-US" sz="1200" dirty="0">
                <a:solidFill>
                  <a:prstClr val="black"/>
                </a:solidFill>
                <a:latin typeface="Lucida Console" panose="020B0609040504020204" pitchFamily="49" charset="0"/>
              </a:rPr>
              <a:t>/</a:t>
            </a:r>
            <a:r>
              <a:rPr lang="en-US" sz="1200" dirty="0" err="1">
                <a:solidFill>
                  <a:prstClr val="black"/>
                </a:solidFill>
                <a:latin typeface="Lucida Console" panose="020B0609040504020204" pitchFamily="49" charset="0"/>
              </a:rPr>
              <a:t>httpd</a:t>
            </a:r>
            <a:r>
              <a:rPr lang="en-US" sz="1200" dirty="0">
                <a:solidFill>
                  <a:prstClr val="black"/>
                </a:solidFill>
                <a:latin typeface="Lucida Console" panose="020B0609040504020204" pitchFamily="49" charset="0"/>
              </a:rPr>
              <a:t>/</a:t>
            </a:r>
            <a:r>
              <a:rPr lang="en-US" sz="1200" dirty="0" err="1">
                <a:solidFill>
                  <a:prstClr val="black"/>
                </a:solidFill>
                <a:latin typeface="Lucida Console" panose="020B0609040504020204" pitchFamily="49" charset="0"/>
              </a:rPr>
              <a:t>conf</a:t>
            </a:r>
            <a:r>
              <a:rPr lang="en-US" sz="1200" dirty="0">
                <a:solidFill>
                  <a:prstClr val="black"/>
                </a:solidFill>
                <a:latin typeface="Lucida Console" panose="020B0609040504020204" pitchFamily="49" charset="0"/>
              </a:rPr>
              <a:t>/</a:t>
            </a:r>
            <a:r>
              <a:rPr lang="en-US" sz="1200" dirty="0" err="1">
                <a:solidFill>
                  <a:prstClr val="black"/>
                </a:solidFill>
                <a:latin typeface="Lucida Console" panose="020B0609040504020204" pitchFamily="49" charset="0"/>
              </a:rPr>
              <a:t>httpd.conf</a:t>
            </a:r>
            <a:endParaRPr lang="en-US" sz="1200" dirty="0">
              <a:solidFill>
                <a:prstClr val="black"/>
              </a:solidFill>
              <a:latin typeface="Lucida Console" panose="020B0609040504020204" pitchFamily="49" charset="0"/>
            </a:endParaRPr>
          </a:p>
          <a:p>
            <a:r>
              <a:rPr lang="en-US" sz="1200" dirty="0">
                <a:solidFill>
                  <a:prstClr val="black"/>
                </a:solidFill>
                <a:latin typeface="Lucida Console" panose="020B0609040504020204" pitchFamily="49" charset="0"/>
              </a:rPr>
              <a:t>  - name: Start </a:t>
            </a:r>
            <a:r>
              <a:rPr lang="en-US" sz="1200" dirty="0" err="1">
                <a:solidFill>
                  <a:prstClr val="black"/>
                </a:solidFill>
                <a:latin typeface="Lucida Console" panose="020B0609040504020204" pitchFamily="49" charset="0"/>
              </a:rPr>
              <a:t>httpd</a:t>
            </a:r>
            <a:r>
              <a:rPr lang="en-US" sz="1200" dirty="0">
                <a:solidFill>
                  <a:prstClr val="black"/>
                </a:solidFill>
                <a:latin typeface="Lucida Console" panose="020B0609040504020204" pitchFamily="49" charset="0"/>
              </a:rPr>
              <a:t> service</a:t>
            </a:r>
          </a:p>
          <a:p>
            <a:r>
              <a:rPr lang="en-US" sz="1200" dirty="0">
                <a:solidFill>
                  <a:prstClr val="black"/>
                </a:solidFill>
                <a:latin typeface="Lucida Console" panose="020B0609040504020204" pitchFamily="49" charset="0"/>
              </a:rPr>
              <a:t>    service: name=</a:t>
            </a:r>
            <a:r>
              <a:rPr lang="en-US" sz="1200" dirty="0" err="1">
                <a:solidFill>
                  <a:prstClr val="black"/>
                </a:solidFill>
                <a:latin typeface="Lucida Console" panose="020B0609040504020204" pitchFamily="49" charset="0"/>
              </a:rPr>
              <a:t>httpd</a:t>
            </a:r>
            <a:r>
              <a:rPr lang="en-US" sz="1200" dirty="0">
                <a:solidFill>
                  <a:prstClr val="black"/>
                </a:solidFill>
                <a:latin typeface="Lucida Console" panose="020B0609040504020204" pitchFamily="49" charset="0"/>
              </a:rPr>
              <a:t> state=started</a:t>
            </a:r>
            <a:endParaRPr lang="en-US" sz="1200" dirty="0"/>
          </a:p>
        </p:txBody>
      </p:sp>
      <p:sp>
        <p:nvSpPr>
          <p:cNvPr id="6" name="Rectangle 5"/>
          <p:cNvSpPr/>
          <p:nvPr/>
        </p:nvSpPr>
        <p:spPr>
          <a:xfrm>
            <a:off x="609600" y="6172200"/>
            <a:ext cx="8363252" cy="369332"/>
          </a:xfrm>
          <a:prstGeom prst="rect">
            <a:avLst/>
          </a:prstGeom>
        </p:spPr>
        <p:txBody>
          <a:bodyPr wrap="none">
            <a:spAutoFit/>
          </a:bodyPr>
          <a:lstStyle/>
          <a:p>
            <a:r>
              <a:rPr lang="en-US" dirty="0" smtClean="0"/>
              <a:t>Run the playbook and test it (apache will be reachable on port 81 instead of default 80)</a:t>
            </a:r>
            <a:endParaRPr lang="en-US" dirty="0"/>
          </a:p>
        </p:txBody>
      </p:sp>
    </p:spTree>
    <p:extLst>
      <p:ext uri="{BB962C8B-B14F-4D97-AF65-F5344CB8AC3E}">
        <p14:creationId xmlns:p14="http://schemas.microsoft.com/office/powerpoint/2010/main" val="24565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8458200" cy="369332"/>
          </a:xfrm>
          <a:prstGeom prst="rect">
            <a:avLst/>
          </a:prstGeom>
        </p:spPr>
        <p:txBody>
          <a:bodyPr wrap="square">
            <a:spAutoFit/>
          </a:bodyPr>
          <a:lstStyle/>
          <a:p>
            <a:r>
              <a:rPr lang="en-US" dirty="0"/>
              <a:t>For complete automation of tasks, we will need </a:t>
            </a:r>
            <a:r>
              <a:rPr lang="en-US" dirty="0" err="1"/>
              <a:t>passwordless</a:t>
            </a:r>
            <a:r>
              <a:rPr lang="en-US" dirty="0"/>
              <a:t> SSH authentication</a:t>
            </a:r>
          </a:p>
        </p:txBody>
      </p:sp>
      <p:sp>
        <p:nvSpPr>
          <p:cNvPr id="5" name="Rectangle 4"/>
          <p:cNvSpPr/>
          <p:nvPr/>
        </p:nvSpPr>
        <p:spPr>
          <a:xfrm>
            <a:off x="457200" y="914400"/>
            <a:ext cx="8229600" cy="923330"/>
          </a:xfrm>
          <a:prstGeom prst="rect">
            <a:avLst/>
          </a:prstGeom>
        </p:spPr>
        <p:txBody>
          <a:bodyPr wrap="square">
            <a:spAutoFit/>
          </a:bodyPr>
          <a:lstStyle/>
          <a:p>
            <a:r>
              <a:rPr lang="en-US" b="1" dirty="0"/>
              <a:t>Step 3 : </a:t>
            </a:r>
            <a:r>
              <a:rPr lang="en-US" dirty="0"/>
              <a:t>To enable </a:t>
            </a:r>
            <a:r>
              <a:rPr lang="en-US" dirty="0" err="1"/>
              <a:t>passwordless</a:t>
            </a:r>
            <a:r>
              <a:rPr lang="en-US" dirty="0"/>
              <a:t> authentication to perform the steps shown below. Firstly add the user </a:t>
            </a:r>
            <a:r>
              <a:rPr lang="en-US" b="1" dirty="0" err="1"/>
              <a:t>ansible</a:t>
            </a:r>
            <a:r>
              <a:rPr lang="en-US" b="1" dirty="0"/>
              <a:t> </a:t>
            </a:r>
            <a:r>
              <a:rPr lang="en-US" dirty="0"/>
              <a:t>to the </a:t>
            </a:r>
            <a:r>
              <a:rPr lang="en-US" b="1" dirty="0"/>
              <a:t>/etc/</a:t>
            </a:r>
            <a:r>
              <a:rPr lang="en-US" b="1" dirty="0" err="1"/>
              <a:t>sudoers</a:t>
            </a:r>
            <a:r>
              <a:rPr lang="en-US" dirty="0"/>
              <a:t> file on all  the machines which will enable the user </a:t>
            </a:r>
            <a:r>
              <a:rPr lang="en-US" b="1" dirty="0" err="1"/>
              <a:t>ansible</a:t>
            </a:r>
            <a:r>
              <a:rPr lang="en-US" b="1" dirty="0"/>
              <a:t> </a:t>
            </a:r>
            <a:r>
              <a:rPr lang="en-US" dirty="0"/>
              <a:t>to run any command which requires root privileges</a:t>
            </a:r>
          </a:p>
        </p:txBody>
      </p:sp>
      <p:sp>
        <p:nvSpPr>
          <p:cNvPr id="6" name="Rectangle 5"/>
          <p:cNvSpPr/>
          <p:nvPr/>
        </p:nvSpPr>
        <p:spPr>
          <a:xfrm>
            <a:off x="523609" y="1905000"/>
            <a:ext cx="8376396" cy="646331"/>
          </a:xfrm>
          <a:prstGeom prst="rect">
            <a:avLst/>
          </a:prstGeom>
        </p:spPr>
        <p:txBody>
          <a:bodyPr wrap="none">
            <a:spAutoFit/>
          </a:bodyPr>
          <a:lstStyle/>
          <a:p>
            <a:r>
              <a:rPr lang="en-US" b="1" dirty="0"/>
              <a:t>Step 4:</a:t>
            </a:r>
            <a:r>
              <a:rPr lang="en-US" dirty="0"/>
              <a:t> Create private and public key in all the machines to communicate one and each </a:t>
            </a:r>
          </a:p>
          <a:p>
            <a:r>
              <a:rPr lang="en-US" dirty="0"/>
              <a:t>              other with </a:t>
            </a:r>
            <a:r>
              <a:rPr lang="en-US" dirty="0" err="1"/>
              <a:t>ssh</a:t>
            </a:r>
            <a:r>
              <a:rPr lang="en-US" dirty="0"/>
              <a:t> </a:t>
            </a:r>
          </a:p>
        </p:txBody>
      </p:sp>
      <p:sp>
        <p:nvSpPr>
          <p:cNvPr id="7" name="Rectangle 6"/>
          <p:cNvSpPr/>
          <p:nvPr/>
        </p:nvSpPr>
        <p:spPr>
          <a:xfrm>
            <a:off x="1336008" y="2602468"/>
            <a:ext cx="4074192" cy="369332"/>
          </a:xfrm>
          <a:prstGeom prst="rect">
            <a:avLst/>
          </a:prstGeom>
        </p:spPr>
        <p:txBody>
          <a:bodyPr wrap="none">
            <a:spAutoFit/>
          </a:bodyPr>
          <a:lstStyle/>
          <a:p>
            <a:r>
              <a:rPr lang="en-US" dirty="0"/>
              <a:t>[ansible@ip-172-31-21-70 ~]$ </a:t>
            </a:r>
            <a:r>
              <a:rPr lang="en-US" dirty="0" err="1"/>
              <a:t>ssh-keygen</a:t>
            </a:r>
            <a:endParaRPr lang="en-US" dirty="0"/>
          </a:p>
        </p:txBody>
      </p:sp>
      <p:sp>
        <p:nvSpPr>
          <p:cNvPr id="8" name="Rectangle 7"/>
          <p:cNvSpPr/>
          <p:nvPr/>
        </p:nvSpPr>
        <p:spPr>
          <a:xfrm>
            <a:off x="533400" y="3059668"/>
            <a:ext cx="7848600" cy="369332"/>
          </a:xfrm>
          <a:prstGeom prst="rect">
            <a:avLst/>
          </a:prstGeom>
        </p:spPr>
        <p:txBody>
          <a:bodyPr wrap="square">
            <a:spAutoFit/>
          </a:bodyPr>
          <a:lstStyle/>
          <a:p>
            <a:r>
              <a:rPr lang="en-US" b="1" dirty="0"/>
              <a:t>Step 5: </a:t>
            </a:r>
            <a:r>
              <a:rPr lang="en-US" dirty="0"/>
              <a:t>Copy the public key to the target machine and vice versa.</a:t>
            </a:r>
          </a:p>
        </p:txBody>
      </p:sp>
      <p:sp>
        <p:nvSpPr>
          <p:cNvPr id="9" name="Rectangle 8"/>
          <p:cNvSpPr/>
          <p:nvPr/>
        </p:nvSpPr>
        <p:spPr>
          <a:xfrm>
            <a:off x="1447800" y="3516868"/>
            <a:ext cx="3912610" cy="369332"/>
          </a:xfrm>
          <a:prstGeom prst="rect">
            <a:avLst/>
          </a:prstGeom>
        </p:spPr>
        <p:txBody>
          <a:bodyPr wrap="none">
            <a:spAutoFit/>
          </a:bodyPr>
          <a:lstStyle/>
          <a:p>
            <a:r>
              <a:rPr lang="en-US" dirty="0" err="1"/>
              <a:t>ssh</a:t>
            </a:r>
            <a:r>
              <a:rPr lang="en-US" dirty="0"/>
              <a:t>-copy-id &lt;IP-Address-Host-Machine&gt;</a:t>
            </a:r>
          </a:p>
        </p:txBody>
      </p:sp>
      <p:sp>
        <p:nvSpPr>
          <p:cNvPr id="10" name="Rectangle 9"/>
          <p:cNvSpPr/>
          <p:nvPr/>
        </p:nvSpPr>
        <p:spPr>
          <a:xfrm>
            <a:off x="1219200" y="3962400"/>
            <a:ext cx="7391400" cy="646331"/>
          </a:xfrm>
          <a:prstGeom prst="rect">
            <a:avLst/>
          </a:prstGeom>
        </p:spPr>
        <p:txBody>
          <a:bodyPr wrap="square">
            <a:spAutoFit/>
          </a:bodyPr>
          <a:lstStyle/>
          <a:p>
            <a:r>
              <a:rPr lang="en-US" dirty="0"/>
              <a:t>We are now able to log in without entering the password. After the check out of the </a:t>
            </a:r>
            <a:r>
              <a:rPr lang="en-US" dirty="0" err="1"/>
              <a:t>ssh</a:t>
            </a:r>
            <a:r>
              <a:rPr lang="en-US" dirty="0"/>
              <a:t> connectivity on both the machines and be logged in as </a:t>
            </a:r>
            <a:r>
              <a:rPr lang="en-US" dirty="0" err="1"/>
              <a:t>ansible</a:t>
            </a:r>
            <a:r>
              <a:rPr lang="en-US" dirty="0"/>
              <a:t> user</a:t>
            </a:r>
          </a:p>
        </p:txBody>
      </p:sp>
      <p:sp>
        <p:nvSpPr>
          <p:cNvPr id="11" name="Rectangle 10"/>
          <p:cNvSpPr/>
          <p:nvPr/>
        </p:nvSpPr>
        <p:spPr>
          <a:xfrm>
            <a:off x="609600" y="4867870"/>
            <a:ext cx="8077200" cy="923330"/>
          </a:xfrm>
          <a:prstGeom prst="rect">
            <a:avLst/>
          </a:prstGeom>
        </p:spPr>
        <p:txBody>
          <a:bodyPr wrap="square">
            <a:spAutoFit/>
          </a:bodyPr>
          <a:lstStyle/>
          <a:p>
            <a:r>
              <a:rPr lang="en-US" b="1" dirty="0"/>
              <a:t> Step 6: </a:t>
            </a:r>
            <a:r>
              <a:rPr lang="en-US" dirty="0"/>
              <a:t>install </a:t>
            </a:r>
            <a:r>
              <a:rPr lang="en-US" b="1" dirty="0" err="1"/>
              <a:t>ansible</a:t>
            </a:r>
            <a:r>
              <a:rPr lang="en-US" dirty="0"/>
              <a:t> </a:t>
            </a:r>
            <a:r>
              <a:rPr lang="en-US" b="1" dirty="0"/>
              <a:t>on the Control machine only </a:t>
            </a:r>
            <a:r>
              <a:rPr lang="en-US" dirty="0"/>
              <a:t>by enabling the EPEL repo from fedora which provides add-on software packages. Perform the following steps to install </a:t>
            </a:r>
            <a:r>
              <a:rPr lang="en-US" b="1" dirty="0"/>
              <a:t>ANSIBLE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228600"/>
            <a:ext cx="8229600" cy="1447800"/>
          </a:xfrm>
          <a:prstGeom prst="rect">
            <a:avLst/>
          </a:prstGeom>
        </p:spPr>
        <p:txBody>
          <a:bodyPr vert="horz" lIns="91440" tIns="45720" rIns="91440" bIns="45720" rtlCol="0" anchor="ctr">
            <a:noAutofit/>
          </a:bodyPr>
          <a:lstStyle/>
          <a:p>
            <a:pPr lvl="0">
              <a:spcBef>
                <a:spcPct val="0"/>
              </a:spcBef>
              <a:defRPr/>
            </a:pPr>
            <a:r>
              <a:rPr lang="en-US" sz="2000" b="1" dirty="0">
                <a:latin typeface="+mj-lt"/>
                <a:ea typeface="+mj-ea"/>
                <a:cs typeface="+mj-cs"/>
              </a:rPr>
              <a:t>Roles: </a:t>
            </a:r>
          </a:p>
          <a:p>
            <a:pPr lvl="0">
              <a:spcBef>
                <a:spcPct val="0"/>
              </a:spcBef>
              <a:defRPr/>
            </a:pPr>
            <a:r>
              <a:rPr lang="en-US" sz="2000" dirty="0"/>
              <a:t>Roles provide a framework for fully independent, or interdependent collections of variables, tasks, files, templates, and modules. In </a:t>
            </a:r>
            <a:r>
              <a:rPr lang="en-US" sz="2000" dirty="0" err="1"/>
              <a:t>Ansible</a:t>
            </a:r>
            <a:r>
              <a:rPr lang="en-US" sz="2000" dirty="0"/>
              <a:t>, the role is the primary mechanism for breaking a playbook into </a:t>
            </a:r>
            <a:r>
              <a:rPr lang="en-US" sz="2000" b="1" dirty="0"/>
              <a:t>multiple</a:t>
            </a:r>
            <a:r>
              <a:rPr lang="en-US" sz="2000" dirty="0"/>
              <a:t> files. This simplifies writing complex playbooks, and it makes them easier to reuse.</a:t>
            </a:r>
            <a:r>
              <a:rPr lang="en-US" sz="2000" b="1" dirty="0">
                <a:latin typeface="+mj-lt"/>
                <a:ea typeface="+mj-ea"/>
                <a:cs typeface="+mj-cs"/>
              </a:rPr>
              <a:t>  </a:t>
            </a: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533400" y="1905000"/>
            <a:ext cx="5810052" cy="923330"/>
          </a:xfrm>
          <a:prstGeom prst="rect">
            <a:avLst/>
          </a:prstGeom>
        </p:spPr>
        <p:txBody>
          <a:bodyPr wrap="none">
            <a:spAutoFit/>
          </a:bodyPr>
          <a:lstStyle/>
          <a:p>
            <a:pPr marL="342900" indent="-342900">
              <a:buAutoNum type="arabicPeriod"/>
            </a:pPr>
            <a:r>
              <a:rPr lang="sv-SE" dirty="0"/>
              <a:t>Go to  /etc/ansible/roles</a:t>
            </a:r>
          </a:p>
          <a:p>
            <a:pPr marL="342900" indent="-342900"/>
            <a:r>
              <a:rPr lang="sv-SE" dirty="0"/>
              <a:t>2. Create  directory for the role (ex : tomcat)</a:t>
            </a:r>
          </a:p>
          <a:p>
            <a:r>
              <a:rPr lang="sv-SE" dirty="0"/>
              <a:t>3. Create the directories files, handlers, meta, tasks and vars</a:t>
            </a:r>
            <a:endParaRPr lang="en-US" dirty="0"/>
          </a:p>
        </p:txBody>
      </p:sp>
      <p:sp>
        <p:nvSpPr>
          <p:cNvPr id="6" name="Rectangle 5"/>
          <p:cNvSpPr/>
          <p:nvPr/>
        </p:nvSpPr>
        <p:spPr>
          <a:xfrm>
            <a:off x="685800" y="3505200"/>
            <a:ext cx="5943600" cy="2031325"/>
          </a:xfrm>
          <a:prstGeom prst="rect">
            <a:avLst/>
          </a:prstGeom>
        </p:spPr>
        <p:txBody>
          <a:bodyPr wrap="square">
            <a:spAutoFit/>
          </a:bodyPr>
          <a:lstStyle/>
          <a:p>
            <a:r>
              <a:rPr lang="en-US" dirty="0"/>
              <a:t> - name: install tomcat</a:t>
            </a:r>
          </a:p>
          <a:p>
            <a:r>
              <a:rPr lang="en-US" dirty="0"/>
              <a:t>    yum: name=tomcat state=latest</a:t>
            </a:r>
          </a:p>
          <a:p>
            <a:r>
              <a:rPr lang="en-US" dirty="0"/>
              <a:t>  - name: start </a:t>
            </a:r>
            <a:r>
              <a:rPr lang="en-US" dirty="0" err="1"/>
              <a:t>httpd</a:t>
            </a:r>
            <a:endParaRPr lang="en-US" dirty="0"/>
          </a:p>
          <a:p>
            <a:r>
              <a:rPr lang="en-US" dirty="0"/>
              <a:t>    service: name=tomcat state=started</a:t>
            </a:r>
          </a:p>
          <a:p>
            <a:r>
              <a:rPr lang="en-US" dirty="0"/>
              <a:t>  - name: deploy the war</a:t>
            </a:r>
          </a:p>
          <a:p>
            <a:r>
              <a:rPr lang="en-US" dirty="0"/>
              <a:t>    copy: </a:t>
            </a:r>
            <a:r>
              <a:rPr lang="en-US" dirty="0" err="1"/>
              <a:t>src</a:t>
            </a:r>
            <a:r>
              <a:rPr lang="en-US" dirty="0"/>
              <a:t>=</a:t>
            </a:r>
            <a:r>
              <a:rPr lang="en-US" dirty="0" err="1"/>
              <a:t>sample.war</a:t>
            </a:r>
            <a:r>
              <a:rPr lang="en-US" dirty="0"/>
              <a:t> </a:t>
            </a:r>
            <a:r>
              <a:rPr lang="en-US" dirty="0" err="1"/>
              <a:t>dest</a:t>
            </a:r>
            <a:r>
              <a:rPr lang="en-US" dirty="0"/>
              <a:t>=/</a:t>
            </a:r>
            <a:r>
              <a:rPr lang="en-US" dirty="0" err="1"/>
              <a:t>usr</a:t>
            </a:r>
            <a:r>
              <a:rPr lang="en-US" dirty="0"/>
              <a:t>/share/tomcat/</a:t>
            </a:r>
            <a:r>
              <a:rPr lang="en-US" dirty="0" err="1"/>
              <a:t>webapps</a:t>
            </a:r>
            <a:endParaRPr lang="en-US" dirty="0"/>
          </a:p>
          <a:p>
            <a:r>
              <a:rPr lang="en-US" dirty="0"/>
              <a:t>    notify: restart tomcat</a:t>
            </a:r>
          </a:p>
        </p:txBody>
      </p:sp>
      <p:sp>
        <p:nvSpPr>
          <p:cNvPr id="8" name="Rectangle 7"/>
          <p:cNvSpPr/>
          <p:nvPr/>
        </p:nvSpPr>
        <p:spPr>
          <a:xfrm>
            <a:off x="685800" y="3048000"/>
            <a:ext cx="7159909" cy="369332"/>
          </a:xfrm>
          <a:prstGeom prst="rect">
            <a:avLst/>
          </a:prstGeom>
        </p:spPr>
        <p:txBody>
          <a:bodyPr wrap="none">
            <a:spAutoFit/>
          </a:bodyPr>
          <a:lstStyle/>
          <a:p>
            <a:r>
              <a:rPr lang="en-US" dirty="0"/>
              <a:t>Create file main.yml under tasks directory and place the below code(tasks)</a:t>
            </a:r>
          </a:p>
        </p:txBody>
      </p:sp>
      <p:sp>
        <p:nvSpPr>
          <p:cNvPr id="7" name="Rectangle 6"/>
          <p:cNvSpPr/>
          <p:nvPr/>
        </p:nvSpPr>
        <p:spPr>
          <a:xfrm>
            <a:off x="457200" y="5906869"/>
            <a:ext cx="8501494" cy="646331"/>
          </a:xfrm>
          <a:prstGeom prst="rect">
            <a:avLst/>
          </a:prstGeom>
        </p:spPr>
        <p:txBody>
          <a:bodyPr wrap="none">
            <a:spAutoFit/>
          </a:bodyPr>
          <a:lstStyle/>
          <a:p>
            <a:r>
              <a:rPr lang="en-US" dirty="0"/>
              <a:t>Note : </a:t>
            </a:r>
            <a:r>
              <a:rPr lang="en-US" dirty="0" err="1"/>
              <a:t>ansible</a:t>
            </a:r>
            <a:r>
              <a:rPr lang="en-US" dirty="0"/>
              <a:t>-galaxy init tomcat –offline (instead of creating individual </a:t>
            </a:r>
            <a:r>
              <a:rPr lang="en-US" dirty="0" err="1"/>
              <a:t>direcotories</a:t>
            </a:r>
            <a:r>
              <a:rPr lang="en-US" dirty="0"/>
              <a:t> with </a:t>
            </a:r>
          </a:p>
          <a:p>
            <a:r>
              <a:rPr lang="en-US" dirty="0"/>
              <a:t>command we can create role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00" y="381000"/>
            <a:ext cx="7847918" cy="369332"/>
          </a:xfrm>
          <a:prstGeom prst="rect">
            <a:avLst/>
          </a:prstGeom>
        </p:spPr>
        <p:txBody>
          <a:bodyPr wrap="none">
            <a:spAutoFit/>
          </a:bodyPr>
          <a:lstStyle/>
          <a:p>
            <a:r>
              <a:rPr lang="en-US" dirty="0"/>
              <a:t>Create file main.yml under handlers directory and place the below code(handler)</a:t>
            </a:r>
          </a:p>
        </p:txBody>
      </p:sp>
      <p:sp>
        <p:nvSpPr>
          <p:cNvPr id="10" name="Rectangle 9"/>
          <p:cNvSpPr/>
          <p:nvPr/>
        </p:nvSpPr>
        <p:spPr>
          <a:xfrm>
            <a:off x="533400" y="914400"/>
            <a:ext cx="4572000" cy="646331"/>
          </a:xfrm>
          <a:prstGeom prst="rect">
            <a:avLst/>
          </a:prstGeom>
        </p:spPr>
        <p:txBody>
          <a:bodyPr>
            <a:spAutoFit/>
          </a:bodyPr>
          <a:lstStyle/>
          <a:p>
            <a:r>
              <a:rPr lang="en-US" dirty="0"/>
              <a:t> - name: </a:t>
            </a:r>
            <a:r>
              <a:rPr lang="en-US" dirty="0" err="1"/>
              <a:t>restrat</a:t>
            </a:r>
            <a:r>
              <a:rPr lang="en-US" dirty="0"/>
              <a:t> tomcat</a:t>
            </a:r>
          </a:p>
          <a:p>
            <a:r>
              <a:rPr lang="en-US" dirty="0"/>
              <a:t>    service: name=tomcat state=restarted</a:t>
            </a:r>
          </a:p>
        </p:txBody>
      </p:sp>
      <p:sp>
        <p:nvSpPr>
          <p:cNvPr id="13" name="Rectangle 12"/>
          <p:cNvSpPr/>
          <p:nvPr/>
        </p:nvSpPr>
        <p:spPr>
          <a:xfrm>
            <a:off x="609600" y="2209800"/>
            <a:ext cx="4724400" cy="3416320"/>
          </a:xfrm>
          <a:prstGeom prst="rect">
            <a:avLst/>
          </a:prstGeom>
        </p:spPr>
        <p:txBody>
          <a:bodyPr wrap="square">
            <a:spAutoFit/>
          </a:bodyPr>
          <a:lstStyle/>
          <a:p>
            <a:r>
              <a:rPr lang="en-US" dirty="0"/>
              <a:t>[</a:t>
            </a:r>
            <a:r>
              <a:rPr lang="en-US" dirty="0" err="1"/>
              <a:t>root@localhost</a:t>
            </a:r>
            <a:r>
              <a:rPr lang="en-US" dirty="0"/>
              <a:t> roles]# tree</a:t>
            </a:r>
          </a:p>
          <a:p>
            <a:r>
              <a:rPr lang="en-US" dirty="0"/>
              <a:t>.</a:t>
            </a:r>
          </a:p>
          <a:p>
            <a:r>
              <a:rPr lang="en-US" dirty="0"/>
              <a:t>└── tomcat</a:t>
            </a:r>
          </a:p>
          <a:p>
            <a:r>
              <a:rPr lang="en-US" dirty="0"/>
              <a:t>    ├── files</a:t>
            </a:r>
          </a:p>
          <a:p>
            <a:r>
              <a:rPr lang="en-US" dirty="0"/>
              <a:t>    │   └── </a:t>
            </a:r>
            <a:r>
              <a:rPr lang="en-US" dirty="0" err="1"/>
              <a:t>sample.war</a:t>
            </a:r>
            <a:endParaRPr lang="en-US" dirty="0"/>
          </a:p>
          <a:p>
            <a:r>
              <a:rPr lang="en-US" dirty="0"/>
              <a:t>    ├── handlers</a:t>
            </a:r>
          </a:p>
          <a:p>
            <a:r>
              <a:rPr lang="en-US" dirty="0"/>
              <a:t>    │   └── main.yml</a:t>
            </a:r>
          </a:p>
          <a:p>
            <a:r>
              <a:rPr lang="en-US" dirty="0"/>
              <a:t>    ├── meta</a:t>
            </a:r>
          </a:p>
          <a:p>
            <a:r>
              <a:rPr lang="en-US" dirty="0"/>
              <a:t>    ├── tasks</a:t>
            </a:r>
          </a:p>
          <a:p>
            <a:r>
              <a:rPr lang="en-US" dirty="0"/>
              <a:t>    │   └── main.yml</a:t>
            </a:r>
          </a:p>
          <a:p>
            <a:r>
              <a:rPr lang="en-US" dirty="0"/>
              <a:t>    └── </a:t>
            </a:r>
            <a:r>
              <a:rPr lang="en-US" dirty="0" err="1"/>
              <a:t>vars</a:t>
            </a:r>
            <a:endParaRPr lang="en-US" dirty="0"/>
          </a:p>
          <a:p>
            <a:endParaRPr lang="en-US" dirty="0"/>
          </a:p>
        </p:txBody>
      </p:sp>
      <p:sp>
        <p:nvSpPr>
          <p:cNvPr id="14" name="Rectangle 13"/>
          <p:cNvSpPr/>
          <p:nvPr/>
        </p:nvSpPr>
        <p:spPr>
          <a:xfrm>
            <a:off x="381000" y="1752600"/>
            <a:ext cx="3245568" cy="369332"/>
          </a:xfrm>
          <a:prstGeom prst="rect">
            <a:avLst/>
          </a:prstGeom>
        </p:spPr>
        <p:txBody>
          <a:bodyPr wrap="none">
            <a:spAutoFit/>
          </a:bodyPr>
          <a:lstStyle/>
          <a:p>
            <a:r>
              <a:rPr lang="en-US" dirty="0"/>
              <a:t>Tree structure of the tomcat role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219200"/>
            <a:ext cx="4572000" cy="1754326"/>
          </a:xfrm>
          <a:prstGeom prst="rect">
            <a:avLst/>
          </a:prstGeom>
        </p:spPr>
        <p:txBody>
          <a:bodyPr>
            <a:spAutoFit/>
          </a:bodyPr>
          <a:lstStyle/>
          <a:p>
            <a:r>
              <a:rPr lang="en-US" dirty="0"/>
              <a:t>---</a:t>
            </a:r>
          </a:p>
          <a:p>
            <a:r>
              <a:rPr lang="en-US" dirty="0"/>
              <a:t>- hosts: servers</a:t>
            </a:r>
          </a:p>
          <a:p>
            <a:r>
              <a:rPr lang="en-US" dirty="0"/>
              <a:t>  become: true</a:t>
            </a:r>
          </a:p>
          <a:p>
            <a:r>
              <a:rPr lang="en-US" dirty="0"/>
              <a:t>  </a:t>
            </a:r>
            <a:r>
              <a:rPr lang="en-US" dirty="0" err="1"/>
              <a:t>become_user</a:t>
            </a:r>
            <a:r>
              <a:rPr lang="en-US" dirty="0"/>
              <a:t>: root</a:t>
            </a:r>
          </a:p>
          <a:p>
            <a:r>
              <a:rPr lang="en-US" dirty="0"/>
              <a:t>  roles:</a:t>
            </a:r>
          </a:p>
          <a:p>
            <a:r>
              <a:rPr lang="en-US" dirty="0"/>
              <a:t>  - tomcat</a:t>
            </a:r>
          </a:p>
        </p:txBody>
      </p:sp>
      <p:sp>
        <p:nvSpPr>
          <p:cNvPr id="8" name="Rectangle 7"/>
          <p:cNvSpPr/>
          <p:nvPr/>
        </p:nvSpPr>
        <p:spPr>
          <a:xfrm>
            <a:off x="381000" y="838200"/>
            <a:ext cx="7614136" cy="369332"/>
          </a:xfrm>
          <a:prstGeom prst="rect">
            <a:avLst/>
          </a:prstGeom>
        </p:spPr>
        <p:txBody>
          <a:bodyPr wrap="none">
            <a:spAutoFit/>
          </a:bodyPr>
          <a:lstStyle/>
          <a:p>
            <a:r>
              <a:rPr lang="en-US" dirty="0"/>
              <a:t>Go to the directory /etc/</a:t>
            </a:r>
            <a:r>
              <a:rPr lang="en-US" dirty="0" err="1"/>
              <a:t>ansible</a:t>
            </a:r>
            <a:r>
              <a:rPr lang="en-US" dirty="0"/>
              <a:t> and create a file deploy.yml and place the code</a:t>
            </a:r>
          </a:p>
        </p:txBody>
      </p:sp>
      <p:sp>
        <p:nvSpPr>
          <p:cNvPr id="9" name="Rectangle 8"/>
          <p:cNvSpPr/>
          <p:nvPr/>
        </p:nvSpPr>
        <p:spPr>
          <a:xfrm>
            <a:off x="228600" y="304800"/>
            <a:ext cx="1770485" cy="369332"/>
          </a:xfrm>
          <a:prstGeom prst="rect">
            <a:avLst/>
          </a:prstGeom>
        </p:spPr>
        <p:txBody>
          <a:bodyPr wrap="none">
            <a:spAutoFit/>
          </a:bodyPr>
          <a:lstStyle/>
          <a:p>
            <a:r>
              <a:rPr lang="en-US" b="1" dirty="0"/>
              <a:t>Execute the Role</a:t>
            </a:r>
          </a:p>
        </p:txBody>
      </p:sp>
      <p:pic>
        <p:nvPicPr>
          <p:cNvPr id="1026" name="Picture 2"/>
          <p:cNvPicPr>
            <a:picLocks noChangeAspect="1" noChangeArrowheads="1"/>
          </p:cNvPicPr>
          <p:nvPr/>
        </p:nvPicPr>
        <p:blipFill>
          <a:blip r:embed="rId2"/>
          <a:srcRect/>
          <a:stretch>
            <a:fillRect/>
          </a:stretch>
        </p:blipFill>
        <p:spPr bwMode="auto">
          <a:xfrm>
            <a:off x="381000" y="3657600"/>
            <a:ext cx="7515225" cy="2838450"/>
          </a:xfrm>
          <a:prstGeom prst="rect">
            <a:avLst/>
          </a:prstGeom>
          <a:noFill/>
          <a:ln w="9525">
            <a:noFill/>
            <a:miter lim="800000"/>
            <a:headEnd/>
            <a:tailEnd/>
          </a:ln>
          <a:effectLst/>
        </p:spPr>
      </p:pic>
      <p:sp>
        <p:nvSpPr>
          <p:cNvPr id="11" name="Rectangle 10"/>
          <p:cNvSpPr/>
          <p:nvPr/>
        </p:nvSpPr>
        <p:spPr>
          <a:xfrm>
            <a:off x="457200" y="3048000"/>
            <a:ext cx="2669257" cy="369332"/>
          </a:xfrm>
          <a:prstGeom prst="rect">
            <a:avLst/>
          </a:prstGeom>
        </p:spPr>
        <p:txBody>
          <a:bodyPr wrap="none">
            <a:spAutoFit/>
          </a:bodyPr>
          <a:lstStyle/>
          <a:p>
            <a:r>
              <a:rPr lang="en-US" b="1" dirty="0"/>
              <a:t>Execution of the playbook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304800"/>
            <a:ext cx="1828800" cy="304800"/>
          </a:xfrm>
          <a:prstGeom prst="rect">
            <a:avLst/>
          </a:prstGeom>
        </p:spPr>
        <p:txBody>
          <a:bodyPr vert="horz" lIns="91440" tIns="45720" rIns="91440" bIns="45720" rtlCol="0" anchor="ctr">
            <a:noAutofit/>
          </a:bodyPr>
          <a:lstStyle/>
          <a:p>
            <a:pPr lvl="0">
              <a:spcBef>
                <a:spcPct val="0"/>
              </a:spcBef>
              <a:defRPr/>
            </a:pPr>
            <a:r>
              <a:rPr lang="en-US" sz="2000" b="1" dirty="0">
                <a:latin typeface="+mj-lt"/>
                <a:ea typeface="+mj-ea"/>
                <a:cs typeface="+mj-cs"/>
              </a:rPr>
              <a:t>Apache Role: </a:t>
            </a:r>
          </a:p>
          <a:p>
            <a:pPr lvl="0">
              <a:spcBef>
                <a:spcPct val="0"/>
              </a:spcBef>
              <a:defRPr/>
            </a:pP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533400" y="685800"/>
            <a:ext cx="5810052" cy="923330"/>
          </a:xfrm>
          <a:prstGeom prst="rect">
            <a:avLst/>
          </a:prstGeom>
        </p:spPr>
        <p:txBody>
          <a:bodyPr wrap="none">
            <a:spAutoFit/>
          </a:bodyPr>
          <a:lstStyle/>
          <a:p>
            <a:pPr marL="342900" indent="-342900">
              <a:buAutoNum type="arabicPeriod"/>
            </a:pPr>
            <a:r>
              <a:rPr lang="sv-SE" dirty="0"/>
              <a:t>Go to  /etc/ansible/roles</a:t>
            </a:r>
          </a:p>
          <a:p>
            <a:pPr marL="342900" indent="-342900"/>
            <a:r>
              <a:rPr lang="sv-SE" dirty="0"/>
              <a:t>2. Create  directory for the role (ex : apache)</a:t>
            </a:r>
          </a:p>
          <a:p>
            <a:r>
              <a:rPr lang="sv-SE" dirty="0"/>
              <a:t>3. Create the directories files, handlers, meta, tasks and vars</a:t>
            </a:r>
            <a:endParaRPr lang="en-US" dirty="0"/>
          </a:p>
        </p:txBody>
      </p:sp>
      <p:sp>
        <p:nvSpPr>
          <p:cNvPr id="8" name="Rectangle 7"/>
          <p:cNvSpPr/>
          <p:nvPr/>
        </p:nvSpPr>
        <p:spPr>
          <a:xfrm>
            <a:off x="609600" y="1905000"/>
            <a:ext cx="7159909" cy="369332"/>
          </a:xfrm>
          <a:prstGeom prst="rect">
            <a:avLst/>
          </a:prstGeom>
        </p:spPr>
        <p:txBody>
          <a:bodyPr wrap="none">
            <a:spAutoFit/>
          </a:bodyPr>
          <a:lstStyle/>
          <a:p>
            <a:r>
              <a:rPr lang="en-US" dirty="0"/>
              <a:t>Create file main.yml under tasks directory and place the below code(tasks)</a:t>
            </a:r>
          </a:p>
        </p:txBody>
      </p:sp>
      <p:sp>
        <p:nvSpPr>
          <p:cNvPr id="7" name="Rectangle 6"/>
          <p:cNvSpPr/>
          <p:nvPr/>
        </p:nvSpPr>
        <p:spPr>
          <a:xfrm>
            <a:off x="762000" y="2514600"/>
            <a:ext cx="6705600" cy="2031325"/>
          </a:xfrm>
          <a:prstGeom prst="rect">
            <a:avLst/>
          </a:prstGeom>
        </p:spPr>
        <p:txBody>
          <a:bodyPr wrap="square">
            <a:spAutoFit/>
          </a:bodyPr>
          <a:lstStyle/>
          <a:p>
            <a:r>
              <a:rPr lang="en-US" dirty="0"/>
              <a:t> - name: install </a:t>
            </a:r>
            <a:r>
              <a:rPr lang="en-US" dirty="0" err="1"/>
              <a:t>httpd</a:t>
            </a:r>
            <a:endParaRPr lang="en-US" dirty="0"/>
          </a:p>
          <a:p>
            <a:r>
              <a:rPr lang="en-US" dirty="0"/>
              <a:t>  yum: name=</a:t>
            </a:r>
            <a:r>
              <a:rPr lang="en-US" dirty="0" err="1"/>
              <a:t>httpd</a:t>
            </a:r>
            <a:r>
              <a:rPr lang="en-US" dirty="0"/>
              <a:t> state=present</a:t>
            </a:r>
          </a:p>
          <a:p>
            <a:r>
              <a:rPr lang="en-US" dirty="0"/>
              <a:t>- name: start </a:t>
            </a:r>
            <a:r>
              <a:rPr lang="en-US" dirty="0" err="1"/>
              <a:t>httpd</a:t>
            </a:r>
            <a:endParaRPr lang="en-US" dirty="0"/>
          </a:p>
          <a:p>
            <a:r>
              <a:rPr lang="en-US" dirty="0"/>
              <a:t>  service: name=</a:t>
            </a:r>
            <a:r>
              <a:rPr lang="en-US" dirty="0" err="1"/>
              <a:t>httpd</a:t>
            </a:r>
            <a:r>
              <a:rPr lang="en-US" dirty="0"/>
              <a:t> state=started</a:t>
            </a:r>
          </a:p>
          <a:p>
            <a:r>
              <a:rPr lang="en-US" dirty="0"/>
              <a:t>- name: deploy html file</a:t>
            </a:r>
          </a:p>
          <a:p>
            <a:r>
              <a:rPr lang="en-US" dirty="0"/>
              <a:t>  copy: </a:t>
            </a:r>
            <a:r>
              <a:rPr lang="en-US" dirty="0" err="1"/>
              <a:t>src</a:t>
            </a:r>
            <a:r>
              <a:rPr lang="en-US" dirty="0"/>
              <a:t>=index.html </a:t>
            </a:r>
            <a:r>
              <a:rPr lang="en-US" dirty="0" err="1"/>
              <a:t>dest</a:t>
            </a:r>
            <a:r>
              <a:rPr lang="en-US" dirty="0"/>
              <a:t>={{</a:t>
            </a:r>
            <a:r>
              <a:rPr lang="en-US" dirty="0" err="1"/>
              <a:t>dest_path</a:t>
            </a:r>
            <a:r>
              <a:rPr lang="en-US" dirty="0"/>
              <a:t>}}</a:t>
            </a:r>
          </a:p>
          <a:p>
            <a:r>
              <a:rPr lang="en-US" dirty="0"/>
              <a:t>  notify: restart </a:t>
            </a:r>
            <a:r>
              <a:rPr lang="en-US" dirty="0" err="1"/>
              <a:t>httpd</a:t>
            </a:r>
            <a:endParaRPr lang="en-US" dirty="0"/>
          </a:p>
        </p:txBody>
      </p:sp>
      <p:sp>
        <p:nvSpPr>
          <p:cNvPr id="10" name="Rectangle 9"/>
          <p:cNvSpPr/>
          <p:nvPr/>
        </p:nvSpPr>
        <p:spPr>
          <a:xfrm>
            <a:off x="609600" y="4800600"/>
            <a:ext cx="7439537" cy="369332"/>
          </a:xfrm>
          <a:prstGeom prst="rect">
            <a:avLst/>
          </a:prstGeom>
        </p:spPr>
        <p:txBody>
          <a:bodyPr wrap="none">
            <a:spAutoFit/>
          </a:bodyPr>
          <a:lstStyle/>
          <a:p>
            <a:r>
              <a:rPr lang="en-US" dirty="0"/>
              <a:t>Create file main.yml under </a:t>
            </a:r>
            <a:r>
              <a:rPr lang="en-US" dirty="0" err="1"/>
              <a:t>vars</a:t>
            </a:r>
            <a:r>
              <a:rPr lang="en-US" dirty="0"/>
              <a:t> directory and place the below code(variables)</a:t>
            </a:r>
          </a:p>
        </p:txBody>
      </p:sp>
      <p:sp>
        <p:nvSpPr>
          <p:cNvPr id="11" name="Rectangle 10"/>
          <p:cNvSpPr/>
          <p:nvPr/>
        </p:nvSpPr>
        <p:spPr>
          <a:xfrm>
            <a:off x="914400" y="5334000"/>
            <a:ext cx="2790764" cy="369332"/>
          </a:xfrm>
          <a:prstGeom prst="rect">
            <a:avLst/>
          </a:prstGeom>
        </p:spPr>
        <p:txBody>
          <a:bodyPr wrap="none">
            <a:spAutoFit/>
          </a:bodyPr>
          <a:lstStyle/>
          <a:p>
            <a:r>
              <a:rPr lang="en-US" dirty="0"/>
              <a:t> </a:t>
            </a:r>
            <a:r>
              <a:rPr lang="en-US" dirty="0" err="1"/>
              <a:t>dest_path</a:t>
            </a:r>
            <a:r>
              <a:rPr lang="en-US" dirty="0"/>
              <a:t>: /</a:t>
            </a:r>
            <a:r>
              <a:rPr lang="en-US" dirty="0" err="1"/>
              <a:t>var</a:t>
            </a:r>
            <a:r>
              <a:rPr lang="en-US" dirty="0"/>
              <a:t>/www/html</a:t>
            </a:r>
          </a:p>
        </p:txBody>
      </p:sp>
      <p:sp>
        <p:nvSpPr>
          <p:cNvPr id="12" name="Rectangle 11"/>
          <p:cNvSpPr/>
          <p:nvPr/>
        </p:nvSpPr>
        <p:spPr>
          <a:xfrm>
            <a:off x="533400" y="5943600"/>
            <a:ext cx="8501494" cy="646331"/>
          </a:xfrm>
          <a:prstGeom prst="rect">
            <a:avLst/>
          </a:prstGeom>
        </p:spPr>
        <p:txBody>
          <a:bodyPr wrap="none">
            <a:spAutoFit/>
          </a:bodyPr>
          <a:lstStyle/>
          <a:p>
            <a:r>
              <a:rPr lang="en-US" dirty="0"/>
              <a:t>Note : </a:t>
            </a:r>
            <a:r>
              <a:rPr lang="en-US" dirty="0" err="1"/>
              <a:t>ansible</a:t>
            </a:r>
            <a:r>
              <a:rPr lang="en-US" dirty="0"/>
              <a:t>-galaxy init tomcat –offline (instead of creating individual </a:t>
            </a:r>
            <a:r>
              <a:rPr lang="en-US" dirty="0" err="1"/>
              <a:t>direcotories</a:t>
            </a:r>
            <a:r>
              <a:rPr lang="en-US" dirty="0"/>
              <a:t> with </a:t>
            </a:r>
          </a:p>
          <a:p>
            <a:r>
              <a:rPr lang="en-US" dirty="0"/>
              <a:t>command we can create role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4800" y="381000"/>
            <a:ext cx="7847918" cy="369332"/>
          </a:xfrm>
          <a:prstGeom prst="rect">
            <a:avLst/>
          </a:prstGeom>
        </p:spPr>
        <p:txBody>
          <a:bodyPr wrap="none">
            <a:spAutoFit/>
          </a:bodyPr>
          <a:lstStyle/>
          <a:p>
            <a:r>
              <a:rPr lang="en-US" dirty="0"/>
              <a:t>Create file main.yml under handlers directory and place the below code(handler)</a:t>
            </a:r>
          </a:p>
        </p:txBody>
      </p:sp>
      <p:sp>
        <p:nvSpPr>
          <p:cNvPr id="13" name="Rectangle 12"/>
          <p:cNvSpPr/>
          <p:nvPr/>
        </p:nvSpPr>
        <p:spPr>
          <a:xfrm>
            <a:off x="609600" y="914400"/>
            <a:ext cx="4572000" cy="646331"/>
          </a:xfrm>
          <a:prstGeom prst="rect">
            <a:avLst/>
          </a:prstGeom>
        </p:spPr>
        <p:txBody>
          <a:bodyPr>
            <a:spAutoFit/>
          </a:bodyPr>
          <a:lstStyle/>
          <a:p>
            <a:r>
              <a:rPr lang="en-US" dirty="0"/>
              <a:t> - name: restart </a:t>
            </a:r>
            <a:r>
              <a:rPr lang="en-US" dirty="0" err="1"/>
              <a:t>httpd</a:t>
            </a:r>
            <a:endParaRPr lang="en-US" dirty="0"/>
          </a:p>
          <a:p>
            <a:r>
              <a:rPr lang="en-US" dirty="0"/>
              <a:t>   service: name=</a:t>
            </a:r>
            <a:r>
              <a:rPr lang="en-US" dirty="0" err="1"/>
              <a:t>httpd</a:t>
            </a:r>
            <a:r>
              <a:rPr lang="en-US" dirty="0"/>
              <a:t> state=restarted</a:t>
            </a:r>
          </a:p>
        </p:txBody>
      </p:sp>
      <p:sp>
        <p:nvSpPr>
          <p:cNvPr id="14" name="Rectangle 13"/>
          <p:cNvSpPr/>
          <p:nvPr/>
        </p:nvSpPr>
        <p:spPr>
          <a:xfrm>
            <a:off x="381000" y="1676400"/>
            <a:ext cx="6444072" cy="369332"/>
          </a:xfrm>
          <a:prstGeom prst="rect">
            <a:avLst/>
          </a:prstGeom>
        </p:spPr>
        <p:txBody>
          <a:bodyPr wrap="none">
            <a:spAutoFit/>
          </a:bodyPr>
          <a:lstStyle/>
          <a:p>
            <a:r>
              <a:rPr lang="en-US" dirty="0"/>
              <a:t>Create file index.html under files directory and place some content</a:t>
            </a:r>
          </a:p>
        </p:txBody>
      </p:sp>
      <p:sp>
        <p:nvSpPr>
          <p:cNvPr id="15" name="Rectangle 14"/>
          <p:cNvSpPr/>
          <p:nvPr/>
        </p:nvSpPr>
        <p:spPr>
          <a:xfrm>
            <a:off x="381000" y="2286000"/>
            <a:ext cx="1770485" cy="369332"/>
          </a:xfrm>
          <a:prstGeom prst="rect">
            <a:avLst/>
          </a:prstGeom>
        </p:spPr>
        <p:txBody>
          <a:bodyPr wrap="none">
            <a:spAutoFit/>
          </a:bodyPr>
          <a:lstStyle/>
          <a:p>
            <a:r>
              <a:rPr lang="en-US" b="1" dirty="0"/>
              <a:t>Execute the Role</a:t>
            </a:r>
          </a:p>
        </p:txBody>
      </p:sp>
      <p:sp>
        <p:nvSpPr>
          <p:cNvPr id="16" name="Rectangle 15"/>
          <p:cNvSpPr/>
          <p:nvPr/>
        </p:nvSpPr>
        <p:spPr>
          <a:xfrm>
            <a:off x="533400" y="2743200"/>
            <a:ext cx="7367081" cy="369332"/>
          </a:xfrm>
          <a:prstGeom prst="rect">
            <a:avLst/>
          </a:prstGeom>
        </p:spPr>
        <p:txBody>
          <a:bodyPr wrap="none">
            <a:spAutoFit/>
          </a:bodyPr>
          <a:lstStyle/>
          <a:p>
            <a:r>
              <a:rPr lang="en-US" dirty="0"/>
              <a:t>Go to the directory /etc/</a:t>
            </a:r>
            <a:r>
              <a:rPr lang="en-US" dirty="0" err="1"/>
              <a:t>ansible</a:t>
            </a:r>
            <a:r>
              <a:rPr lang="en-US" dirty="0"/>
              <a:t> and create a file deploy.yml and add the role</a:t>
            </a:r>
          </a:p>
        </p:txBody>
      </p:sp>
      <p:sp>
        <p:nvSpPr>
          <p:cNvPr id="17" name="Rectangle 16"/>
          <p:cNvSpPr/>
          <p:nvPr/>
        </p:nvSpPr>
        <p:spPr>
          <a:xfrm>
            <a:off x="685800" y="3276600"/>
            <a:ext cx="4572000" cy="2031325"/>
          </a:xfrm>
          <a:prstGeom prst="rect">
            <a:avLst/>
          </a:prstGeom>
        </p:spPr>
        <p:txBody>
          <a:bodyPr>
            <a:spAutoFit/>
          </a:bodyPr>
          <a:lstStyle/>
          <a:p>
            <a:r>
              <a:rPr lang="en-US" dirty="0"/>
              <a:t>---</a:t>
            </a:r>
          </a:p>
          <a:p>
            <a:r>
              <a:rPr lang="en-US" dirty="0"/>
              <a:t>- hosts: servers</a:t>
            </a:r>
          </a:p>
          <a:p>
            <a:r>
              <a:rPr lang="en-US" dirty="0"/>
              <a:t>  become: true</a:t>
            </a:r>
          </a:p>
          <a:p>
            <a:r>
              <a:rPr lang="en-US" dirty="0"/>
              <a:t>  </a:t>
            </a:r>
            <a:r>
              <a:rPr lang="en-US" dirty="0" err="1"/>
              <a:t>become_user</a:t>
            </a:r>
            <a:r>
              <a:rPr lang="en-US" dirty="0"/>
              <a:t>: root</a:t>
            </a:r>
          </a:p>
          <a:p>
            <a:r>
              <a:rPr lang="en-US" dirty="0"/>
              <a:t>  roles:</a:t>
            </a:r>
          </a:p>
          <a:p>
            <a:r>
              <a:rPr lang="en-US" dirty="0"/>
              <a:t>  - tomcat</a:t>
            </a:r>
          </a:p>
          <a:p>
            <a:r>
              <a:rPr lang="en-US" dirty="0"/>
              <a:t>  - apache</a:t>
            </a:r>
          </a:p>
        </p:txBody>
      </p:sp>
      <p:sp>
        <p:nvSpPr>
          <p:cNvPr id="18" name="Rectangle 17"/>
          <p:cNvSpPr/>
          <p:nvPr/>
        </p:nvSpPr>
        <p:spPr>
          <a:xfrm>
            <a:off x="533400" y="5410200"/>
            <a:ext cx="2840329" cy="369332"/>
          </a:xfrm>
          <a:prstGeom prst="rect">
            <a:avLst/>
          </a:prstGeom>
        </p:spPr>
        <p:txBody>
          <a:bodyPr wrap="none">
            <a:spAutoFit/>
          </a:bodyPr>
          <a:lstStyle/>
          <a:p>
            <a:r>
              <a:rPr lang="en-US" dirty="0" err="1"/>
              <a:t>ansible</a:t>
            </a:r>
            <a:r>
              <a:rPr lang="en-US" dirty="0"/>
              <a:t>-playbook deploy.yml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4800" y="304800"/>
            <a:ext cx="2404826" cy="369332"/>
          </a:xfrm>
          <a:prstGeom prst="rect">
            <a:avLst/>
          </a:prstGeom>
        </p:spPr>
        <p:txBody>
          <a:bodyPr wrap="none">
            <a:spAutoFit/>
          </a:bodyPr>
          <a:lstStyle/>
          <a:p>
            <a:r>
              <a:rPr lang="en-US" b="1" dirty="0"/>
              <a:t> Roles from community</a:t>
            </a:r>
          </a:p>
        </p:txBody>
      </p:sp>
      <p:pic>
        <p:nvPicPr>
          <p:cNvPr id="1026" name="Picture 2"/>
          <p:cNvPicPr>
            <a:picLocks noChangeAspect="1" noChangeArrowheads="1"/>
          </p:cNvPicPr>
          <p:nvPr/>
        </p:nvPicPr>
        <p:blipFill>
          <a:blip r:embed="rId2"/>
          <a:srcRect/>
          <a:stretch>
            <a:fillRect/>
          </a:stretch>
        </p:blipFill>
        <p:spPr bwMode="auto">
          <a:xfrm>
            <a:off x="0" y="2433637"/>
            <a:ext cx="9143999" cy="3814763"/>
          </a:xfrm>
          <a:prstGeom prst="rect">
            <a:avLst/>
          </a:prstGeom>
          <a:noFill/>
          <a:ln w="9525">
            <a:noFill/>
            <a:miter lim="800000"/>
            <a:headEnd/>
            <a:tailEnd/>
          </a:ln>
          <a:effectLst/>
        </p:spPr>
      </p:pic>
      <p:sp>
        <p:nvSpPr>
          <p:cNvPr id="10" name="Rectangle 9"/>
          <p:cNvSpPr/>
          <p:nvPr/>
        </p:nvSpPr>
        <p:spPr>
          <a:xfrm>
            <a:off x="685800" y="838200"/>
            <a:ext cx="2502223" cy="369332"/>
          </a:xfrm>
          <a:prstGeom prst="rect">
            <a:avLst/>
          </a:prstGeom>
        </p:spPr>
        <p:txBody>
          <a:bodyPr wrap="none">
            <a:spAutoFit/>
          </a:bodyPr>
          <a:lstStyle/>
          <a:p>
            <a:r>
              <a:rPr lang="en-US" dirty="0"/>
              <a:t>Site : galaxy.ansible.com </a:t>
            </a:r>
          </a:p>
        </p:txBody>
      </p:sp>
      <p:sp>
        <p:nvSpPr>
          <p:cNvPr id="11" name="Rectangle 10"/>
          <p:cNvSpPr/>
          <p:nvPr/>
        </p:nvSpPr>
        <p:spPr>
          <a:xfrm>
            <a:off x="685800" y="1447800"/>
            <a:ext cx="4800225" cy="369332"/>
          </a:xfrm>
          <a:prstGeom prst="rect">
            <a:avLst/>
          </a:prstGeom>
        </p:spPr>
        <p:txBody>
          <a:bodyPr wrap="none">
            <a:spAutoFit/>
          </a:bodyPr>
          <a:lstStyle/>
          <a:p>
            <a:r>
              <a:rPr lang="en-US" dirty="0"/>
              <a:t>Install </a:t>
            </a:r>
            <a:r>
              <a:rPr lang="en-US" dirty="0" err="1"/>
              <a:t>jenkins</a:t>
            </a:r>
            <a:r>
              <a:rPr lang="en-US" dirty="0"/>
              <a:t> on the machines using </a:t>
            </a:r>
            <a:r>
              <a:rPr lang="en-US" dirty="0" err="1"/>
              <a:t>jenkins</a:t>
            </a:r>
            <a:r>
              <a:rPr lang="en-US" dirty="0"/>
              <a:t> role </a:t>
            </a:r>
          </a:p>
        </p:txBody>
      </p:sp>
      <p:sp>
        <p:nvSpPr>
          <p:cNvPr id="19" name="Rectangle 18"/>
          <p:cNvSpPr/>
          <p:nvPr/>
        </p:nvSpPr>
        <p:spPr>
          <a:xfrm>
            <a:off x="685800" y="1981200"/>
            <a:ext cx="5440528" cy="369332"/>
          </a:xfrm>
          <a:prstGeom prst="rect">
            <a:avLst/>
          </a:prstGeom>
        </p:spPr>
        <p:txBody>
          <a:bodyPr wrap="none">
            <a:spAutoFit/>
          </a:bodyPr>
          <a:lstStyle/>
          <a:p>
            <a:r>
              <a:rPr lang="en-US" dirty="0"/>
              <a:t>Go to the site and click on search and search for </a:t>
            </a:r>
            <a:r>
              <a:rPr lang="en-US" dirty="0" err="1"/>
              <a:t>jenkins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4800" y="304800"/>
            <a:ext cx="5323317" cy="646331"/>
          </a:xfrm>
          <a:prstGeom prst="rect">
            <a:avLst/>
          </a:prstGeom>
        </p:spPr>
        <p:txBody>
          <a:bodyPr wrap="none">
            <a:spAutoFit/>
          </a:bodyPr>
          <a:lstStyle/>
          <a:p>
            <a:r>
              <a:rPr lang="en-US" dirty="0"/>
              <a:t>Click on </a:t>
            </a:r>
            <a:r>
              <a:rPr lang="en-US" dirty="0" err="1"/>
              <a:t>jenkins</a:t>
            </a:r>
            <a:r>
              <a:rPr lang="en-US" dirty="0"/>
              <a:t> , we can see the installation command </a:t>
            </a:r>
          </a:p>
          <a:p>
            <a:r>
              <a:rPr lang="en-US" dirty="0"/>
              <a:t>Click on Read Me for more details</a:t>
            </a:r>
          </a:p>
        </p:txBody>
      </p:sp>
      <p:pic>
        <p:nvPicPr>
          <p:cNvPr id="2050" name="Picture 2"/>
          <p:cNvPicPr>
            <a:picLocks noChangeAspect="1" noChangeArrowheads="1"/>
          </p:cNvPicPr>
          <p:nvPr/>
        </p:nvPicPr>
        <p:blipFill>
          <a:blip r:embed="rId2"/>
          <a:srcRect/>
          <a:stretch>
            <a:fillRect/>
          </a:stretch>
        </p:blipFill>
        <p:spPr bwMode="auto">
          <a:xfrm>
            <a:off x="0" y="1066800"/>
            <a:ext cx="9144000" cy="54959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4800" y="228600"/>
            <a:ext cx="7239000" cy="369332"/>
          </a:xfrm>
          <a:prstGeom prst="rect">
            <a:avLst/>
          </a:prstGeom>
        </p:spPr>
        <p:txBody>
          <a:bodyPr wrap="square">
            <a:spAutoFit/>
          </a:bodyPr>
          <a:lstStyle/>
          <a:p>
            <a:r>
              <a:rPr lang="en-US" b="1" dirty="0"/>
              <a:t>Installation command</a:t>
            </a:r>
          </a:p>
        </p:txBody>
      </p:sp>
      <p:sp>
        <p:nvSpPr>
          <p:cNvPr id="4" name="Rectangle 3"/>
          <p:cNvSpPr/>
          <p:nvPr/>
        </p:nvSpPr>
        <p:spPr>
          <a:xfrm>
            <a:off x="381000" y="609600"/>
            <a:ext cx="7239000" cy="369332"/>
          </a:xfrm>
          <a:prstGeom prst="rect">
            <a:avLst/>
          </a:prstGeom>
        </p:spPr>
        <p:txBody>
          <a:bodyPr wrap="square">
            <a:spAutoFit/>
          </a:bodyPr>
          <a:lstStyle/>
          <a:p>
            <a:r>
              <a:rPr lang="en-US" dirty="0" err="1"/>
              <a:t>ansible</a:t>
            </a:r>
            <a:r>
              <a:rPr lang="en-US" dirty="0"/>
              <a:t>-galaxy install --roles-path /etc/</a:t>
            </a:r>
            <a:r>
              <a:rPr lang="en-US" dirty="0" err="1"/>
              <a:t>ansible</a:t>
            </a:r>
            <a:r>
              <a:rPr lang="en-US" dirty="0"/>
              <a:t>/roles </a:t>
            </a:r>
            <a:r>
              <a:rPr lang="en-US" dirty="0" err="1"/>
              <a:t>geerlingguy.jenkins</a:t>
            </a:r>
            <a:endParaRPr lang="en-US" dirty="0"/>
          </a:p>
        </p:txBody>
      </p:sp>
      <p:pic>
        <p:nvPicPr>
          <p:cNvPr id="3074" name="Picture 2"/>
          <p:cNvPicPr>
            <a:picLocks noChangeAspect="1" noChangeArrowheads="1"/>
          </p:cNvPicPr>
          <p:nvPr/>
        </p:nvPicPr>
        <p:blipFill>
          <a:blip r:embed="rId2"/>
          <a:srcRect/>
          <a:stretch>
            <a:fillRect/>
          </a:stretch>
        </p:blipFill>
        <p:spPr bwMode="auto">
          <a:xfrm>
            <a:off x="228600" y="3429000"/>
            <a:ext cx="8686800" cy="10858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81000" y="1143000"/>
            <a:ext cx="8503920" cy="533400"/>
          </a:xfrm>
          <a:prstGeom prst="rect">
            <a:avLst/>
          </a:prstGeom>
          <a:noFill/>
          <a:ln w="9525">
            <a:noFill/>
            <a:miter lim="800000"/>
            <a:headEnd/>
            <a:tailEnd/>
          </a:ln>
          <a:effectLst/>
        </p:spPr>
      </p:pic>
      <p:sp>
        <p:nvSpPr>
          <p:cNvPr id="10" name="Rectangle 9"/>
          <p:cNvSpPr/>
          <p:nvPr/>
        </p:nvSpPr>
        <p:spPr>
          <a:xfrm>
            <a:off x="381000" y="1905000"/>
            <a:ext cx="7239000" cy="369332"/>
          </a:xfrm>
          <a:prstGeom prst="rect">
            <a:avLst/>
          </a:prstGeom>
        </p:spPr>
        <p:txBody>
          <a:bodyPr wrap="square">
            <a:spAutoFit/>
          </a:bodyPr>
          <a:lstStyle/>
          <a:p>
            <a:r>
              <a:rPr lang="en-US" dirty="0"/>
              <a:t>Since </a:t>
            </a:r>
            <a:r>
              <a:rPr lang="en-US" dirty="0" err="1"/>
              <a:t>jenkins</a:t>
            </a:r>
            <a:r>
              <a:rPr lang="en-US" dirty="0"/>
              <a:t> runs on java, so two roles will be installed java and </a:t>
            </a:r>
            <a:r>
              <a:rPr lang="en-US" dirty="0" err="1"/>
              <a:t>jenkins</a:t>
            </a:r>
            <a:endParaRPr lang="en-US" dirty="0"/>
          </a:p>
        </p:txBody>
      </p:sp>
      <p:sp>
        <p:nvSpPr>
          <p:cNvPr id="11" name="Rectangle 10"/>
          <p:cNvSpPr/>
          <p:nvPr/>
        </p:nvSpPr>
        <p:spPr>
          <a:xfrm>
            <a:off x="304800" y="2667000"/>
            <a:ext cx="7239000" cy="369332"/>
          </a:xfrm>
          <a:prstGeom prst="rect">
            <a:avLst/>
          </a:prstGeom>
        </p:spPr>
        <p:txBody>
          <a:bodyPr wrap="square">
            <a:spAutoFit/>
          </a:bodyPr>
          <a:lstStyle/>
          <a:p>
            <a:r>
              <a:rPr lang="en-US" dirty="0"/>
              <a:t>Check the port number details in the read me section</a:t>
            </a:r>
          </a:p>
        </p:txBody>
      </p:sp>
      <p:sp>
        <p:nvSpPr>
          <p:cNvPr id="9" name="Rectangle 8">
            <a:extLst>
              <a:ext uri="{FF2B5EF4-FFF2-40B4-BE49-F238E27FC236}">
                <a16:creationId xmlns="" xmlns:a16="http://schemas.microsoft.com/office/drawing/2014/main" id="{92C4560E-AE5F-460F-98FE-2CCD52991A5E}"/>
              </a:ext>
            </a:extLst>
          </p:cNvPr>
          <p:cNvSpPr/>
          <p:nvPr/>
        </p:nvSpPr>
        <p:spPr>
          <a:xfrm>
            <a:off x="381000" y="5105400"/>
            <a:ext cx="6477000" cy="923330"/>
          </a:xfrm>
          <a:prstGeom prst="rect">
            <a:avLst/>
          </a:prstGeom>
        </p:spPr>
        <p:txBody>
          <a:bodyPr wrap="square">
            <a:spAutoFit/>
          </a:bodyPr>
          <a:lstStyle/>
          <a:p>
            <a:r>
              <a:rPr lang="en-US" b="1" dirty="0"/>
              <a:t>For JAVA installation</a:t>
            </a:r>
          </a:p>
          <a:p>
            <a:r>
              <a:rPr lang="en-US" dirty="0" err="1"/>
              <a:t>vars</a:t>
            </a:r>
            <a:r>
              <a:rPr lang="en-US" dirty="0"/>
              <a:t>:</a:t>
            </a:r>
          </a:p>
          <a:p>
            <a:r>
              <a:rPr lang="en-US" dirty="0"/>
              <a:t>      - __</a:t>
            </a:r>
            <a:r>
              <a:rPr lang="en-US" dirty="0" err="1"/>
              <a:t>java_packages</a:t>
            </a:r>
            <a:r>
              <a:rPr lang="en-US" dirty="0"/>
              <a:t>: ['java-1.8.0-openjdk-1.8.0.161']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4800" y="228600"/>
            <a:ext cx="7239000" cy="369332"/>
          </a:xfrm>
          <a:prstGeom prst="rect">
            <a:avLst/>
          </a:prstGeom>
        </p:spPr>
        <p:txBody>
          <a:bodyPr wrap="square">
            <a:spAutoFit/>
          </a:bodyPr>
          <a:lstStyle/>
          <a:p>
            <a:r>
              <a:rPr lang="en-US" b="1" dirty="0"/>
              <a:t>Add the roles to the playbook</a:t>
            </a:r>
          </a:p>
        </p:txBody>
      </p:sp>
      <p:sp>
        <p:nvSpPr>
          <p:cNvPr id="7" name="Rectangle 6"/>
          <p:cNvSpPr/>
          <p:nvPr/>
        </p:nvSpPr>
        <p:spPr>
          <a:xfrm>
            <a:off x="304800" y="3886200"/>
            <a:ext cx="8229600" cy="923330"/>
          </a:xfrm>
          <a:prstGeom prst="rect">
            <a:avLst/>
          </a:prstGeom>
        </p:spPr>
        <p:txBody>
          <a:bodyPr wrap="square">
            <a:spAutoFit/>
          </a:bodyPr>
          <a:lstStyle/>
          <a:p>
            <a:r>
              <a:rPr lang="en-US" dirty="0"/>
              <a:t>Add the </a:t>
            </a:r>
            <a:r>
              <a:rPr lang="en-US" dirty="0" err="1"/>
              <a:t>jenkins</a:t>
            </a:r>
            <a:r>
              <a:rPr lang="en-US" dirty="0"/>
              <a:t> port variable in the playbook since tomcat already running with port 8080</a:t>
            </a:r>
          </a:p>
          <a:p>
            <a:endParaRPr lang="en-US" dirty="0"/>
          </a:p>
        </p:txBody>
      </p:sp>
      <p:sp>
        <p:nvSpPr>
          <p:cNvPr id="11" name="Rectangle 10"/>
          <p:cNvSpPr/>
          <p:nvPr/>
        </p:nvSpPr>
        <p:spPr>
          <a:xfrm>
            <a:off x="381000" y="4876800"/>
            <a:ext cx="7239000" cy="369332"/>
          </a:xfrm>
          <a:prstGeom prst="rect">
            <a:avLst/>
          </a:prstGeom>
        </p:spPr>
        <p:txBody>
          <a:bodyPr wrap="square">
            <a:spAutoFit/>
          </a:bodyPr>
          <a:lstStyle/>
          <a:p>
            <a:r>
              <a:rPr lang="en-US" dirty="0"/>
              <a:t>Execute the playbook, </a:t>
            </a:r>
            <a:r>
              <a:rPr lang="en-US" dirty="0" err="1"/>
              <a:t>jenkins</a:t>
            </a:r>
            <a:r>
              <a:rPr lang="en-US" dirty="0"/>
              <a:t> will be installed on the nodes</a:t>
            </a:r>
          </a:p>
        </p:txBody>
      </p:sp>
      <p:sp>
        <p:nvSpPr>
          <p:cNvPr id="13" name="Rectangle 12"/>
          <p:cNvSpPr/>
          <p:nvPr/>
        </p:nvSpPr>
        <p:spPr>
          <a:xfrm>
            <a:off x="533400" y="685800"/>
            <a:ext cx="4572000" cy="3139321"/>
          </a:xfrm>
          <a:prstGeom prst="rect">
            <a:avLst/>
          </a:prstGeom>
        </p:spPr>
        <p:txBody>
          <a:bodyPr>
            <a:spAutoFit/>
          </a:bodyPr>
          <a:lstStyle/>
          <a:p>
            <a:r>
              <a:rPr lang="en-US" dirty="0"/>
              <a:t>---</a:t>
            </a:r>
          </a:p>
          <a:p>
            <a:r>
              <a:rPr lang="en-US" dirty="0"/>
              <a:t>- hosts: servers</a:t>
            </a:r>
          </a:p>
          <a:p>
            <a:r>
              <a:rPr lang="en-US" dirty="0"/>
              <a:t>  become: true</a:t>
            </a:r>
          </a:p>
          <a:p>
            <a:r>
              <a:rPr lang="en-US" dirty="0"/>
              <a:t>  </a:t>
            </a:r>
            <a:r>
              <a:rPr lang="en-US" dirty="0" err="1"/>
              <a:t>become_user</a:t>
            </a:r>
            <a:r>
              <a:rPr lang="en-US" dirty="0"/>
              <a:t>: root</a:t>
            </a:r>
          </a:p>
          <a:p>
            <a:r>
              <a:rPr lang="en-US" dirty="0"/>
              <a:t>  </a:t>
            </a:r>
            <a:r>
              <a:rPr lang="en-US" dirty="0" err="1"/>
              <a:t>vars</a:t>
            </a:r>
            <a:r>
              <a:rPr lang="en-US" dirty="0"/>
              <a:t>:</a:t>
            </a:r>
          </a:p>
          <a:p>
            <a:r>
              <a:rPr lang="en-US" dirty="0"/>
              <a:t>   </a:t>
            </a:r>
            <a:r>
              <a:rPr lang="en-US" dirty="0" err="1"/>
              <a:t>jenkins_http_port</a:t>
            </a:r>
            <a:r>
              <a:rPr lang="en-US" dirty="0"/>
              <a:t>: 9090</a:t>
            </a:r>
          </a:p>
          <a:p>
            <a:r>
              <a:rPr lang="en-US" dirty="0"/>
              <a:t>  roles:</a:t>
            </a:r>
          </a:p>
          <a:p>
            <a:r>
              <a:rPr lang="en-US" dirty="0"/>
              <a:t>  - tomcat</a:t>
            </a:r>
          </a:p>
          <a:p>
            <a:r>
              <a:rPr lang="en-US" dirty="0"/>
              <a:t>  - apache</a:t>
            </a:r>
          </a:p>
          <a:p>
            <a:r>
              <a:rPr lang="en-US" dirty="0"/>
              <a:t>  - geerlingguy.java</a:t>
            </a:r>
          </a:p>
          <a:p>
            <a:r>
              <a:rPr lang="en-US" dirty="0"/>
              <a:t>  - </a:t>
            </a:r>
            <a:r>
              <a:rPr lang="en-US" dirty="0" err="1"/>
              <a:t>geerlingguy.jenkins</a:t>
            </a:r>
            <a:endParaRPr lang="en-US" dirty="0"/>
          </a:p>
        </p:txBody>
      </p:sp>
      <p:sp>
        <p:nvSpPr>
          <p:cNvPr id="6" name="Rectangle 5">
            <a:extLst>
              <a:ext uri="{FF2B5EF4-FFF2-40B4-BE49-F238E27FC236}">
                <a16:creationId xmlns="" xmlns:a16="http://schemas.microsoft.com/office/drawing/2014/main" id="{E0CD096D-1186-4E36-AEC3-C57816A3E678}"/>
              </a:ext>
            </a:extLst>
          </p:cNvPr>
          <p:cNvSpPr/>
          <p:nvPr/>
        </p:nvSpPr>
        <p:spPr>
          <a:xfrm>
            <a:off x="357809" y="5389602"/>
            <a:ext cx="6477000" cy="923330"/>
          </a:xfrm>
          <a:prstGeom prst="rect">
            <a:avLst/>
          </a:prstGeom>
        </p:spPr>
        <p:txBody>
          <a:bodyPr wrap="square">
            <a:spAutoFit/>
          </a:bodyPr>
          <a:lstStyle/>
          <a:p>
            <a:r>
              <a:rPr lang="en-US" b="1" dirty="0"/>
              <a:t>For JAVA installation</a:t>
            </a:r>
          </a:p>
          <a:p>
            <a:r>
              <a:rPr lang="en-US" dirty="0" err="1"/>
              <a:t>vars</a:t>
            </a:r>
            <a:r>
              <a:rPr lang="en-US" dirty="0"/>
              <a:t>:</a:t>
            </a:r>
          </a:p>
          <a:p>
            <a:r>
              <a:rPr lang="en-US" dirty="0"/>
              <a:t>      - __</a:t>
            </a:r>
            <a:r>
              <a:rPr lang="en-US" dirty="0" err="1"/>
              <a:t>java_packages</a:t>
            </a:r>
            <a:r>
              <a:rPr lang="en-US" dirty="0"/>
              <a:t>: ['java-1.8.0-openjdk-1.8.0.161']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2218428" cy="369332"/>
          </a:xfrm>
          <a:prstGeom prst="rect">
            <a:avLst/>
          </a:prstGeom>
        </p:spPr>
        <p:txBody>
          <a:bodyPr wrap="none">
            <a:spAutoFit/>
          </a:bodyPr>
          <a:lstStyle/>
          <a:p>
            <a:r>
              <a:rPr lang="en-US" b="1" dirty="0"/>
              <a:t>What is </a:t>
            </a:r>
            <a:r>
              <a:rPr lang="en-US" b="1" dirty="0" err="1"/>
              <a:t>Ansible</a:t>
            </a:r>
            <a:r>
              <a:rPr lang="en-US" b="1" dirty="0"/>
              <a:t> Vault</a:t>
            </a:r>
          </a:p>
        </p:txBody>
      </p:sp>
      <p:sp>
        <p:nvSpPr>
          <p:cNvPr id="4" name="Rectangle 3"/>
          <p:cNvSpPr/>
          <p:nvPr/>
        </p:nvSpPr>
        <p:spPr>
          <a:xfrm>
            <a:off x="533400" y="762000"/>
            <a:ext cx="8382000" cy="923330"/>
          </a:xfrm>
          <a:prstGeom prst="rect">
            <a:avLst/>
          </a:prstGeom>
        </p:spPr>
        <p:txBody>
          <a:bodyPr wrap="square">
            <a:spAutoFit/>
          </a:bodyPr>
          <a:lstStyle/>
          <a:p>
            <a:r>
              <a:rPr lang="en-US" dirty="0"/>
              <a:t>Vault is a mechanism that allows encrypted content to be incorporated transparently into </a:t>
            </a:r>
            <a:r>
              <a:rPr lang="en-US" dirty="0" err="1"/>
              <a:t>Ansible</a:t>
            </a:r>
            <a:r>
              <a:rPr lang="en-US" dirty="0"/>
              <a:t> workflows. A utility called </a:t>
            </a:r>
            <a:r>
              <a:rPr lang="en-US" dirty="0" err="1"/>
              <a:t>ansible</a:t>
            </a:r>
            <a:r>
              <a:rPr lang="en-US" dirty="0"/>
              <a:t>-vault secures confidential data by encrypting it on disk.</a:t>
            </a:r>
          </a:p>
        </p:txBody>
      </p:sp>
      <p:sp>
        <p:nvSpPr>
          <p:cNvPr id="5" name="Rectangle 4"/>
          <p:cNvSpPr/>
          <p:nvPr/>
        </p:nvSpPr>
        <p:spPr>
          <a:xfrm>
            <a:off x="304800" y="1752600"/>
            <a:ext cx="2965364" cy="369332"/>
          </a:xfrm>
          <a:prstGeom prst="rect">
            <a:avLst/>
          </a:prstGeom>
        </p:spPr>
        <p:txBody>
          <a:bodyPr wrap="none">
            <a:spAutoFit/>
          </a:bodyPr>
          <a:lstStyle/>
          <a:p>
            <a:r>
              <a:rPr lang="en-US" b="1" dirty="0"/>
              <a:t>Creating New Encrypted Files</a:t>
            </a:r>
          </a:p>
        </p:txBody>
      </p:sp>
      <p:sp>
        <p:nvSpPr>
          <p:cNvPr id="6" name="Rectangle 5"/>
          <p:cNvSpPr/>
          <p:nvPr/>
        </p:nvSpPr>
        <p:spPr>
          <a:xfrm>
            <a:off x="914400" y="2133600"/>
            <a:ext cx="2931572" cy="369332"/>
          </a:xfrm>
          <a:prstGeom prst="rect">
            <a:avLst/>
          </a:prstGeom>
        </p:spPr>
        <p:txBody>
          <a:bodyPr wrap="none">
            <a:spAutoFit/>
          </a:bodyPr>
          <a:lstStyle/>
          <a:p>
            <a:r>
              <a:rPr lang="en-US" dirty="0" err="1"/>
              <a:t>ansible</a:t>
            </a:r>
            <a:r>
              <a:rPr lang="en-US" dirty="0"/>
              <a:t>-vault create vault.yml</a:t>
            </a:r>
          </a:p>
        </p:txBody>
      </p:sp>
      <p:sp>
        <p:nvSpPr>
          <p:cNvPr id="8" name="Rectangle 7"/>
          <p:cNvSpPr/>
          <p:nvPr/>
        </p:nvSpPr>
        <p:spPr>
          <a:xfrm>
            <a:off x="1371600" y="2590800"/>
            <a:ext cx="7315200" cy="1200329"/>
          </a:xfrm>
          <a:prstGeom prst="rect">
            <a:avLst/>
          </a:prstGeom>
        </p:spPr>
        <p:txBody>
          <a:bodyPr wrap="square">
            <a:spAutoFit/>
          </a:bodyPr>
          <a:lstStyle/>
          <a:p>
            <a:r>
              <a:rPr lang="en-US" dirty="0"/>
              <a:t>You will be prompted to enter and confirm a password:</a:t>
            </a:r>
          </a:p>
          <a:p>
            <a:r>
              <a:rPr lang="en-US" dirty="0"/>
              <a:t>Output</a:t>
            </a:r>
          </a:p>
          <a:p>
            <a:r>
              <a:rPr lang="en-US" dirty="0"/>
              <a:t>New Vault password: </a:t>
            </a:r>
          </a:p>
          <a:p>
            <a:r>
              <a:rPr lang="en-US" dirty="0"/>
              <a:t>Confirm New Vault password: </a:t>
            </a:r>
          </a:p>
        </p:txBody>
      </p:sp>
      <p:sp>
        <p:nvSpPr>
          <p:cNvPr id="9" name="Rectangle 8"/>
          <p:cNvSpPr/>
          <p:nvPr/>
        </p:nvSpPr>
        <p:spPr>
          <a:xfrm>
            <a:off x="152400" y="4267200"/>
            <a:ext cx="8534400" cy="2062103"/>
          </a:xfrm>
          <a:prstGeom prst="rect">
            <a:avLst/>
          </a:prstGeom>
        </p:spPr>
        <p:txBody>
          <a:bodyPr wrap="square">
            <a:spAutoFit/>
          </a:bodyPr>
          <a:lstStyle/>
          <a:p>
            <a:r>
              <a:rPr lang="en-US" sz="1600" dirty="0"/>
              <a:t>[ansible@ip-172-31-24-185 playbooks]$ cat vault.yml</a:t>
            </a:r>
          </a:p>
          <a:p>
            <a:r>
              <a:rPr lang="en-US" sz="1600" dirty="0"/>
              <a:t>$ANSIBLE_VAULT;1.1;AES256</a:t>
            </a:r>
          </a:p>
          <a:p>
            <a:r>
              <a:rPr lang="en-US" sz="1600" dirty="0"/>
              <a:t>37336261613935653832306436653866633037396234313239326366656438653738383139663234</a:t>
            </a:r>
          </a:p>
          <a:p>
            <a:r>
              <a:rPr lang="en-US" sz="1600" dirty="0"/>
              <a:t>6134643739376336323637656661613065313130376530310a383261363936393162376439616661</a:t>
            </a:r>
          </a:p>
          <a:p>
            <a:r>
              <a:rPr lang="en-US" sz="1600" dirty="0"/>
              <a:t>65646633303062346136613739343839616462353538383964333137383861623034393666363230</a:t>
            </a:r>
          </a:p>
          <a:p>
            <a:r>
              <a:rPr lang="en-US" sz="1600" dirty="0"/>
              <a:t>3961396266626630370a656462373263613165346134393339656261343138663434663932393532</a:t>
            </a:r>
          </a:p>
          <a:p>
            <a:r>
              <a:rPr lang="en-US" sz="1600" dirty="0"/>
              <a:t>66623138666530636635303231656232373036356236613861373764613230373864363437396335</a:t>
            </a:r>
          </a:p>
          <a:p>
            <a:r>
              <a:rPr lang="en-US" sz="1600" dirty="0"/>
              <a:t>3166663364306363376437386163643761626233343832356462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81000"/>
            <a:ext cx="7848600" cy="1200329"/>
          </a:xfrm>
          <a:prstGeom prst="rect">
            <a:avLst/>
          </a:prstGeom>
        </p:spPr>
        <p:txBody>
          <a:bodyPr wrap="square">
            <a:spAutoFit/>
          </a:bodyPr>
          <a:lstStyle/>
          <a:p>
            <a:r>
              <a:rPr lang="en-US" dirty="0"/>
              <a:t>$ </a:t>
            </a:r>
            <a:r>
              <a:rPr lang="en-US" dirty="0" err="1"/>
              <a:t>wget</a:t>
            </a:r>
            <a:r>
              <a:rPr lang="en-US" dirty="0"/>
              <a:t> http://dl.fedoraproject.org/pub/epel/epel-release-latest-7.noarch.rpm </a:t>
            </a:r>
          </a:p>
          <a:p>
            <a:r>
              <a:rPr lang="en-US" dirty="0"/>
              <a:t>$ </a:t>
            </a:r>
            <a:r>
              <a:rPr lang="en-US" dirty="0" err="1"/>
              <a:t>sudo</a:t>
            </a:r>
            <a:r>
              <a:rPr lang="en-US" dirty="0"/>
              <a:t> rpm -</a:t>
            </a:r>
            <a:r>
              <a:rPr lang="en-US" dirty="0" err="1"/>
              <a:t>ivh</a:t>
            </a:r>
            <a:r>
              <a:rPr lang="en-US" dirty="0"/>
              <a:t> epel-release-latest-7.noarch.rpm</a:t>
            </a:r>
          </a:p>
          <a:p>
            <a:r>
              <a:rPr lang="en-US" dirty="0"/>
              <a:t>$ </a:t>
            </a:r>
            <a:r>
              <a:rPr lang="en-US" dirty="0" err="1"/>
              <a:t>sudo</a:t>
            </a:r>
            <a:r>
              <a:rPr lang="en-US" dirty="0"/>
              <a:t> yum install </a:t>
            </a:r>
            <a:r>
              <a:rPr lang="en-US" dirty="0" err="1"/>
              <a:t>ansible</a:t>
            </a:r>
            <a:r>
              <a:rPr lang="en-US" dirty="0"/>
              <a:t> -y </a:t>
            </a:r>
          </a:p>
          <a:p>
            <a:r>
              <a:rPr lang="en-US" dirty="0"/>
              <a:t>$ </a:t>
            </a:r>
            <a:r>
              <a:rPr lang="en-US" dirty="0" err="1"/>
              <a:t>ansible</a:t>
            </a:r>
            <a:r>
              <a:rPr lang="en-US" dirty="0"/>
              <a:t> --version </a:t>
            </a:r>
          </a:p>
        </p:txBody>
      </p:sp>
      <p:sp>
        <p:nvSpPr>
          <p:cNvPr id="5" name="Rectangle 4"/>
          <p:cNvSpPr/>
          <p:nvPr/>
        </p:nvSpPr>
        <p:spPr>
          <a:xfrm>
            <a:off x="533400" y="1715869"/>
            <a:ext cx="8001000" cy="646331"/>
          </a:xfrm>
          <a:prstGeom prst="rect">
            <a:avLst/>
          </a:prstGeom>
        </p:spPr>
        <p:txBody>
          <a:bodyPr wrap="square">
            <a:spAutoFit/>
          </a:bodyPr>
          <a:lstStyle/>
          <a:p>
            <a:r>
              <a:rPr lang="en-US" b="1" dirty="0"/>
              <a:t>Step 7: </a:t>
            </a:r>
            <a:r>
              <a:rPr lang="en-US" dirty="0"/>
              <a:t>Edit the </a:t>
            </a:r>
            <a:r>
              <a:rPr lang="en-US" b="1" dirty="0"/>
              <a:t>ansible.cfg</a:t>
            </a:r>
            <a:r>
              <a:rPr lang="en-US" dirty="0"/>
              <a:t> file and enable the inventory file parameter on the Control machine</a:t>
            </a:r>
          </a:p>
        </p:txBody>
      </p:sp>
      <p:sp>
        <p:nvSpPr>
          <p:cNvPr id="6" name="Rectangle 5"/>
          <p:cNvSpPr/>
          <p:nvPr/>
        </p:nvSpPr>
        <p:spPr>
          <a:xfrm>
            <a:off x="1219200" y="2514600"/>
            <a:ext cx="3104504" cy="369332"/>
          </a:xfrm>
          <a:prstGeom prst="rect">
            <a:avLst/>
          </a:prstGeom>
        </p:spPr>
        <p:txBody>
          <a:bodyPr wrap="none">
            <a:spAutoFit/>
          </a:bodyPr>
          <a:lstStyle/>
          <a:p>
            <a:r>
              <a:rPr lang="en-US" dirty="0" err="1"/>
              <a:t>sudo</a:t>
            </a:r>
            <a:r>
              <a:rPr lang="en-US" dirty="0"/>
              <a:t> vi /etc/</a:t>
            </a:r>
            <a:r>
              <a:rPr lang="en-US" dirty="0" err="1"/>
              <a:t>ansible</a:t>
            </a:r>
            <a:r>
              <a:rPr lang="en-US" dirty="0"/>
              <a:t>/ansible.cfg</a:t>
            </a:r>
          </a:p>
        </p:txBody>
      </p:sp>
      <p:sp>
        <p:nvSpPr>
          <p:cNvPr id="7" name="Rectangle 6"/>
          <p:cNvSpPr/>
          <p:nvPr/>
        </p:nvSpPr>
        <p:spPr>
          <a:xfrm>
            <a:off x="1066800" y="3048000"/>
            <a:ext cx="7391400" cy="1477328"/>
          </a:xfrm>
          <a:prstGeom prst="rect">
            <a:avLst/>
          </a:prstGeom>
        </p:spPr>
        <p:txBody>
          <a:bodyPr wrap="square">
            <a:spAutoFit/>
          </a:bodyPr>
          <a:lstStyle/>
          <a:p>
            <a:r>
              <a:rPr lang="en-US" dirty="0" err="1"/>
              <a:t>Ansible</a:t>
            </a:r>
            <a:r>
              <a:rPr lang="en-US" dirty="0"/>
              <a:t> uses the concept of Inventory to manage and track the target machines. By default, this file is located in </a:t>
            </a:r>
            <a:r>
              <a:rPr lang="en-US" b="1" dirty="0"/>
              <a:t>/etc/</a:t>
            </a:r>
            <a:r>
              <a:rPr lang="en-US" b="1" dirty="0" err="1"/>
              <a:t>ansible</a:t>
            </a:r>
            <a:r>
              <a:rPr lang="en-US" b="1" dirty="0"/>
              <a:t>/hosts</a:t>
            </a:r>
            <a:r>
              <a:rPr lang="en-US" dirty="0"/>
              <a:t> and can be changed as well. A host file consists of groups for better classification and multiple machines under the group. All the required machines can be added to those groups.</a:t>
            </a:r>
          </a:p>
        </p:txBody>
      </p:sp>
      <p:sp>
        <p:nvSpPr>
          <p:cNvPr id="8" name="Rectangle 7"/>
          <p:cNvSpPr/>
          <p:nvPr/>
        </p:nvSpPr>
        <p:spPr>
          <a:xfrm>
            <a:off x="1143000" y="4724400"/>
            <a:ext cx="7086600" cy="646331"/>
          </a:xfrm>
          <a:prstGeom prst="rect">
            <a:avLst/>
          </a:prstGeom>
        </p:spPr>
        <p:txBody>
          <a:bodyPr wrap="square">
            <a:spAutoFit/>
          </a:bodyPr>
          <a:lstStyle/>
          <a:p>
            <a:r>
              <a:rPr lang="en-US" dirty="0"/>
              <a:t>Every group is denoted by a square bracket and a group name within. A server can actually exist in multiple groups.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461700" cy="369332"/>
          </a:xfrm>
          <a:prstGeom prst="rect">
            <a:avLst/>
          </a:prstGeom>
        </p:spPr>
        <p:txBody>
          <a:bodyPr wrap="none">
            <a:spAutoFit/>
          </a:bodyPr>
          <a:lstStyle/>
          <a:p>
            <a:r>
              <a:rPr lang="en-US" b="1" dirty="0"/>
              <a:t>Encrypting Existing Files</a:t>
            </a:r>
          </a:p>
        </p:txBody>
      </p:sp>
      <p:sp>
        <p:nvSpPr>
          <p:cNvPr id="3" name="Rectangle 2"/>
          <p:cNvSpPr/>
          <p:nvPr/>
        </p:nvSpPr>
        <p:spPr>
          <a:xfrm>
            <a:off x="685800" y="685800"/>
            <a:ext cx="4132798" cy="369332"/>
          </a:xfrm>
          <a:prstGeom prst="rect">
            <a:avLst/>
          </a:prstGeom>
        </p:spPr>
        <p:txBody>
          <a:bodyPr wrap="none">
            <a:spAutoFit/>
          </a:bodyPr>
          <a:lstStyle/>
          <a:p>
            <a:r>
              <a:rPr lang="en-US" dirty="0"/>
              <a:t>echo 'unencrypted stuff' &gt; encrypt_me.txt</a:t>
            </a:r>
          </a:p>
        </p:txBody>
      </p:sp>
      <p:sp>
        <p:nvSpPr>
          <p:cNvPr id="4" name="Rectangle 3"/>
          <p:cNvSpPr/>
          <p:nvPr/>
        </p:nvSpPr>
        <p:spPr>
          <a:xfrm>
            <a:off x="762000" y="1066800"/>
            <a:ext cx="3647793" cy="369332"/>
          </a:xfrm>
          <a:prstGeom prst="rect">
            <a:avLst/>
          </a:prstGeom>
        </p:spPr>
        <p:txBody>
          <a:bodyPr wrap="none">
            <a:spAutoFit/>
          </a:bodyPr>
          <a:lstStyle/>
          <a:p>
            <a:r>
              <a:rPr lang="en-US" dirty="0" err="1"/>
              <a:t>ansible</a:t>
            </a:r>
            <a:r>
              <a:rPr lang="en-US" dirty="0"/>
              <a:t>-vault encrypt encrypt_me.txt</a:t>
            </a:r>
          </a:p>
        </p:txBody>
      </p:sp>
      <p:sp>
        <p:nvSpPr>
          <p:cNvPr id="5" name="Rectangle 4"/>
          <p:cNvSpPr/>
          <p:nvPr/>
        </p:nvSpPr>
        <p:spPr>
          <a:xfrm>
            <a:off x="228600" y="1524000"/>
            <a:ext cx="2444259" cy="369332"/>
          </a:xfrm>
          <a:prstGeom prst="rect">
            <a:avLst/>
          </a:prstGeom>
        </p:spPr>
        <p:txBody>
          <a:bodyPr wrap="none">
            <a:spAutoFit/>
          </a:bodyPr>
          <a:lstStyle/>
          <a:p>
            <a:r>
              <a:rPr lang="en-US" b="1" dirty="0"/>
              <a:t>Viewing Encrypted Files</a:t>
            </a:r>
          </a:p>
        </p:txBody>
      </p:sp>
      <p:sp>
        <p:nvSpPr>
          <p:cNvPr id="6" name="Rectangle 5"/>
          <p:cNvSpPr/>
          <p:nvPr/>
        </p:nvSpPr>
        <p:spPr>
          <a:xfrm>
            <a:off x="609600" y="1981200"/>
            <a:ext cx="8077200" cy="923330"/>
          </a:xfrm>
          <a:prstGeom prst="rect">
            <a:avLst/>
          </a:prstGeom>
        </p:spPr>
        <p:txBody>
          <a:bodyPr wrap="square">
            <a:spAutoFit/>
          </a:bodyPr>
          <a:lstStyle/>
          <a:p>
            <a:r>
              <a:rPr lang="en-US" dirty="0"/>
              <a:t>[ansible@ip-172-31-24-185 playbooks]$ </a:t>
            </a:r>
            <a:r>
              <a:rPr lang="en-US" dirty="0" err="1"/>
              <a:t>ansible</a:t>
            </a:r>
            <a:r>
              <a:rPr lang="en-US" dirty="0"/>
              <a:t>-vault view vault.yml</a:t>
            </a:r>
          </a:p>
          <a:p>
            <a:r>
              <a:rPr lang="en-US" dirty="0"/>
              <a:t>Vault password:</a:t>
            </a:r>
          </a:p>
          <a:p>
            <a:r>
              <a:rPr lang="en-US" dirty="0"/>
              <a:t>Hello this is first line of playbook</a:t>
            </a:r>
          </a:p>
        </p:txBody>
      </p:sp>
      <p:sp>
        <p:nvSpPr>
          <p:cNvPr id="7" name="Rectangle 6"/>
          <p:cNvSpPr/>
          <p:nvPr/>
        </p:nvSpPr>
        <p:spPr>
          <a:xfrm>
            <a:off x="304800" y="2971800"/>
            <a:ext cx="2334613" cy="369332"/>
          </a:xfrm>
          <a:prstGeom prst="rect">
            <a:avLst/>
          </a:prstGeom>
        </p:spPr>
        <p:txBody>
          <a:bodyPr wrap="none">
            <a:spAutoFit/>
          </a:bodyPr>
          <a:lstStyle/>
          <a:p>
            <a:r>
              <a:rPr lang="en-US" b="1" dirty="0"/>
              <a:t>Editing Encrypted Files</a:t>
            </a:r>
          </a:p>
        </p:txBody>
      </p:sp>
      <p:sp>
        <p:nvSpPr>
          <p:cNvPr id="8" name="Rectangle 7"/>
          <p:cNvSpPr/>
          <p:nvPr/>
        </p:nvSpPr>
        <p:spPr>
          <a:xfrm>
            <a:off x="609600" y="3505200"/>
            <a:ext cx="2709973" cy="369332"/>
          </a:xfrm>
          <a:prstGeom prst="rect">
            <a:avLst/>
          </a:prstGeom>
        </p:spPr>
        <p:txBody>
          <a:bodyPr wrap="none">
            <a:spAutoFit/>
          </a:bodyPr>
          <a:lstStyle/>
          <a:p>
            <a:r>
              <a:rPr lang="en-US" dirty="0" err="1"/>
              <a:t>ansible</a:t>
            </a:r>
            <a:r>
              <a:rPr lang="en-US" dirty="0"/>
              <a:t>-vault edit vault.yml</a:t>
            </a:r>
          </a:p>
        </p:txBody>
      </p:sp>
      <p:sp>
        <p:nvSpPr>
          <p:cNvPr id="9" name="Rectangle 8"/>
          <p:cNvSpPr/>
          <p:nvPr/>
        </p:nvSpPr>
        <p:spPr>
          <a:xfrm>
            <a:off x="304800" y="4038600"/>
            <a:ext cx="3668633" cy="369332"/>
          </a:xfrm>
          <a:prstGeom prst="rect">
            <a:avLst/>
          </a:prstGeom>
        </p:spPr>
        <p:txBody>
          <a:bodyPr wrap="none">
            <a:spAutoFit/>
          </a:bodyPr>
          <a:lstStyle/>
          <a:p>
            <a:r>
              <a:rPr lang="en-US" b="1" dirty="0"/>
              <a:t>Manually Decrypting Encrypted Files</a:t>
            </a:r>
          </a:p>
        </p:txBody>
      </p:sp>
      <p:sp>
        <p:nvSpPr>
          <p:cNvPr id="10" name="Rectangle 9"/>
          <p:cNvSpPr/>
          <p:nvPr/>
        </p:nvSpPr>
        <p:spPr>
          <a:xfrm>
            <a:off x="685800" y="4495800"/>
            <a:ext cx="3061159" cy="369332"/>
          </a:xfrm>
          <a:prstGeom prst="rect">
            <a:avLst/>
          </a:prstGeom>
        </p:spPr>
        <p:txBody>
          <a:bodyPr wrap="none">
            <a:spAutoFit/>
          </a:bodyPr>
          <a:lstStyle/>
          <a:p>
            <a:r>
              <a:rPr lang="en-US" dirty="0" err="1"/>
              <a:t>ansible</a:t>
            </a:r>
            <a:r>
              <a:rPr lang="en-US" dirty="0"/>
              <a:t>-vault decrypt vault.yml</a:t>
            </a:r>
          </a:p>
        </p:txBody>
      </p:sp>
      <p:sp>
        <p:nvSpPr>
          <p:cNvPr id="11" name="Rectangle 10"/>
          <p:cNvSpPr/>
          <p:nvPr/>
        </p:nvSpPr>
        <p:spPr>
          <a:xfrm>
            <a:off x="304800" y="5029200"/>
            <a:ext cx="4142224" cy="369332"/>
          </a:xfrm>
          <a:prstGeom prst="rect">
            <a:avLst/>
          </a:prstGeom>
        </p:spPr>
        <p:txBody>
          <a:bodyPr wrap="none">
            <a:spAutoFit/>
          </a:bodyPr>
          <a:lstStyle/>
          <a:p>
            <a:r>
              <a:rPr lang="en-US" b="1" dirty="0"/>
              <a:t>Changing the Password of Encrypted Files</a:t>
            </a:r>
          </a:p>
        </p:txBody>
      </p:sp>
      <p:sp>
        <p:nvSpPr>
          <p:cNvPr id="12" name="Rectangle 11"/>
          <p:cNvSpPr/>
          <p:nvPr/>
        </p:nvSpPr>
        <p:spPr>
          <a:xfrm>
            <a:off x="762000" y="5638800"/>
            <a:ext cx="3436967" cy="369332"/>
          </a:xfrm>
          <a:prstGeom prst="rect">
            <a:avLst/>
          </a:prstGeom>
        </p:spPr>
        <p:txBody>
          <a:bodyPr wrap="none">
            <a:spAutoFit/>
          </a:bodyPr>
          <a:lstStyle/>
          <a:p>
            <a:r>
              <a:rPr lang="en-US" dirty="0" err="1"/>
              <a:t>ansible</a:t>
            </a:r>
            <a:r>
              <a:rPr lang="en-US" dirty="0"/>
              <a:t>-vault rekey encrypt_me.txt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079561" cy="369332"/>
          </a:xfrm>
          <a:prstGeom prst="rect">
            <a:avLst/>
          </a:prstGeom>
        </p:spPr>
        <p:txBody>
          <a:bodyPr wrap="none">
            <a:spAutoFit/>
          </a:bodyPr>
          <a:lstStyle/>
          <a:p>
            <a:r>
              <a:rPr lang="en-US" dirty="0" err="1"/>
              <a:t>ansible</a:t>
            </a:r>
            <a:r>
              <a:rPr lang="en-US" dirty="0"/>
              <a:t>-vault create </a:t>
            </a:r>
            <a:r>
              <a:rPr lang="en-US" dirty="0" err="1"/>
              <a:t>secret_key</a:t>
            </a:r>
            <a:endParaRPr lang="en-US" dirty="0"/>
          </a:p>
        </p:txBody>
      </p:sp>
      <p:sp>
        <p:nvSpPr>
          <p:cNvPr id="3" name="Rectangle 2"/>
          <p:cNvSpPr/>
          <p:nvPr/>
        </p:nvSpPr>
        <p:spPr>
          <a:xfrm>
            <a:off x="152400" y="228600"/>
            <a:ext cx="1609030" cy="369332"/>
          </a:xfrm>
          <a:prstGeom prst="rect">
            <a:avLst/>
          </a:prstGeom>
        </p:spPr>
        <p:txBody>
          <a:bodyPr wrap="none">
            <a:spAutoFit/>
          </a:bodyPr>
          <a:lstStyle/>
          <a:p>
            <a:r>
              <a:rPr lang="en-US" b="1" dirty="0"/>
              <a:t>Vault example:</a:t>
            </a:r>
          </a:p>
        </p:txBody>
      </p:sp>
      <p:sp>
        <p:nvSpPr>
          <p:cNvPr id="4" name="Rectangle 3"/>
          <p:cNvSpPr/>
          <p:nvPr/>
        </p:nvSpPr>
        <p:spPr>
          <a:xfrm>
            <a:off x="533400" y="1066800"/>
            <a:ext cx="8153400" cy="646331"/>
          </a:xfrm>
          <a:prstGeom prst="rect">
            <a:avLst/>
          </a:prstGeom>
        </p:spPr>
        <p:txBody>
          <a:bodyPr wrap="square">
            <a:spAutoFit/>
          </a:bodyPr>
          <a:lstStyle/>
          <a:p>
            <a:r>
              <a:rPr lang="en-US" dirty="0" err="1"/>
              <a:t>ansible</a:t>
            </a:r>
            <a:r>
              <a:rPr lang="en-US" dirty="0"/>
              <a:t> --ask-vault-pass -m copy -a '</a:t>
            </a:r>
            <a:r>
              <a:rPr lang="en-US" dirty="0" err="1"/>
              <a:t>src</a:t>
            </a:r>
            <a:r>
              <a:rPr lang="en-US" dirty="0"/>
              <a:t>=</a:t>
            </a:r>
            <a:r>
              <a:rPr lang="en-US" dirty="0" err="1"/>
              <a:t>secret_key</a:t>
            </a:r>
            <a:r>
              <a:rPr lang="en-US" dirty="0"/>
              <a:t> </a:t>
            </a:r>
            <a:r>
              <a:rPr lang="en-US" dirty="0" err="1"/>
              <a:t>dest</a:t>
            </a:r>
            <a:r>
              <a:rPr lang="en-US" dirty="0"/>
              <a:t>=/</a:t>
            </a:r>
            <a:r>
              <a:rPr lang="en-US" dirty="0" err="1"/>
              <a:t>tmp</a:t>
            </a:r>
            <a:r>
              <a:rPr lang="en-US" dirty="0"/>
              <a:t>/</a:t>
            </a:r>
            <a:r>
              <a:rPr lang="en-US" dirty="0" err="1"/>
              <a:t>secret_key</a:t>
            </a:r>
            <a:r>
              <a:rPr lang="en-US" dirty="0"/>
              <a:t>'  </a:t>
            </a:r>
            <a:r>
              <a:rPr lang="en-US" dirty="0" err="1"/>
              <a:t>webservers</a:t>
            </a:r>
            <a:endParaRPr lang="en-US" dirty="0"/>
          </a:p>
        </p:txBody>
      </p:sp>
      <p:sp>
        <p:nvSpPr>
          <p:cNvPr id="6" name="Rectangle 5">
            <a:extLst>
              <a:ext uri="{FF2B5EF4-FFF2-40B4-BE49-F238E27FC236}">
                <a16:creationId xmlns="" xmlns:a16="http://schemas.microsoft.com/office/drawing/2014/main" id="{F6D5B056-5DC1-41CB-B0E3-4EBAEDC62CFD}"/>
              </a:ext>
            </a:extLst>
          </p:cNvPr>
          <p:cNvSpPr/>
          <p:nvPr/>
        </p:nvSpPr>
        <p:spPr>
          <a:xfrm>
            <a:off x="152400" y="1865115"/>
            <a:ext cx="7315200" cy="369332"/>
          </a:xfrm>
          <a:prstGeom prst="rect">
            <a:avLst/>
          </a:prstGeom>
        </p:spPr>
        <p:txBody>
          <a:bodyPr wrap="square">
            <a:spAutoFit/>
          </a:bodyPr>
          <a:lstStyle/>
          <a:p>
            <a:r>
              <a:rPr lang="en-US" b="1" dirty="0" smtClean="0"/>
              <a:t>Without Prompting vault password </a:t>
            </a:r>
            <a:endParaRPr lang="en-IN" dirty="0"/>
          </a:p>
        </p:txBody>
      </p:sp>
      <p:sp>
        <p:nvSpPr>
          <p:cNvPr id="8" name="Rectangle 7"/>
          <p:cNvSpPr/>
          <p:nvPr/>
        </p:nvSpPr>
        <p:spPr>
          <a:xfrm>
            <a:off x="939170" y="2386431"/>
            <a:ext cx="2722990" cy="369332"/>
          </a:xfrm>
          <a:prstGeom prst="rect">
            <a:avLst/>
          </a:prstGeom>
        </p:spPr>
        <p:txBody>
          <a:bodyPr wrap="none">
            <a:spAutoFit/>
          </a:bodyPr>
          <a:lstStyle/>
          <a:p>
            <a:r>
              <a:rPr lang="en-US" dirty="0"/>
              <a:t>echo '</a:t>
            </a:r>
            <a:r>
              <a:rPr lang="en-US" dirty="0" err="1"/>
              <a:t>ansible</a:t>
            </a:r>
            <a:r>
              <a:rPr lang="en-US" dirty="0"/>
              <a:t>' &gt; .</a:t>
            </a:r>
            <a:r>
              <a:rPr lang="en-US" dirty="0" err="1"/>
              <a:t>vault_pass</a:t>
            </a:r>
            <a:endParaRPr lang="en-US" dirty="0"/>
          </a:p>
        </p:txBody>
      </p:sp>
      <p:sp>
        <p:nvSpPr>
          <p:cNvPr id="10" name="Rectangle 9"/>
          <p:cNvSpPr/>
          <p:nvPr/>
        </p:nvSpPr>
        <p:spPr>
          <a:xfrm>
            <a:off x="934688" y="2755763"/>
            <a:ext cx="7980712" cy="646331"/>
          </a:xfrm>
          <a:prstGeom prst="rect">
            <a:avLst/>
          </a:prstGeom>
        </p:spPr>
        <p:txBody>
          <a:bodyPr wrap="square">
            <a:spAutoFit/>
          </a:bodyPr>
          <a:lstStyle/>
          <a:p>
            <a:r>
              <a:rPr lang="en-US" dirty="0" err="1"/>
              <a:t>ansible</a:t>
            </a:r>
            <a:r>
              <a:rPr lang="en-US" dirty="0"/>
              <a:t> --vault-password-file=.</a:t>
            </a:r>
            <a:r>
              <a:rPr lang="en-US" dirty="0" err="1"/>
              <a:t>vault_pass</a:t>
            </a:r>
            <a:r>
              <a:rPr lang="en-US" dirty="0"/>
              <a:t> -m copy -a '</a:t>
            </a:r>
            <a:r>
              <a:rPr lang="en-US" dirty="0" err="1"/>
              <a:t>src</a:t>
            </a:r>
            <a:r>
              <a:rPr lang="en-US" dirty="0"/>
              <a:t>=</a:t>
            </a:r>
            <a:r>
              <a:rPr lang="en-US" dirty="0" err="1"/>
              <a:t>secret_key</a:t>
            </a:r>
            <a:r>
              <a:rPr lang="en-US" dirty="0"/>
              <a:t> </a:t>
            </a:r>
            <a:r>
              <a:rPr lang="en-US" dirty="0" err="1"/>
              <a:t>dest</a:t>
            </a:r>
            <a:r>
              <a:rPr lang="en-US" dirty="0"/>
              <a:t>=/</a:t>
            </a:r>
            <a:r>
              <a:rPr lang="en-US" dirty="0" err="1"/>
              <a:t>tmp</a:t>
            </a:r>
            <a:r>
              <a:rPr lang="en-US" dirty="0"/>
              <a:t>/</a:t>
            </a:r>
            <a:r>
              <a:rPr lang="en-US" dirty="0" err="1"/>
              <a:t>secret_key</a:t>
            </a:r>
            <a:r>
              <a:rPr lang="en-US" dirty="0"/>
              <a:t> mode=0600 owner=root group=root' webservers --become</a:t>
            </a:r>
          </a:p>
        </p:txBody>
      </p:sp>
      <p:pic>
        <p:nvPicPr>
          <p:cNvPr id="11" name="Picture 10"/>
          <p:cNvPicPr>
            <a:picLocks noChangeAspect="1"/>
          </p:cNvPicPr>
          <p:nvPr/>
        </p:nvPicPr>
        <p:blipFill>
          <a:blip r:embed="rId2"/>
          <a:stretch>
            <a:fillRect/>
          </a:stretch>
        </p:blipFill>
        <p:spPr>
          <a:xfrm>
            <a:off x="1066800" y="3581401"/>
            <a:ext cx="7874857" cy="990600"/>
          </a:xfrm>
          <a:prstGeom prst="rect">
            <a:avLst/>
          </a:prstGeom>
        </p:spPr>
      </p:pic>
      <p:sp>
        <p:nvSpPr>
          <p:cNvPr id="12" name="Rectangle 11"/>
          <p:cNvSpPr/>
          <p:nvPr/>
        </p:nvSpPr>
        <p:spPr>
          <a:xfrm>
            <a:off x="272834" y="4746826"/>
            <a:ext cx="4055662" cy="369332"/>
          </a:xfrm>
          <a:prstGeom prst="rect">
            <a:avLst/>
          </a:prstGeom>
        </p:spPr>
        <p:txBody>
          <a:bodyPr wrap="none">
            <a:spAutoFit/>
          </a:bodyPr>
          <a:lstStyle/>
          <a:p>
            <a:r>
              <a:rPr lang="en-US" b="1" dirty="0"/>
              <a:t>Reading the Password File Automatically</a:t>
            </a:r>
          </a:p>
        </p:txBody>
      </p:sp>
      <p:sp>
        <p:nvSpPr>
          <p:cNvPr id="13" name="Rectangle 12"/>
          <p:cNvSpPr/>
          <p:nvPr/>
        </p:nvSpPr>
        <p:spPr>
          <a:xfrm>
            <a:off x="934688" y="5208491"/>
            <a:ext cx="7729885" cy="369332"/>
          </a:xfrm>
          <a:prstGeom prst="rect">
            <a:avLst/>
          </a:prstGeom>
        </p:spPr>
        <p:txBody>
          <a:bodyPr wrap="square">
            <a:spAutoFit/>
          </a:bodyPr>
          <a:lstStyle/>
          <a:p>
            <a:r>
              <a:rPr lang="en-US" dirty="0"/>
              <a:t>export ANSIBLE_VAULT_PASSWORD_FILE=./.</a:t>
            </a:r>
            <a:r>
              <a:rPr lang="en-US" dirty="0" err="1"/>
              <a:t>vault_pass</a:t>
            </a:r>
            <a:endParaRPr lang="en-US" dirty="0"/>
          </a:p>
        </p:txBody>
      </p:sp>
      <p:sp>
        <p:nvSpPr>
          <p:cNvPr id="14" name="Rectangle 13"/>
          <p:cNvSpPr/>
          <p:nvPr/>
        </p:nvSpPr>
        <p:spPr>
          <a:xfrm>
            <a:off x="934687" y="5730237"/>
            <a:ext cx="8006969" cy="646331"/>
          </a:xfrm>
          <a:prstGeom prst="rect">
            <a:avLst/>
          </a:prstGeom>
        </p:spPr>
        <p:txBody>
          <a:bodyPr wrap="square">
            <a:spAutoFit/>
          </a:bodyPr>
          <a:lstStyle/>
          <a:p>
            <a:r>
              <a:rPr lang="en-US" dirty="0" err="1"/>
              <a:t>ansible</a:t>
            </a:r>
            <a:r>
              <a:rPr lang="en-US" dirty="0"/>
              <a:t> -m copy -a '</a:t>
            </a:r>
            <a:r>
              <a:rPr lang="en-US" dirty="0" err="1"/>
              <a:t>src</a:t>
            </a:r>
            <a:r>
              <a:rPr lang="en-US" dirty="0"/>
              <a:t>=</a:t>
            </a:r>
            <a:r>
              <a:rPr lang="en-US" dirty="0" err="1"/>
              <a:t>secret_key</a:t>
            </a:r>
            <a:r>
              <a:rPr lang="en-US" dirty="0"/>
              <a:t> </a:t>
            </a:r>
            <a:r>
              <a:rPr lang="en-US" dirty="0" err="1"/>
              <a:t>dest</a:t>
            </a:r>
            <a:r>
              <a:rPr lang="en-US" dirty="0"/>
              <a:t>=/</a:t>
            </a:r>
            <a:r>
              <a:rPr lang="en-US" dirty="0" err="1"/>
              <a:t>tmp</a:t>
            </a:r>
            <a:r>
              <a:rPr lang="en-US" dirty="0"/>
              <a:t>/</a:t>
            </a:r>
            <a:r>
              <a:rPr lang="en-US" dirty="0" err="1"/>
              <a:t>secret_key</a:t>
            </a:r>
            <a:r>
              <a:rPr lang="en-US" dirty="0"/>
              <a:t> mode=0600 owner=root group=root' webservers --become</a:t>
            </a:r>
          </a:p>
        </p:txBody>
      </p:sp>
      <p:sp>
        <p:nvSpPr>
          <p:cNvPr id="15" name="Rectangle 14"/>
          <p:cNvSpPr/>
          <p:nvPr/>
        </p:nvSpPr>
        <p:spPr>
          <a:xfrm>
            <a:off x="4300400" y="4724400"/>
            <a:ext cx="2998065" cy="369332"/>
          </a:xfrm>
          <a:prstGeom prst="rect">
            <a:avLst/>
          </a:prstGeom>
        </p:spPr>
        <p:txBody>
          <a:bodyPr wrap="none">
            <a:spAutoFit/>
          </a:bodyPr>
          <a:lstStyle/>
          <a:p>
            <a:r>
              <a:rPr lang="en-US" dirty="0" smtClean="0"/>
              <a:t>(Create environment variable)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52400"/>
            <a:ext cx="8305800" cy="646331"/>
          </a:xfrm>
          <a:prstGeom prst="rect">
            <a:avLst/>
          </a:prstGeom>
        </p:spPr>
        <p:txBody>
          <a:bodyPr wrap="square">
            <a:spAutoFit/>
          </a:bodyPr>
          <a:lstStyle/>
          <a:p>
            <a:r>
              <a:rPr lang="en-US" dirty="0"/>
              <a:t>To make </a:t>
            </a:r>
            <a:r>
              <a:rPr lang="en-US" dirty="0" err="1"/>
              <a:t>Ansible</a:t>
            </a:r>
            <a:r>
              <a:rPr lang="en-US" dirty="0"/>
              <a:t> aware of the password file location across sessions, you can edit your </a:t>
            </a:r>
            <a:r>
              <a:rPr lang="en-US" dirty="0" err="1"/>
              <a:t>ansible.cfg</a:t>
            </a:r>
            <a:r>
              <a:rPr lang="en-US" dirty="0"/>
              <a:t> file</a:t>
            </a:r>
          </a:p>
        </p:txBody>
      </p:sp>
      <p:pic>
        <p:nvPicPr>
          <p:cNvPr id="12" name="Picture 11"/>
          <p:cNvPicPr>
            <a:picLocks noChangeAspect="1"/>
          </p:cNvPicPr>
          <p:nvPr/>
        </p:nvPicPr>
        <p:blipFill>
          <a:blip r:embed="rId2"/>
          <a:stretch>
            <a:fillRect/>
          </a:stretch>
        </p:blipFill>
        <p:spPr>
          <a:xfrm>
            <a:off x="381000" y="990600"/>
            <a:ext cx="8610600" cy="757733"/>
          </a:xfrm>
          <a:prstGeom prst="rect">
            <a:avLst/>
          </a:prstGeom>
        </p:spPr>
      </p:pic>
      <p:pic>
        <p:nvPicPr>
          <p:cNvPr id="13" name="Picture 12"/>
          <p:cNvPicPr>
            <a:picLocks noChangeAspect="1"/>
          </p:cNvPicPr>
          <p:nvPr/>
        </p:nvPicPr>
        <p:blipFill>
          <a:blip r:embed="rId3"/>
          <a:stretch>
            <a:fillRect/>
          </a:stretch>
        </p:blipFill>
        <p:spPr>
          <a:xfrm>
            <a:off x="0" y="3124200"/>
            <a:ext cx="9144000" cy="2711302"/>
          </a:xfrm>
          <a:prstGeom prst="rect">
            <a:avLst/>
          </a:prstGeom>
        </p:spPr>
      </p:pic>
      <p:sp>
        <p:nvSpPr>
          <p:cNvPr id="14" name="Rectangle 13"/>
          <p:cNvSpPr/>
          <p:nvPr/>
        </p:nvSpPr>
        <p:spPr>
          <a:xfrm>
            <a:off x="381000" y="2057400"/>
            <a:ext cx="8534400" cy="646331"/>
          </a:xfrm>
          <a:prstGeom prst="rect">
            <a:avLst/>
          </a:prstGeom>
        </p:spPr>
        <p:txBody>
          <a:bodyPr wrap="square">
            <a:spAutoFit/>
          </a:bodyPr>
          <a:lstStyle/>
          <a:p>
            <a:r>
              <a:rPr lang="en-US" dirty="0" err="1"/>
              <a:t>ansible</a:t>
            </a:r>
            <a:r>
              <a:rPr lang="en-US" dirty="0"/>
              <a:t> -m copy -a '</a:t>
            </a:r>
            <a:r>
              <a:rPr lang="en-US" dirty="0" err="1"/>
              <a:t>src</a:t>
            </a:r>
            <a:r>
              <a:rPr lang="en-US" dirty="0"/>
              <a:t>=</a:t>
            </a:r>
            <a:r>
              <a:rPr lang="en-US" dirty="0" err="1"/>
              <a:t>secret_key</a:t>
            </a:r>
            <a:r>
              <a:rPr lang="en-US" dirty="0"/>
              <a:t> </a:t>
            </a:r>
            <a:r>
              <a:rPr lang="en-US" dirty="0" err="1"/>
              <a:t>dest</a:t>
            </a:r>
            <a:r>
              <a:rPr lang="en-US" dirty="0"/>
              <a:t>=/</a:t>
            </a:r>
            <a:r>
              <a:rPr lang="en-US" dirty="0" err="1"/>
              <a:t>tmp</a:t>
            </a:r>
            <a:r>
              <a:rPr lang="en-US" dirty="0"/>
              <a:t>/</a:t>
            </a:r>
            <a:r>
              <a:rPr lang="en-US" dirty="0" err="1"/>
              <a:t>secret_key</a:t>
            </a:r>
            <a:r>
              <a:rPr lang="en-US" dirty="0"/>
              <a:t> mode=0600 owner=root group=root' webservers --become</a:t>
            </a:r>
          </a:p>
        </p:txBody>
      </p:sp>
    </p:spTree>
    <p:extLst>
      <p:ext uri="{BB962C8B-B14F-4D97-AF65-F5344CB8AC3E}">
        <p14:creationId xmlns:p14="http://schemas.microsoft.com/office/powerpoint/2010/main" val="498445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6377032-C1DC-46D6-A0FB-4BEABBB1B106}"/>
              </a:ext>
            </a:extLst>
          </p:cNvPr>
          <p:cNvSpPr/>
          <p:nvPr/>
        </p:nvSpPr>
        <p:spPr>
          <a:xfrm>
            <a:off x="359630" y="1877199"/>
            <a:ext cx="7924800" cy="2308324"/>
          </a:xfrm>
          <a:prstGeom prst="rect">
            <a:avLst/>
          </a:prstGeom>
        </p:spPr>
        <p:txBody>
          <a:bodyPr wrap="square">
            <a:spAutoFit/>
          </a:bodyPr>
          <a:lstStyle/>
          <a:p>
            <a:r>
              <a:rPr lang="en-IN" dirty="0"/>
              <a:t>---</a:t>
            </a:r>
          </a:p>
          <a:p>
            <a:r>
              <a:rPr lang="en-IN" dirty="0"/>
              <a:t>- hosts: webservers</a:t>
            </a:r>
          </a:p>
          <a:p>
            <a:r>
              <a:rPr lang="en-IN" dirty="0"/>
              <a:t>  become: true</a:t>
            </a:r>
          </a:p>
          <a:p>
            <a:r>
              <a:rPr lang="en-IN" dirty="0"/>
              <a:t>  tasks:</a:t>
            </a:r>
          </a:p>
          <a:p>
            <a:r>
              <a:rPr lang="en-IN" dirty="0"/>
              <a:t>  - name: Create User</a:t>
            </a:r>
          </a:p>
          <a:p>
            <a:r>
              <a:rPr lang="en-IN" dirty="0"/>
              <a:t>    user: name=visual password=visual groups=ansible shell=/bin/bash</a:t>
            </a:r>
          </a:p>
          <a:p>
            <a:r>
              <a:rPr lang="en-IN" dirty="0"/>
              <a:t>- name: Include a play after another play</a:t>
            </a:r>
          </a:p>
          <a:p>
            <a:r>
              <a:rPr lang="en-IN" dirty="0"/>
              <a:t>  </a:t>
            </a:r>
            <a:r>
              <a:rPr lang="en-IN" dirty="0" err="1"/>
              <a:t>import_playbook</a:t>
            </a:r>
            <a:r>
              <a:rPr lang="en-IN" dirty="0"/>
              <a:t>: </a:t>
            </a:r>
            <a:r>
              <a:rPr lang="en-IN" dirty="0" err="1"/>
              <a:t>filecreate.yml</a:t>
            </a:r>
            <a:endParaRPr lang="en-IN" dirty="0"/>
          </a:p>
        </p:txBody>
      </p:sp>
      <p:sp>
        <p:nvSpPr>
          <p:cNvPr id="6" name="Rectangle 5">
            <a:extLst>
              <a:ext uri="{FF2B5EF4-FFF2-40B4-BE49-F238E27FC236}">
                <a16:creationId xmlns="" xmlns:a16="http://schemas.microsoft.com/office/drawing/2014/main" id="{F6D5B056-5DC1-41CB-B0E3-4EBAEDC62CFD}"/>
              </a:ext>
            </a:extLst>
          </p:cNvPr>
          <p:cNvSpPr/>
          <p:nvPr/>
        </p:nvSpPr>
        <p:spPr>
          <a:xfrm>
            <a:off x="152400" y="762000"/>
            <a:ext cx="7315200" cy="369332"/>
          </a:xfrm>
          <a:prstGeom prst="rect">
            <a:avLst/>
          </a:prstGeom>
        </p:spPr>
        <p:txBody>
          <a:bodyPr wrap="square">
            <a:spAutoFit/>
          </a:bodyPr>
          <a:lstStyle/>
          <a:p>
            <a:r>
              <a:rPr lang="en-US" b="1" dirty="0"/>
              <a:t>Import Playbook example (calling one playbook in another)</a:t>
            </a:r>
            <a:endParaRPr lang="en-IN" dirty="0"/>
          </a:p>
        </p:txBody>
      </p:sp>
      <p:sp>
        <p:nvSpPr>
          <p:cNvPr id="7" name="Rectangle 6">
            <a:extLst>
              <a:ext uri="{FF2B5EF4-FFF2-40B4-BE49-F238E27FC236}">
                <a16:creationId xmlns="" xmlns:a16="http://schemas.microsoft.com/office/drawing/2014/main" id="{F4318FBB-EB5C-4050-BBF2-2C2EFB4B0EF0}"/>
              </a:ext>
            </a:extLst>
          </p:cNvPr>
          <p:cNvSpPr/>
          <p:nvPr/>
        </p:nvSpPr>
        <p:spPr>
          <a:xfrm>
            <a:off x="381000" y="1207324"/>
            <a:ext cx="2637132" cy="369332"/>
          </a:xfrm>
          <a:prstGeom prst="rect">
            <a:avLst/>
          </a:prstGeom>
        </p:spPr>
        <p:txBody>
          <a:bodyPr wrap="square">
            <a:spAutoFit/>
          </a:bodyPr>
          <a:lstStyle/>
          <a:p>
            <a:r>
              <a:rPr lang="en-IN" dirty="0" err="1"/>
              <a:t>User.yml</a:t>
            </a:r>
            <a:endParaRPr lang="en-IN" dirty="0"/>
          </a:p>
        </p:txBody>
      </p:sp>
      <p:sp>
        <p:nvSpPr>
          <p:cNvPr id="9" name="Rectangle 8">
            <a:extLst>
              <a:ext uri="{FF2B5EF4-FFF2-40B4-BE49-F238E27FC236}">
                <a16:creationId xmlns="" xmlns:a16="http://schemas.microsoft.com/office/drawing/2014/main" id="{59E4EBF8-5A63-46D2-A8BE-0EB23BFA35F7}"/>
              </a:ext>
            </a:extLst>
          </p:cNvPr>
          <p:cNvSpPr/>
          <p:nvPr/>
        </p:nvSpPr>
        <p:spPr>
          <a:xfrm>
            <a:off x="442864" y="4429232"/>
            <a:ext cx="8243936" cy="646331"/>
          </a:xfrm>
          <a:prstGeom prst="rect">
            <a:avLst/>
          </a:prstGeom>
        </p:spPr>
        <p:txBody>
          <a:bodyPr wrap="square">
            <a:spAutoFit/>
          </a:bodyPr>
          <a:lstStyle/>
          <a:p>
            <a:r>
              <a:rPr lang="en-IN" b="1" dirty="0"/>
              <a:t>Note :</a:t>
            </a:r>
            <a:r>
              <a:rPr lang="en-IN" dirty="0" err="1"/>
              <a:t>Filecreate.yml</a:t>
            </a:r>
            <a:r>
              <a:rPr lang="en-IN" dirty="0"/>
              <a:t> is being called in the play book </a:t>
            </a:r>
            <a:r>
              <a:rPr lang="en-IN" dirty="0" err="1"/>
              <a:t>user.yml</a:t>
            </a:r>
            <a:r>
              <a:rPr lang="en-IN" dirty="0"/>
              <a:t> with the help of </a:t>
            </a:r>
            <a:r>
              <a:rPr lang="en-IN" dirty="0" err="1"/>
              <a:t>import_playbook</a:t>
            </a:r>
            <a:endParaRPr lang="en-IN" dirty="0"/>
          </a:p>
        </p:txBody>
      </p:sp>
    </p:spTree>
    <p:extLst>
      <p:ext uri="{BB962C8B-B14F-4D97-AF65-F5344CB8AC3E}">
        <p14:creationId xmlns:p14="http://schemas.microsoft.com/office/powerpoint/2010/main" val="124459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5317290-A237-4258-8B97-F3355258E753}"/>
              </a:ext>
            </a:extLst>
          </p:cNvPr>
          <p:cNvSpPr/>
          <p:nvPr/>
        </p:nvSpPr>
        <p:spPr>
          <a:xfrm>
            <a:off x="304800" y="760274"/>
            <a:ext cx="7696200" cy="1754326"/>
          </a:xfrm>
          <a:prstGeom prst="rect">
            <a:avLst/>
          </a:prstGeom>
        </p:spPr>
        <p:txBody>
          <a:bodyPr wrap="square">
            <a:spAutoFit/>
          </a:bodyPr>
          <a:lstStyle/>
          <a:p>
            <a:r>
              <a:rPr lang="en-IN" dirty="0"/>
              <a:t>---</a:t>
            </a:r>
          </a:p>
          <a:p>
            <a:r>
              <a:rPr lang="en-IN" dirty="0"/>
              <a:t>- hosts: webservers</a:t>
            </a:r>
          </a:p>
          <a:p>
            <a:r>
              <a:rPr lang="en-IN" dirty="0"/>
              <a:t>  become: true</a:t>
            </a:r>
          </a:p>
          <a:p>
            <a:r>
              <a:rPr lang="en-IN" dirty="0"/>
              <a:t>  tasks:</a:t>
            </a:r>
          </a:p>
          <a:p>
            <a:r>
              <a:rPr lang="en-IN" dirty="0"/>
              <a:t>  - name: Create a file</a:t>
            </a:r>
          </a:p>
          <a:p>
            <a:r>
              <a:rPr lang="en-IN" dirty="0"/>
              <a:t>    file: path=/home/ansible/visual.txt state=touch</a:t>
            </a:r>
          </a:p>
        </p:txBody>
      </p:sp>
      <p:sp>
        <p:nvSpPr>
          <p:cNvPr id="6" name="Rectangle 5">
            <a:extLst>
              <a:ext uri="{FF2B5EF4-FFF2-40B4-BE49-F238E27FC236}">
                <a16:creationId xmlns="" xmlns:a16="http://schemas.microsoft.com/office/drawing/2014/main" id="{55B35B0F-FD80-430B-9E17-8F4908362797}"/>
              </a:ext>
            </a:extLst>
          </p:cNvPr>
          <p:cNvSpPr/>
          <p:nvPr/>
        </p:nvSpPr>
        <p:spPr>
          <a:xfrm>
            <a:off x="220809" y="390942"/>
            <a:ext cx="1455591" cy="369332"/>
          </a:xfrm>
          <a:prstGeom prst="rect">
            <a:avLst/>
          </a:prstGeom>
        </p:spPr>
        <p:txBody>
          <a:bodyPr wrap="none">
            <a:spAutoFit/>
          </a:bodyPr>
          <a:lstStyle/>
          <a:p>
            <a:r>
              <a:rPr lang="en-IN" dirty="0" err="1"/>
              <a:t>filecreate.yml</a:t>
            </a:r>
            <a:endParaRPr lang="en-IN" dirty="0"/>
          </a:p>
        </p:txBody>
      </p:sp>
      <p:sp>
        <p:nvSpPr>
          <p:cNvPr id="7" name="Rectangle 6">
            <a:extLst>
              <a:ext uri="{FF2B5EF4-FFF2-40B4-BE49-F238E27FC236}">
                <a16:creationId xmlns="" xmlns:a16="http://schemas.microsoft.com/office/drawing/2014/main" id="{29FAC6FA-930D-4937-8A96-2C70F4A390F2}"/>
              </a:ext>
            </a:extLst>
          </p:cNvPr>
          <p:cNvSpPr/>
          <p:nvPr/>
        </p:nvSpPr>
        <p:spPr>
          <a:xfrm>
            <a:off x="193846" y="2848763"/>
            <a:ext cx="5424049" cy="369332"/>
          </a:xfrm>
          <a:prstGeom prst="rect">
            <a:avLst/>
          </a:prstGeom>
        </p:spPr>
        <p:txBody>
          <a:bodyPr wrap="none">
            <a:spAutoFit/>
          </a:bodyPr>
          <a:lstStyle/>
          <a:p>
            <a:r>
              <a:rPr lang="en-US" b="1" dirty="0"/>
              <a:t>Import Task example (calling tasks of one into another)</a:t>
            </a:r>
            <a:endParaRPr lang="en-IN" dirty="0"/>
          </a:p>
        </p:txBody>
      </p:sp>
      <p:sp>
        <p:nvSpPr>
          <p:cNvPr id="8" name="Rectangle 7">
            <a:extLst>
              <a:ext uri="{FF2B5EF4-FFF2-40B4-BE49-F238E27FC236}">
                <a16:creationId xmlns="" xmlns:a16="http://schemas.microsoft.com/office/drawing/2014/main" id="{D227BE26-387F-4342-94CE-44B2B68B7832}"/>
              </a:ext>
            </a:extLst>
          </p:cNvPr>
          <p:cNvSpPr/>
          <p:nvPr/>
        </p:nvSpPr>
        <p:spPr>
          <a:xfrm>
            <a:off x="619870" y="3677420"/>
            <a:ext cx="8143130" cy="2308324"/>
          </a:xfrm>
          <a:prstGeom prst="rect">
            <a:avLst/>
          </a:prstGeom>
        </p:spPr>
        <p:txBody>
          <a:bodyPr wrap="square">
            <a:spAutoFit/>
          </a:bodyPr>
          <a:lstStyle/>
          <a:p>
            <a:r>
              <a:rPr lang="en-IN" dirty="0"/>
              <a:t> - name: install tomcat</a:t>
            </a:r>
          </a:p>
          <a:p>
            <a:r>
              <a:rPr lang="en-IN" dirty="0"/>
              <a:t>   yum: name=tomcat state=latest</a:t>
            </a:r>
          </a:p>
          <a:p>
            <a:r>
              <a:rPr lang="en-IN" dirty="0"/>
              <a:t> - name: start httpd</a:t>
            </a:r>
          </a:p>
          <a:p>
            <a:r>
              <a:rPr lang="en-IN" dirty="0"/>
              <a:t>   service: name=tomcat state=started</a:t>
            </a:r>
          </a:p>
          <a:p>
            <a:r>
              <a:rPr lang="en-IN" dirty="0"/>
              <a:t> - name: deploy the war</a:t>
            </a:r>
          </a:p>
          <a:p>
            <a:r>
              <a:rPr lang="en-IN" dirty="0"/>
              <a:t>   copy: </a:t>
            </a:r>
            <a:r>
              <a:rPr lang="en-IN" dirty="0" err="1"/>
              <a:t>src</a:t>
            </a:r>
            <a:r>
              <a:rPr lang="en-IN" dirty="0"/>
              <a:t>=</a:t>
            </a:r>
            <a:r>
              <a:rPr lang="en-IN" dirty="0" err="1"/>
              <a:t>sample.war</a:t>
            </a:r>
            <a:r>
              <a:rPr lang="en-IN" dirty="0"/>
              <a:t> </a:t>
            </a:r>
            <a:r>
              <a:rPr lang="en-IN" dirty="0" err="1"/>
              <a:t>dest</a:t>
            </a:r>
            <a:r>
              <a:rPr lang="en-IN" dirty="0"/>
              <a:t>=/</a:t>
            </a:r>
            <a:r>
              <a:rPr lang="en-IN" dirty="0" err="1"/>
              <a:t>usr</a:t>
            </a:r>
            <a:r>
              <a:rPr lang="en-IN" dirty="0"/>
              <a:t>/share/tomcat/</a:t>
            </a:r>
            <a:r>
              <a:rPr lang="en-IN" dirty="0" err="1"/>
              <a:t>webapps</a:t>
            </a:r>
            <a:endParaRPr lang="en-IN" dirty="0"/>
          </a:p>
          <a:p>
            <a:r>
              <a:rPr lang="en-IN" dirty="0"/>
              <a:t>   notify: restart tomcat</a:t>
            </a:r>
          </a:p>
          <a:p>
            <a:endParaRPr lang="en-IN" dirty="0"/>
          </a:p>
        </p:txBody>
      </p:sp>
      <p:sp>
        <p:nvSpPr>
          <p:cNvPr id="9" name="Rectangle 8">
            <a:extLst>
              <a:ext uri="{FF2B5EF4-FFF2-40B4-BE49-F238E27FC236}">
                <a16:creationId xmlns="" xmlns:a16="http://schemas.microsoft.com/office/drawing/2014/main" id="{91319256-A030-4DDF-B6EA-D66D9B6D3176}"/>
              </a:ext>
            </a:extLst>
          </p:cNvPr>
          <p:cNvSpPr/>
          <p:nvPr/>
        </p:nvSpPr>
        <p:spPr>
          <a:xfrm>
            <a:off x="602285" y="3318749"/>
            <a:ext cx="4111318" cy="369332"/>
          </a:xfrm>
          <a:prstGeom prst="rect">
            <a:avLst/>
          </a:prstGeom>
        </p:spPr>
        <p:txBody>
          <a:bodyPr wrap="none">
            <a:spAutoFit/>
          </a:bodyPr>
          <a:lstStyle/>
          <a:p>
            <a:r>
              <a:rPr lang="en-IN" dirty="0"/>
              <a:t>/etc/ansible/roles/tomcat/tasks/</a:t>
            </a:r>
            <a:r>
              <a:rPr lang="en-IN" dirty="0" err="1"/>
              <a:t>main.yml</a:t>
            </a:r>
            <a:endParaRPr lang="en-IN" dirty="0"/>
          </a:p>
        </p:txBody>
      </p:sp>
      <p:sp>
        <p:nvSpPr>
          <p:cNvPr id="10" name="Rectangle 9">
            <a:extLst>
              <a:ext uri="{FF2B5EF4-FFF2-40B4-BE49-F238E27FC236}">
                <a16:creationId xmlns="" xmlns:a16="http://schemas.microsoft.com/office/drawing/2014/main" id="{6C9E6C11-BF44-406A-AF15-2DEBB1EFBED2}"/>
              </a:ext>
            </a:extLst>
          </p:cNvPr>
          <p:cNvSpPr/>
          <p:nvPr/>
        </p:nvSpPr>
        <p:spPr>
          <a:xfrm>
            <a:off x="304800" y="5919931"/>
            <a:ext cx="3384453" cy="369332"/>
          </a:xfrm>
          <a:prstGeom prst="rect">
            <a:avLst/>
          </a:prstGeom>
        </p:spPr>
        <p:txBody>
          <a:bodyPr wrap="none">
            <a:spAutoFit/>
          </a:bodyPr>
          <a:lstStyle/>
          <a:p>
            <a:r>
              <a:rPr lang="en-IN" dirty="0"/>
              <a:t>Note : This is tomcat role tasks file</a:t>
            </a:r>
          </a:p>
        </p:txBody>
      </p:sp>
    </p:spTree>
    <p:extLst>
      <p:ext uri="{BB962C8B-B14F-4D97-AF65-F5344CB8AC3E}">
        <p14:creationId xmlns:p14="http://schemas.microsoft.com/office/powerpoint/2010/main" val="98606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5317290-A237-4258-8B97-F3355258E753}"/>
              </a:ext>
            </a:extLst>
          </p:cNvPr>
          <p:cNvSpPr/>
          <p:nvPr/>
        </p:nvSpPr>
        <p:spPr>
          <a:xfrm>
            <a:off x="304800" y="760274"/>
            <a:ext cx="7696200" cy="369332"/>
          </a:xfrm>
          <a:prstGeom prst="rect">
            <a:avLst/>
          </a:prstGeom>
        </p:spPr>
        <p:txBody>
          <a:bodyPr wrap="square">
            <a:spAutoFit/>
          </a:bodyPr>
          <a:lstStyle/>
          <a:p>
            <a:r>
              <a:rPr lang="en-IN" dirty="0"/>
              <a:t>- </a:t>
            </a:r>
            <a:r>
              <a:rPr lang="en-IN" dirty="0" err="1"/>
              <a:t>import_tasks</a:t>
            </a:r>
            <a:r>
              <a:rPr lang="en-IN" dirty="0"/>
              <a:t>: "/etc/ansible/roles/tomcat/tasks/</a:t>
            </a:r>
            <a:r>
              <a:rPr lang="en-IN" dirty="0" err="1"/>
              <a:t>main.yml</a:t>
            </a:r>
            <a:r>
              <a:rPr lang="en-IN" dirty="0"/>
              <a:t>"</a:t>
            </a:r>
          </a:p>
        </p:txBody>
      </p:sp>
      <p:sp>
        <p:nvSpPr>
          <p:cNvPr id="6" name="Rectangle 5">
            <a:extLst>
              <a:ext uri="{FF2B5EF4-FFF2-40B4-BE49-F238E27FC236}">
                <a16:creationId xmlns="" xmlns:a16="http://schemas.microsoft.com/office/drawing/2014/main" id="{55B35B0F-FD80-430B-9E17-8F4908362797}"/>
              </a:ext>
            </a:extLst>
          </p:cNvPr>
          <p:cNvSpPr/>
          <p:nvPr/>
        </p:nvSpPr>
        <p:spPr>
          <a:xfrm>
            <a:off x="220809" y="390942"/>
            <a:ext cx="3758465" cy="369332"/>
          </a:xfrm>
          <a:prstGeom prst="rect">
            <a:avLst/>
          </a:prstGeom>
        </p:spPr>
        <p:txBody>
          <a:bodyPr wrap="none">
            <a:spAutoFit/>
          </a:bodyPr>
          <a:lstStyle/>
          <a:p>
            <a:r>
              <a:rPr lang="en-IN" dirty="0"/>
              <a:t>/etc/ansible/roles/foo/tasks/</a:t>
            </a:r>
            <a:r>
              <a:rPr lang="en-IN" dirty="0" err="1"/>
              <a:t>main.yml</a:t>
            </a:r>
            <a:endParaRPr lang="en-IN" dirty="0"/>
          </a:p>
        </p:txBody>
      </p:sp>
      <p:sp>
        <p:nvSpPr>
          <p:cNvPr id="2" name="Rectangle 1">
            <a:extLst>
              <a:ext uri="{FF2B5EF4-FFF2-40B4-BE49-F238E27FC236}">
                <a16:creationId xmlns="" xmlns:a16="http://schemas.microsoft.com/office/drawing/2014/main" id="{DC4BE7FA-5870-41BA-BDAB-C20C2B20699D}"/>
              </a:ext>
            </a:extLst>
          </p:cNvPr>
          <p:cNvSpPr/>
          <p:nvPr/>
        </p:nvSpPr>
        <p:spPr>
          <a:xfrm>
            <a:off x="304800" y="1314272"/>
            <a:ext cx="6395662" cy="646331"/>
          </a:xfrm>
          <a:prstGeom prst="rect">
            <a:avLst/>
          </a:prstGeom>
        </p:spPr>
        <p:txBody>
          <a:bodyPr wrap="none">
            <a:spAutoFit/>
          </a:bodyPr>
          <a:lstStyle/>
          <a:p>
            <a:r>
              <a:rPr lang="en-IN" b="1" dirty="0"/>
              <a:t>Note :</a:t>
            </a:r>
            <a:r>
              <a:rPr lang="en-IN" dirty="0"/>
              <a:t> Role Foo is created , in the tasks imported tomcat role tasks</a:t>
            </a:r>
          </a:p>
          <a:p>
            <a:r>
              <a:rPr lang="en-IN" dirty="0"/>
              <a:t>            copy </a:t>
            </a:r>
            <a:r>
              <a:rPr lang="en-IN" dirty="0" err="1"/>
              <a:t>sample.war</a:t>
            </a:r>
            <a:r>
              <a:rPr lang="en-IN" dirty="0"/>
              <a:t> file into files directory of foo role</a:t>
            </a:r>
          </a:p>
        </p:txBody>
      </p:sp>
      <p:sp>
        <p:nvSpPr>
          <p:cNvPr id="3" name="Rectangle 2">
            <a:extLst>
              <a:ext uri="{FF2B5EF4-FFF2-40B4-BE49-F238E27FC236}">
                <a16:creationId xmlns="" xmlns:a16="http://schemas.microsoft.com/office/drawing/2014/main" id="{BB1B29C4-8952-4EE6-8602-80B58F5F39F2}"/>
              </a:ext>
            </a:extLst>
          </p:cNvPr>
          <p:cNvSpPr/>
          <p:nvPr/>
        </p:nvSpPr>
        <p:spPr>
          <a:xfrm>
            <a:off x="304800" y="2551837"/>
            <a:ext cx="4572000" cy="1754326"/>
          </a:xfrm>
          <a:prstGeom prst="rect">
            <a:avLst/>
          </a:prstGeom>
        </p:spPr>
        <p:txBody>
          <a:bodyPr>
            <a:spAutoFit/>
          </a:bodyPr>
          <a:lstStyle/>
          <a:p>
            <a:r>
              <a:rPr lang="en-IN" dirty="0"/>
              <a:t>---</a:t>
            </a:r>
          </a:p>
          <a:p>
            <a:r>
              <a:rPr lang="en-IN" dirty="0"/>
              <a:t>- hosts: webservers</a:t>
            </a:r>
          </a:p>
          <a:p>
            <a:r>
              <a:rPr lang="en-IN" dirty="0"/>
              <a:t>  become: true</a:t>
            </a:r>
          </a:p>
          <a:p>
            <a:r>
              <a:rPr lang="en-IN" dirty="0"/>
              <a:t>  </a:t>
            </a:r>
            <a:r>
              <a:rPr lang="en-IN" dirty="0" err="1"/>
              <a:t>become_user</a:t>
            </a:r>
            <a:r>
              <a:rPr lang="en-IN" dirty="0"/>
              <a:t>: root</a:t>
            </a:r>
          </a:p>
          <a:p>
            <a:r>
              <a:rPr lang="en-IN" dirty="0"/>
              <a:t>  roles:</a:t>
            </a:r>
          </a:p>
          <a:p>
            <a:r>
              <a:rPr lang="en-IN" dirty="0"/>
              <a:t>  - foo</a:t>
            </a:r>
          </a:p>
        </p:txBody>
      </p:sp>
      <p:sp>
        <p:nvSpPr>
          <p:cNvPr id="4" name="Rectangle 3">
            <a:extLst>
              <a:ext uri="{FF2B5EF4-FFF2-40B4-BE49-F238E27FC236}">
                <a16:creationId xmlns="" xmlns:a16="http://schemas.microsoft.com/office/drawing/2014/main" id="{7D7DB96C-C789-4FD8-83D9-0C8E47063F42}"/>
              </a:ext>
            </a:extLst>
          </p:cNvPr>
          <p:cNvSpPr/>
          <p:nvPr/>
        </p:nvSpPr>
        <p:spPr>
          <a:xfrm>
            <a:off x="304800" y="2217674"/>
            <a:ext cx="1217577" cy="369332"/>
          </a:xfrm>
          <a:prstGeom prst="rect">
            <a:avLst/>
          </a:prstGeom>
        </p:spPr>
        <p:txBody>
          <a:bodyPr wrap="none">
            <a:spAutoFit/>
          </a:bodyPr>
          <a:lstStyle/>
          <a:p>
            <a:r>
              <a:rPr lang="en-IN" dirty="0" err="1"/>
              <a:t>Deploy.yml</a:t>
            </a:r>
            <a:endParaRPr lang="en-IN" dirty="0"/>
          </a:p>
        </p:txBody>
      </p:sp>
      <p:sp>
        <p:nvSpPr>
          <p:cNvPr id="7" name="Rectangle 6">
            <a:extLst>
              <a:ext uri="{FF2B5EF4-FFF2-40B4-BE49-F238E27FC236}">
                <a16:creationId xmlns="" xmlns:a16="http://schemas.microsoft.com/office/drawing/2014/main" id="{8DF938E9-F564-463A-8E64-3B856B2B918D}"/>
              </a:ext>
            </a:extLst>
          </p:cNvPr>
          <p:cNvSpPr/>
          <p:nvPr/>
        </p:nvSpPr>
        <p:spPr>
          <a:xfrm>
            <a:off x="309938" y="4640326"/>
            <a:ext cx="4660058" cy="369332"/>
          </a:xfrm>
          <a:prstGeom prst="rect">
            <a:avLst/>
          </a:prstGeom>
        </p:spPr>
        <p:txBody>
          <a:bodyPr wrap="none">
            <a:spAutoFit/>
          </a:bodyPr>
          <a:lstStyle/>
          <a:p>
            <a:r>
              <a:rPr lang="en-IN" b="1" dirty="0"/>
              <a:t>Note :</a:t>
            </a:r>
            <a:r>
              <a:rPr lang="en-IN" dirty="0"/>
              <a:t> Execute the foo role using </a:t>
            </a:r>
            <a:r>
              <a:rPr lang="en-IN" dirty="0" err="1"/>
              <a:t>deploy.yml</a:t>
            </a:r>
            <a:r>
              <a:rPr lang="en-IN" dirty="0"/>
              <a:t> file</a:t>
            </a:r>
          </a:p>
        </p:txBody>
      </p:sp>
    </p:spTree>
    <p:extLst>
      <p:ext uri="{BB962C8B-B14F-4D97-AF65-F5344CB8AC3E}">
        <p14:creationId xmlns:p14="http://schemas.microsoft.com/office/powerpoint/2010/main" val="3338604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39783A38-F6FD-4D2F-B464-448A30261FC5}"/>
              </a:ext>
            </a:extLst>
          </p:cNvPr>
          <p:cNvSpPr/>
          <p:nvPr/>
        </p:nvSpPr>
        <p:spPr>
          <a:xfrm>
            <a:off x="457200" y="685800"/>
            <a:ext cx="8001000" cy="369332"/>
          </a:xfrm>
          <a:prstGeom prst="rect">
            <a:avLst/>
          </a:prstGeom>
        </p:spPr>
        <p:txBody>
          <a:bodyPr wrap="square">
            <a:spAutoFit/>
          </a:bodyPr>
          <a:lstStyle/>
          <a:p>
            <a:r>
              <a:rPr lang="en-IN" dirty="0">
                <a:solidFill>
                  <a:prstClr val="black"/>
                </a:solidFill>
                <a:latin typeface="Lucida Console" panose="020B0609040504020204" pitchFamily="49" charset="0"/>
              </a:rPr>
              <a:t>Create Role : ansible-galaxy </a:t>
            </a:r>
            <a:r>
              <a:rPr lang="en-IN" dirty="0" err="1">
                <a:solidFill>
                  <a:prstClr val="black"/>
                </a:solidFill>
                <a:latin typeface="Lucida Console" panose="020B0609040504020204" pitchFamily="49" charset="0"/>
              </a:rPr>
              <a:t>init</a:t>
            </a:r>
            <a:r>
              <a:rPr lang="en-IN" dirty="0">
                <a:solidFill>
                  <a:prstClr val="black"/>
                </a:solidFill>
                <a:latin typeface="Lucida Console" panose="020B0609040504020204" pitchFamily="49" charset="0"/>
              </a:rPr>
              <a:t> </a:t>
            </a:r>
            <a:r>
              <a:rPr lang="en-IN" dirty="0" err="1">
                <a:solidFill>
                  <a:prstClr val="black"/>
                </a:solidFill>
                <a:latin typeface="Lucida Console" panose="020B0609040504020204" pitchFamily="49" charset="0"/>
              </a:rPr>
              <a:t>mytest</a:t>
            </a:r>
            <a:r>
              <a:rPr lang="en-IN" dirty="0">
                <a:solidFill>
                  <a:prstClr val="black"/>
                </a:solidFill>
                <a:latin typeface="Lucida Console" panose="020B0609040504020204" pitchFamily="49" charset="0"/>
              </a:rPr>
              <a:t> --offline</a:t>
            </a:r>
            <a:endParaRPr lang="en-IN" dirty="0"/>
          </a:p>
        </p:txBody>
      </p:sp>
      <p:sp>
        <p:nvSpPr>
          <p:cNvPr id="6" name="Rectangle 5">
            <a:extLst>
              <a:ext uri="{FF2B5EF4-FFF2-40B4-BE49-F238E27FC236}">
                <a16:creationId xmlns="" xmlns:a16="http://schemas.microsoft.com/office/drawing/2014/main" id="{02C60C42-26B6-4773-B9AC-3D5CCF0540DF}"/>
              </a:ext>
            </a:extLst>
          </p:cNvPr>
          <p:cNvSpPr/>
          <p:nvPr/>
        </p:nvSpPr>
        <p:spPr>
          <a:xfrm>
            <a:off x="152400" y="228600"/>
            <a:ext cx="2601866" cy="369332"/>
          </a:xfrm>
          <a:prstGeom prst="rect">
            <a:avLst/>
          </a:prstGeom>
        </p:spPr>
        <p:txBody>
          <a:bodyPr wrap="none">
            <a:spAutoFit/>
          </a:bodyPr>
          <a:lstStyle/>
          <a:p>
            <a:r>
              <a:rPr lang="en-US" b="1" dirty="0"/>
              <a:t>Include Tasks in another :</a:t>
            </a:r>
          </a:p>
        </p:txBody>
      </p:sp>
      <p:sp>
        <p:nvSpPr>
          <p:cNvPr id="7" name="Rectangle 6">
            <a:extLst>
              <a:ext uri="{FF2B5EF4-FFF2-40B4-BE49-F238E27FC236}">
                <a16:creationId xmlns="" xmlns:a16="http://schemas.microsoft.com/office/drawing/2014/main" id="{A777DE95-9918-478E-9360-A107E475732B}"/>
              </a:ext>
            </a:extLst>
          </p:cNvPr>
          <p:cNvSpPr/>
          <p:nvPr/>
        </p:nvSpPr>
        <p:spPr>
          <a:xfrm>
            <a:off x="500283" y="1143000"/>
            <a:ext cx="6320961" cy="369332"/>
          </a:xfrm>
          <a:prstGeom prst="rect">
            <a:avLst/>
          </a:prstGeom>
        </p:spPr>
        <p:txBody>
          <a:bodyPr wrap="none">
            <a:spAutoFit/>
          </a:bodyPr>
          <a:lstStyle/>
          <a:p>
            <a:r>
              <a:rPr lang="fr-FR" dirty="0">
                <a:solidFill>
                  <a:prstClr val="black"/>
                </a:solidFill>
                <a:latin typeface="Lucida Console" panose="020B0609040504020204" pitchFamily="49" charset="0"/>
              </a:rPr>
              <a:t>Go to </a:t>
            </a:r>
            <a:r>
              <a:rPr lang="fr-FR" dirty="0" err="1">
                <a:solidFill>
                  <a:prstClr val="black"/>
                </a:solidFill>
                <a:latin typeface="Lucida Console" panose="020B0609040504020204" pitchFamily="49" charset="0"/>
              </a:rPr>
              <a:t>tasks</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etc</a:t>
            </a:r>
            <a:r>
              <a:rPr lang="fr-FR" dirty="0">
                <a:solidFill>
                  <a:prstClr val="black"/>
                </a:solidFill>
                <a:latin typeface="Lucida Console" panose="020B0609040504020204" pitchFamily="49" charset="0"/>
              </a:rPr>
              <a:t>/ansible/</a:t>
            </a:r>
            <a:r>
              <a:rPr lang="fr-FR" dirty="0" err="1">
                <a:solidFill>
                  <a:prstClr val="black"/>
                </a:solidFill>
                <a:latin typeface="Lucida Console" panose="020B0609040504020204" pitchFamily="49" charset="0"/>
              </a:rPr>
              <a:t>roles</a:t>
            </a:r>
            <a:r>
              <a:rPr lang="fr-FR" dirty="0">
                <a:solidFill>
                  <a:prstClr val="black"/>
                </a:solidFill>
                <a:latin typeface="Lucida Console" panose="020B0609040504020204" pitchFamily="49" charset="0"/>
              </a:rPr>
              <a:t>/</a:t>
            </a:r>
            <a:r>
              <a:rPr lang="fr-FR" dirty="0" err="1">
                <a:solidFill>
                  <a:prstClr val="black"/>
                </a:solidFill>
                <a:latin typeface="Lucida Console" panose="020B0609040504020204" pitchFamily="49" charset="0"/>
              </a:rPr>
              <a:t>mytest</a:t>
            </a:r>
            <a:r>
              <a:rPr lang="fr-FR" dirty="0">
                <a:solidFill>
                  <a:prstClr val="black"/>
                </a:solidFill>
                <a:latin typeface="Lucida Console" panose="020B0609040504020204" pitchFamily="49" charset="0"/>
              </a:rPr>
              <a:t>/</a:t>
            </a:r>
            <a:r>
              <a:rPr lang="fr-FR" dirty="0" err="1">
                <a:solidFill>
                  <a:prstClr val="black"/>
                </a:solidFill>
                <a:latin typeface="Lucida Console" panose="020B0609040504020204" pitchFamily="49" charset="0"/>
              </a:rPr>
              <a:t>tasks</a:t>
            </a:r>
            <a:endParaRPr lang="en-IN" dirty="0"/>
          </a:p>
        </p:txBody>
      </p:sp>
      <p:sp>
        <p:nvSpPr>
          <p:cNvPr id="8" name="Rectangle 7">
            <a:extLst>
              <a:ext uri="{FF2B5EF4-FFF2-40B4-BE49-F238E27FC236}">
                <a16:creationId xmlns="" xmlns:a16="http://schemas.microsoft.com/office/drawing/2014/main" id="{D6C0FA97-06F9-4AC2-A988-92C3FA325985}"/>
              </a:ext>
            </a:extLst>
          </p:cNvPr>
          <p:cNvSpPr/>
          <p:nvPr/>
        </p:nvSpPr>
        <p:spPr>
          <a:xfrm>
            <a:off x="1411519" y="1512332"/>
            <a:ext cx="5205271" cy="369332"/>
          </a:xfrm>
          <a:prstGeom prst="rect">
            <a:avLst/>
          </a:prstGeom>
        </p:spPr>
        <p:txBody>
          <a:bodyPr wrap="none">
            <a:spAutoFit/>
          </a:bodyPr>
          <a:lstStyle/>
          <a:p>
            <a:r>
              <a:rPr lang="fr-FR" dirty="0" err="1">
                <a:solidFill>
                  <a:prstClr val="black"/>
                </a:solidFill>
                <a:latin typeface="Lucida Console" panose="020B0609040504020204" pitchFamily="49" charset="0"/>
              </a:rPr>
              <a:t>Create</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main.yml</a:t>
            </a:r>
            <a:r>
              <a:rPr lang="fr-FR" dirty="0">
                <a:solidFill>
                  <a:prstClr val="black"/>
                </a:solidFill>
                <a:latin typeface="Lucida Console" panose="020B0609040504020204" pitchFamily="49" charset="0"/>
              </a:rPr>
              <a:t> file </a:t>
            </a:r>
            <a:r>
              <a:rPr lang="fr-FR" dirty="0" err="1">
                <a:solidFill>
                  <a:prstClr val="black"/>
                </a:solidFill>
                <a:latin typeface="Lucida Console" panose="020B0609040504020204" pitchFamily="49" charset="0"/>
              </a:rPr>
              <a:t>with</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some</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tasks</a:t>
            </a:r>
            <a:endParaRPr lang="en-IN" dirty="0"/>
          </a:p>
        </p:txBody>
      </p:sp>
      <p:sp>
        <p:nvSpPr>
          <p:cNvPr id="9" name="Rectangle 8">
            <a:extLst>
              <a:ext uri="{FF2B5EF4-FFF2-40B4-BE49-F238E27FC236}">
                <a16:creationId xmlns="" xmlns:a16="http://schemas.microsoft.com/office/drawing/2014/main" id="{EF14F164-E901-4D6D-98CF-C80A4CF9A128}"/>
              </a:ext>
            </a:extLst>
          </p:cNvPr>
          <p:cNvSpPr/>
          <p:nvPr/>
        </p:nvSpPr>
        <p:spPr>
          <a:xfrm>
            <a:off x="384771" y="2514600"/>
            <a:ext cx="2137124" cy="369332"/>
          </a:xfrm>
          <a:prstGeom prst="rect">
            <a:avLst/>
          </a:prstGeom>
        </p:spPr>
        <p:txBody>
          <a:bodyPr wrap="none">
            <a:spAutoFit/>
          </a:bodyPr>
          <a:lstStyle/>
          <a:p>
            <a:r>
              <a:rPr lang="en-IN" dirty="0">
                <a:solidFill>
                  <a:prstClr val="black"/>
                </a:solidFill>
                <a:latin typeface="Lucida Console" panose="020B0609040504020204" pitchFamily="49" charset="0"/>
              </a:rPr>
              <a:t>cat </a:t>
            </a:r>
            <a:r>
              <a:rPr lang="en-IN" dirty="0" err="1">
                <a:solidFill>
                  <a:prstClr val="black"/>
                </a:solidFill>
                <a:latin typeface="Lucida Console" panose="020B0609040504020204" pitchFamily="49" charset="0"/>
              </a:rPr>
              <a:t>deploy.yml</a:t>
            </a:r>
            <a:endParaRPr lang="en-IN" dirty="0"/>
          </a:p>
        </p:txBody>
      </p:sp>
      <p:sp>
        <p:nvSpPr>
          <p:cNvPr id="10" name="Rectangle 9">
            <a:extLst>
              <a:ext uri="{FF2B5EF4-FFF2-40B4-BE49-F238E27FC236}">
                <a16:creationId xmlns="" xmlns:a16="http://schemas.microsoft.com/office/drawing/2014/main" id="{BDFDD756-6F5E-4A37-9136-D6E41D88B95B}"/>
              </a:ext>
            </a:extLst>
          </p:cNvPr>
          <p:cNvSpPr/>
          <p:nvPr/>
        </p:nvSpPr>
        <p:spPr>
          <a:xfrm>
            <a:off x="388055" y="2145268"/>
            <a:ext cx="5623655" cy="369332"/>
          </a:xfrm>
          <a:prstGeom prst="rect">
            <a:avLst/>
          </a:prstGeom>
        </p:spPr>
        <p:txBody>
          <a:bodyPr wrap="none">
            <a:spAutoFit/>
          </a:bodyPr>
          <a:lstStyle/>
          <a:p>
            <a:r>
              <a:rPr lang="fr-FR" dirty="0" err="1">
                <a:solidFill>
                  <a:prstClr val="black"/>
                </a:solidFill>
                <a:latin typeface="Lucida Console" panose="020B0609040504020204" pitchFamily="49" charset="0"/>
              </a:rPr>
              <a:t>Create</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deploy.yml</a:t>
            </a:r>
            <a:r>
              <a:rPr lang="fr-FR" dirty="0">
                <a:solidFill>
                  <a:prstClr val="black"/>
                </a:solidFill>
                <a:latin typeface="Lucida Console" panose="020B0609040504020204" pitchFamily="49" charset="0"/>
              </a:rPr>
              <a:t> file </a:t>
            </a:r>
            <a:r>
              <a:rPr lang="fr-FR" dirty="0" err="1">
                <a:solidFill>
                  <a:prstClr val="black"/>
                </a:solidFill>
                <a:latin typeface="Lucida Console" panose="020B0609040504020204" pitchFamily="49" charset="0"/>
              </a:rPr>
              <a:t>outside</a:t>
            </a:r>
            <a:r>
              <a:rPr lang="fr-FR" dirty="0">
                <a:solidFill>
                  <a:prstClr val="black"/>
                </a:solidFill>
                <a:latin typeface="Lucida Console" panose="020B0609040504020204" pitchFamily="49" charset="0"/>
              </a:rPr>
              <a:t> of </a:t>
            </a:r>
            <a:r>
              <a:rPr lang="fr-FR" dirty="0" err="1">
                <a:solidFill>
                  <a:prstClr val="black"/>
                </a:solidFill>
                <a:latin typeface="Lucida Console" panose="020B0609040504020204" pitchFamily="49" charset="0"/>
              </a:rPr>
              <a:t>roles</a:t>
            </a:r>
            <a:endParaRPr lang="en-IN" dirty="0"/>
          </a:p>
        </p:txBody>
      </p:sp>
      <p:sp>
        <p:nvSpPr>
          <p:cNvPr id="11" name="Rectangle 10">
            <a:extLst>
              <a:ext uri="{FF2B5EF4-FFF2-40B4-BE49-F238E27FC236}">
                <a16:creationId xmlns="" xmlns:a16="http://schemas.microsoft.com/office/drawing/2014/main" id="{B07CEA55-08EA-4287-91B2-61BC6E2141C7}"/>
              </a:ext>
            </a:extLst>
          </p:cNvPr>
          <p:cNvSpPr/>
          <p:nvPr/>
        </p:nvSpPr>
        <p:spPr>
          <a:xfrm>
            <a:off x="762000" y="3147536"/>
            <a:ext cx="8001000" cy="1754326"/>
          </a:xfrm>
          <a:prstGeom prst="rect">
            <a:avLst/>
          </a:prstGeom>
        </p:spPr>
        <p:txBody>
          <a:bodyPr wrap="square">
            <a:spAutoFit/>
          </a:bodyPr>
          <a:lstStyle/>
          <a:p>
            <a:r>
              <a:rPr lang="en-IN" dirty="0">
                <a:solidFill>
                  <a:prstClr val="black"/>
                </a:solidFill>
                <a:latin typeface="Lucida Console" panose="020B0609040504020204" pitchFamily="49" charset="0"/>
              </a:rPr>
              <a:t>---</a:t>
            </a:r>
          </a:p>
          <a:p>
            <a:r>
              <a:rPr lang="en-IN" dirty="0">
                <a:solidFill>
                  <a:prstClr val="black"/>
                </a:solidFill>
                <a:latin typeface="Lucida Console" panose="020B0609040504020204" pitchFamily="49" charset="0"/>
              </a:rPr>
              <a:t>- hosts: webservers</a:t>
            </a:r>
          </a:p>
          <a:p>
            <a:r>
              <a:rPr lang="en-IN" dirty="0">
                <a:solidFill>
                  <a:prstClr val="black"/>
                </a:solidFill>
                <a:latin typeface="Lucida Console" panose="020B0609040504020204" pitchFamily="49" charset="0"/>
              </a:rPr>
              <a:t>  become: true</a:t>
            </a:r>
          </a:p>
          <a:p>
            <a:r>
              <a:rPr lang="en-IN" dirty="0">
                <a:solidFill>
                  <a:prstClr val="black"/>
                </a:solidFill>
                <a:latin typeface="Lucida Console" panose="020B0609040504020204" pitchFamily="49" charset="0"/>
              </a:rPr>
              <a:t>  </a:t>
            </a:r>
            <a:r>
              <a:rPr lang="en-IN" dirty="0" err="1">
                <a:solidFill>
                  <a:prstClr val="black"/>
                </a:solidFill>
                <a:latin typeface="Lucida Console" panose="020B0609040504020204" pitchFamily="49" charset="0"/>
              </a:rPr>
              <a:t>become_user</a:t>
            </a:r>
            <a:r>
              <a:rPr lang="en-IN" dirty="0">
                <a:solidFill>
                  <a:prstClr val="black"/>
                </a:solidFill>
                <a:latin typeface="Lucida Console" panose="020B0609040504020204" pitchFamily="49" charset="0"/>
              </a:rPr>
              <a:t>: root</a:t>
            </a:r>
          </a:p>
          <a:p>
            <a:r>
              <a:rPr lang="en-IN" dirty="0">
                <a:solidFill>
                  <a:prstClr val="black"/>
                </a:solidFill>
                <a:latin typeface="Lucida Console" panose="020B0609040504020204" pitchFamily="49" charset="0"/>
              </a:rPr>
              <a:t>  tasks:</a:t>
            </a:r>
          </a:p>
          <a:p>
            <a:r>
              <a:rPr lang="fr-FR" dirty="0">
                <a:solidFill>
                  <a:prstClr val="black"/>
                </a:solidFill>
                <a:latin typeface="Lucida Console" panose="020B0609040504020204" pitchFamily="49" charset="0"/>
              </a:rPr>
              <a:t>  - </a:t>
            </a:r>
            <a:r>
              <a:rPr lang="fr-FR" dirty="0" err="1">
                <a:solidFill>
                  <a:prstClr val="black"/>
                </a:solidFill>
                <a:latin typeface="Lucida Console" panose="020B0609040504020204" pitchFamily="49" charset="0"/>
              </a:rPr>
              <a:t>include</a:t>
            </a:r>
            <a:r>
              <a:rPr lang="fr-FR" dirty="0">
                <a:solidFill>
                  <a:prstClr val="black"/>
                </a:solidFill>
                <a:latin typeface="Lucida Console" panose="020B0609040504020204" pitchFamily="49" charset="0"/>
              </a:rPr>
              <a:t>: /</a:t>
            </a:r>
            <a:r>
              <a:rPr lang="fr-FR" dirty="0" err="1">
                <a:solidFill>
                  <a:prstClr val="black"/>
                </a:solidFill>
                <a:latin typeface="Lucida Console" panose="020B0609040504020204" pitchFamily="49" charset="0"/>
              </a:rPr>
              <a:t>etc</a:t>
            </a:r>
            <a:r>
              <a:rPr lang="fr-FR" dirty="0">
                <a:solidFill>
                  <a:prstClr val="black"/>
                </a:solidFill>
                <a:latin typeface="Lucida Console" panose="020B0609040504020204" pitchFamily="49" charset="0"/>
              </a:rPr>
              <a:t>/ansible/</a:t>
            </a:r>
            <a:r>
              <a:rPr lang="fr-FR" dirty="0" err="1">
                <a:solidFill>
                  <a:prstClr val="black"/>
                </a:solidFill>
                <a:latin typeface="Lucida Console" panose="020B0609040504020204" pitchFamily="49" charset="0"/>
              </a:rPr>
              <a:t>roles</a:t>
            </a:r>
            <a:r>
              <a:rPr lang="fr-FR" dirty="0">
                <a:solidFill>
                  <a:prstClr val="black"/>
                </a:solidFill>
                <a:latin typeface="Lucida Console" panose="020B0609040504020204" pitchFamily="49" charset="0"/>
              </a:rPr>
              <a:t>/</a:t>
            </a:r>
            <a:r>
              <a:rPr lang="fr-FR" dirty="0" err="1">
                <a:solidFill>
                  <a:prstClr val="black"/>
                </a:solidFill>
                <a:latin typeface="Lucida Console" panose="020B0609040504020204" pitchFamily="49" charset="0"/>
              </a:rPr>
              <a:t>mytest</a:t>
            </a:r>
            <a:r>
              <a:rPr lang="fr-FR" dirty="0">
                <a:solidFill>
                  <a:prstClr val="black"/>
                </a:solidFill>
                <a:latin typeface="Lucida Console" panose="020B0609040504020204" pitchFamily="49" charset="0"/>
              </a:rPr>
              <a:t>/</a:t>
            </a:r>
            <a:r>
              <a:rPr lang="fr-FR" dirty="0" err="1">
                <a:solidFill>
                  <a:prstClr val="black"/>
                </a:solidFill>
                <a:latin typeface="Lucida Console" panose="020B0609040504020204" pitchFamily="49" charset="0"/>
              </a:rPr>
              <a:t>tasks</a:t>
            </a:r>
            <a:r>
              <a:rPr lang="fr-FR" dirty="0">
                <a:solidFill>
                  <a:prstClr val="black"/>
                </a:solidFill>
                <a:latin typeface="Lucida Console" panose="020B0609040504020204" pitchFamily="49" charset="0"/>
              </a:rPr>
              <a:t>/</a:t>
            </a:r>
            <a:r>
              <a:rPr lang="fr-FR" dirty="0" err="1">
                <a:solidFill>
                  <a:prstClr val="black"/>
                </a:solidFill>
                <a:latin typeface="Lucida Console" panose="020B0609040504020204" pitchFamily="49" charset="0"/>
              </a:rPr>
              <a:t>main.yml</a:t>
            </a:r>
            <a:endParaRPr lang="en-IN" dirty="0"/>
          </a:p>
        </p:txBody>
      </p:sp>
    </p:spTree>
    <p:extLst>
      <p:ext uri="{BB962C8B-B14F-4D97-AF65-F5344CB8AC3E}">
        <p14:creationId xmlns:p14="http://schemas.microsoft.com/office/powerpoint/2010/main" val="482345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EFED628-5805-4337-B7D8-9D716E1E02F6}"/>
              </a:ext>
            </a:extLst>
          </p:cNvPr>
          <p:cNvSpPr/>
          <p:nvPr/>
        </p:nvSpPr>
        <p:spPr>
          <a:xfrm>
            <a:off x="457200" y="533400"/>
            <a:ext cx="3640740" cy="1477328"/>
          </a:xfrm>
          <a:prstGeom prst="rect">
            <a:avLst/>
          </a:prstGeom>
        </p:spPr>
        <p:txBody>
          <a:bodyPr wrap="none">
            <a:spAutoFit/>
          </a:bodyPr>
          <a:lstStyle/>
          <a:p>
            <a:r>
              <a:rPr lang="en-IN" b="1" dirty="0"/>
              <a:t>EC2-Instance creation:</a:t>
            </a:r>
          </a:p>
          <a:p>
            <a:endParaRPr lang="en-IN" b="1" dirty="0"/>
          </a:p>
          <a:p>
            <a:r>
              <a:rPr lang="en-IN" dirty="0"/>
              <a:t>Creating security group</a:t>
            </a:r>
          </a:p>
          <a:p>
            <a:r>
              <a:rPr lang="en-IN" dirty="0"/>
              <a:t>Creating </a:t>
            </a:r>
            <a:r>
              <a:rPr lang="en-IN" dirty="0" err="1"/>
              <a:t>aws</a:t>
            </a:r>
            <a:r>
              <a:rPr lang="en-IN" dirty="0"/>
              <a:t> key to connect instance</a:t>
            </a:r>
          </a:p>
          <a:p>
            <a:r>
              <a:rPr lang="en-IN" dirty="0"/>
              <a:t>Creating instance</a:t>
            </a:r>
          </a:p>
        </p:txBody>
      </p:sp>
      <p:graphicFrame>
        <p:nvGraphicFramePr>
          <p:cNvPr id="4" name="Object 3">
            <a:extLst>
              <a:ext uri="{FF2B5EF4-FFF2-40B4-BE49-F238E27FC236}">
                <a16:creationId xmlns="" xmlns:a16="http://schemas.microsoft.com/office/drawing/2014/main" id="{E9C28A2B-3528-4E36-A8BE-89018594EE8D}"/>
              </a:ext>
            </a:extLst>
          </p:cNvPr>
          <p:cNvGraphicFramePr>
            <a:graphicFrameLocks noChangeAspect="1"/>
          </p:cNvGraphicFramePr>
          <p:nvPr>
            <p:extLst>
              <p:ext uri="{D42A27DB-BD31-4B8C-83A1-F6EECF244321}">
                <p14:modId xmlns:p14="http://schemas.microsoft.com/office/powerpoint/2010/main" val="1623454999"/>
              </p:ext>
            </p:extLst>
          </p:nvPr>
        </p:nvGraphicFramePr>
        <p:xfrm>
          <a:off x="1119188" y="2814638"/>
          <a:ext cx="2992437" cy="1531937"/>
        </p:xfrm>
        <a:graphic>
          <a:graphicData uri="http://schemas.openxmlformats.org/presentationml/2006/ole">
            <mc:AlternateContent xmlns:mc="http://schemas.openxmlformats.org/markup-compatibility/2006">
              <mc:Choice xmlns:v="urn:schemas-microsoft-com:vml" Requires="v">
                <p:oleObj spid="_x0000_s1063" name="Packager Shell Object" showAsIcon="1" r:id="rId3" imgW="855000" imgH="437760" progId="Package">
                  <p:embed/>
                </p:oleObj>
              </mc:Choice>
              <mc:Fallback>
                <p:oleObj name="Packager Shell Object" showAsIcon="1" r:id="rId3" imgW="855000" imgH="437760" progId="Package">
                  <p:embed/>
                  <p:pic>
                    <p:nvPicPr>
                      <p:cNvPr id="0" name="Picture 18"/>
                      <p:cNvPicPr>
                        <a:picLocks noChangeAspect="1" noChangeArrowheads="1"/>
                      </p:cNvPicPr>
                      <p:nvPr/>
                    </p:nvPicPr>
                    <p:blipFill>
                      <a:blip r:embed="rId4"/>
                      <a:srcRect/>
                      <a:stretch>
                        <a:fillRect/>
                      </a:stretch>
                    </p:blipFill>
                    <p:spPr bwMode="auto">
                      <a:xfrm>
                        <a:off x="1119188" y="2814638"/>
                        <a:ext cx="2992437" cy="1531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50197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EFED628-5805-4337-B7D8-9D716E1E02F6}"/>
              </a:ext>
            </a:extLst>
          </p:cNvPr>
          <p:cNvSpPr/>
          <p:nvPr/>
        </p:nvSpPr>
        <p:spPr>
          <a:xfrm>
            <a:off x="457200" y="716419"/>
            <a:ext cx="8229600" cy="3139321"/>
          </a:xfrm>
          <a:prstGeom prst="rect">
            <a:avLst/>
          </a:prstGeom>
        </p:spPr>
        <p:txBody>
          <a:bodyPr wrap="square">
            <a:spAutoFit/>
          </a:bodyPr>
          <a:lstStyle/>
          <a:p>
            <a:r>
              <a:rPr lang="en-IN" b="1" dirty="0"/>
              <a:t>Dynamic Inventory Setup:</a:t>
            </a:r>
          </a:p>
          <a:p>
            <a:r>
              <a:rPr lang="en-IN" dirty="0"/>
              <a:t>Create IAM user with EC2 full access</a:t>
            </a:r>
          </a:p>
          <a:p>
            <a:r>
              <a:rPr lang="en-IN" dirty="0"/>
              <a:t>Install </a:t>
            </a:r>
            <a:r>
              <a:rPr lang="en-IN" dirty="0" err="1"/>
              <a:t>virtualenv</a:t>
            </a:r>
            <a:r>
              <a:rPr lang="en-IN" dirty="0"/>
              <a:t> </a:t>
            </a:r>
          </a:p>
          <a:p>
            <a:r>
              <a:rPr lang="en-IN" dirty="0"/>
              <a:t>   pip install </a:t>
            </a:r>
            <a:r>
              <a:rPr lang="en-IN" dirty="0" err="1"/>
              <a:t>virtualenv</a:t>
            </a:r>
            <a:endParaRPr lang="en-IN" dirty="0"/>
          </a:p>
          <a:p>
            <a:r>
              <a:rPr lang="en-IN" dirty="0"/>
              <a:t>Download EC2 </a:t>
            </a:r>
            <a:r>
              <a:rPr lang="en-IN" dirty="0" err="1"/>
              <a:t>ec2</a:t>
            </a:r>
            <a:r>
              <a:rPr lang="en-IN" dirty="0"/>
              <a:t> external inventory script file(ec2.py) and settings file(ec2.ini)</a:t>
            </a:r>
          </a:p>
          <a:p>
            <a:r>
              <a:rPr lang="en-IN" dirty="0"/>
              <a:t>   git clone https://github.com/raknas999/devops-1.git</a:t>
            </a:r>
          </a:p>
          <a:p>
            <a:r>
              <a:rPr lang="en-IN" dirty="0"/>
              <a:t>Export User secret key and access key</a:t>
            </a:r>
          </a:p>
          <a:p>
            <a:r>
              <a:rPr lang="en-IN" dirty="0"/>
              <a:t>  </a:t>
            </a:r>
            <a:r>
              <a:rPr lang="en-US" dirty="0"/>
              <a:t>export AWS_ACCESS_KEY_ID=&lt;</a:t>
            </a:r>
            <a:r>
              <a:rPr lang="en-US" dirty="0" err="1"/>
              <a:t>your_aws_access_key_id</a:t>
            </a:r>
            <a:r>
              <a:rPr lang="en-US" dirty="0"/>
              <a:t>&gt;</a:t>
            </a:r>
            <a:br>
              <a:rPr lang="en-US" dirty="0"/>
            </a:br>
            <a:r>
              <a:rPr lang="en-US" dirty="0"/>
              <a:t>  export AWS_SECRET_ACCESS_KEY=&lt;</a:t>
            </a:r>
            <a:r>
              <a:rPr lang="en-US" dirty="0" err="1"/>
              <a:t>your_aws_secret_access_key</a:t>
            </a:r>
            <a:r>
              <a:rPr lang="en-US" dirty="0"/>
              <a:t>&gt;</a:t>
            </a:r>
            <a:endParaRPr lang="en-IN" dirty="0"/>
          </a:p>
          <a:p>
            <a:r>
              <a:rPr lang="en-US" dirty="0"/>
              <a:t>Pip package to run your ansible and the scripts by using </a:t>
            </a:r>
            <a:r>
              <a:rPr lang="en-US" dirty="0" err="1"/>
              <a:t>virtualenv</a:t>
            </a:r>
            <a:endParaRPr lang="en-US" dirty="0"/>
          </a:p>
          <a:p>
            <a:r>
              <a:rPr lang="en-US" dirty="0"/>
              <a:t>      </a:t>
            </a:r>
            <a:r>
              <a:rPr lang="en-IN" dirty="0" err="1"/>
              <a:t>virtualenv</a:t>
            </a:r>
            <a:r>
              <a:rPr lang="en-IN" dirty="0"/>
              <a:t> </a:t>
            </a:r>
            <a:r>
              <a:rPr lang="en-IN" dirty="0" err="1"/>
              <a:t>venv</a:t>
            </a:r>
            <a:r>
              <a:rPr lang="en-US" dirty="0"/>
              <a:t> </a:t>
            </a:r>
            <a:endParaRPr lang="en-IN" dirty="0"/>
          </a:p>
        </p:txBody>
      </p:sp>
      <p:pic>
        <p:nvPicPr>
          <p:cNvPr id="5" name="Picture 4">
            <a:extLst>
              <a:ext uri="{FF2B5EF4-FFF2-40B4-BE49-F238E27FC236}">
                <a16:creationId xmlns="" xmlns:a16="http://schemas.microsoft.com/office/drawing/2014/main" id="{816E8BDC-AA96-4CD2-BD10-11B97D552E1F}"/>
              </a:ext>
            </a:extLst>
          </p:cNvPr>
          <p:cNvPicPr>
            <a:picLocks noChangeAspect="1"/>
          </p:cNvPicPr>
          <p:nvPr/>
        </p:nvPicPr>
        <p:blipFill>
          <a:blip r:embed="rId2"/>
          <a:stretch>
            <a:fillRect/>
          </a:stretch>
        </p:blipFill>
        <p:spPr>
          <a:xfrm>
            <a:off x="838200" y="3949720"/>
            <a:ext cx="6496050" cy="1619250"/>
          </a:xfrm>
          <a:prstGeom prst="rect">
            <a:avLst/>
          </a:prstGeom>
        </p:spPr>
      </p:pic>
      <p:sp>
        <p:nvSpPr>
          <p:cNvPr id="6" name="Rectangle 5">
            <a:extLst>
              <a:ext uri="{FF2B5EF4-FFF2-40B4-BE49-F238E27FC236}">
                <a16:creationId xmlns="" xmlns:a16="http://schemas.microsoft.com/office/drawing/2014/main" id="{087F2962-3694-4BAC-8DB5-EAA27A6F57FC}"/>
              </a:ext>
            </a:extLst>
          </p:cNvPr>
          <p:cNvSpPr/>
          <p:nvPr/>
        </p:nvSpPr>
        <p:spPr>
          <a:xfrm>
            <a:off x="762000" y="5589518"/>
            <a:ext cx="2509790" cy="369332"/>
          </a:xfrm>
          <a:prstGeom prst="rect">
            <a:avLst/>
          </a:prstGeom>
        </p:spPr>
        <p:txBody>
          <a:bodyPr wrap="none">
            <a:spAutoFit/>
          </a:bodyPr>
          <a:lstStyle/>
          <a:p>
            <a:r>
              <a:rPr lang="en-IN" dirty="0">
                <a:latin typeface="Menlo"/>
              </a:rPr>
              <a:t>source </a:t>
            </a:r>
            <a:r>
              <a:rPr lang="en-IN" dirty="0" err="1">
                <a:latin typeface="Menlo"/>
              </a:rPr>
              <a:t>venv</a:t>
            </a:r>
            <a:r>
              <a:rPr lang="en-IN" dirty="0">
                <a:latin typeface="Menlo"/>
              </a:rPr>
              <a:t>/bin/activate</a:t>
            </a:r>
            <a:endParaRPr lang="en-IN" dirty="0"/>
          </a:p>
        </p:txBody>
      </p:sp>
      <p:pic>
        <p:nvPicPr>
          <p:cNvPr id="7" name="Picture 6">
            <a:extLst>
              <a:ext uri="{FF2B5EF4-FFF2-40B4-BE49-F238E27FC236}">
                <a16:creationId xmlns="" xmlns:a16="http://schemas.microsoft.com/office/drawing/2014/main" id="{2CB09C92-B598-4630-B9F4-B6BDF3CA3FF5}"/>
              </a:ext>
            </a:extLst>
          </p:cNvPr>
          <p:cNvPicPr>
            <a:picLocks noChangeAspect="1"/>
          </p:cNvPicPr>
          <p:nvPr/>
        </p:nvPicPr>
        <p:blipFill>
          <a:blip r:embed="rId3"/>
          <a:stretch>
            <a:fillRect/>
          </a:stretch>
        </p:blipFill>
        <p:spPr>
          <a:xfrm>
            <a:off x="860461" y="5958850"/>
            <a:ext cx="6991350" cy="809625"/>
          </a:xfrm>
          <a:prstGeom prst="rect">
            <a:avLst/>
          </a:prstGeom>
        </p:spPr>
      </p:pic>
      <p:sp>
        <p:nvSpPr>
          <p:cNvPr id="8" name="Rectangle 7">
            <a:extLst>
              <a:ext uri="{FF2B5EF4-FFF2-40B4-BE49-F238E27FC236}">
                <a16:creationId xmlns="" xmlns:a16="http://schemas.microsoft.com/office/drawing/2014/main" id="{B6BD1E59-4E4F-4FCC-B3C8-3917E9CAF5FF}"/>
              </a:ext>
            </a:extLst>
          </p:cNvPr>
          <p:cNvSpPr/>
          <p:nvPr/>
        </p:nvSpPr>
        <p:spPr>
          <a:xfrm>
            <a:off x="2819400" y="162421"/>
            <a:ext cx="2662332" cy="461665"/>
          </a:xfrm>
          <a:prstGeom prst="rect">
            <a:avLst/>
          </a:prstGeom>
        </p:spPr>
        <p:txBody>
          <a:bodyPr wrap="none">
            <a:spAutoFit/>
          </a:bodyPr>
          <a:lstStyle/>
          <a:p>
            <a:r>
              <a:rPr lang="en-IN" sz="2400" b="1" dirty="0">
                <a:latin typeface="medium-content-title-font"/>
              </a:rPr>
              <a:t>Dynamic Inventory </a:t>
            </a:r>
            <a:endParaRPr lang="en-IN" sz="2400" b="1" i="0" dirty="0">
              <a:effectLst/>
              <a:latin typeface="medium-content-title-font"/>
            </a:endParaRPr>
          </a:p>
        </p:txBody>
      </p:sp>
    </p:spTree>
    <p:extLst>
      <p:ext uri="{BB962C8B-B14F-4D97-AF65-F5344CB8AC3E}">
        <p14:creationId xmlns:p14="http://schemas.microsoft.com/office/powerpoint/2010/main" val="1819905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205996E-D804-420F-AAB8-F67742F84B3F}"/>
              </a:ext>
            </a:extLst>
          </p:cNvPr>
          <p:cNvSpPr/>
          <p:nvPr/>
        </p:nvSpPr>
        <p:spPr>
          <a:xfrm>
            <a:off x="762000" y="76200"/>
            <a:ext cx="3485698" cy="369332"/>
          </a:xfrm>
          <a:prstGeom prst="rect">
            <a:avLst/>
          </a:prstGeom>
        </p:spPr>
        <p:txBody>
          <a:bodyPr wrap="none">
            <a:spAutoFit/>
          </a:bodyPr>
          <a:lstStyle/>
          <a:p>
            <a:r>
              <a:rPr lang="en-US" dirty="0">
                <a:latin typeface="Menlo"/>
              </a:rPr>
              <a:t>cd to/my/cloned/</a:t>
            </a:r>
            <a:r>
              <a:rPr lang="en-US" dirty="0" err="1">
                <a:latin typeface="Menlo"/>
              </a:rPr>
              <a:t>github</a:t>
            </a:r>
            <a:r>
              <a:rPr lang="en-US" dirty="0">
                <a:latin typeface="Menlo"/>
              </a:rPr>
              <a:t>/repository</a:t>
            </a:r>
            <a:endParaRPr lang="en-IN" dirty="0"/>
          </a:p>
        </p:txBody>
      </p:sp>
      <p:pic>
        <p:nvPicPr>
          <p:cNvPr id="5" name="Picture 4">
            <a:extLst>
              <a:ext uri="{FF2B5EF4-FFF2-40B4-BE49-F238E27FC236}">
                <a16:creationId xmlns="" xmlns:a16="http://schemas.microsoft.com/office/drawing/2014/main" id="{99F79AED-31E0-4A45-BB5E-262777398AD4}"/>
              </a:ext>
            </a:extLst>
          </p:cNvPr>
          <p:cNvPicPr>
            <a:picLocks noChangeAspect="1"/>
          </p:cNvPicPr>
          <p:nvPr/>
        </p:nvPicPr>
        <p:blipFill>
          <a:blip r:embed="rId2"/>
          <a:stretch>
            <a:fillRect/>
          </a:stretch>
        </p:blipFill>
        <p:spPr>
          <a:xfrm>
            <a:off x="838200" y="479779"/>
            <a:ext cx="7248525" cy="809625"/>
          </a:xfrm>
          <a:prstGeom prst="rect">
            <a:avLst/>
          </a:prstGeom>
        </p:spPr>
      </p:pic>
      <p:sp>
        <p:nvSpPr>
          <p:cNvPr id="6" name="Rectangle 5">
            <a:extLst>
              <a:ext uri="{FF2B5EF4-FFF2-40B4-BE49-F238E27FC236}">
                <a16:creationId xmlns="" xmlns:a16="http://schemas.microsoft.com/office/drawing/2014/main" id="{C12C4C3B-413F-42E1-88B6-53C27EBA3E7F}"/>
              </a:ext>
            </a:extLst>
          </p:cNvPr>
          <p:cNvSpPr/>
          <p:nvPr/>
        </p:nvSpPr>
        <p:spPr>
          <a:xfrm>
            <a:off x="757719" y="1295400"/>
            <a:ext cx="3672672" cy="369332"/>
          </a:xfrm>
          <a:prstGeom prst="rect">
            <a:avLst/>
          </a:prstGeom>
        </p:spPr>
        <p:txBody>
          <a:bodyPr wrap="none">
            <a:spAutoFit/>
          </a:bodyPr>
          <a:lstStyle/>
          <a:p>
            <a:r>
              <a:rPr lang="en-US" dirty="0">
                <a:latin typeface="Menlo"/>
              </a:rPr>
              <a:t>pip install -r ansible/requirements.txt</a:t>
            </a:r>
            <a:endParaRPr lang="en-IN" dirty="0"/>
          </a:p>
        </p:txBody>
      </p:sp>
      <p:pic>
        <p:nvPicPr>
          <p:cNvPr id="8" name="Picture 7">
            <a:extLst>
              <a:ext uri="{FF2B5EF4-FFF2-40B4-BE49-F238E27FC236}">
                <a16:creationId xmlns="" xmlns:a16="http://schemas.microsoft.com/office/drawing/2014/main" id="{FAD2B45D-BE1E-4FBD-A032-FA8C4C63CC10}"/>
              </a:ext>
            </a:extLst>
          </p:cNvPr>
          <p:cNvPicPr>
            <a:picLocks noChangeAspect="1"/>
          </p:cNvPicPr>
          <p:nvPr/>
        </p:nvPicPr>
        <p:blipFill>
          <a:blip r:embed="rId3"/>
          <a:stretch>
            <a:fillRect/>
          </a:stretch>
        </p:blipFill>
        <p:spPr>
          <a:xfrm>
            <a:off x="883578" y="1664732"/>
            <a:ext cx="7467600" cy="510250"/>
          </a:xfrm>
          <a:prstGeom prst="rect">
            <a:avLst/>
          </a:prstGeom>
        </p:spPr>
      </p:pic>
      <p:sp>
        <p:nvSpPr>
          <p:cNvPr id="9" name="Rectangle 8">
            <a:extLst>
              <a:ext uri="{FF2B5EF4-FFF2-40B4-BE49-F238E27FC236}">
                <a16:creationId xmlns="" xmlns:a16="http://schemas.microsoft.com/office/drawing/2014/main" id="{BC4D2A9E-373D-4D6D-8BAD-DA0177B571ED}"/>
              </a:ext>
            </a:extLst>
          </p:cNvPr>
          <p:cNvSpPr/>
          <p:nvPr/>
        </p:nvSpPr>
        <p:spPr>
          <a:xfrm>
            <a:off x="152400" y="2286000"/>
            <a:ext cx="8544151" cy="369332"/>
          </a:xfrm>
          <a:prstGeom prst="rect">
            <a:avLst/>
          </a:prstGeom>
        </p:spPr>
        <p:txBody>
          <a:bodyPr wrap="square">
            <a:spAutoFit/>
          </a:bodyPr>
          <a:lstStyle/>
          <a:p>
            <a:r>
              <a:rPr lang="en-IN" dirty="0"/>
              <a:t>export ANSIBLE_INVENTORY and EC2_INI_PATH to be tied with Ansible</a:t>
            </a:r>
          </a:p>
        </p:txBody>
      </p:sp>
      <p:sp>
        <p:nvSpPr>
          <p:cNvPr id="10" name="Rectangle 9">
            <a:extLst>
              <a:ext uri="{FF2B5EF4-FFF2-40B4-BE49-F238E27FC236}">
                <a16:creationId xmlns="" xmlns:a16="http://schemas.microsoft.com/office/drawing/2014/main" id="{F179460C-FC84-4C85-A9BE-F341BF8D2071}"/>
              </a:ext>
            </a:extLst>
          </p:cNvPr>
          <p:cNvSpPr/>
          <p:nvPr/>
        </p:nvSpPr>
        <p:spPr>
          <a:xfrm>
            <a:off x="457200" y="2658070"/>
            <a:ext cx="8686800" cy="646331"/>
          </a:xfrm>
          <a:prstGeom prst="rect">
            <a:avLst/>
          </a:prstGeom>
        </p:spPr>
        <p:txBody>
          <a:bodyPr wrap="square">
            <a:spAutoFit/>
          </a:bodyPr>
          <a:lstStyle/>
          <a:p>
            <a:r>
              <a:rPr lang="en-IN" dirty="0"/>
              <a:t>export EC2_INI_PATH=/to/my/cloned/</a:t>
            </a:r>
            <a:r>
              <a:rPr lang="en-IN" dirty="0" err="1"/>
              <a:t>github</a:t>
            </a:r>
            <a:r>
              <a:rPr lang="en-IN" dirty="0"/>
              <a:t>/repository/ansible/inventory/ec2.ini</a:t>
            </a:r>
          </a:p>
          <a:p>
            <a:r>
              <a:rPr lang="en-IN" dirty="0"/>
              <a:t>export ANSIBLE_INVENTORY=/to/my/cloned/github/repository/ansible/inventory/ec2.py</a:t>
            </a:r>
          </a:p>
        </p:txBody>
      </p:sp>
      <p:pic>
        <p:nvPicPr>
          <p:cNvPr id="11" name="Picture 10">
            <a:extLst>
              <a:ext uri="{FF2B5EF4-FFF2-40B4-BE49-F238E27FC236}">
                <a16:creationId xmlns="" xmlns:a16="http://schemas.microsoft.com/office/drawing/2014/main" id="{9932D8D0-2262-4F44-A23A-FB557DDAE33A}"/>
              </a:ext>
            </a:extLst>
          </p:cNvPr>
          <p:cNvPicPr>
            <a:picLocks noChangeAspect="1"/>
          </p:cNvPicPr>
          <p:nvPr/>
        </p:nvPicPr>
        <p:blipFill>
          <a:blip r:embed="rId4"/>
          <a:stretch>
            <a:fillRect/>
          </a:stretch>
        </p:blipFill>
        <p:spPr>
          <a:xfrm>
            <a:off x="502578" y="3352800"/>
            <a:ext cx="8412822" cy="523093"/>
          </a:xfrm>
          <a:prstGeom prst="rect">
            <a:avLst/>
          </a:prstGeom>
        </p:spPr>
      </p:pic>
      <p:sp>
        <p:nvSpPr>
          <p:cNvPr id="12" name="Rectangle 11">
            <a:extLst>
              <a:ext uri="{FF2B5EF4-FFF2-40B4-BE49-F238E27FC236}">
                <a16:creationId xmlns="" xmlns:a16="http://schemas.microsoft.com/office/drawing/2014/main" id="{09417ACB-DA77-45A4-9E38-636A986992EB}"/>
              </a:ext>
            </a:extLst>
          </p:cNvPr>
          <p:cNvSpPr/>
          <p:nvPr/>
        </p:nvSpPr>
        <p:spPr>
          <a:xfrm>
            <a:off x="152400" y="3974068"/>
            <a:ext cx="8544151" cy="369332"/>
          </a:xfrm>
          <a:prstGeom prst="rect">
            <a:avLst/>
          </a:prstGeom>
        </p:spPr>
        <p:txBody>
          <a:bodyPr wrap="square">
            <a:spAutoFit/>
          </a:bodyPr>
          <a:lstStyle/>
          <a:p>
            <a:r>
              <a:rPr lang="en-IN" dirty="0"/>
              <a:t>Give </a:t>
            </a:r>
            <a:r>
              <a:rPr lang="en-IN" dirty="0" err="1"/>
              <a:t>execu</a:t>
            </a:r>
            <a:r>
              <a:rPr lang="en-IN" dirty="0"/>
              <a:t> </a:t>
            </a:r>
            <a:r>
              <a:rPr lang="en-IN" dirty="0" err="1"/>
              <a:t>chmod</a:t>
            </a:r>
            <a:r>
              <a:rPr lang="en-IN" dirty="0"/>
              <a:t> +x ec2.pytable permission to ec2.py</a:t>
            </a:r>
          </a:p>
        </p:txBody>
      </p:sp>
      <p:sp>
        <p:nvSpPr>
          <p:cNvPr id="13" name="Rectangle 12">
            <a:extLst>
              <a:ext uri="{FF2B5EF4-FFF2-40B4-BE49-F238E27FC236}">
                <a16:creationId xmlns="" xmlns:a16="http://schemas.microsoft.com/office/drawing/2014/main" id="{6FBB155C-0F98-4AC9-B7E4-E11BF9A419C8}"/>
              </a:ext>
            </a:extLst>
          </p:cNvPr>
          <p:cNvSpPr/>
          <p:nvPr/>
        </p:nvSpPr>
        <p:spPr>
          <a:xfrm>
            <a:off x="381000" y="4372065"/>
            <a:ext cx="2514600" cy="369332"/>
          </a:xfrm>
          <a:prstGeom prst="rect">
            <a:avLst/>
          </a:prstGeom>
        </p:spPr>
        <p:txBody>
          <a:bodyPr wrap="square">
            <a:spAutoFit/>
          </a:bodyPr>
          <a:lstStyle/>
          <a:p>
            <a:r>
              <a:rPr lang="en-IN" dirty="0"/>
              <a:t> </a:t>
            </a:r>
            <a:r>
              <a:rPr lang="en-IN" dirty="0" err="1"/>
              <a:t>chmod</a:t>
            </a:r>
            <a:r>
              <a:rPr lang="en-IN" dirty="0"/>
              <a:t> +x ec2.py</a:t>
            </a:r>
          </a:p>
        </p:txBody>
      </p:sp>
      <p:sp>
        <p:nvSpPr>
          <p:cNvPr id="14" name="Rectangle 13">
            <a:extLst>
              <a:ext uri="{FF2B5EF4-FFF2-40B4-BE49-F238E27FC236}">
                <a16:creationId xmlns="" xmlns:a16="http://schemas.microsoft.com/office/drawing/2014/main" id="{BDB1D1A4-B258-40EB-926D-445EC859B888}"/>
              </a:ext>
            </a:extLst>
          </p:cNvPr>
          <p:cNvSpPr/>
          <p:nvPr/>
        </p:nvSpPr>
        <p:spPr>
          <a:xfrm>
            <a:off x="152400" y="4812268"/>
            <a:ext cx="8544151" cy="369332"/>
          </a:xfrm>
          <a:prstGeom prst="rect">
            <a:avLst/>
          </a:prstGeom>
        </p:spPr>
        <p:txBody>
          <a:bodyPr wrap="square">
            <a:spAutoFit/>
          </a:bodyPr>
          <a:lstStyle/>
          <a:p>
            <a:r>
              <a:rPr lang="en-IN" dirty="0"/>
              <a:t>Execute ec2.py</a:t>
            </a:r>
          </a:p>
        </p:txBody>
      </p:sp>
      <p:pic>
        <p:nvPicPr>
          <p:cNvPr id="15" name="Picture 14">
            <a:extLst>
              <a:ext uri="{FF2B5EF4-FFF2-40B4-BE49-F238E27FC236}">
                <a16:creationId xmlns="" xmlns:a16="http://schemas.microsoft.com/office/drawing/2014/main" id="{9E80B6E1-C775-4344-9CC9-2C8C68BFAD9C}"/>
              </a:ext>
            </a:extLst>
          </p:cNvPr>
          <p:cNvPicPr>
            <a:picLocks noChangeAspect="1"/>
          </p:cNvPicPr>
          <p:nvPr/>
        </p:nvPicPr>
        <p:blipFill>
          <a:blip r:embed="rId5"/>
          <a:stretch>
            <a:fillRect/>
          </a:stretch>
        </p:blipFill>
        <p:spPr>
          <a:xfrm>
            <a:off x="514565" y="5334000"/>
            <a:ext cx="8544151" cy="963670"/>
          </a:xfrm>
          <a:prstGeom prst="rect">
            <a:avLst/>
          </a:prstGeom>
        </p:spPr>
      </p:pic>
    </p:spTree>
    <p:extLst>
      <p:ext uri="{BB962C8B-B14F-4D97-AF65-F5344CB8AC3E}">
        <p14:creationId xmlns:p14="http://schemas.microsoft.com/office/powerpoint/2010/main" val="345772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019831" cy="369332"/>
          </a:xfrm>
          <a:prstGeom prst="rect">
            <a:avLst/>
          </a:prstGeom>
        </p:spPr>
        <p:txBody>
          <a:bodyPr wrap="none">
            <a:spAutoFit/>
          </a:bodyPr>
          <a:lstStyle/>
          <a:p>
            <a:r>
              <a:rPr lang="en-US" b="1" dirty="0"/>
              <a:t>Modules</a:t>
            </a:r>
            <a:endParaRPr lang="en-US" dirty="0"/>
          </a:p>
        </p:txBody>
      </p:sp>
      <p:sp>
        <p:nvSpPr>
          <p:cNvPr id="3" name="Rectangle 2"/>
          <p:cNvSpPr/>
          <p:nvPr/>
        </p:nvSpPr>
        <p:spPr>
          <a:xfrm>
            <a:off x="533400" y="1057870"/>
            <a:ext cx="8153400" cy="1200329"/>
          </a:xfrm>
          <a:prstGeom prst="rect">
            <a:avLst/>
          </a:prstGeom>
        </p:spPr>
        <p:txBody>
          <a:bodyPr wrap="square">
            <a:spAutoFit/>
          </a:bodyPr>
          <a:lstStyle/>
          <a:p>
            <a:r>
              <a:rPr lang="en-US" b="1" dirty="0"/>
              <a:t>Ping : </a:t>
            </a:r>
            <a:r>
              <a:rPr lang="en-US" dirty="0"/>
              <a:t>To test the connectivity of the servers under the </a:t>
            </a:r>
            <a:r>
              <a:rPr lang="en-US" dirty="0" err="1"/>
              <a:t>webserver’s</a:t>
            </a:r>
            <a:r>
              <a:rPr lang="en-US" dirty="0"/>
              <a:t> group run the </a:t>
            </a:r>
            <a:r>
              <a:rPr lang="en-US" b="1" dirty="0" err="1"/>
              <a:t>ansible</a:t>
            </a:r>
            <a:r>
              <a:rPr lang="en-US" b="1" dirty="0"/>
              <a:t> ping</a:t>
            </a:r>
            <a:r>
              <a:rPr lang="en-US" dirty="0"/>
              <a:t> command as shown. Here </a:t>
            </a:r>
            <a:r>
              <a:rPr lang="en-US" b="1" dirty="0"/>
              <a:t>ping</a:t>
            </a:r>
            <a:r>
              <a:rPr lang="en-US" dirty="0"/>
              <a:t> is a module which performs a particular function to test whether the hosts can be connected as defined in the inventory file or not.</a:t>
            </a:r>
          </a:p>
        </p:txBody>
      </p:sp>
      <p:sp>
        <p:nvSpPr>
          <p:cNvPr id="4" name="Rectangle 3"/>
          <p:cNvSpPr/>
          <p:nvPr/>
        </p:nvSpPr>
        <p:spPr>
          <a:xfrm>
            <a:off x="914400" y="2069068"/>
            <a:ext cx="2783839" cy="369332"/>
          </a:xfrm>
          <a:prstGeom prst="rect">
            <a:avLst/>
          </a:prstGeom>
        </p:spPr>
        <p:txBody>
          <a:bodyPr wrap="none">
            <a:spAutoFit/>
          </a:bodyPr>
          <a:lstStyle/>
          <a:p>
            <a:r>
              <a:rPr lang="en-US" dirty="0" err="1"/>
              <a:t>ansible</a:t>
            </a:r>
            <a:r>
              <a:rPr lang="en-US" dirty="0"/>
              <a:t> </a:t>
            </a:r>
            <a:r>
              <a:rPr lang="en-US" dirty="0" err="1"/>
              <a:t>webservers</a:t>
            </a:r>
            <a:r>
              <a:rPr lang="en-US" dirty="0"/>
              <a:t> –m ping</a:t>
            </a:r>
          </a:p>
        </p:txBody>
      </p:sp>
      <p:pic>
        <p:nvPicPr>
          <p:cNvPr id="14338" name="Picture 2"/>
          <p:cNvPicPr>
            <a:picLocks noChangeAspect="1" noChangeArrowheads="1"/>
          </p:cNvPicPr>
          <p:nvPr/>
        </p:nvPicPr>
        <p:blipFill>
          <a:blip r:embed="rId2"/>
          <a:srcRect/>
          <a:stretch>
            <a:fillRect/>
          </a:stretch>
        </p:blipFill>
        <p:spPr bwMode="auto">
          <a:xfrm>
            <a:off x="990600" y="2628900"/>
            <a:ext cx="6181725" cy="1409700"/>
          </a:xfrm>
          <a:prstGeom prst="rect">
            <a:avLst/>
          </a:prstGeom>
          <a:noFill/>
          <a:ln w="9525">
            <a:noFill/>
            <a:miter lim="800000"/>
            <a:headEnd/>
            <a:tailEnd/>
          </a:ln>
          <a:effectLst/>
        </p:spPr>
      </p:pic>
      <p:sp>
        <p:nvSpPr>
          <p:cNvPr id="6" name="Rectangle 5"/>
          <p:cNvSpPr/>
          <p:nvPr/>
        </p:nvSpPr>
        <p:spPr>
          <a:xfrm>
            <a:off x="533400" y="4126468"/>
            <a:ext cx="8001000" cy="369332"/>
          </a:xfrm>
          <a:prstGeom prst="rect">
            <a:avLst/>
          </a:prstGeom>
        </p:spPr>
        <p:txBody>
          <a:bodyPr wrap="square">
            <a:spAutoFit/>
          </a:bodyPr>
          <a:lstStyle/>
          <a:p>
            <a:r>
              <a:rPr lang="en-US" dirty="0"/>
              <a:t>To list the hosts in the inventory file, you can run the below command</a:t>
            </a:r>
          </a:p>
        </p:txBody>
      </p:sp>
      <p:sp>
        <p:nvSpPr>
          <p:cNvPr id="7" name="Rectangle 6"/>
          <p:cNvSpPr/>
          <p:nvPr/>
        </p:nvSpPr>
        <p:spPr>
          <a:xfrm>
            <a:off x="990600" y="4659868"/>
            <a:ext cx="3004733" cy="369332"/>
          </a:xfrm>
          <a:prstGeom prst="rect">
            <a:avLst/>
          </a:prstGeom>
        </p:spPr>
        <p:txBody>
          <a:bodyPr wrap="none">
            <a:spAutoFit/>
          </a:bodyPr>
          <a:lstStyle/>
          <a:p>
            <a:r>
              <a:rPr lang="en-US" dirty="0" err="1"/>
              <a:t>ansible</a:t>
            </a:r>
            <a:r>
              <a:rPr lang="en-US" dirty="0"/>
              <a:t> </a:t>
            </a:r>
            <a:r>
              <a:rPr lang="en-US" dirty="0" err="1"/>
              <a:t>webservers</a:t>
            </a:r>
            <a:r>
              <a:rPr lang="en-US" dirty="0"/>
              <a:t> --list-hosts</a:t>
            </a:r>
          </a:p>
        </p:txBody>
      </p:sp>
      <p:pic>
        <p:nvPicPr>
          <p:cNvPr id="14339" name="Picture 3"/>
          <p:cNvPicPr>
            <a:picLocks noChangeAspect="1" noChangeArrowheads="1"/>
          </p:cNvPicPr>
          <p:nvPr/>
        </p:nvPicPr>
        <p:blipFill>
          <a:blip r:embed="rId3"/>
          <a:srcRect/>
          <a:stretch>
            <a:fillRect/>
          </a:stretch>
        </p:blipFill>
        <p:spPr bwMode="auto">
          <a:xfrm>
            <a:off x="990600" y="5295900"/>
            <a:ext cx="6067425" cy="647700"/>
          </a:xfrm>
          <a:prstGeom prst="rect">
            <a:avLst/>
          </a:prstGeom>
          <a:noFill/>
          <a:ln w="9525">
            <a:noFill/>
            <a:miter lim="800000"/>
            <a:headEnd/>
            <a:tailEnd/>
          </a:ln>
          <a:effectLst/>
        </p:spPr>
      </p:pic>
      <p:sp>
        <p:nvSpPr>
          <p:cNvPr id="10" name="Rectangle 9"/>
          <p:cNvSpPr/>
          <p:nvPr/>
        </p:nvSpPr>
        <p:spPr>
          <a:xfrm>
            <a:off x="838200" y="609600"/>
            <a:ext cx="7467600" cy="369332"/>
          </a:xfrm>
          <a:prstGeom prst="rect">
            <a:avLst/>
          </a:prstGeom>
        </p:spPr>
        <p:txBody>
          <a:bodyPr wrap="square">
            <a:spAutoFit/>
          </a:bodyPr>
          <a:lstStyle/>
          <a:p>
            <a:r>
              <a:rPr lang="en-US" dirty="0" err="1"/>
              <a:t>ansible</a:t>
            </a:r>
            <a:r>
              <a:rPr lang="en-US" dirty="0"/>
              <a:t> </a:t>
            </a:r>
            <a:r>
              <a:rPr lang="en-US" dirty="0" err="1"/>
              <a:t>hostORgroup</a:t>
            </a:r>
            <a:r>
              <a:rPr lang="en-US" dirty="0"/>
              <a:t> -m </a:t>
            </a:r>
            <a:r>
              <a:rPr lang="en-US" dirty="0" err="1"/>
              <a:t>module_name</a:t>
            </a:r>
            <a:r>
              <a:rPr lang="en-US" dirty="0"/>
              <a:t> -a "arguments" -u username --become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C3539C4-A5B2-4C25-8455-E5D079DA66D0}"/>
              </a:ext>
            </a:extLst>
          </p:cNvPr>
          <p:cNvPicPr>
            <a:picLocks noChangeAspect="1"/>
          </p:cNvPicPr>
          <p:nvPr/>
        </p:nvPicPr>
        <p:blipFill>
          <a:blip r:embed="rId2"/>
          <a:stretch>
            <a:fillRect/>
          </a:stretch>
        </p:blipFill>
        <p:spPr>
          <a:xfrm>
            <a:off x="304800" y="609600"/>
            <a:ext cx="4648200" cy="1476375"/>
          </a:xfrm>
          <a:prstGeom prst="rect">
            <a:avLst/>
          </a:prstGeom>
        </p:spPr>
      </p:pic>
      <p:pic>
        <p:nvPicPr>
          <p:cNvPr id="3" name="Picture 2">
            <a:extLst>
              <a:ext uri="{FF2B5EF4-FFF2-40B4-BE49-F238E27FC236}">
                <a16:creationId xmlns="" xmlns:a16="http://schemas.microsoft.com/office/drawing/2014/main" id="{B4844903-6C40-4258-BADA-02032B56571D}"/>
              </a:ext>
            </a:extLst>
          </p:cNvPr>
          <p:cNvPicPr>
            <a:picLocks noChangeAspect="1"/>
          </p:cNvPicPr>
          <p:nvPr/>
        </p:nvPicPr>
        <p:blipFill>
          <a:blip r:embed="rId3"/>
          <a:stretch>
            <a:fillRect/>
          </a:stretch>
        </p:blipFill>
        <p:spPr>
          <a:xfrm>
            <a:off x="304800" y="2362200"/>
            <a:ext cx="8686800" cy="435429"/>
          </a:xfrm>
          <a:prstGeom prst="rect">
            <a:avLst/>
          </a:prstGeom>
        </p:spPr>
      </p:pic>
      <p:sp>
        <p:nvSpPr>
          <p:cNvPr id="4" name="Rectangle 3">
            <a:extLst>
              <a:ext uri="{FF2B5EF4-FFF2-40B4-BE49-F238E27FC236}">
                <a16:creationId xmlns="" xmlns:a16="http://schemas.microsoft.com/office/drawing/2014/main" id="{C3721A09-6CBD-49A6-A16B-BDE935E31158}"/>
              </a:ext>
            </a:extLst>
          </p:cNvPr>
          <p:cNvSpPr/>
          <p:nvPr/>
        </p:nvSpPr>
        <p:spPr>
          <a:xfrm>
            <a:off x="304800" y="102156"/>
            <a:ext cx="7047763" cy="369332"/>
          </a:xfrm>
          <a:prstGeom prst="rect">
            <a:avLst/>
          </a:prstGeom>
        </p:spPr>
        <p:txBody>
          <a:bodyPr wrap="none">
            <a:spAutoFit/>
          </a:bodyPr>
          <a:lstStyle/>
          <a:p>
            <a:r>
              <a:rPr lang="en-IN" dirty="0"/>
              <a:t>We ca observer ansible node is created with tag in the dynamic inventory</a:t>
            </a:r>
          </a:p>
        </p:txBody>
      </p:sp>
      <p:sp>
        <p:nvSpPr>
          <p:cNvPr id="5" name="Rectangle 4">
            <a:extLst>
              <a:ext uri="{FF2B5EF4-FFF2-40B4-BE49-F238E27FC236}">
                <a16:creationId xmlns="" xmlns:a16="http://schemas.microsoft.com/office/drawing/2014/main" id="{F54BB50E-7785-46D2-B2ED-15FFE4596CC5}"/>
              </a:ext>
            </a:extLst>
          </p:cNvPr>
          <p:cNvSpPr/>
          <p:nvPr/>
        </p:nvSpPr>
        <p:spPr>
          <a:xfrm>
            <a:off x="304800" y="3073854"/>
            <a:ext cx="2418483" cy="369332"/>
          </a:xfrm>
          <a:prstGeom prst="rect">
            <a:avLst/>
          </a:prstGeom>
        </p:spPr>
        <p:txBody>
          <a:bodyPr wrap="none">
            <a:spAutoFit/>
          </a:bodyPr>
          <a:lstStyle/>
          <a:p>
            <a:r>
              <a:rPr lang="en-IN" b="1" dirty="0"/>
              <a:t>Test Dynamic Inventory</a:t>
            </a:r>
          </a:p>
        </p:txBody>
      </p:sp>
      <p:sp>
        <p:nvSpPr>
          <p:cNvPr id="6" name="Rectangle 5">
            <a:extLst>
              <a:ext uri="{FF2B5EF4-FFF2-40B4-BE49-F238E27FC236}">
                <a16:creationId xmlns="" xmlns:a16="http://schemas.microsoft.com/office/drawing/2014/main" id="{36DB360B-D046-453C-B91E-52A013A5261B}"/>
              </a:ext>
            </a:extLst>
          </p:cNvPr>
          <p:cNvSpPr/>
          <p:nvPr/>
        </p:nvSpPr>
        <p:spPr>
          <a:xfrm>
            <a:off x="533400" y="3443186"/>
            <a:ext cx="8077200" cy="369332"/>
          </a:xfrm>
          <a:prstGeom prst="rect">
            <a:avLst/>
          </a:prstGeom>
        </p:spPr>
        <p:txBody>
          <a:bodyPr wrap="square">
            <a:spAutoFit/>
          </a:bodyPr>
          <a:lstStyle/>
          <a:p>
            <a:r>
              <a:rPr lang="en-US" dirty="0">
                <a:latin typeface="Menlo"/>
              </a:rPr>
              <a:t>ansible -m ping tag_Name_my_instance_1 -u </a:t>
            </a:r>
            <a:r>
              <a:rPr lang="en-US" dirty="0" err="1">
                <a:latin typeface="Menlo"/>
              </a:rPr>
              <a:t>your_ssh_user</a:t>
            </a:r>
            <a:endParaRPr lang="en-IN" dirty="0"/>
          </a:p>
        </p:txBody>
      </p:sp>
      <p:sp>
        <p:nvSpPr>
          <p:cNvPr id="12" name="Rectangle 11">
            <a:extLst>
              <a:ext uri="{FF2B5EF4-FFF2-40B4-BE49-F238E27FC236}">
                <a16:creationId xmlns="" xmlns:a16="http://schemas.microsoft.com/office/drawing/2014/main" id="{A87D73A8-B55D-4D14-B918-35DBD331496D}"/>
              </a:ext>
            </a:extLst>
          </p:cNvPr>
          <p:cNvSpPr/>
          <p:nvPr/>
        </p:nvSpPr>
        <p:spPr>
          <a:xfrm>
            <a:off x="381000" y="3928374"/>
            <a:ext cx="8347712" cy="646331"/>
          </a:xfrm>
          <a:prstGeom prst="rect">
            <a:avLst/>
          </a:prstGeom>
        </p:spPr>
        <p:txBody>
          <a:bodyPr wrap="square">
            <a:spAutoFit/>
          </a:bodyPr>
          <a:lstStyle/>
          <a:p>
            <a:r>
              <a:rPr lang="en-IN" dirty="0"/>
              <a:t>Ex : ansible -</a:t>
            </a:r>
            <a:r>
              <a:rPr lang="en-IN" dirty="0" err="1"/>
              <a:t>i</a:t>
            </a:r>
            <a:r>
              <a:rPr lang="en-IN" dirty="0"/>
              <a:t> /root/devops-1/ansible/inventory/ec2.py  --private-key /home/ec2-user/</a:t>
            </a:r>
            <a:r>
              <a:rPr lang="en-IN" dirty="0" err="1"/>
              <a:t>qentelli.pem</a:t>
            </a:r>
            <a:r>
              <a:rPr lang="en-IN" dirty="0"/>
              <a:t> -u ec2-user </a:t>
            </a:r>
            <a:r>
              <a:rPr lang="en-IN" dirty="0" err="1"/>
              <a:t>tag_Name_nexus</a:t>
            </a:r>
            <a:r>
              <a:rPr lang="en-IN" dirty="0"/>
              <a:t> -m ping</a:t>
            </a:r>
          </a:p>
        </p:txBody>
      </p:sp>
      <p:pic>
        <p:nvPicPr>
          <p:cNvPr id="13" name="Picture 12">
            <a:extLst>
              <a:ext uri="{FF2B5EF4-FFF2-40B4-BE49-F238E27FC236}">
                <a16:creationId xmlns="" xmlns:a16="http://schemas.microsoft.com/office/drawing/2014/main" id="{5507AEB3-C672-4137-AD4F-E2EA7DB24410}"/>
              </a:ext>
            </a:extLst>
          </p:cNvPr>
          <p:cNvPicPr>
            <a:picLocks noChangeAspect="1"/>
          </p:cNvPicPr>
          <p:nvPr/>
        </p:nvPicPr>
        <p:blipFill>
          <a:blip r:embed="rId4"/>
          <a:stretch>
            <a:fillRect/>
          </a:stretch>
        </p:blipFill>
        <p:spPr>
          <a:xfrm>
            <a:off x="537681" y="4713170"/>
            <a:ext cx="8191031" cy="1723292"/>
          </a:xfrm>
          <a:prstGeom prst="rect">
            <a:avLst/>
          </a:prstGeom>
        </p:spPr>
      </p:pic>
    </p:spTree>
    <p:extLst>
      <p:ext uri="{BB962C8B-B14F-4D97-AF65-F5344CB8AC3E}">
        <p14:creationId xmlns:p14="http://schemas.microsoft.com/office/powerpoint/2010/main" val="26149388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BDCB3842-24EA-4A79-A8A8-2E809003F94E}"/>
              </a:ext>
            </a:extLst>
          </p:cNvPr>
          <p:cNvSpPr/>
          <p:nvPr/>
        </p:nvSpPr>
        <p:spPr>
          <a:xfrm>
            <a:off x="370350" y="5029200"/>
            <a:ext cx="8161025" cy="646331"/>
          </a:xfrm>
          <a:prstGeom prst="rect">
            <a:avLst/>
          </a:prstGeom>
        </p:spPr>
        <p:txBody>
          <a:bodyPr wrap="square">
            <a:spAutoFit/>
          </a:bodyPr>
          <a:lstStyle/>
          <a:p>
            <a:r>
              <a:rPr lang="en-IN" dirty="0">
                <a:hlinkClick r:id="rId2"/>
              </a:rPr>
              <a:t>https://medium.com/happy5/aws-dynamic-inventory-and-ansible-thank-god-i-can-sleep-more-4d2aeadbc6f</a:t>
            </a:r>
            <a:endParaRPr lang="en-IN" dirty="0"/>
          </a:p>
        </p:txBody>
      </p:sp>
      <p:sp>
        <p:nvSpPr>
          <p:cNvPr id="2" name="Rectangle 1">
            <a:extLst>
              <a:ext uri="{FF2B5EF4-FFF2-40B4-BE49-F238E27FC236}">
                <a16:creationId xmlns="" xmlns:a16="http://schemas.microsoft.com/office/drawing/2014/main" id="{CBBA3A1F-40A3-4DE3-9F25-93219B41481B}"/>
              </a:ext>
            </a:extLst>
          </p:cNvPr>
          <p:cNvSpPr/>
          <p:nvPr/>
        </p:nvSpPr>
        <p:spPr>
          <a:xfrm>
            <a:off x="191784" y="305338"/>
            <a:ext cx="8339591" cy="923330"/>
          </a:xfrm>
          <a:prstGeom prst="rect">
            <a:avLst/>
          </a:prstGeom>
        </p:spPr>
        <p:txBody>
          <a:bodyPr wrap="none">
            <a:spAutoFit/>
          </a:bodyPr>
          <a:lstStyle/>
          <a:p>
            <a:r>
              <a:rPr lang="en-IN" b="1" dirty="0"/>
              <a:t>Note : </a:t>
            </a:r>
            <a:r>
              <a:rPr lang="en-IN" dirty="0"/>
              <a:t>Host file can be passed with option -</a:t>
            </a:r>
            <a:r>
              <a:rPr lang="en-IN" dirty="0" err="1"/>
              <a:t>i</a:t>
            </a:r>
            <a:r>
              <a:rPr lang="en-IN" dirty="0"/>
              <a:t> or in the </a:t>
            </a:r>
            <a:r>
              <a:rPr lang="en-IN" dirty="0" err="1"/>
              <a:t>ansible.cfg</a:t>
            </a:r>
            <a:r>
              <a:rPr lang="en-IN" dirty="0"/>
              <a:t> file point the dynamic </a:t>
            </a:r>
          </a:p>
          <a:p>
            <a:r>
              <a:rPr lang="en-IN" b="1" dirty="0"/>
              <a:t>             </a:t>
            </a:r>
            <a:r>
              <a:rPr lang="en-IN" dirty="0"/>
              <a:t>file</a:t>
            </a:r>
          </a:p>
          <a:p>
            <a:r>
              <a:rPr lang="en-IN" b="1" dirty="0"/>
              <a:t>            </a:t>
            </a:r>
          </a:p>
        </p:txBody>
      </p:sp>
      <p:pic>
        <p:nvPicPr>
          <p:cNvPr id="6" name="Picture 5">
            <a:extLst>
              <a:ext uri="{FF2B5EF4-FFF2-40B4-BE49-F238E27FC236}">
                <a16:creationId xmlns="" xmlns:a16="http://schemas.microsoft.com/office/drawing/2014/main" id="{4292E6FF-0725-4D0D-A378-7E2BCA70B060}"/>
              </a:ext>
            </a:extLst>
          </p:cNvPr>
          <p:cNvPicPr>
            <a:picLocks noChangeAspect="1"/>
          </p:cNvPicPr>
          <p:nvPr/>
        </p:nvPicPr>
        <p:blipFill>
          <a:blip r:embed="rId3"/>
          <a:stretch>
            <a:fillRect/>
          </a:stretch>
        </p:blipFill>
        <p:spPr>
          <a:xfrm>
            <a:off x="914399" y="1066800"/>
            <a:ext cx="7769831" cy="952500"/>
          </a:xfrm>
          <a:prstGeom prst="rect">
            <a:avLst/>
          </a:prstGeom>
        </p:spPr>
      </p:pic>
      <p:sp>
        <p:nvSpPr>
          <p:cNvPr id="7" name="Rectangle 6">
            <a:extLst>
              <a:ext uri="{FF2B5EF4-FFF2-40B4-BE49-F238E27FC236}">
                <a16:creationId xmlns="" xmlns:a16="http://schemas.microsoft.com/office/drawing/2014/main" id="{911B7DA5-8D84-42D8-8C8F-E1FF9D96E07F}"/>
              </a:ext>
            </a:extLst>
          </p:cNvPr>
          <p:cNvSpPr/>
          <p:nvPr/>
        </p:nvSpPr>
        <p:spPr>
          <a:xfrm>
            <a:off x="838200" y="2271953"/>
            <a:ext cx="7848600" cy="646331"/>
          </a:xfrm>
          <a:prstGeom prst="rect">
            <a:avLst/>
          </a:prstGeom>
        </p:spPr>
        <p:txBody>
          <a:bodyPr wrap="square">
            <a:spAutoFit/>
          </a:bodyPr>
          <a:lstStyle/>
          <a:p>
            <a:r>
              <a:rPr lang="en-IN" dirty="0"/>
              <a:t>Private key can be passed with the option  --private-key or in the </a:t>
            </a:r>
            <a:r>
              <a:rPr lang="en-IN" dirty="0" err="1"/>
              <a:t>ansible.cfg</a:t>
            </a:r>
            <a:r>
              <a:rPr lang="en-IN" dirty="0"/>
              <a:t> file </a:t>
            </a:r>
          </a:p>
          <a:p>
            <a:r>
              <a:rPr lang="en-IN" b="1" dirty="0"/>
              <a:t>             </a:t>
            </a:r>
            <a:r>
              <a:rPr lang="en-IN" dirty="0"/>
              <a:t>point the private key file path</a:t>
            </a:r>
            <a:endParaRPr lang="en-IN" b="1" dirty="0"/>
          </a:p>
        </p:txBody>
      </p:sp>
      <p:pic>
        <p:nvPicPr>
          <p:cNvPr id="8" name="Picture 7">
            <a:extLst>
              <a:ext uri="{FF2B5EF4-FFF2-40B4-BE49-F238E27FC236}">
                <a16:creationId xmlns="" xmlns:a16="http://schemas.microsoft.com/office/drawing/2014/main" id="{E87FBFBB-6430-4800-A699-22FE6EBB3D94}"/>
              </a:ext>
            </a:extLst>
          </p:cNvPr>
          <p:cNvPicPr>
            <a:picLocks noChangeAspect="1"/>
          </p:cNvPicPr>
          <p:nvPr/>
        </p:nvPicPr>
        <p:blipFill>
          <a:blip r:embed="rId4"/>
          <a:stretch>
            <a:fillRect/>
          </a:stretch>
        </p:blipFill>
        <p:spPr>
          <a:xfrm>
            <a:off x="835630" y="3131067"/>
            <a:ext cx="7848600" cy="999149"/>
          </a:xfrm>
          <a:prstGeom prst="rect">
            <a:avLst/>
          </a:prstGeom>
        </p:spPr>
      </p:pic>
      <p:sp>
        <p:nvSpPr>
          <p:cNvPr id="9" name="Rectangle 8">
            <a:extLst>
              <a:ext uri="{FF2B5EF4-FFF2-40B4-BE49-F238E27FC236}">
                <a16:creationId xmlns="" xmlns:a16="http://schemas.microsoft.com/office/drawing/2014/main" id="{6AAB00E5-A846-4E73-BBE7-34EC1605B81F}"/>
              </a:ext>
            </a:extLst>
          </p:cNvPr>
          <p:cNvSpPr/>
          <p:nvPr/>
        </p:nvSpPr>
        <p:spPr>
          <a:xfrm>
            <a:off x="352797" y="4636017"/>
            <a:ext cx="1476686" cy="369332"/>
          </a:xfrm>
          <a:prstGeom prst="rect">
            <a:avLst/>
          </a:prstGeom>
        </p:spPr>
        <p:txBody>
          <a:bodyPr wrap="none">
            <a:spAutoFit/>
          </a:bodyPr>
          <a:lstStyle/>
          <a:p>
            <a:r>
              <a:rPr lang="en-IN" b="1" dirty="0"/>
              <a:t>More Details:</a:t>
            </a:r>
            <a:endParaRPr lang="en-IN" dirty="0"/>
          </a:p>
        </p:txBody>
      </p:sp>
      <p:sp>
        <p:nvSpPr>
          <p:cNvPr id="10" name="Rectangle 9"/>
          <p:cNvSpPr/>
          <p:nvPr/>
        </p:nvSpPr>
        <p:spPr>
          <a:xfrm>
            <a:off x="685800" y="5867400"/>
            <a:ext cx="8153400" cy="646331"/>
          </a:xfrm>
          <a:prstGeom prst="rect">
            <a:avLst/>
          </a:prstGeom>
        </p:spPr>
        <p:txBody>
          <a:bodyPr wrap="square">
            <a:spAutoFit/>
          </a:bodyPr>
          <a:lstStyle/>
          <a:p>
            <a:r>
              <a:rPr lang="en-US" dirty="0" smtClean="0"/>
              <a:t>https://github.com/raknas999/DevOpsDemos/blob/master/Ansible/Dynamic_Inventory.MD</a:t>
            </a:r>
            <a:endParaRPr lang="en-US" dirty="0"/>
          </a:p>
        </p:txBody>
      </p:sp>
    </p:spTree>
    <p:extLst>
      <p:ext uri="{BB962C8B-B14F-4D97-AF65-F5344CB8AC3E}">
        <p14:creationId xmlns:p14="http://schemas.microsoft.com/office/powerpoint/2010/main" val="1250012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6BD1E59-4E4F-4FCC-B3C8-3917E9CAF5FF}"/>
              </a:ext>
            </a:extLst>
          </p:cNvPr>
          <p:cNvSpPr/>
          <p:nvPr/>
        </p:nvSpPr>
        <p:spPr>
          <a:xfrm>
            <a:off x="304800" y="381000"/>
            <a:ext cx="7917552" cy="369332"/>
          </a:xfrm>
          <a:prstGeom prst="rect">
            <a:avLst/>
          </a:prstGeom>
        </p:spPr>
        <p:txBody>
          <a:bodyPr wrap="none">
            <a:spAutoFit/>
          </a:bodyPr>
          <a:lstStyle/>
          <a:p>
            <a:r>
              <a:rPr lang="en-IN" b="1" dirty="0" smtClean="0">
                <a:latin typeface="medium-content-title-font"/>
              </a:rPr>
              <a:t>Create User and add </a:t>
            </a:r>
            <a:r>
              <a:rPr lang="en-IN" b="1" smtClean="0">
                <a:latin typeface="medium-content-title-font"/>
              </a:rPr>
              <a:t>public key </a:t>
            </a:r>
            <a:r>
              <a:rPr lang="en-IN" b="1" dirty="0" smtClean="0">
                <a:latin typeface="medium-content-title-font"/>
              </a:rPr>
              <a:t>on Remote server with </a:t>
            </a:r>
            <a:r>
              <a:rPr lang="en-IN" b="1" dirty="0" err="1" smtClean="0">
                <a:latin typeface="medium-content-title-font"/>
              </a:rPr>
              <a:t>sudo</a:t>
            </a:r>
            <a:r>
              <a:rPr lang="en-IN" b="1" dirty="0" smtClean="0">
                <a:latin typeface="medium-content-title-font"/>
              </a:rPr>
              <a:t> privileges</a:t>
            </a:r>
            <a:endParaRPr lang="en-IN" b="1" i="0" dirty="0">
              <a:effectLst/>
              <a:latin typeface="medium-content-title-font"/>
            </a:endParaRPr>
          </a:p>
        </p:txBody>
      </p:sp>
      <p:sp>
        <p:nvSpPr>
          <p:cNvPr id="4" name="Rectangle 3"/>
          <p:cNvSpPr/>
          <p:nvPr/>
        </p:nvSpPr>
        <p:spPr>
          <a:xfrm>
            <a:off x="533400" y="766496"/>
            <a:ext cx="2730043" cy="369332"/>
          </a:xfrm>
          <a:prstGeom prst="rect">
            <a:avLst/>
          </a:prstGeom>
        </p:spPr>
        <p:txBody>
          <a:bodyPr wrap="none">
            <a:spAutoFit/>
          </a:bodyPr>
          <a:lstStyle/>
          <a:p>
            <a:r>
              <a:rPr lang="en-IN" dirty="0" smtClean="0"/>
              <a:t>Clone the below repository</a:t>
            </a:r>
            <a:endParaRPr lang="en-US" dirty="0"/>
          </a:p>
        </p:txBody>
      </p:sp>
      <p:sp>
        <p:nvSpPr>
          <p:cNvPr id="6" name="Rectangle 5"/>
          <p:cNvSpPr/>
          <p:nvPr/>
        </p:nvSpPr>
        <p:spPr>
          <a:xfrm>
            <a:off x="977442" y="1219200"/>
            <a:ext cx="7709357" cy="307777"/>
          </a:xfrm>
          <a:prstGeom prst="rect">
            <a:avLst/>
          </a:prstGeom>
        </p:spPr>
        <p:txBody>
          <a:bodyPr wrap="square">
            <a:spAutoFit/>
          </a:bodyPr>
          <a:lstStyle/>
          <a:p>
            <a:r>
              <a:rPr lang="en-US" sz="1400" dirty="0" err="1">
                <a:solidFill>
                  <a:srgbClr val="FF4084"/>
                </a:solidFill>
                <a:latin typeface="Consolas" panose="020B0609020204030204" pitchFamily="49" charset="0"/>
              </a:rPr>
              <a:t>git</a:t>
            </a:r>
            <a:r>
              <a:rPr lang="en-US" sz="1400" dirty="0">
                <a:solidFill>
                  <a:srgbClr val="F8F8F2"/>
                </a:solidFill>
                <a:latin typeface="Consolas" panose="020B0609020204030204" pitchFamily="49" charset="0"/>
              </a:rPr>
              <a:t> </a:t>
            </a:r>
            <a:r>
              <a:rPr lang="en-US" sz="1400" dirty="0">
                <a:latin typeface="Consolas" panose="020B0609020204030204" pitchFamily="49" charset="0"/>
              </a:rPr>
              <a:t>clone https://github.com/raknas999/ansible-playbooks.git</a:t>
            </a:r>
            <a:endParaRPr lang="en-US" sz="1400" dirty="0"/>
          </a:p>
        </p:txBody>
      </p:sp>
      <p:sp>
        <p:nvSpPr>
          <p:cNvPr id="7" name="Rectangle 6"/>
          <p:cNvSpPr/>
          <p:nvPr/>
        </p:nvSpPr>
        <p:spPr>
          <a:xfrm>
            <a:off x="512618" y="1676400"/>
            <a:ext cx="6119239" cy="369332"/>
          </a:xfrm>
          <a:prstGeom prst="rect">
            <a:avLst/>
          </a:prstGeom>
        </p:spPr>
        <p:txBody>
          <a:bodyPr wrap="none">
            <a:spAutoFit/>
          </a:bodyPr>
          <a:lstStyle/>
          <a:p>
            <a:r>
              <a:rPr lang="en-IN" dirty="0" smtClean="0"/>
              <a:t>Do the required changes in </a:t>
            </a:r>
            <a:r>
              <a:rPr lang="en-IN" dirty="0" err="1" smtClean="0"/>
              <a:t>vars</a:t>
            </a:r>
            <a:r>
              <a:rPr lang="en-IN" dirty="0" smtClean="0"/>
              <a:t> file (user, pub key lookup etc..) </a:t>
            </a:r>
            <a:endParaRPr lang="en-US" dirty="0"/>
          </a:p>
        </p:txBody>
      </p:sp>
      <p:sp>
        <p:nvSpPr>
          <p:cNvPr id="8" name="Rectangle 7"/>
          <p:cNvSpPr/>
          <p:nvPr/>
        </p:nvSpPr>
        <p:spPr>
          <a:xfrm>
            <a:off x="762000" y="2061896"/>
            <a:ext cx="8077200" cy="830997"/>
          </a:xfrm>
          <a:prstGeom prst="rect">
            <a:avLst/>
          </a:prstGeom>
        </p:spPr>
        <p:txBody>
          <a:bodyPr wrap="square">
            <a:spAutoFit/>
          </a:bodyPr>
          <a:lstStyle/>
          <a:p>
            <a:r>
              <a:rPr lang="en-US" sz="1200" dirty="0">
                <a:solidFill>
                  <a:prstClr val="black"/>
                </a:solidFill>
                <a:latin typeface="Lucida Console" panose="020B0609040504020204" pitchFamily="49" charset="0"/>
              </a:rPr>
              <a:t>---</a:t>
            </a:r>
          </a:p>
          <a:p>
            <a:r>
              <a:rPr lang="en-US" sz="1200" dirty="0" err="1">
                <a:solidFill>
                  <a:prstClr val="black"/>
                </a:solidFill>
                <a:latin typeface="Lucida Console" panose="020B0609040504020204" pitchFamily="49" charset="0"/>
              </a:rPr>
              <a:t>create_user</a:t>
            </a:r>
            <a:r>
              <a:rPr lang="en-US" sz="1200" dirty="0">
                <a:solidFill>
                  <a:prstClr val="black"/>
                </a:solidFill>
                <a:latin typeface="Lucida Console" panose="020B0609040504020204" pitchFamily="49" charset="0"/>
              </a:rPr>
              <a:t>: </a:t>
            </a:r>
            <a:r>
              <a:rPr lang="en-US" sz="1200" dirty="0" err="1" smtClean="0">
                <a:solidFill>
                  <a:prstClr val="black"/>
                </a:solidFill>
                <a:latin typeface="Lucida Console" panose="020B0609040504020204" pitchFamily="49" charset="0"/>
              </a:rPr>
              <a:t>sankar</a:t>
            </a:r>
            <a:endParaRPr lang="en-US" sz="1200" dirty="0">
              <a:solidFill>
                <a:prstClr val="black"/>
              </a:solidFill>
              <a:latin typeface="Lucida Console" panose="020B0609040504020204" pitchFamily="49" charset="0"/>
            </a:endParaRPr>
          </a:p>
          <a:p>
            <a:r>
              <a:rPr lang="en-US" sz="1200" dirty="0" err="1">
                <a:solidFill>
                  <a:prstClr val="black"/>
                </a:solidFill>
                <a:latin typeface="Lucida Console" panose="020B0609040504020204" pitchFamily="49" charset="0"/>
              </a:rPr>
              <a:t>copy_local_key</a:t>
            </a:r>
            <a:r>
              <a:rPr lang="en-US" sz="1200" dirty="0">
                <a:solidFill>
                  <a:prstClr val="black"/>
                </a:solidFill>
                <a:latin typeface="Lucida Console" panose="020B0609040504020204" pitchFamily="49" charset="0"/>
              </a:rPr>
              <a:t>: "{{ lookup('file', '/</a:t>
            </a:r>
            <a:r>
              <a:rPr lang="en-US" sz="1200" dirty="0" smtClean="0">
                <a:solidFill>
                  <a:prstClr val="black"/>
                </a:solidFill>
                <a:latin typeface="Lucida Console" panose="020B0609040504020204" pitchFamily="49" charset="0"/>
              </a:rPr>
              <a:t>home/</a:t>
            </a:r>
            <a:r>
              <a:rPr lang="en-US" sz="1200" dirty="0" err="1" smtClean="0">
                <a:solidFill>
                  <a:prstClr val="black"/>
                </a:solidFill>
                <a:latin typeface="Lucida Console" panose="020B0609040504020204" pitchFamily="49" charset="0"/>
              </a:rPr>
              <a:t>sankar</a:t>
            </a:r>
            <a:r>
              <a:rPr lang="en-US" sz="1200" dirty="0" smtClean="0">
                <a:solidFill>
                  <a:prstClr val="black"/>
                </a:solidFill>
                <a:latin typeface="Lucida Console" panose="020B0609040504020204" pitchFamily="49" charset="0"/>
              </a:rPr>
              <a:t>/.</a:t>
            </a:r>
            <a:r>
              <a:rPr lang="en-US" sz="1200" dirty="0" err="1">
                <a:solidFill>
                  <a:prstClr val="black"/>
                </a:solidFill>
                <a:latin typeface="Lucida Console" panose="020B0609040504020204" pitchFamily="49" charset="0"/>
              </a:rPr>
              <a:t>ssh</a:t>
            </a:r>
            <a:r>
              <a:rPr lang="en-US" sz="1200" dirty="0">
                <a:solidFill>
                  <a:prstClr val="black"/>
                </a:solidFill>
                <a:latin typeface="Lucida Console" panose="020B0609040504020204" pitchFamily="49" charset="0"/>
              </a:rPr>
              <a:t>/id_rsa.pub') }}"</a:t>
            </a:r>
          </a:p>
          <a:p>
            <a:r>
              <a:rPr lang="en-US" sz="1200" dirty="0" err="1">
                <a:solidFill>
                  <a:prstClr val="black"/>
                </a:solidFill>
                <a:latin typeface="Lucida Console" panose="020B0609040504020204" pitchFamily="49" charset="0"/>
              </a:rPr>
              <a:t>sys_packages</a:t>
            </a:r>
            <a:r>
              <a:rPr lang="en-US" sz="1200" dirty="0">
                <a:solidFill>
                  <a:prstClr val="black"/>
                </a:solidFill>
                <a:latin typeface="Lucida Console" panose="020B0609040504020204" pitchFamily="49" charset="0"/>
              </a:rPr>
              <a:t>: [ 'curl', 'vim', '</a:t>
            </a:r>
            <a:r>
              <a:rPr lang="en-US" sz="1200" dirty="0" err="1">
                <a:solidFill>
                  <a:prstClr val="black"/>
                </a:solidFill>
                <a:latin typeface="Lucida Console" panose="020B0609040504020204" pitchFamily="49" charset="0"/>
              </a:rPr>
              <a:t>git</a:t>
            </a:r>
            <a:r>
              <a:rPr lang="en-US" sz="1200" dirty="0">
                <a:solidFill>
                  <a:prstClr val="black"/>
                </a:solidFill>
                <a:latin typeface="Lucida Console" panose="020B0609040504020204" pitchFamily="49" charset="0"/>
              </a:rPr>
              <a:t>']</a:t>
            </a:r>
          </a:p>
        </p:txBody>
      </p:sp>
      <p:sp>
        <p:nvSpPr>
          <p:cNvPr id="9" name="Rectangle 8"/>
          <p:cNvSpPr/>
          <p:nvPr/>
        </p:nvSpPr>
        <p:spPr>
          <a:xfrm>
            <a:off x="512618" y="3074644"/>
            <a:ext cx="8111131" cy="369332"/>
          </a:xfrm>
          <a:prstGeom prst="rect">
            <a:avLst/>
          </a:prstGeom>
        </p:spPr>
        <p:txBody>
          <a:bodyPr wrap="none">
            <a:spAutoFit/>
          </a:bodyPr>
          <a:lstStyle/>
          <a:p>
            <a:r>
              <a:rPr lang="en-IN" dirty="0" smtClean="0"/>
              <a:t>If the remote ma</a:t>
            </a:r>
            <a:r>
              <a:rPr lang="en-IN" dirty="0"/>
              <a:t>chi</a:t>
            </a:r>
            <a:r>
              <a:rPr lang="en-IN" dirty="0" smtClean="0"/>
              <a:t>ne is not Ubuntu, comment the Ubuntu related code in playbook</a:t>
            </a:r>
            <a:endParaRPr lang="en-US" dirty="0"/>
          </a:p>
        </p:txBody>
      </p:sp>
      <p:sp>
        <p:nvSpPr>
          <p:cNvPr id="10" name="Rectangle 9"/>
          <p:cNvSpPr/>
          <p:nvPr/>
        </p:nvSpPr>
        <p:spPr>
          <a:xfrm>
            <a:off x="469556" y="3658509"/>
            <a:ext cx="2660280" cy="369332"/>
          </a:xfrm>
          <a:prstGeom prst="rect">
            <a:avLst/>
          </a:prstGeom>
        </p:spPr>
        <p:txBody>
          <a:bodyPr wrap="none">
            <a:spAutoFit/>
          </a:bodyPr>
          <a:lstStyle/>
          <a:p>
            <a:r>
              <a:rPr lang="en-IN" b="1" dirty="0" smtClean="0"/>
              <a:t>Control Machine changes:</a:t>
            </a:r>
            <a:endParaRPr lang="en-US" b="1" dirty="0"/>
          </a:p>
        </p:txBody>
      </p:sp>
      <p:sp>
        <p:nvSpPr>
          <p:cNvPr id="11" name="Rectangle 10"/>
          <p:cNvSpPr/>
          <p:nvPr/>
        </p:nvSpPr>
        <p:spPr>
          <a:xfrm>
            <a:off x="748145" y="4057708"/>
            <a:ext cx="7562904" cy="369332"/>
          </a:xfrm>
          <a:prstGeom prst="rect">
            <a:avLst/>
          </a:prstGeom>
        </p:spPr>
        <p:txBody>
          <a:bodyPr wrap="none">
            <a:spAutoFit/>
          </a:bodyPr>
          <a:lstStyle/>
          <a:p>
            <a:r>
              <a:rPr lang="en-IN" dirty="0" smtClean="0"/>
              <a:t>Create user </a:t>
            </a:r>
            <a:r>
              <a:rPr lang="en-IN" dirty="0" err="1" smtClean="0"/>
              <a:t>sankar</a:t>
            </a:r>
            <a:r>
              <a:rPr lang="en-IN" dirty="0" smtClean="0"/>
              <a:t> on control machine and generate private key and public key</a:t>
            </a:r>
            <a:endParaRPr lang="en-US" dirty="0"/>
          </a:p>
        </p:txBody>
      </p:sp>
      <p:sp>
        <p:nvSpPr>
          <p:cNvPr id="12" name="Rectangle 11"/>
          <p:cNvSpPr/>
          <p:nvPr/>
        </p:nvSpPr>
        <p:spPr>
          <a:xfrm>
            <a:off x="748145" y="4418713"/>
            <a:ext cx="7617855" cy="646331"/>
          </a:xfrm>
          <a:prstGeom prst="rect">
            <a:avLst/>
          </a:prstGeom>
        </p:spPr>
        <p:txBody>
          <a:bodyPr wrap="none">
            <a:spAutoFit/>
          </a:bodyPr>
          <a:lstStyle/>
          <a:p>
            <a:r>
              <a:rPr lang="en-IN" dirty="0" smtClean="0"/>
              <a:t>Use default user e</a:t>
            </a:r>
            <a:r>
              <a:rPr lang="en-IN" dirty="0"/>
              <a:t>c2-</a:t>
            </a:r>
            <a:r>
              <a:rPr lang="en-IN" dirty="0" smtClean="0"/>
              <a:t>user to connect remote machine </a:t>
            </a:r>
          </a:p>
          <a:p>
            <a:r>
              <a:rPr lang="en-IN" dirty="0"/>
              <a:t> </a:t>
            </a:r>
            <a:r>
              <a:rPr lang="en-IN" dirty="0" smtClean="0"/>
              <a:t>   ex : </a:t>
            </a:r>
            <a:r>
              <a:rPr lang="en-US" dirty="0"/>
              <a:t> </a:t>
            </a:r>
            <a:r>
              <a:rPr lang="en-US" sz="1400" dirty="0" err="1"/>
              <a:t>ansible</a:t>
            </a:r>
            <a:r>
              <a:rPr lang="en-US" sz="1400" dirty="0"/>
              <a:t>-playbook </a:t>
            </a:r>
            <a:r>
              <a:rPr lang="en-US" sz="1400" dirty="0" err="1"/>
              <a:t>playbook.yml</a:t>
            </a:r>
            <a:r>
              <a:rPr lang="en-US" sz="1400" dirty="0"/>
              <a:t> --private-key /home/ec2-user/</a:t>
            </a:r>
            <a:r>
              <a:rPr lang="en-US" sz="1400" dirty="0" err="1"/>
              <a:t>sankar-devops.pem</a:t>
            </a:r>
            <a:r>
              <a:rPr lang="en-US" sz="1400" dirty="0"/>
              <a:t> -u ec2-user</a:t>
            </a:r>
          </a:p>
        </p:txBody>
      </p:sp>
      <p:sp>
        <p:nvSpPr>
          <p:cNvPr id="13" name="Rectangle 12"/>
          <p:cNvSpPr/>
          <p:nvPr/>
        </p:nvSpPr>
        <p:spPr>
          <a:xfrm>
            <a:off x="748145" y="5407189"/>
            <a:ext cx="5396990" cy="369332"/>
          </a:xfrm>
          <a:prstGeom prst="rect">
            <a:avLst/>
          </a:prstGeom>
        </p:spPr>
        <p:txBody>
          <a:bodyPr wrap="none">
            <a:spAutoFit/>
          </a:bodyPr>
          <a:lstStyle/>
          <a:p>
            <a:r>
              <a:rPr lang="en-IN" dirty="0" smtClean="0"/>
              <a:t>Note : Copy the private key(.</a:t>
            </a:r>
            <a:r>
              <a:rPr lang="en-IN" dirty="0" err="1" smtClean="0"/>
              <a:t>pem</a:t>
            </a:r>
            <a:r>
              <a:rPr lang="en-IN" dirty="0" smtClean="0"/>
              <a:t>) into control machine </a:t>
            </a:r>
            <a:endParaRPr lang="en-US" dirty="0"/>
          </a:p>
        </p:txBody>
      </p:sp>
    </p:spTree>
    <p:extLst>
      <p:ext uri="{BB962C8B-B14F-4D97-AF65-F5344CB8AC3E}">
        <p14:creationId xmlns:p14="http://schemas.microsoft.com/office/powerpoint/2010/main" val="26325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669" y="304800"/>
            <a:ext cx="1531188" cy="369332"/>
          </a:xfrm>
          <a:prstGeom prst="rect">
            <a:avLst/>
          </a:prstGeom>
        </p:spPr>
        <p:txBody>
          <a:bodyPr wrap="none">
            <a:spAutoFit/>
          </a:bodyPr>
          <a:lstStyle/>
          <a:p>
            <a:r>
              <a:rPr lang="en-US" b="1" dirty="0"/>
              <a:t>Setup Module</a:t>
            </a:r>
          </a:p>
        </p:txBody>
      </p:sp>
      <p:sp>
        <p:nvSpPr>
          <p:cNvPr id="3" name="Rectangle 2"/>
          <p:cNvSpPr/>
          <p:nvPr/>
        </p:nvSpPr>
        <p:spPr>
          <a:xfrm>
            <a:off x="762000" y="762000"/>
            <a:ext cx="7772400" cy="646331"/>
          </a:xfrm>
          <a:prstGeom prst="rect">
            <a:avLst/>
          </a:prstGeom>
        </p:spPr>
        <p:txBody>
          <a:bodyPr wrap="square">
            <a:spAutoFit/>
          </a:bodyPr>
          <a:lstStyle/>
          <a:p>
            <a:r>
              <a:rPr lang="en-US" dirty="0"/>
              <a:t>To get information about the network or hardware or OS version or memory related information</a:t>
            </a:r>
          </a:p>
        </p:txBody>
      </p:sp>
      <p:sp>
        <p:nvSpPr>
          <p:cNvPr id="4" name="Rectangle 3"/>
          <p:cNvSpPr/>
          <p:nvPr/>
        </p:nvSpPr>
        <p:spPr>
          <a:xfrm>
            <a:off x="1371600" y="1447800"/>
            <a:ext cx="2902846" cy="369332"/>
          </a:xfrm>
          <a:prstGeom prst="rect">
            <a:avLst/>
          </a:prstGeom>
        </p:spPr>
        <p:txBody>
          <a:bodyPr wrap="none">
            <a:spAutoFit/>
          </a:bodyPr>
          <a:lstStyle/>
          <a:p>
            <a:r>
              <a:rPr lang="en-US" dirty="0" err="1"/>
              <a:t>ansible</a:t>
            </a:r>
            <a:r>
              <a:rPr lang="en-US" dirty="0"/>
              <a:t> </a:t>
            </a:r>
            <a:r>
              <a:rPr lang="en-US" dirty="0" err="1"/>
              <a:t>webservers</a:t>
            </a:r>
            <a:r>
              <a:rPr lang="en-US" dirty="0"/>
              <a:t> –m setup</a:t>
            </a:r>
          </a:p>
        </p:txBody>
      </p:sp>
      <p:pic>
        <p:nvPicPr>
          <p:cNvPr id="2049" name="Picture 1"/>
          <p:cNvPicPr>
            <a:picLocks noChangeAspect="1" noChangeArrowheads="1"/>
          </p:cNvPicPr>
          <p:nvPr/>
        </p:nvPicPr>
        <p:blipFill>
          <a:blip r:embed="rId2"/>
          <a:srcRect/>
          <a:stretch>
            <a:fillRect/>
          </a:stretch>
        </p:blipFill>
        <p:spPr bwMode="auto">
          <a:xfrm>
            <a:off x="1447800" y="1905000"/>
            <a:ext cx="6858000" cy="1412330"/>
          </a:xfrm>
          <a:prstGeom prst="rect">
            <a:avLst/>
          </a:prstGeom>
          <a:noFill/>
          <a:ln w="9525">
            <a:noFill/>
            <a:miter lim="800000"/>
            <a:headEnd/>
            <a:tailEnd/>
          </a:ln>
          <a:effectLst/>
        </p:spPr>
      </p:pic>
      <p:sp>
        <p:nvSpPr>
          <p:cNvPr id="6" name="Rectangle 5"/>
          <p:cNvSpPr/>
          <p:nvPr/>
        </p:nvSpPr>
        <p:spPr>
          <a:xfrm>
            <a:off x="381000" y="3429000"/>
            <a:ext cx="1962397" cy="369332"/>
          </a:xfrm>
          <a:prstGeom prst="rect">
            <a:avLst/>
          </a:prstGeom>
        </p:spPr>
        <p:txBody>
          <a:bodyPr wrap="none">
            <a:spAutoFit/>
          </a:bodyPr>
          <a:lstStyle/>
          <a:p>
            <a:r>
              <a:rPr lang="en-US" b="1" dirty="0"/>
              <a:t>Command Module</a:t>
            </a:r>
          </a:p>
        </p:txBody>
      </p:sp>
      <p:sp>
        <p:nvSpPr>
          <p:cNvPr id="7" name="Rectangle 6"/>
          <p:cNvSpPr/>
          <p:nvPr/>
        </p:nvSpPr>
        <p:spPr>
          <a:xfrm>
            <a:off x="1371600" y="3810000"/>
            <a:ext cx="4500976" cy="646331"/>
          </a:xfrm>
          <a:prstGeom prst="rect">
            <a:avLst/>
          </a:prstGeom>
        </p:spPr>
        <p:txBody>
          <a:bodyPr wrap="none">
            <a:spAutoFit/>
          </a:bodyPr>
          <a:lstStyle/>
          <a:p>
            <a:r>
              <a:rPr lang="en-US" dirty="0"/>
              <a:t> </a:t>
            </a:r>
            <a:r>
              <a:rPr lang="en-US" dirty="0" err="1"/>
              <a:t>ansible</a:t>
            </a:r>
            <a:r>
              <a:rPr lang="en-US" dirty="0"/>
              <a:t> </a:t>
            </a:r>
            <a:r>
              <a:rPr lang="en-US" dirty="0" err="1"/>
              <a:t>webservers</a:t>
            </a:r>
            <a:r>
              <a:rPr lang="en-US" dirty="0"/>
              <a:t> -m command -a uptime</a:t>
            </a:r>
          </a:p>
          <a:p>
            <a:r>
              <a:rPr lang="en-US" dirty="0" err="1"/>
              <a:t>ansible</a:t>
            </a:r>
            <a:r>
              <a:rPr lang="en-US" dirty="0"/>
              <a:t> </a:t>
            </a:r>
            <a:r>
              <a:rPr lang="en-US" dirty="0" err="1"/>
              <a:t>webservers</a:t>
            </a:r>
            <a:r>
              <a:rPr lang="en-US" dirty="0"/>
              <a:t> -m command -a hostname</a:t>
            </a:r>
          </a:p>
        </p:txBody>
      </p:sp>
      <p:pic>
        <p:nvPicPr>
          <p:cNvPr id="2050" name="Picture 2"/>
          <p:cNvPicPr>
            <a:picLocks noChangeAspect="1" noChangeArrowheads="1"/>
          </p:cNvPicPr>
          <p:nvPr/>
        </p:nvPicPr>
        <p:blipFill>
          <a:blip r:embed="rId3"/>
          <a:srcRect/>
          <a:stretch>
            <a:fillRect/>
          </a:stretch>
        </p:blipFill>
        <p:spPr bwMode="auto">
          <a:xfrm>
            <a:off x="1447800" y="4648200"/>
            <a:ext cx="6914678" cy="1371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1441420" cy="369332"/>
          </a:xfrm>
          <a:prstGeom prst="rect">
            <a:avLst/>
          </a:prstGeom>
        </p:spPr>
        <p:txBody>
          <a:bodyPr wrap="none">
            <a:spAutoFit/>
          </a:bodyPr>
          <a:lstStyle/>
          <a:p>
            <a:r>
              <a:rPr lang="en-US" b="1" dirty="0"/>
              <a:t>Shell Module</a:t>
            </a:r>
          </a:p>
        </p:txBody>
      </p:sp>
      <p:sp>
        <p:nvSpPr>
          <p:cNvPr id="3" name="Rectangle 2"/>
          <p:cNvSpPr/>
          <p:nvPr/>
        </p:nvSpPr>
        <p:spPr>
          <a:xfrm>
            <a:off x="762000" y="685800"/>
            <a:ext cx="7772400" cy="646331"/>
          </a:xfrm>
          <a:prstGeom prst="rect">
            <a:avLst/>
          </a:prstGeom>
        </p:spPr>
        <p:txBody>
          <a:bodyPr wrap="square">
            <a:spAutoFit/>
          </a:bodyPr>
          <a:lstStyle/>
          <a:p>
            <a:r>
              <a:rPr lang="en-US" dirty="0"/>
              <a:t>To execute any command in the shell of your choice you can use the Shell module. The shell module commands are run in /bin/</a:t>
            </a:r>
            <a:r>
              <a:rPr lang="en-US" dirty="0" err="1"/>
              <a:t>sh</a:t>
            </a:r>
            <a:r>
              <a:rPr lang="en-US" dirty="0"/>
              <a:t> shell</a:t>
            </a:r>
          </a:p>
        </p:txBody>
      </p:sp>
      <p:sp>
        <p:nvSpPr>
          <p:cNvPr id="4" name="Rectangle 3"/>
          <p:cNvSpPr/>
          <p:nvPr/>
        </p:nvSpPr>
        <p:spPr>
          <a:xfrm>
            <a:off x="914400" y="1371600"/>
            <a:ext cx="4498732" cy="369332"/>
          </a:xfrm>
          <a:prstGeom prst="rect">
            <a:avLst/>
          </a:prstGeom>
        </p:spPr>
        <p:txBody>
          <a:bodyPr wrap="none">
            <a:spAutoFit/>
          </a:bodyPr>
          <a:lstStyle/>
          <a:p>
            <a:r>
              <a:rPr lang="en-US" dirty="0" err="1"/>
              <a:t>ansible</a:t>
            </a:r>
            <a:r>
              <a:rPr lang="en-US" dirty="0"/>
              <a:t> </a:t>
            </a:r>
            <a:r>
              <a:rPr lang="en-US" dirty="0" err="1"/>
              <a:t>webservers</a:t>
            </a:r>
            <a:r>
              <a:rPr lang="en-US" dirty="0"/>
              <a:t> -m shell -a '</a:t>
            </a:r>
            <a:r>
              <a:rPr lang="en-US" dirty="0" err="1"/>
              <a:t>ls</a:t>
            </a:r>
            <a:r>
              <a:rPr lang="en-US" dirty="0"/>
              <a:t> -l &gt; temp.txt'</a:t>
            </a:r>
          </a:p>
        </p:txBody>
      </p:sp>
      <p:pic>
        <p:nvPicPr>
          <p:cNvPr id="20482" name="Picture 2"/>
          <p:cNvPicPr>
            <a:picLocks noChangeAspect="1" noChangeArrowheads="1"/>
          </p:cNvPicPr>
          <p:nvPr/>
        </p:nvPicPr>
        <p:blipFill>
          <a:blip r:embed="rId2"/>
          <a:srcRect/>
          <a:stretch>
            <a:fillRect/>
          </a:stretch>
        </p:blipFill>
        <p:spPr bwMode="auto">
          <a:xfrm>
            <a:off x="838200" y="1905000"/>
            <a:ext cx="7391400" cy="533400"/>
          </a:xfrm>
          <a:prstGeom prst="rect">
            <a:avLst/>
          </a:prstGeom>
          <a:noFill/>
          <a:ln w="9525">
            <a:noFill/>
            <a:miter lim="800000"/>
            <a:headEnd/>
            <a:tailEnd/>
          </a:ln>
          <a:effectLst/>
        </p:spPr>
      </p:pic>
      <p:sp>
        <p:nvSpPr>
          <p:cNvPr id="6" name="Rectangle 5"/>
          <p:cNvSpPr/>
          <p:nvPr/>
        </p:nvSpPr>
        <p:spPr>
          <a:xfrm>
            <a:off x="1143000" y="2514600"/>
            <a:ext cx="3139386" cy="369332"/>
          </a:xfrm>
          <a:prstGeom prst="rect">
            <a:avLst/>
          </a:prstGeom>
        </p:spPr>
        <p:txBody>
          <a:bodyPr wrap="none">
            <a:spAutoFit/>
          </a:bodyPr>
          <a:lstStyle/>
          <a:p>
            <a:r>
              <a:rPr lang="en-US" dirty="0"/>
              <a:t>File will be created on the node</a:t>
            </a:r>
          </a:p>
        </p:txBody>
      </p:sp>
      <p:sp>
        <p:nvSpPr>
          <p:cNvPr id="7" name="Rectangle 6"/>
          <p:cNvSpPr/>
          <p:nvPr/>
        </p:nvSpPr>
        <p:spPr>
          <a:xfrm>
            <a:off x="457200" y="2895600"/>
            <a:ext cx="1420582" cy="369332"/>
          </a:xfrm>
          <a:prstGeom prst="rect">
            <a:avLst/>
          </a:prstGeom>
        </p:spPr>
        <p:txBody>
          <a:bodyPr wrap="none">
            <a:spAutoFit/>
          </a:bodyPr>
          <a:lstStyle/>
          <a:p>
            <a:r>
              <a:rPr lang="en-US" b="1" dirty="0"/>
              <a:t>User Module</a:t>
            </a:r>
          </a:p>
        </p:txBody>
      </p:sp>
      <p:sp>
        <p:nvSpPr>
          <p:cNvPr id="8" name="Rectangle 7"/>
          <p:cNvSpPr/>
          <p:nvPr/>
        </p:nvSpPr>
        <p:spPr>
          <a:xfrm>
            <a:off x="838200" y="3352800"/>
            <a:ext cx="7315200" cy="369332"/>
          </a:xfrm>
          <a:prstGeom prst="rect">
            <a:avLst/>
          </a:prstGeom>
        </p:spPr>
        <p:txBody>
          <a:bodyPr wrap="square">
            <a:spAutoFit/>
          </a:bodyPr>
          <a:lstStyle/>
          <a:p>
            <a:r>
              <a:rPr lang="en-US" dirty="0"/>
              <a:t>Using this module one can create or delete users.</a:t>
            </a:r>
          </a:p>
        </p:txBody>
      </p:sp>
      <p:sp>
        <p:nvSpPr>
          <p:cNvPr id="9" name="Rectangle 8"/>
          <p:cNvSpPr/>
          <p:nvPr/>
        </p:nvSpPr>
        <p:spPr>
          <a:xfrm>
            <a:off x="990600" y="3810000"/>
            <a:ext cx="6781800" cy="369332"/>
          </a:xfrm>
          <a:prstGeom prst="rect">
            <a:avLst/>
          </a:prstGeom>
        </p:spPr>
        <p:txBody>
          <a:bodyPr wrap="square">
            <a:spAutoFit/>
          </a:bodyPr>
          <a:lstStyle/>
          <a:p>
            <a:r>
              <a:rPr lang="en-US" dirty="0" err="1"/>
              <a:t>ansible</a:t>
            </a:r>
            <a:r>
              <a:rPr lang="en-US" dirty="0"/>
              <a:t> </a:t>
            </a:r>
            <a:r>
              <a:rPr lang="en-US" dirty="0" err="1"/>
              <a:t>webservers</a:t>
            </a:r>
            <a:r>
              <a:rPr lang="en-US" dirty="0"/>
              <a:t> -m user -a 'name=user1 password=user1' --become</a:t>
            </a:r>
          </a:p>
        </p:txBody>
      </p:sp>
      <p:pic>
        <p:nvPicPr>
          <p:cNvPr id="20483" name="Picture 3"/>
          <p:cNvPicPr>
            <a:picLocks noChangeAspect="1" noChangeArrowheads="1"/>
          </p:cNvPicPr>
          <p:nvPr/>
        </p:nvPicPr>
        <p:blipFill>
          <a:blip r:embed="rId3"/>
          <a:srcRect/>
          <a:stretch>
            <a:fillRect/>
          </a:stretch>
        </p:blipFill>
        <p:spPr bwMode="auto">
          <a:xfrm>
            <a:off x="762000" y="4276725"/>
            <a:ext cx="7848600" cy="25050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1521250" cy="369332"/>
          </a:xfrm>
          <a:prstGeom prst="rect">
            <a:avLst/>
          </a:prstGeom>
        </p:spPr>
        <p:txBody>
          <a:bodyPr wrap="none">
            <a:spAutoFit/>
          </a:bodyPr>
          <a:lstStyle/>
          <a:p>
            <a:r>
              <a:rPr lang="en-US" b="1" dirty="0"/>
              <a:t>To delete user</a:t>
            </a:r>
            <a:endParaRPr lang="en-US" dirty="0"/>
          </a:p>
        </p:txBody>
      </p:sp>
      <p:sp>
        <p:nvSpPr>
          <p:cNvPr id="4" name="Rectangle 3"/>
          <p:cNvSpPr/>
          <p:nvPr/>
        </p:nvSpPr>
        <p:spPr>
          <a:xfrm>
            <a:off x="685800" y="685800"/>
            <a:ext cx="7467600" cy="369332"/>
          </a:xfrm>
          <a:prstGeom prst="rect">
            <a:avLst/>
          </a:prstGeom>
        </p:spPr>
        <p:txBody>
          <a:bodyPr wrap="square">
            <a:spAutoFit/>
          </a:bodyPr>
          <a:lstStyle/>
          <a:p>
            <a:r>
              <a:rPr lang="en-US" dirty="0" err="1"/>
              <a:t>ansible</a:t>
            </a:r>
            <a:r>
              <a:rPr lang="en-US" dirty="0"/>
              <a:t> </a:t>
            </a:r>
            <a:r>
              <a:rPr lang="en-US" dirty="0" err="1"/>
              <a:t>webservers</a:t>
            </a:r>
            <a:r>
              <a:rPr lang="en-US" dirty="0"/>
              <a:t> -m user -a 'name=user1 state=absent' --become</a:t>
            </a:r>
          </a:p>
        </p:txBody>
      </p:sp>
      <p:sp>
        <p:nvSpPr>
          <p:cNvPr id="5" name="Rectangle 4"/>
          <p:cNvSpPr/>
          <p:nvPr/>
        </p:nvSpPr>
        <p:spPr>
          <a:xfrm>
            <a:off x="762000" y="1143000"/>
            <a:ext cx="7010400" cy="923330"/>
          </a:xfrm>
          <a:prstGeom prst="rect">
            <a:avLst/>
          </a:prstGeom>
        </p:spPr>
        <p:txBody>
          <a:bodyPr wrap="square">
            <a:spAutoFit/>
          </a:bodyPr>
          <a:lstStyle/>
          <a:p>
            <a:r>
              <a:rPr lang="en-US" b="1" dirty="0"/>
              <a:t>Options:</a:t>
            </a:r>
            <a:endParaRPr lang="en-US" dirty="0"/>
          </a:p>
          <a:p>
            <a:r>
              <a:rPr lang="en-US" b="1" dirty="0"/>
              <a:t>become</a:t>
            </a:r>
            <a:r>
              <a:rPr lang="en-US" dirty="0"/>
              <a:t> – Privilege to the </a:t>
            </a:r>
            <a:r>
              <a:rPr lang="en-US" dirty="0" err="1"/>
              <a:t>superuser</a:t>
            </a:r>
            <a:r>
              <a:rPr lang="en-US" dirty="0"/>
              <a:t> to run the command</a:t>
            </a:r>
          </a:p>
          <a:p>
            <a:r>
              <a:rPr lang="en-US" b="1" dirty="0"/>
              <a:t>state=absent</a:t>
            </a:r>
            <a:r>
              <a:rPr lang="en-US" dirty="0"/>
              <a:t> to delete the user</a:t>
            </a:r>
          </a:p>
        </p:txBody>
      </p:sp>
      <p:sp>
        <p:nvSpPr>
          <p:cNvPr id="6" name="Rectangle 5"/>
          <p:cNvSpPr/>
          <p:nvPr/>
        </p:nvSpPr>
        <p:spPr>
          <a:xfrm>
            <a:off x="381000" y="2133600"/>
            <a:ext cx="1314784" cy="369332"/>
          </a:xfrm>
          <a:prstGeom prst="rect">
            <a:avLst/>
          </a:prstGeom>
        </p:spPr>
        <p:txBody>
          <a:bodyPr wrap="none">
            <a:spAutoFit/>
          </a:bodyPr>
          <a:lstStyle/>
          <a:p>
            <a:r>
              <a:rPr lang="en-US" b="1" dirty="0"/>
              <a:t>File Module</a:t>
            </a:r>
          </a:p>
        </p:txBody>
      </p:sp>
      <p:sp>
        <p:nvSpPr>
          <p:cNvPr id="7" name="Rectangle 6"/>
          <p:cNvSpPr/>
          <p:nvPr/>
        </p:nvSpPr>
        <p:spPr>
          <a:xfrm>
            <a:off x="762000" y="2514600"/>
            <a:ext cx="7848600" cy="646331"/>
          </a:xfrm>
          <a:prstGeom prst="rect">
            <a:avLst/>
          </a:prstGeom>
        </p:spPr>
        <p:txBody>
          <a:bodyPr wrap="square">
            <a:spAutoFit/>
          </a:bodyPr>
          <a:lstStyle/>
          <a:p>
            <a:r>
              <a:rPr lang="en-US" dirty="0"/>
              <a:t>This module is used to create files, directories, set, or change file permissions and ownership etc</a:t>
            </a:r>
          </a:p>
        </p:txBody>
      </p:sp>
      <p:sp>
        <p:nvSpPr>
          <p:cNvPr id="8" name="Rectangle 7"/>
          <p:cNvSpPr/>
          <p:nvPr/>
        </p:nvSpPr>
        <p:spPr>
          <a:xfrm>
            <a:off x="838200" y="3276600"/>
            <a:ext cx="7467600" cy="646331"/>
          </a:xfrm>
          <a:prstGeom prst="rect">
            <a:avLst/>
          </a:prstGeom>
        </p:spPr>
        <p:txBody>
          <a:bodyPr wrap="square">
            <a:spAutoFit/>
          </a:bodyPr>
          <a:lstStyle/>
          <a:p>
            <a:r>
              <a:rPr lang="en-US" dirty="0" err="1"/>
              <a:t>ansible</a:t>
            </a:r>
            <a:r>
              <a:rPr lang="en-US" dirty="0"/>
              <a:t> </a:t>
            </a:r>
            <a:r>
              <a:rPr lang="en-US" dirty="0" err="1"/>
              <a:t>webservers</a:t>
            </a:r>
            <a:r>
              <a:rPr lang="en-US" dirty="0"/>
              <a:t> -m file -a '</a:t>
            </a:r>
            <a:r>
              <a:rPr lang="en-US" dirty="0" err="1"/>
              <a:t>dest</a:t>
            </a:r>
            <a:r>
              <a:rPr lang="en-US" dirty="0"/>
              <a:t>=/home/</a:t>
            </a:r>
            <a:r>
              <a:rPr lang="en-US" dirty="0" err="1"/>
              <a:t>ansible</a:t>
            </a:r>
            <a:r>
              <a:rPr lang="en-US" dirty="0"/>
              <a:t>/sankar.txt state=touch mode=600 owner=</a:t>
            </a:r>
            <a:r>
              <a:rPr lang="en-US" dirty="0" err="1"/>
              <a:t>ansible</a:t>
            </a:r>
            <a:r>
              <a:rPr lang="en-US" dirty="0"/>
              <a:t> group=</a:t>
            </a:r>
            <a:r>
              <a:rPr lang="en-US" dirty="0" err="1"/>
              <a:t>ansible</a:t>
            </a:r>
            <a:r>
              <a:rPr lang="en-US" dirty="0"/>
              <a:t>'</a:t>
            </a:r>
          </a:p>
        </p:txBody>
      </p:sp>
      <p:pic>
        <p:nvPicPr>
          <p:cNvPr id="23554" name="Picture 2"/>
          <p:cNvPicPr>
            <a:picLocks noChangeAspect="1" noChangeArrowheads="1"/>
          </p:cNvPicPr>
          <p:nvPr/>
        </p:nvPicPr>
        <p:blipFill>
          <a:blip r:embed="rId2"/>
          <a:srcRect/>
          <a:stretch>
            <a:fillRect/>
          </a:stretch>
        </p:blipFill>
        <p:spPr bwMode="auto">
          <a:xfrm>
            <a:off x="685800" y="4114800"/>
            <a:ext cx="8153400" cy="2209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1888594" cy="369332"/>
          </a:xfrm>
          <a:prstGeom prst="rect">
            <a:avLst/>
          </a:prstGeom>
        </p:spPr>
        <p:txBody>
          <a:bodyPr wrap="none">
            <a:spAutoFit/>
          </a:bodyPr>
          <a:lstStyle/>
          <a:p>
            <a:r>
              <a:rPr lang="en-US" b="1" dirty="0"/>
              <a:t>Create a directory</a:t>
            </a:r>
          </a:p>
        </p:txBody>
      </p:sp>
      <p:sp>
        <p:nvSpPr>
          <p:cNvPr id="3" name="Rectangle 2"/>
          <p:cNvSpPr/>
          <p:nvPr/>
        </p:nvSpPr>
        <p:spPr>
          <a:xfrm>
            <a:off x="914400" y="762000"/>
            <a:ext cx="7924800" cy="923330"/>
          </a:xfrm>
          <a:prstGeom prst="rect">
            <a:avLst/>
          </a:prstGeom>
        </p:spPr>
        <p:txBody>
          <a:bodyPr wrap="square">
            <a:spAutoFit/>
          </a:bodyPr>
          <a:lstStyle/>
          <a:p>
            <a:r>
              <a:rPr lang="en-US" dirty="0"/>
              <a:t>To create a directory using the file module, you need to set two parameters.</a:t>
            </a:r>
          </a:p>
          <a:p>
            <a:r>
              <a:rPr lang="en-US" b="1" dirty="0"/>
              <a:t>Path</a:t>
            </a:r>
            <a:r>
              <a:rPr lang="en-US" dirty="0"/>
              <a:t>(alias – name, </a:t>
            </a:r>
            <a:r>
              <a:rPr lang="en-US" dirty="0" err="1"/>
              <a:t>dest</a:t>
            </a:r>
            <a:r>
              <a:rPr lang="en-US" dirty="0"/>
              <a:t>) – This is the absolute path of the directory to be created.</a:t>
            </a:r>
          </a:p>
          <a:p>
            <a:r>
              <a:rPr lang="en-US" b="1" dirty="0"/>
              <a:t>State </a:t>
            </a:r>
            <a:r>
              <a:rPr lang="en-US" dirty="0"/>
              <a:t>– You should enter the value as ‘directory.’ By default, the value is ‘file’.</a:t>
            </a:r>
          </a:p>
        </p:txBody>
      </p:sp>
      <p:sp>
        <p:nvSpPr>
          <p:cNvPr id="5" name="Rectangle 4"/>
          <p:cNvSpPr/>
          <p:nvPr/>
        </p:nvSpPr>
        <p:spPr>
          <a:xfrm>
            <a:off x="762000" y="1752600"/>
            <a:ext cx="7696200" cy="646331"/>
          </a:xfrm>
          <a:prstGeom prst="rect">
            <a:avLst/>
          </a:prstGeom>
        </p:spPr>
        <p:txBody>
          <a:bodyPr wrap="square">
            <a:spAutoFit/>
          </a:bodyPr>
          <a:lstStyle/>
          <a:p>
            <a:r>
              <a:rPr lang="en-US" dirty="0" err="1"/>
              <a:t>ansible</a:t>
            </a:r>
            <a:r>
              <a:rPr lang="en-US" dirty="0"/>
              <a:t> </a:t>
            </a:r>
            <a:r>
              <a:rPr lang="en-US" dirty="0" err="1"/>
              <a:t>webservers</a:t>
            </a:r>
            <a:r>
              <a:rPr lang="en-US" dirty="0"/>
              <a:t> -m file -a "</a:t>
            </a:r>
            <a:r>
              <a:rPr lang="en-US" dirty="0" err="1"/>
              <a:t>dest</a:t>
            </a:r>
            <a:r>
              <a:rPr lang="en-US" dirty="0"/>
              <a:t>=/home/</a:t>
            </a:r>
            <a:r>
              <a:rPr lang="en-US" dirty="0" err="1"/>
              <a:t>ansible</a:t>
            </a:r>
            <a:r>
              <a:rPr lang="en-US" dirty="0"/>
              <a:t>/</a:t>
            </a:r>
            <a:r>
              <a:rPr lang="en-US" dirty="0" err="1"/>
              <a:t>vndir</a:t>
            </a:r>
            <a:r>
              <a:rPr lang="en-US" dirty="0"/>
              <a:t> state=directory mode=755"</a:t>
            </a:r>
          </a:p>
        </p:txBody>
      </p:sp>
      <p:sp>
        <p:nvSpPr>
          <p:cNvPr id="6" name="Rectangle 5"/>
          <p:cNvSpPr/>
          <p:nvPr/>
        </p:nvSpPr>
        <p:spPr>
          <a:xfrm>
            <a:off x="609600" y="2514600"/>
            <a:ext cx="1457835" cy="369332"/>
          </a:xfrm>
          <a:prstGeom prst="rect">
            <a:avLst/>
          </a:prstGeom>
        </p:spPr>
        <p:txBody>
          <a:bodyPr wrap="none">
            <a:spAutoFit/>
          </a:bodyPr>
          <a:lstStyle/>
          <a:p>
            <a:r>
              <a:rPr lang="en-US" b="1" dirty="0"/>
              <a:t>Copy Module</a:t>
            </a:r>
          </a:p>
        </p:txBody>
      </p:sp>
      <p:sp>
        <p:nvSpPr>
          <p:cNvPr id="7" name="Rectangle 6"/>
          <p:cNvSpPr/>
          <p:nvPr/>
        </p:nvSpPr>
        <p:spPr>
          <a:xfrm>
            <a:off x="990600" y="2971800"/>
            <a:ext cx="7086600" cy="369332"/>
          </a:xfrm>
          <a:prstGeom prst="rect">
            <a:avLst/>
          </a:prstGeom>
        </p:spPr>
        <p:txBody>
          <a:bodyPr wrap="square">
            <a:spAutoFit/>
          </a:bodyPr>
          <a:lstStyle/>
          <a:p>
            <a:r>
              <a:rPr lang="en-US" dirty="0"/>
              <a:t>It is used for copying files to multiple target machines.</a:t>
            </a:r>
          </a:p>
        </p:txBody>
      </p:sp>
      <p:sp>
        <p:nvSpPr>
          <p:cNvPr id="8" name="Rectangle 7"/>
          <p:cNvSpPr/>
          <p:nvPr/>
        </p:nvSpPr>
        <p:spPr>
          <a:xfrm>
            <a:off x="1066800" y="3429000"/>
            <a:ext cx="7696200" cy="369332"/>
          </a:xfrm>
          <a:prstGeom prst="rect">
            <a:avLst/>
          </a:prstGeom>
        </p:spPr>
        <p:txBody>
          <a:bodyPr wrap="square">
            <a:spAutoFit/>
          </a:bodyPr>
          <a:lstStyle/>
          <a:p>
            <a:r>
              <a:rPr lang="en-US" dirty="0" err="1"/>
              <a:t>ansible</a:t>
            </a:r>
            <a:r>
              <a:rPr lang="en-US" dirty="0"/>
              <a:t> </a:t>
            </a:r>
            <a:r>
              <a:rPr lang="en-US" dirty="0" err="1"/>
              <a:t>webservers</a:t>
            </a:r>
            <a:r>
              <a:rPr lang="en-US" dirty="0"/>
              <a:t> -m copy -a "</a:t>
            </a:r>
            <a:r>
              <a:rPr lang="en-US" dirty="0" err="1"/>
              <a:t>src</a:t>
            </a:r>
            <a:r>
              <a:rPr lang="en-US" dirty="0"/>
              <a:t>=sample.txt </a:t>
            </a:r>
            <a:r>
              <a:rPr lang="en-US" dirty="0" err="1"/>
              <a:t>dest</a:t>
            </a:r>
            <a:r>
              <a:rPr lang="en-US" dirty="0"/>
              <a:t>=/home/</a:t>
            </a:r>
            <a:r>
              <a:rPr lang="en-US" dirty="0" err="1"/>
              <a:t>ansible</a:t>
            </a:r>
            <a:r>
              <a:rPr lang="en-US" dirty="0"/>
              <a:t>/sample.txt"</a:t>
            </a:r>
          </a:p>
        </p:txBody>
      </p:sp>
      <p:pic>
        <p:nvPicPr>
          <p:cNvPr id="21506" name="Picture 2"/>
          <p:cNvPicPr>
            <a:picLocks noChangeAspect="1" noChangeArrowheads="1"/>
          </p:cNvPicPr>
          <p:nvPr/>
        </p:nvPicPr>
        <p:blipFill>
          <a:blip r:embed="rId2"/>
          <a:srcRect/>
          <a:stretch>
            <a:fillRect/>
          </a:stretch>
        </p:blipFill>
        <p:spPr bwMode="auto">
          <a:xfrm>
            <a:off x="533400" y="4038600"/>
            <a:ext cx="8410575" cy="22955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20997</TotalTime>
  <Words>3680</Words>
  <Application>Microsoft Office PowerPoint</Application>
  <PresentationFormat>On-screen Show (4:3)</PresentationFormat>
  <Paragraphs>619</Paragraphs>
  <Slides>52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0" baseType="lpstr">
      <vt:lpstr>Arial</vt:lpstr>
      <vt:lpstr>Calibri</vt:lpstr>
      <vt:lpstr>Consolas</vt:lpstr>
      <vt:lpstr>Lucida Console</vt:lpstr>
      <vt:lpstr>medium-content-title-font</vt:lpstr>
      <vt:lpstr>Menlo</vt:lpstr>
      <vt:lpstr>Office Theme</vt:lpstr>
      <vt:lpstr>Packager Shell Object</vt:lpstr>
      <vt:lpstr>PowerPoint Presentation</vt:lpstr>
      <vt:lpstr>ANSIBLE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user</dc:creator>
  <cp:lastModifiedBy>Microsoft account</cp:lastModifiedBy>
  <cp:revision>119</cp:revision>
  <dcterms:created xsi:type="dcterms:W3CDTF">2006-08-16T00:00:00Z</dcterms:created>
  <dcterms:modified xsi:type="dcterms:W3CDTF">2023-02-02T08:23:18Z</dcterms:modified>
</cp:coreProperties>
</file>